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30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300" r:id="rId9"/>
    <p:sldId id="266" r:id="rId10"/>
    <p:sldId id="299" r:id="rId11"/>
    <p:sldId id="270" r:id="rId12"/>
    <p:sldId id="298" r:id="rId13"/>
    <p:sldId id="272" r:id="rId14"/>
    <p:sldId id="273" r:id="rId15"/>
    <p:sldId id="274" r:id="rId16"/>
    <p:sldId id="276" r:id="rId17"/>
    <p:sldId id="278" r:id="rId18"/>
    <p:sldId id="280" r:id="rId19"/>
    <p:sldId id="282" r:id="rId20"/>
    <p:sldId id="283" r:id="rId21"/>
    <p:sldId id="288" r:id="rId22"/>
    <p:sldId id="292" r:id="rId23"/>
    <p:sldId id="295" r:id="rId24"/>
    <p:sldId id="297" r:id="rId25"/>
    <p:sldId id="301" r:id="rId26"/>
    <p:sldId id="302" r:id="rId27"/>
    <p:sldId id="303" r:id="rId28"/>
    <p:sldId id="304" r:id="rId2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62FE2F8-C296-4683-ABEF-85209C86E294}" type="datetimeFigureOut">
              <a:rPr lang="ar-IQ" smtClean="0"/>
              <a:t>05/02/1435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5E7028-B1E4-4879-A53F-2F2FEACF858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9355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IQ" smtClean="0"/>
          </a:p>
        </p:txBody>
      </p:sp>
      <p:sp>
        <p:nvSpPr>
          <p:cNvPr id="4608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013064C-BA64-4C0D-A2BD-507D54F223E6}" type="slidenum">
              <a:rPr lang="en-US" smtClean="0">
                <a:latin typeface="Times New Roman" pitchFamily="18" charset="0"/>
              </a:rPr>
              <a:pPr>
                <a:defRPr/>
              </a:pPr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IQ" smtClean="0"/>
          </a:p>
        </p:txBody>
      </p:sp>
      <p:sp>
        <p:nvSpPr>
          <p:cNvPr id="7168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9783EE-FB08-416A-8442-970422AD4636}" type="slidenum">
              <a:rPr lang="en-US" smtClean="0">
                <a:latin typeface="Times New Roman" pitchFamily="18" charset="0"/>
              </a:rPr>
              <a:pPr/>
              <a:t>25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IQ" smtClean="0"/>
          </a:p>
        </p:txBody>
      </p:sp>
      <p:sp>
        <p:nvSpPr>
          <p:cNvPr id="727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47D06A-301A-4BAF-BD58-35F3666679DE}" type="slidenum">
              <a:rPr lang="en-US" smtClean="0">
                <a:latin typeface="Times New Roman" pitchFamily="18" charset="0"/>
              </a:rPr>
              <a:pPr/>
              <a:t>27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Location: C4-C6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Upper portion of larynx, which is continuous w/pharynx is almost triangular in shape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Lower portion leading to trachea presents a circular appearance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08A62C7-F979-474A-96FD-8648090B30BE}" type="slidenum">
              <a:rPr lang="en-US" smtClean="0">
                <a:latin typeface="Times New Roman" pitchFamily="18" charset="0"/>
              </a:rPr>
              <a:pPr>
                <a:defRPr/>
              </a:pPr>
              <a:t>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IQ" smtClean="0"/>
          </a:p>
        </p:txBody>
      </p:sp>
      <p:sp>
        <p:nvSpPr>
          <p:cNvPr id="481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7A5B2BF-1605-4AF2-A406-BD860872B18F}" type="slidenum">
              <a:rPr lang="en-US" smtClean="0">
                <a:latin typeface="Times New Roman" pitchFamily="18" charset="0"/>
              </a:rPr>
              <a:pPr>
                <a:defRPr/>
              </a:pPr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IQ" smtClean="0"/>
          </a:p>
        </p:txBody>
      </p:sp>
      <p:sp>
        <p:nvSpPr>
          <p:cNvPr id="4915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98DCD20-52E6-41C9-91AA-F403F97CF6ED}" type="slidenum">
              <a:rPr lang="en-US" smtClean="0">
                <a:latin typeface="Times New Roman" pitchFamily="18" charset="0"/>
              </a:rPr>
              <a:pPr>
                <a:defRPr/>
              </a:pPr>
              <a:t>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IQ" smtClean="0"/>
          </a:p>
        </p:txBody>
      </p:sp>
      <p:sp>
        <p:nvSpPr>
          <p:cNvPr id="5018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37BD13-50C6-4F4E-84BE-7794D0BAD448}" type="slidenum">
              <a:rPr lang="en-US" smtClean="0">
                <a:latin typeface="Times New Roman" pitchFamily="18" charset="0"/>
              </a:rPr>
              <a:pPr>
                <a:defRPr/>
              </a:pPr>
              <a:t>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E7028-B1E4-4879-A53F-2F2FEACF8589}" type="slidenum">
              <a:rPr lang="ar-IQ" smtClean="0"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52839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IQ" smtClean="0"/>
          </a:p>
        </p:txBody>
      </p:sp>
      <p:sp>
        <p:nvSpPr>
          <p:cNvPr id="5222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1FD7F0-CAB8-4F5A-958B-2497F36CE0B0}" type="slidenum">
              <a:rPr lang="en-US" smtClean="0">
                <a:latin typeface="Times New Roman" pitchFamily="18" charset="0"/>
              </a:rPr>
              <a:pPr>
                <a:defRPr/>
              </a:pPr>
              <a:t>11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IQ" smtClean="0"/>
          </a:p>
        </p:txBody>
      </p:sp>
      <p:sp>
        <p:nvSpPr>
          <p:cNvPr id="5530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83E678-1F80-4E9D-AD07-B96350D74D46}" type="slidenum">
              <a:rPr lang="en-US" smtClean="0">
                <a:latin typeface="Times New Roman" pitchFamily="18" charset="0"/>
              </a:rPr>
              <a:pPr>
                <a:defRPr/>
              </a:pPr>
              <a:t>16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IQ" smtClean="0"/>
          </a:p>
        </p:txBody>
      </p:sp>
      <p:sp>
        <p:nvSpPr>
          <p:cNvPr id="5632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7AD07C-06D3-4973-BF2E-3164D242C427}" type="slidenum">
              <a:rPr lang="en-US" smtClean="0">
                <a:latin typeface="Times New Roman" pitchFamily="18" charset="0"/>
              </a:rPr>
              <a:pPr>
                <a:defRPr/>
              </a:pPr>
              <a:t>17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C5D0-1243-4562-80D8-368229A5AE10}" type="datetimeFigureOut">
              <a:rPr lang="ar-IQ" smtClean="0"/>
              <a:t>05/02/1435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E6A1-D6C5-480C-94E3-181E290CDA8C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C5D0-1243-4562-80D8-368229A5AE10}" type="datetimeFigureOut">
              <a:rPr lang="ar-IQ" smtClean="0"/>
              <a:t>05/02/1435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E6A1-D6C5-480C-94E3-181E290CDA8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C5D0-1243-4562-80D8-368229A5AE10}" type="datetimeFigureOut">
              <a:rPr lang="ar-IQ" smtClean="0"/>
              <a:t>05/02/1435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E6A1-D6C5-480C-94E3-181E290CDA8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C5D0-1243-4562-80D8-368229A5AE10}" type="datetimeFigureOut">
              <a:rPr lang="ar-IQ" smtClean="0"/>
              <a:t>05/02/1435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E6A1-D6C5-480C-94E3-181E290CDA8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C5D0-1243-4562-80D8-368229A5AE10}" type="datetimeFigureOut">
              <a:rPr lang="ar-IQ" smtClean="0"/>
              <a:t>05/02/1435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E6A1-D6C5-480C-94E3-181E290CDA8C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C5D0-1243-4562-80D8-368229A5AE10}" type="datetimeFigureOut">
              <a:rPr lang="ar-IQ" smtClean="0"/>
              <a:t>05/02/1435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E6A1-D6C5-480C-94E3-181E290CDA8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C5D0-1243-4562-80D8-368229A5AE10}" type="datetimeFigureOut">
              <a:rPr lang="ar-IQ" smtClean="0"/>
              <a:t>05/02/1435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E6A1-D6C5-480C-94E3-181E290CDA8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C5D0-1243-4562-80D8-368229A5AE10}" type="datetimeFigureOut">
              <a:rPr lang="ar-IQ" smtClean="0"/>
              <a:t>05/02/1435</a:t>
            </a:fld>
            <a:endParaRPr lang="ar-IQ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BFE6A1-D6C5-480C-94E3-181E290CDA8C}" type="slidenum">
              <a:rPr lang="ar-IQ" smtClean="0"/>
              <a:t>‹#›</a:t>
            </a:fld>
            <a:endParaRPr lang="ar-IQ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C5D0-1243-4562-80D8-368229A5AE10}" type="datetimeFigureOut">
              <a:rPr lang="ar-IQ" smtClean="0"/>
              <a:t>05/02/1435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E6A1-D6C5-480C-94E3-181E290CDA8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8C5D0-1243-4562-80D8-368229A5AE10}" type="datetimeFigureOut">
              <a:rPr lang="ar-IQ" smtClean="0"/>
              <a:t>05/02/1435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1BFE6A1-D6C5-480C-94E3-181E290CDA8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EF8C5D0-1243-4562-80D8-368229A5AE10}" type="datetimeFigureOut">
              <a:rPr lang="ar-IQ" smtClean="0"/>
              <a:t>05/02/1435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FE6A1-D6C5-480C-94E3-181E290CDA8C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EF8C5D0-1243-4562-80D8-368229A5AE10}" type="datetimeFigureOut">
              <a:rPr lang="ar-IQ" smtClean="0"/>
              <a:t>05/02/1435</a:t>
            </a:fld>
            <a:endParaRPr lang="ar-IQ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1BFE6A1-D6C5-480C-94E3-181E290CDA8C}" type="slidenum">
              <a:rPr lang="ar-IQ" smtClean="0"/>
              <a:t>‹#›</a:t>
            </a:fld>
            <a:endParaRPr lang="ar-IQ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7408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LARYNX</a:t>
            </a:r>
            <a:br>
              <a:rPr lang="en-US" sz="6000" b="1" dirty="0" smtClean="0"/>
            </a:br>
            <a:r>
              <a:rPr lang="en-US" sz="6000" b="1" dirty="0" smtClean="0"/>
              <a:t>Voice Box</a:t>
            </a:r>
            <a:endParaRPr lang="ar-IQ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944" y="2060848"/>
            <a:ext cx="6400800" cy="1752600"/>
          </a:xfrm>
        </p:spPr>
        <p:txBody>
          <a:bodyPr>
            <a:normAutofit/>
          </a:bodyPr>
          <a:lstStyle/>
          <a:p>
            <a:pPr algn="l" rtl="0"/>
            <a:r>
              <a:rPr lang="en-US" sz="3600" b="1" dirty="0" smtClean="0"/>
              <a:t>Dr</a:t>
            </a:r>
            <a:r>
              <a:rPr lang="en-US" sz="3600" b="1" dirty="0"/>
              <a:t>.</a:t>
            </a:r>
            <a:r>
              <a:rPr lang="en-US" sz="3600" b="1" dirty="0" smtClean="0"/>
              <a:t> Basil </a:t>
            </a:r>
            <a:r>
              <a:rPr lang="en-US" sz="3600" b="1" dirty="0" err="1" smtClean="0"/>
              <a:t>Saeed</a:t>
            </a:r>
            <a:endParaRPr lang="en-US" sz="3600" b="1" dirty="0" smtClean="0"/>
          </a:p>
          <a:p>
            <a:pPr algn="l" rtl="0"/>
            <a:r>
              <a:rPr lang="en-US" sz="3600" b="1" dirty="0" smtClean="0"/>
              <a:t>Assistant Professor</a:t>
            </a:r>
          </a:p>
          <a:p>
            <a:pPr algn="l" rtl="0"/>
            <a:endParaRPr lang="ar-IQ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69996"/>
            <a:ext cx="5220071" cy="478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7" t="9631" r="62096" b="37704"/>
          <a:stretch/>
        </p:blipFill>
        <p:spPr bwMode="auto">
          <a:xfrm>
            <a:off x="0" y="116633"/>
            <a:ext cx="4532340" cy="674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9" t="7887" r="63292" b="40526"/>
          <a:stretch/>
        </p:blipFill>
        <p:spPr bwMode="auto">
          <a:xfrm>
            <a:off x="4442403" y="35339"/>
            <a:ext cx="4673989" cy="670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33355"/>
            <a:ext cx="9144000" cy="1143000"/>
          </a:xfrm>
        </p:spPr>
        <p:txBody>
          <a:bodyPr/>
          <a:lstStyle/>
          <a:p>
            <a:r>
              <a:rPr lang="en-US" b="1" dirty="0" smtClean="0"/>
              <a:t>Laryngeal Muscles</a:t>
            </a:r>
            <a:endParaRPr lang="ar-IQ" b="1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  <a:defRPr/>
            </a:pPr>
            <a:r>
              <a:rPr lang="en-US" b="1" i="1" u="sng" dirty="0" smtClean="0">
                <a:solidFill>
                  <a:schemeClr val="tx2"/>
                </a:solidFill>
              </a:rPr>
              <a:t>Extrinsic</a:t>
            </a:r>
            <a:r>
              <a:rPr lang="en-US" b="1" dirty="0" smtClean="0">
                <a:solidFill>
                  <a:schemeClr val="tx2"/>
                </a:solidFill>
              </a:rPr>
              <a:t>: </a:t>
            </a:r>
            <a:r>
              <a:rPr lang="en-US" dirty="0" smtClean="0">
                <a:solidFill>
                  <a:schemeClr val="tx2"/>
                </a:solidFill>
              </a:rPr>
              <a:t>between the larynx and neighboring structures. </a:t>
            </a:r>
          </a:p>
          <a:p>
            <a:pPr marL="0" indent="0" algn="l"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The strap muscles of the neck  (</a:t>
            </a:r>
            <a:r>
              <a:rPr lang="en-US" dirty="0" err="1" smtClean="0">
                <a:solidFill>
                  <a:schemeClr val="tx2"/>
                </a:solidFill>
              </a:rPr>
              <a:t>sternothyroid</a:t>
            </a:r>
            <a:r>
              <a:rPr lang="en-US" dirty="0" smtClean="0">
                <a:solidFill>
                  <a:schemeClr val="tx2"/>
                </a:solidFill>
              </a:rPr>
              <a:t> and </a:t>
            </a:r>
            <a:r>
              <a:rPr lang="en-US" dirty="0" err="1" smtClean="0">
                <a:solidFill>
                  <a:schemeClr val="tx2"/>
                </a:solidFill>
              </a:rPr>
              <a:t>thyrohyoid</a:t>
            </a:r>
            <a:r>
              <a:rPr lang="en-US" dirty="0" smtClean="0">
                <a:solidFill>
                  <a:schemeClr val="tx2"/>
                </a:solidFill>
              </a:rPr>
              <a:t> muscles).</a:t>
            </a:r>
          </a:p>
          <a:p>
            <a:pPr marL="0" indent="0" algn="l"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The pharyngeal muscles (</a:t>
            </a:r>
            <a:r>
              <a:rPr lang="en-US" dirty="0" err="1" smtClean="0">
                <a:solidFill>
                  <a:schemeClr val="tx2"/>
                </a:solidFill>
              </a:rPr>
              <a:t>stylopharyngeus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palatopharyngeus</a:t>
            </a:r>
            <a:r>
              <a:rPr lang="en-US" dirty="0" smtClean="0">
                <a:solidFill>
                  <a:schemeClr val="tx2"/>
                </a:solidFill>
              </a:rPr>
              <a:t> and inferior constrictor muscles). </a:t>
            </a:r>
          </a:p>
          <a:p>
            <a:pPr marL="0" indent="0" algn="l">
              <a:buNone/>
              <a:defRPr/>
            </a:pPr>
            <a:r>
              <a:rPr lang="en-US" b="1" i="1" u="sng" dirty="0">
                <a:solidFill>
                  <a:schemeClr val="tx2"/>
                </a:solidFill>
              </a:rPr>
              <a:t>Intrinsic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 marL="0" indent="0" algn="l">
              <a:buNone/>
              <a:defRPr/>
            </a:pPr>
            <a:r>
              <a:rPr lang="en-US" b="1" dirty="0">
                <a:solidFill>
                  <a:schemeClr val="tx2"/>
                </a:solidFill>
              </a:rPr>
              <a:t>Abductors of the vocal cords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b="1" u="sng" dirty="0">
                <a:solidFill>
                  <a:schemeClr val="tx2"/>
                </a:solidFill>
              </a:rPr>
              <a:t>posterior </a:t>
            </a:r>
            <a:r>
              <a:rPr lang="en-US" b="1" u="sng" dirty="0" err="1">
                <a:solidFill>
                  <a:schemeClr val="tx2"/>
                </a:solidFill>
              </a:rPr>
              <a:t>cricoarytenoid</a:t>
            </a:r>
            <a:r>
              <a:rPr lang="en-US" dirty="0">
                <a:solidFill>
                  <a:schemeClr val="tx2"/>
                </a:solidFill>
              </a:rPr>
              <a:t>. </a:t>
            </a:r>
          </a:p>
          <a:p>
            <a:pPr marL="0" indent="0" algn="l">
              <a:buNone/>
              <a:defRPr/>
            </a:pPr>
            <a:r>
              <a:rPr lang="en-US" b="1" dirty="0">
                <a:solidFill>
                  <a:schemeClr val="tx2"/>
                </a:solidFill>
              </a:rPr>
              <a:t>Adductors of the vocal cords: </a:t>
            </a:r>
          </a:p>
          <a:p>
            <a:pPr marL="0" indent="0" algn="l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  1. Lateral </a:t>
            </a:r>
            <a:r>
              <a:rPr lang="en-US" dirty="0" err="1">
                <a:solidFill>
                  <a:schemeClr val="tx2"/>
                </a:solidFill>
              </a:rPr>
              <a:t>cricoarytenoid</a:t>
            </a:r>
            <a:r>
              <a:rPr lang="en-US" dirty="0">
                <a:solidFill>
                  <a:schemeClr val="tx2"/>
                </a:solidFill>
              </a:rPr>
              <a:t> muscle.</a:t>
            </a:r>
          </a:p>
          <a:p>
            <a:pPr marL="0" indent="0" algn="l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  2. </a:t>
            </a:r>
            <a:r>
              <a:rPr lang="en-US" dirty="0" err="1">
                <a:solidFill>
                  <a:schemeClr val="tx2"/>
                </a:solidFill>
              </a:rPr>
              <a:t>Interarytenoid</a:t>
            </a:r>
            <a:r>
              <a:rPr lang="en-US" dirty="0">
                <a:solidFill>
                  <a:schemeClr val="tx2"/>
                </a:solidFill>
              </a:rPr>
              <a:t> muscle (Transverse arytenoid).</a:t>
            </a:r>
          </a:p>
          <a:p>
            <a:pPr marL="0" indent="0" algn="l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3. </a:t>
            </a:r>
            <a:r>
              <a:rPr lang="en-US" dirty="0" err="1">
                <a:solidFill>
                  <a:schemeClr val="tx2"/>
                </a:solidFill>
              </a:rPr>
              <a:t>Cricothyroid</a:t>
            </a:r>
            <a:r>
              <a:rPr lang="en-US" dirty="0">
                <a:solidFill>
                  <a:schemeClr val="tx2"/>
                </a:solidFill>
              </a:rPr>
              <a:t> muscle.</a:t>
            </a:r>
          </a:p>
          <a:p>
            <a:pPr marL="0" indent="0" algn="l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  </a:t>
            </a:r>
            <a:r>
              <a:rPr lang="en-US" dirty="0" smtClean="0">
                <a:solidFill>
                  <a:schemeClr val="tx2"/>
                </a:solidFill>
              </a:rPr>
              <a:t>4. </a:t>
            </a:r>
            <a:r>
              <a:rPr lang="en-US" dirty="0" err="1" smtClean="0">
                <a:solidFill>
                  <a:schemeClr val="tx2"/>
                </a:solidFill>
              </a:rPr>
              <a:t>Thyroarytenoid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muscle (</a:t>
            </a:r>
            <a:r>
              <a:rPr lang="en-US" dirty="0" err="1">
                <a:solidFill>
                  <a:schemeClr val="tx2"/>
                </a:solidFill>
              </a:rPr>
              <a:t>vocalis</a:t>
            </a:r>
            <a:r>
              <a:rPr lang="en-US" dirty="0">
                <a:solidFill>
                  <a:schemeClr val="tx2"/>
                </a:solidFill>
              </a:rPr>
              <a:t>). 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" t="6459" r="53801" b="39086"/>
          <a:stretch/>
        </p:blipFill>
        <p:spPr bwMode="auto">
          <a:xfrm>
            <a:off x="1115616" y="885370"/>
            <a:ext cx="6098882" cy="491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3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 descr="IntrisicM.gif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/>
          <a:srcRect l="16109" t="14701" r="10422"/>
          <a:stretch/>
        </p:blipFill>
        <p:spPr>
          <a:xfrm>
            <a:off x="4500563" y="549275"/>
            <a:ext cx="4643437" cy="6080125"/>
          </a:xfrm>
        </p:spPr>
      </p:pic>
      <p:pic>
        <p:nvPicPr>
          <p:cNvPr id="20483" name="Content Placeholder 3" descr="IntrsicM2.gif"/>
          <p:cNvPicPr>
            <a:picLocks noChangeAspect="1"/>
          </p:cNvPicPr>
          <p:nvPr/>
        </p:nvPicPr>
        <p:blipFill rotWithShape="1">
          <a:blip r:embed="rId3" cstate="print"/>
          <a:srcRect l="21606" t="13649" r="17774"/>
          <a:stretch/>
        </p:blipFill>
        <p:spPr bwMode="auto">
          <a:xfrm>
            <a:off x="-2547" y="620688"/>
            <a:ext cx="4805327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47800"/>
            <a:ext cx="37211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40386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356235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39497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794000"/>
            <a:ext cx="352583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19405"/>
            <a:ext cx="9144000" cy="961323"/>
          </a:xfrm>
        </p:spPr>
        <p:txBody>
          <a:bodyPr/>
          <a:lstStyle/>
          <a:p>
            <a:r>
              <a:rPr lang="en-US" dirty="0" smtClean="0"/>
              <a:t>Laryngeal Cavity</a:t>
            </a:r>
            <a:endParaRPr lang="ar-IQ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None/>
            </a:pPr>
            <a:r>
              <a:rPr lang="en-US" dirty="0" smtClean="0"/>
              <a:t>				</a:t>
            </a:r>
            <a:r>
              <a:rPr lang="en-US" b="1" u="sng" dirty="0" smtClean="0">
                <a:solidFill>
                  <a:schemeClr val="tx2"/>
                </a:solidFill>
              </a:rPr>
              <a:t>The </a:t>
            </a:r>
            <a:r>
              <a:rPr lang="en-US" b="1" u="sng" dirty="0" err="1" smtClean="0">
                <a:solidFill>
                  <a:schemeClr val="tx2"/>
                </a:solidFill>
              </a:rPr>
              <a:t>supraglottis</a:t>
            </a:r>
            <a:r>
              <a:rPr lang="en-US" b="1" u="sng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from 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the inlet to the  lower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part of the laryngeal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 ventricle</a:t>
            </a:r>
          </a:p>
          <a:p>
            <a:pPr algn="l">
              <a:buFont typeface="Wingdings" pitchFamily="2" charset="2"/>
              <a:buNone/>
            </a:pPr>
            <a:r>
              <a:rPr lang="en-US" b="1" u="sng" dirty="0" smtClean="0">
                <a:solidFill>
                  <a:schemeClr val="tx2"/>
                </a:solidFill>
              </a:rPr>
              <a:t>The glottis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comprises the vocal cords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and arytenoids. </a:t>
            </a:r>
          </a:p>
          <a:p>
            <a:pPr algn="l">
              <a:buFont typeface="Wingdings" pitchFamily="2" charset="2"/>
              <a:buNone/>
            </a:pPr>
            <a:r>
              <a:rPr lang="en-US" b="1" u="sng" dirty="0" smtClean="0">
                <a:solidFill>
                  <a:schemeClr val="tx2"/>
                </a:solidFill>
              </a:rPr>
              <a:t>The </a:t>
            </a:r>
            <a:r>
              <a:rPr lang="en-US" b="1" u="sng" dirty="0" err="1" smtClean="0">
                <a:solidFill>
                  <a:schemeClr val="tx2"/>
                </a:solidFill>
              </a:rPr>
              <a:t>subglottis</a:t>
            </a:r>
            <a:r>
              <a:rPr lang="en-US" b="1" u="sng" dirty="0" smtClean="0">
                <a:solidFill>
                  <a:schemeClr val="tx2"/>
                </a:solidFill>
              </a:rPr>
              <a:t> 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 below the cords.</a:t>
            </a:r>
          </a:p>
          <a:p>
            <a:pPr algn="l">
              <a:buFont typeface="Wingdings" pitchFamily="2" charset="2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1" r="17509"/>
          <a:stretch/>
        </p:blipFill>
        <p:spPr bwMode="auto">
          <a:xfrm>
            <a:off x="4572000" y="908720"/>
            <a:ext cx="4545655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tx2"/>
                </a:solidFill>
              </a:rPr>
              <a:t>The vocal cords are two fold-like structures extending from the thyroid cartilage to the vocal process of the arytenoid cartilage.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 The covering epithelium of vocal cords is closely bound to the underlying structure and the blood supply is poor, hence the pearly white appearance.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The epithelium lining the larynx is ciliated columnar type except over the vocal cord where it is stratified squamous type. </a:t>
            </a:r>
          </a:p>
          <a:p>
            <a:pPr marL="0" indent="0" algn="l"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274042"/>
          </a:xfrm>
        </p:spPr>
        <p:txBody>
          <a:bodyPr>
            <a:normAutofit fontScale="90000"/>
          </a:bodyPr>
          <a:lstStyle/>
          <a:p>
            <a:endParaRPr lang="ar-IQ"/>
          </a:p>
        </p:txBody>
      </p:sp>
      <p:sp>
        <p:nvSpPr>
          <p:cNvPr id="28674" name="عنصر نائب للمحتوى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b="1" u="sng" dirty="0" smtClean="0">
                <a:solidFill>
                  <a:schemeClr val="tx2"/>
                </a:solidFill>
              </a:rPr>
              <a:t>Blood Supply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The region </a:t>
            </a:r>
            <a:r>
              <a:rPr lang="en-US" i="1" dirty="0" smtClean="0">
                <a:solidFill>
                  <a:schemeClr val="tx2"/>
                </a:solidFill>
              </a:rPr>
              <a:t>above the vocal cord </a:t>
            </a:r>
            <a:r>
              <a:rPr lang="en-US" dirty="0" smtClean="0">
                <a:solidFill>
                  <a:schemeClr val="tx2"/>
                </a:solidFill>
              </a:rPr>
              <a:t>is supplied by the laryngeal branch of the superior thyroid artery.</a:t>
            </a:r>
          </a:p>
          <a:p>
            <a:pPr marL="0" indent="0" algn="l">
              <a:buNone/>
            </a:pPr>
            <a:r>
              <a:rPr lang="en-US" i="1" dirty="0" smtClean="0">
                <a:solidFill>
                  <a:schemeClr val="tx2"/>
                </a:solidFill>
              </a:rPr>
              <a:t>Below the cords</a:t>
            </a:r>
            <a:r>
              <a:rPr lang="en-US" dirty="0" smtClean="0">
                <a:solidFill>
                  <a:schemeClr val="tx2"/>
                </a:solidFill>
              </a:rPr>
              <a:t> is supplied by the laryngeal branch of the inferior thyroid artery.</a:t>
            </a:r>
          </a:p>
          <a:p>
            <a:pPr marL="0" indent="0" algn="l">
              <a:buNone/>
            </a:pPr>
            <a:r>
              <a:rPr lang="en-US" b="1" u="sng" dirty="0" smtClean="0">
                <a:solidFill>
                  <a:schemeClr val="tx2"/>
                </a:solidFill>
              </a:rPr>
              <a:t>Nerve Supply</a:t>
            </a:r>
          </a:p>
          <a:p>
            <a:pPr marL="0" indent="0" algn="l">
              <a:buNone/>
            </a:pPr>
            <a:r>
              <a:rPr lang="en-US" b="1" dirty="0">
                <a:solidFill>
                  <a:schemeClr val="tx2"/>
                </a:solidFill>
              </a:rPr>
              <a:t>Sensory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 smtClean="0">
                <a:solidFill>
                  <a:schemeClr val="tx2"/>
                </a:solidFill>
              </a:rPr>
              <a:t>Above </a:t>
            </a:r>
            <a:r>
              <a:rPr lang="en-US" dirty="0">
                <a:solidFill>
                  <a:schemeClr val="tx2"/>
                </a:solidFill>
              </a:rPr>
              <a:t>the vocal cords is supplied by the internal laryngeal nerve, whereas below the vocal cords, the mucous membrane is supplied by the recurrent laryngeal nerve.</a:t>
            </a:r>
          </a:p>
          <a:p>
            <a:pPr marL="0" indent="0" algn="l">
              <a:buNone/>
            </a:pPr>
            <a:r>
              <a:rPr lang="en-US" b="1" dirty="0">
                <a:solidFill>
                  <a:schemeClr val="tx2"/>
                </a:solidFill>
              </a:rPr>
              <a:t>Motor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dirty="0">
                <a:solidFill>
                  <a:schemeClr val="tx2"/>
                </a:solidFill>
              </a:rPr>
              <a:t>recurrent laryngeal </a:t>
            </a:r>
            <a:r>
              <a:rPr lang="en-US" dirty="0" smtClean="0">
                <a:solidFill>
                  <a:schemeClr val="tx2"/>
                </a:solidFill>
              </a:rPr>
              <a:t>nerve,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except </a:t>
            </a:r>
            <a:r>
              <a:rPr lang="en-US" dirty="0">
                <a:solidFill>
                  <a:schemeClr val="tx2"/>
                </a:solidFill>
              </a:rPr>
              <a:t>the </a:t>
            </a:r>
            <a:r>
              <a:rPr lang="en-US" dirty="0" err="1">
                <a:solidFill>
                  <a:schemeClr val="tx2"/>
                </a:solidFill>
              </a:rPr>
              <a:t>cricothyroid</a:t>
            </a:r>
            <a:r>
              <a:rPr lang="en-US" dirty="0">
                <a:solidFill>
                  <a:schemeClr val="tx2"/>
                </a:solidFill>
              </a:rPr>
              <a:t> muscle 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the external laryngeal nerve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endParaRPr lang="ar-IQ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endParaRPr lang="ar-IQ" smtClean="0"/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endParaRPr lang="ar-IQ" smtClean="0"/>
          </a:p>
        </p:txBody>
      </p:sp>
      <p:sp>
        <p:nvSpPr>
          <p:cNvPr id="3072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endParaRPr lang="ar-IQ" smtClean="0"/>
          </a:p>
        </p:txBody>
      </p:sp>
      <p:pic>
        <p:nvPicPr>
          <p:cNvPr id="30725" name="Content Placeholder 4" descr="197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163"/>
            <a:ext cx="8534400" cy="682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Anatomy</a:t>
            </a:r>
            <a:endParaRPr lang="ar-IQ" b="1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pPr marL="609600" indent="-609600" algn="l" eaLnBrk="1" hangingPunct="1">
              <a:buFont typeface="Wingdings" pitchFamily="2" charset="2"/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chemeClr val="tx2"/>
                </a:solidFill>
              </a:rPr>
              <a:t> - Situated in the midline of the neck, in front of the laryngopharynx from the level of the 3</a:t>
            </a:r>
            <a:r>
              <a:rPr lang="en-US" baseline="30000" dirty="0" smtClean="0">
                <a:solidFill>
                  <a:schemeClr val="tx2"/>
                </a:solidFill>
              </a:rPr>
              <a:t>rd</a:t>
            </a:r>
            <a:r>
              <a:rPr lang="en-US" dirty="0">
                <a:solidFill>
                  <a:schemeClr val="tx2"/>
                </a:solidFill>
              </a:rPr>
              <a:t>-</a:t>
            </a:r>
            <a:r>
              <a:rPr lang="en-US" dirty="0" smtClean="0">
                <a:solidFill>
                  <a:schemeClr val="tx2"/>
                </a:solidFill>
              </a:rPr>
              <a:t> 6</a:t>
            </a:r>
            <a:r>
              <a:rPr lang="en-US" baseline="30000" dirty="0" smtClean="0">
                <a:solidFill>
                  <a:schemeClr val="tx2"/>
                </a:solidFill>
              </a:rPr>
              <a:t>th</a:t>
            </a:r>
            <a:r>
              <a:rPr lang="en-US" dirty="0" smtClean="0">
                <a:solidFill>
                  <a:schemeClr val="tx2"/>
                </a:solidFill>
              </a:rPr>
              <a:t> cervical vertebrae.</a:t>
            </a:r>
          </a:p>
          <a:p>
            <a:pPr algn="l" eaLnBrk="1" hangingPunct="1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It consist of a framework of cartilages, connected by ligaments, lined by a mucous </a:t>
            </a:r>
          </a:p>
          <a:p>
            <a:pPr algn="l" eaLnBrk="1" hangingPunct="1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membrane and moved by</a:t>
            </a:r>
          </a:p>
          <a:p>
            <a:pPr algn="l" eaLnBrk="1" hangingPunct="1"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 muscles.</a:t>
            </a:r>
          </a:p>
          <a:p>
            <a:pPr marL="609600" indent="-609600" algn="just" eaLnBrk="1" hangingPunct="1">
              <a:buFont typeface="Wingdings" pitchFamily="2" charset="2"/>
              <a:buNone/>
            </a:pP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74463"/>
            <a:ext cx="3203848" cy="348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Lymphatic Drainage</a:t>
            </a:r>
            <a:endParaRPr lang="ar-IQ" dirty="0"/>
          </a:p>
        </p:txBody>
      </p:sp>
      <p:sp>
        <p:nvSpPr>
          <p:cNvPr id="31746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The vocal cords have no </a:t>
            </a:r>
            <a:r>
              <a:rPr lang="en-US" dirty="0" err="1" smtClean="0">
                <a:solidFill>
                  <a:schemeClr val="tx2"/>
                </a:solidFill>
              </a:rPr>
              <a:t>lympahtic</a:t>
            </a:r>
            <a:r>
              <a:rPr lang="en-US" dirty="0" smtClean="0">
                <a:solidFill>
                  <a:schemeClr val="tx2"/>
                </a:solidFill>
              </a:rPr>
              <a:t> drainage and acts as a watershed dividing the </a:t>
            </a:r>
            <a:r>
              <a:rPr lang="en-US" dirty="0" err="1" smtClean="0">
                <a:solidFill>
                  <a:schemeClr val="tx2"/>
                </a:solidFill>
              </a:rPr>
              <a:t>supraglottis</a:t>
            </a:r>
            <a:r>
              <a:rPr lang="en-US" dirty="0" smtClean="0">
                <a:solidFill>
                  <a:schemeClr val="tx2"/>
                </a:solidFill>
              </a:rPr>
              <a:t> from the </a:t>
            </a:r>
            <a:r>
              <a:rPr lang="en-US" dirty="0" err="1" smtClean="0">
                <a:solidFill>
                  <a:schemeClr val="tx2"/>
                </a:solidFill>
              </a:rPr>
              <a:t>subglottis</a:t>
            </a:r>
            <a:r>
              <a:rPr lang="en-US" dirty="0" smtClean="0">
                <a:solidFill>
                  <a:schemeClr val="tx2"/>
                </a:solidFill>
              </a:rPr>
              <a:t>. The </a:t>
            </a:r>
            <a:r>
              <a:rPr lang="en-US" i="1" dirty="0" err="1" smtClean="0">
                <a:solidFill>
                  <a:schemeClr val="tx2"/>
                </a:solidFill>
              </a:rPr>
              <a:t>supraglottis</a:t>
            </a:r>
            <a:r>
              <a:rPr lang="en-US" dirty="0" smtClean="0">
                <a:solidFill>
                  <a:schemeClr val="tx2"/>
                </a:solidFill>
              </a:rPr>
              <a:t> drains to the upper deep cervical chain. Whereas, the </a:t>
            </a:r>
            <a:r>
              <a:rPr lang="en-US" i="1" dirty="0" err="1" smtClean="0">
                <a:solidFill>
                  <a:schemeClr val="tx2"/>
                </a:solidFill>
              </a:rPr>
              <a:t>subglottis</a:t>
            </a:r>
            <a:r>
              <a:rPr lang="en-US" dirty="0" smtClean="0">
                <a:solidFill>
                  <a:schemeClr val="tx2"/>
                </a:solidFill>
              </a:rPr>
              <a:t> drains to the </a:t>
            </a:r>
            <a:r>
              <a:rPr lang="en-US" dirty="0" err="1" smtClean="0">
                <a:solidFill>
                  <a:schemeClr val="tx2"/>
                </a:solidFill>
              </a:rPr>
              <a:t>prelaryngeal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pretracheal</a:t>
            </a:r>
            <a:r>
              <a:rPr lang="en-US" dirty="0" smtClean="0">
                <a:solidFill>
                  <a:schemeClr val="tx2"/>
                </a:solidFill>
              </a:rPr>
              <a:t> and the lower deep cervical chain.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Functions of the Larynx</a:t>
            </a:r>
            <a:endParaRPr lang="ar-IQ" dirty="0"/>
          </a:p>
        </p:txBody>
      </p:sp>
      <p:sp>
        <p:nvSpPr>
          <p:cNvPr id="36866" name="عنصر نائب للمحتوى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1. </a:t>
            </a:r>
            <a:r>
              <a:rPr lang="en-US" i="1" dirty="0" smtClean="0">
                <a:solidFill>
                  <a:schemeClr val="tx2"/>
                </a:solidFill>
              </a:rPr>
              <a:t>Protection of the lower air passages by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Approximation of the </a:t>
            </a:r>
            <a:r>
              <a:rPr lang="en-US" dirty="0" err="1" smtClean="0">
                <a:solidFill>
                  <a:schemeClr val="tx2"/>
                </a:solidFill>
              </a:rPr>
              <a:t>aryepiglottic</a:t>
            </a:r>
            <a:r>
              <a:rPr lang="en-US" dirty="0" smtClean="0">
                <a:solidFill>
                  <a:schemeClr val="tx2"/>
                </a:solidFill>
              </a:rPr>
              <a:t> folds assisted by the epiglottis.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The apposition of the false cords.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The closure of the vocal cords.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Reflex cessation of respiration.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Cough reflex.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2"/>
                </a:solidFill>
              </a:rPr>
              <a:t>2. Phonation: voice is produced by vibration of the vocal cords and the sound is amplified by the resonating chambers of the mouth, pharynx, nose and chest.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2"/>
                </a:solidFill>
              </a:rPr>
              <a:t>3. Respiration: reflex adjustment of the glottis by abduction during inspiration and adduction during expiration.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2"/>
                </a:solidFill>
              </a:rPr>
              <a:t>4.  Fixation of the Chest: when the larynx is closed, the </a:t>
            </a:r>
            <a:r>
              <a:rPr lang="en-US" dirty="0" err="1">
                <a:solidFill>
                  <a:schemeClr val="tx2"/>
                </a:solidFill>
              </a:rPr>
              <a:t>thorarcic</a:t>
            </a:r>
            <a:r>
              <a:rPr lang="en-US" dirty="0">
                <a:solidFill>
                  <a:schemeClr val="tx2"/>
                </a:solidFill>
              </a:rPr>
              <a:t> cage becomes fixed, permitting, climbing, digging, straining, defecation and </a:t>
            </a:r>
            <a:r>
              <a:rPr lang="en-US" dirty="0" err="1">
                <a:solidFill>
                  <a:schemeClr val="tx2"/>
                </a:solidFill>
              </a:rPr>
              <a:t>micturitiom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pPr marL="0" indent="0" algn="l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algn="just">
              <a:buFont typeface="Wingdings" pitchFamily="2" charset="2"/>
              <a:buNone/>
            </a:pPr>
            <a:endParaRPr lang="ar-IQ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Symptoms of Laryngeal diseases</a:t>
            </a:r>
            <a:endParaRPr lang="ar-IQ" dirty="0"/>
          </a:p>
        </p:txBody>
      </p:sp>
      <p:sp>
        <p:nvSpPr>
          <p:cNvPr id="40962" name="عنصر نائب للمحتوى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i="1" dirty="0" smtClean="0"/>
              <a:t> Disorders of voice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 	Hoarseness of voice: a rough, husky voice resulting from any abnormality in the vocal cords. There is change of voice from high to low pitch, and may even ends with </a:t>
            </a:r>
            <a:r>
              <a:rPr lang="en-US" dirty="0" err="1" smtClean="0"/>
              <a:t>aphonia</a:t>
            </a:r>
            <a:r>
              <a:rPr lang="en-US" dirty="0" smtClean="0"/>
              <a:t>. </a:t>
            </a:r>
          </a:p>
          <a:p>
            <a:pPr marL="0" indent="0" algn="l">
              <a:buNone/>
            </a:pPr>
            <a:r>
              <a:rPr lang="en-US" dirty="0" smtClean="0"/>
              <a:t>Causes</a:t>
            </a:r>
            <a:endParaRPr lang="en-US" dirty="0"/>
          </a:p>
          <a:p>
            <a:pPr marL="0" indent="0" algn="l">
              <a:buNone/>
            </a:pPr>
            <a:r>
              <a:rPr lang="en-US" dirty="0" smtClean="0"/>
              <a:t>  * </a:t>
            </a:r>
            <a:r>
              <a:rPr lang="en-US" dirty="0"/>
              <a:t>Congenital: laryngeal web.</a:t>
            </a:r>
          </a:p>
          <a:p>
            <a:pPr marL="0" indent="0" algn="l">
              <a:buNone/>
            </a:pPr>
            <a:r>
              <a:rPr lang="en-US" dirty="0"/>
              <a:t>  </a:t>
            </a:r>
            <a:r>
              <a:rPr lang="en-US" dirty="0" smtClean="0"/>
              <a:t>* </a:t>
            </a:r>
            <a:r>
              <a:rPr lang="en-US" dirty="0"/>
              <a:t>Inflammatory: acute and chronic  </a:t>
            </a:r>
            <a:r>
              <a:rPr lang="en-US" dirty="0" smtClean="0"/>
              <a:t>laryngitis</a:t>
            </a:r>
            <a:r>
              <a:rPr lang="en-US" dirty="0"/>
              <a:t>.</a:t>
            </a:r>
          </a:p>
          <a:p>
            <a:pPr marL="0" indent="0" algn="l">
              <a:buNone/>
            </a:pPr>
            <a:r>
              <a:rPr lang="en-US" dirty="0"/>
              <a:t> * Neoplastic: papilloma  laryngeal carcinoma.</a:t>
            </a:r>
          </a:p>
          <a:p>
            <a:pPr marL="0" indent="0" algn="l">
              <a:buNone/>
            </a:pPr>
            <a:r>
              <a:rPr lang="en-US" dirty="0"/>
              <a:t> * Traumatic: external injury and intubation.</a:t>
            </a:r>
          </a:p>
          <a:p>
            <a:pPr marL="0" indent="0" algn="l">
              <a:buNone/>
            </a:pPr>
            <a:r>
              <a:rPr lang="en-US" dirty="0"/>
              <a:t> * Neurological: Vocal cord  palsy (adductor).</a:t>
            </a:r>
          </a:p>
          <a:p>
            <a:pPr marL="0" indent="0" algn="l">
              <a:buNone/>
            </a:pPr>
            <a:r>
              <a:rPr lang="en-US" dirty="0"/>
              <a:t> * Vocal abuse: Vocal cord nodules and polyps</a:t>
            </a:r>
            <a:r>
              <a:rPr lang="en-US" dirty="0" smtClean="0"/>
              <a:t>.</a:t>
            </a:r>
            <a:r>
              <a:rPr lang="en-US" b="1" dirty="0" smtClean="0"/>
              <a:t> </a:t>
            </a:r>
            <a:r>
              <a:rPr lang="en-US" dirty="0" smtClean="0"/>
              <a:t>     </a:t>
            </a:r>
            <a:endParaRPr lang="ar-IQ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2800" b="1" i="1" u="sng" dirty="0" smtClean="0"/>
          </a:p>
          <a:p>
            <a:pPr marL="0" indent="0" algn="l">
              <a:buNone/>
            </a:pPr>
            <a:r>
              <a:rPr lang="en-US" sz="2800" b="1" i="1" u="sng" dirty="0" smtClean="0"/>
              <a:t>Stridor</a:t>
            </a:r>
            <a:r>
              <a:rPr lang="en-US" sz="2800" b="1" u="sng" dirty="0" smtClean="0"/>
              <a:t>:</a:t>
            </a:r>
          </a:p>
          <a:p>
            <a:pPr marL="0" indent="0" algn="l">
              <a:buNone/>
            </a:pPr>
            <a:r>
              <a:rPr lang="en-US" sz="2800" dirty="0" smtClean="0"/>
              <a:t> </a:t>
            </a:r>
            <a:r>
              <a:rPr lang="en-US" sz="2800" dirty="0"/>
              <a:t>N</a:t>
            </a:r>
            <a:r>
              <a:rPr lang="en-US" sz="2800" dirty="0" smtClean="0"/>
              <a:t>oisy breathing produced by turbulent air flow through a narrowed air passages. </a:t>
            </a:r>
          </a:p>
          <a:p>
            <a:pPr marL="0" indent="0" algn="l">
              <a:buNone/>
            </a:pPr>
            <a:r>
              <a:rPr lang="en-US" sz="2800" dirty="0"/>
              <a:t> </a:t>
            </a:r>
            <a:r>
              <a:rPr lang="en-US" sz="2800" dirty="0" smtClean="0"/>
              <a:t>Stridor is a physical sign and not a disease. </a:t>
            </a:r>
          </a:p>
          <a:p>
            <a:pPr marL="0" indent="0" algn="l">
              <a:buNone/>
            </a:pPr>
            <a:r>
              <a:rPr lang="en-US" sz="2800" b="1" dirty="0" smtClean="0"/>
              <a:t>Causes</a:t>
            </a:r>
          </a:p>
          <a:p>
            <a:pPr marL="0" indent="0" algn="l">
              <a:buNone/>
            </a:pPr>
            <a:r>
              <a:rPr lang="en-US" sz="2800" dirty="0" smtClean="0"/>
              <a:t> *Congenital</a:t>
            </a:r>
            <a:r>
              <a:rPr lang="en-US" sz="2800" dirty="0"/>
              <a:t>: </a:t>
            </a:r>
            <a:r>
              <a:rPr lang="en-US" sz="2800" dirty="0" err="1"/>
              <a:t>laryngomalacia</a:t>
            </a:r>
            <a:r>
              <a:rPr lang="en-US" sz="2800" dirty="0"/>
              <a:t> and subglottic stenosis. </a:t>
            </a:r>
          </a:p>
          <a:p>
            <a:pPr marL="0" indent="0" algn="l">
              <a:buNone/>
            </a:pPr>
            <a:r>
              <a:rPr lang="en-US" sz="2800" dirty="0"/>
              <a:t>*Trauma: thermal, chemical and surgical.</a:t>
            </a:r>
          </a:p>
          <a:p>
            <a:pPr marL="0" indent="0" algn="l">
              <a:buNone/>
            </a:pPr>
            <a:r>
              <a:rPr lang="en-US" sz="2800" dirty="0"/>
              <a:t>*Foreign body: larynx or trachea.</a:t>
            </a:r>
          </a:p>
          <a:p>
            <a:pPr marL="0" indent="0" algn="l">
              <a:buNone/>
            </a:pPr>
            <a:r>
              <a:rPr lang="en-US" sz="2800" dirty="0"/>
              <a:t>*Infective: epiglottitis and croup.</a:t>
            </a:r>
          </a:p>
          <a:p>
            <a:pPr marL="0" indent="0" algn="l">
              <a:buNone/>
            </a:pPr>
            <a:r>
              <a:rPr lang="en-US" sz="2800" dirty="0"/>
              <a:t>*Neoplastic: papilloma, laryngeal carcinoma.</a:t>
            </a:r>
          </a:p>
          <a:p>
            <a:pPr marL="0" indent="0" algn="l">
              <a:buNone/>
            </a:pPr>
            <a:r>
              <a:rPr lang="en-US" sz="2800" dirty="0"/>
              <a:t>*Neurological: bilateral vocal cord palsy (abductor).</a:t>
            </a:r>
          </a:p>
          <a:p>
            <a:pPr algn="l"/>
            <a:endParaRPr lang="ar-IQ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1295400"/>
            <a:ext cx="7772400" cy="4114800"/>
          </a:xfrm>
        </p:spPr>
        <p:txBody>
          <a:bodyPr/>
          <a:lstStyle/>
          <a:p>
            <a:pPr marL="0" indent="0" algn="l">
              <a:buNone/>
            </a:pPr>
            <a:r>
              <a:rPr lang="en-US" i="1" dirty="0" smtClean="0"/>
              <a:t> Cough</a:t>
            </a:r>
            <a:r>
              <a:rPr lang="en-US" dirty="0" smtClean="0"/>
              <a:t>: dry and irritating cough may reflect laryngitis or a F.B.</a:t>
            </a:r>
          </a:p>
          <a:p>
            <a:pPr marL="0" indent="0" algn="l">
              <a:buNone/>
            </a:pPr>
            <a:r>
              <a:rPr lang="en-US" i="1" dirty="0" err="1" smtClean="0"/>
              <a:t>Haemoptysis</a:t>
            </a:r>
            <a:r>
              <a:rPr lang="en-US" dirty="0" smtClean="0"/>
              <a:t>: may be due to infection or neoplastic causes.   </a:t>
            </a:r>
          </a:p>
          <a:p>
            <a:endParaRPr lang="ar-IQ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890"/>
            <a:ext cx="9144000" cy="831822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Laryngomalacia</a:t>
            </a:r>
            <a:endParaRPr lang="ar-IQ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340768"/>
            <a:ext cx="8686800" cy="5217443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 marL="0" indent="0" algn="l"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Most common </a:t>
            </a:r>
            <a:r>
              <a:rPr lang="en-US" dirty="0" err="1" smtClean="0">
                <a:solidFill>
                  <a:schemeClr val="tx2"/>
                </a:solidFill>
              </a:rPr>
              <a:t>laryngealcongenital</a:t>
            </a:r>
            <a:r>
              <a:rPr lang="en-US" dirty="0" smtClean="0">
                <a:solidFill>
                  <a:schemeClr val="tx2"/>
                </a:solidFill>
              </a:rPr>
              <a:t> abnormality.</a:t>
            </a:r>
          </a:p>
          <a:p>
            <a:pPr marL="0" indent="0" algn="l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t is characterized by excessive flaccidity of </a:t>
            </a:r>
            <a:r>
              <a:rPr lang="en-US" dirty="0" err="1" smtClean="0">
                <a:solidFill>
                  <a:schemeClr val="tx2"/>
                </a:solidFill>
              </a:rPr>
              <a:t>supraglottis</a:t>
            </a:r>
            <a:r>
              <a:rPr lang="en-US" dirty="0" smtClean="0">
                <a:solidFill>
                  <a:schemeClr val="tx2"/>
                </a:solidFill>
              </a:rPr>
              <a:t> which is sucked in during inspiration producing stridor.</a:t>
            </a:r>
          </a:p>
          <a:p>
            <a:pPr marL="0" indent="0" algn="l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 The condition manifest at birth or soon after and usually disappears by 2 years of age.  Its characterized by stridor which is classically inspiratory, worse when the baby is active and relieved by prone </a:t>
            </a:r>
            <a:r>
              <a:rPr lang="en-US" dirty="0" smtClean="0">
                <a:solidFill>
                  <a:schemeClr val="tx2"/>
                </a:solidFill>
              </a:rPr>
              <a:t>position.</a:t>
            </a:r>
            <a:endParaRPr lang="en-US" b="1" dirty="0" smtClean="0">
              <a:solidFill>
                <a:schemeClr val="tx2"/>
              </a:solidFill>
            </a:endParaRPr>
          </a:p>
          <a:p>
            <a:pPr marL="609600" indent="-609600" algn="just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1096" y="0"/>
            <a:ext cx="28956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3452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9036496" cy="5475312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None/>
            </a:pPr>
            <a:r>
              <a:rPr lang="en-US" b="1" i="1" dirty="0" smtClean="0"/>
              <a:t>On Exam. </a:t>
            </a:r>
            <a:endParaRPr lang="en-US" b="1" dirty="0" smtClean="0"/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		 The diagnosis is made at endoscopy with the child breathing spontaneously.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 Classical appearance include an omega-shaped epiglottis, short </a:t>
            </a:r>
            <a:r>
              <a:rPr lang="en-US" dirty="0" err="1" smtClean="0">
                <a:solidFill>
                  <a:schemeClr val="tx2"/>
                </a:solidFill>
              </a:rPr>
              <a:t>aryepiglottic</a:t>
            </a:r>
            <a:r>
              <a:rPr lang="en-US" dirty="0" smtClean="0">
                <a:solidFill>
                  <a:schemeClr val="tx2"/>
                </a:solidFill>
              </a:rPr>
              <a:t> folds and loose redundant mucosa over the arytenoids.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On inspiration, the cartilages are sucked inwards obstructing the airway.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Treatment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2"/>
                </a:solidFill>
              </a:rPr>
              <a:t>Parental reassurance.</a:t>
            </a:r>
          </a:p>
          <a:p>
            <a:pPr marL="0" indent="0" algn="l">
              <a:buNone/>
            </a:pPr>
            <a:r>
              <a:rPr lang="en-US" dirty="0" err="1">
                <a:solidFill>
                  <a:schemeClr val="tx2"/>
                </a:solidFill>
              </a:rPr>
              <a:t>Supraglottoplasty</a:t>
            </a:r>
            <a:r>
              <a:rPr lang="en-US" dirty="0">
                <a:solidFill>
                  <a:schemeClr val="tx2"/>
                </a:solidFill>
              </a:rPr>
              <a:t> by division of </a:t>
            </a:r>
            <a:r>
              <a:rPr lang="en-US" dirty="0" err="1">
                <a:solidFill>
                  <a:schemeClr val="tx2"/>
                </a:solidFill>
              </a:rPr>
              <a:t>aryepiglottic</a:t>
            </a:r>
            <a:r>
              <a:rPr lang="en-US" dirty="0">
                <a:solidFill>
                  <a:schemeClr val="tx2"/>
                </a:solidFill>
              </a:rPr>
              <a:t> folds.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2"/>
                </a:solidFill>
              </a:rPr>
              <a:t>Tracheostomy in severe cases.</a:t>
            </a:r>
          </a:p>
          <a:p>
            <a:pPr algn="just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0800"/>
            <a:ext cx="1905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997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2020887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Acute </a:t>
            </a:r>
            <a:r>
              <a:rPr lang="en-US" dirty="0" smtClean="0"/>
              <a:t>Laryngitis</a:t>
            </a:r>
            <a:br>
              <a:rPr lang="en-US" dirty="0" smtClean="0"/>
            </a:br>
            <a:r>
              <a:rPr lang="en-US" dirty="0" smtClean="0"/>
              <a:t>ADULTS</a:t>
            </a:r>
            <a:endParaRPr lang="ar-IQ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229600" cy="5088947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	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An acute superficial inflammation of the laryngeal mucosa.</a:t>
            </a:r>
          </a:p>
          <a:p>
            <a:pPr marL="0" indent="0" algn="l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Aetiology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Infection</a:t>
            </a:r>
            <a:r>
              <a:rPr lang="en-US" dirty="0">
                <a:solidFill>
                  <a:schemeClr val="tx2"/>
                </a:solidFill>
              </a:rPr>
              <a:t>: Its most frequently caused by </a:t>
            </a:r>
            <a:r>
              <a:rPr lang="en-US" dirty="0" err="1">
                <a:solidFill>
                  <a:schemeClr val="tx2"/>
                </a:solidFill>
              </a:rPr>
              <a:t>adeno</a:t>
            </a:r>
            <a:r>
              <a:rPr lang="en-US" dirty="0">
                <a:solidFill>
                  <a:schemeClr val="tx2"/>
                </a:solidFill>
              </a:rPr>
              <a:t> or influenza viruses but secondary bacterial infection may supervene. Acute laryngitis occurs as part of respiratory tract infection or as an isolated disease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endParaRPr lang="en-US" dirty="0">
              <a:solidFill>
                <a:schemeClr val="tx2"/>
              </a:solidFill>
            </a:endParaRPr>
          </a:p>
          <a:p>
            <a:pPr marL="0" indent="0" algn="l">
              <a:buNone/>
            </a:pPr>
            <a:r>
              <a:rPr lang="en-US" dirty="0">
                <a:solidFill>
                  <a:schemeClr val="tx2"/>
                </a:solidFill>
              </a:rPr>
              <a:t>Trauma: Vocal abuse or endoscopic manipulation.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2"/>
                </a:solidFill>
              </a:rPr>
              <a:t>Irritation: Inhaled fumes, smoking or alcohol abuse.</a:t>
            </a:r>
          </a:p>
          <a:p>
            <a:pPr marL="0" indent="0" algn="l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algn="just"/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8798" y="0"/>
            <a:ext cx="33528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4786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لمحتوى 2"/>
          <p:cNvSpPr>
            <a:spLocks noGrp="1"/>
          </p:cNvSpPr>
          <p:nvPr>
            <p:ph idx="1"/>
          </p:nvPr>
        </p:nvSpPr>
        <p:spPr>
          <a:xfrm>
            <a:off x="12394" y="0"/>
            <a:ext cx="9131605" cy="6858000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Clinical Picture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Hoarseness of voice or </a:t>
            </a:r>
            <a:r>
              <a:rPr lang="en-US" dirty="0" err="1" smtClean="0">
                <a:solidFill>
                  <a:schemeClr val="tx2"/>
                </a:solidFill>
              </a:rPr>
              <a:t>aphonia</a:t>
            </a:r>
            <a:r>
              <a:rPr lang="en-US" dirty="0" smtClean="0">
                <a:solidFill>
                  <a:schemeClr val="tx2"/>
                </a:solidFill>
              </a:rPr>
              <a:t>, sore throat.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Dry and </a:t>
            </a:r>
            <a:r>
              <a:rPr lang="en-US" dirty="0" err="1" smtClean="0">
                <a:solidFill>
                  <a:schemeClr val="tx2"/>
                </a:solidFill>
              </a:rPr>
              <a:t>irritative</a:t>
            </a:r>
            <a:r>
              <a:rPr lang="en-US" dirty="0" smtClean="0">
                <a:solidFill>
                  <a:schemeClr val="tx2"/>
                </a:solidFill>
              </a:rPr>
              <a:t> cough.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Generalized symptoms: malaise and fever.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On examination: Indirect </a:t>
            </a:r>
            <a:r>
              <a:rPr lang="en-US" dirty="0">
                <a:solidFill>
                  <a:schemeClr val="tx2"/>
                </a:solidFill>
              </a:rPr>
              <a:t>and </a:t>
            </a:r>
            <a:r>
              <a:rPr lang="en-US" dirty="0" err="1">
                <a:solidFill>
                  <a:schemeClr val="tx2"/>
                </a:solidFill>
              </a:rPr>
              <a:t>fibroptic</a:t>
            </a:r>
            <a:r>
              <a:rPr lang="en-US" dirty="0">
                <a:solidFill>
                  <a:schemeClr val="tx2"/>
                </a:solidFill>
              </a:rPr>
              <a:t> laryngoscopy reveals: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2"/>
                </a:solidFill>
              </a:rPr>
              <a:t>Redness and </a:t>
            </a:r>
            <a:r>
              <a:rPr lang="en-US" dirty="0" err="1">
                <a:solidFill>
                  <a:schemeClr val="tx2"/>
                </a:solidFill>
              </a:rPr>
              <a:t>oedema</a:t>
            </a:r>
            <a:r>
              <a:rPr lang="en-US" dirty="0">
                <a:solidFill>
                  <a:schemeClr val="tx2"/>
                </a:solidFill>
              </a:rPr>
              <a:t> of the larynx.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2"/>
                </a:solidFill>
              </a:rPr>
              <a:t>The vocal cords is covered with mucous and pus.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Treatment: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Bed </a:t>
            </a:r>
            <a:r>
              <a:rPr lang="en-US" dirty="0">
                <a:solidFill>
                  <a:schemeClr val="tx2"/>
                </a:solidFill>
              </a:rPr>
              <a:t>rest and vocal </a:t>
            </a:r>
            <a:r>
              <a:rPr lang="en-US" dirty="0" smtClean="0">
                <a:solidFill>
                  <a:schemeClr val="tx2"/>
                </a:solidFill>
              </a:rPr>
              <a:t>rest.</a:t>
            </a:r>
            <a:endParaRPr lang="en-US" dirty="0">
              <a:solidFill>
                <a:schemeClr val="tx2"/>
              </a:solidFill>
            </a:endParaRPr>
          </a:p>
          <a:p>
            <a:pPr marL="0" indent="0" algn="l">
              <a:buNone/>
            </a:pPr>
            <a:r>
              <a:rPr lang="en-US" dirty="0">
                <a:solidFill>
                  <a:schemeClr val="tx2"/>
                </a:solidFill>
              </a:rPr>
              <a:t>Avoidance of tobacco and irritating agents.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2"/>
                </a:solidFill>
              </a:rPr>
              <a:t>Steam inhalation.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Systemic </a:t>
            </a:r>
            <a:r>
              <a:rPr lang="en-US" dirty="0">
                <a:solidFill>
                  <a:schemeClr val="tx2"/>
                </a:solidFill>
              </a:rPr>
              <a:t>antibiotics if there is secondary bacterial infection.</a:t>
            </a:r>
          </a:p>
          <a:p>
            <a:pPr marL="0" indent="0" algn="l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l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l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2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8" descr="tax_HN_6_lg.gif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Unpaired Cartilages</a:t>
            </a:r>
            <a:endParaRPr lang="ar-IQ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0" y="1340768"/>
            <a:ext cx="4644008" cy="551723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None/>
            </a:pPr>
            <a:r>
              <a:rPr lang="en-US" i="1" dirty="0" smtClean="0"/>
              <a:t>	</a:t>
            </a:r>
            <a:r>
              <a:rPr lang="en-US" b="1" i="1" u="sng" dirty="0" smtClean="0">
                <a:solidFill>
                  <a:schemeClr val="tx2"/>
                </a:solidFill>
              </a:rPr>
              <a:t>Thyroid  Cartilage</a:t>
            </a:r>
            <a:endParaRPr lang="en-US" b="1" i="1" u="sng" dirty="0">
              <a:solidFill>
                <a:schemeClr val="tx2"/>
              </a:solidFill>
            </a:endParaRP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 The largest cartilage.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Makes a prominence 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In the front of the 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Neck  “Adam’s Apple”. 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The two </a:t>
            </a:r>
            <a:r>
              <a:rPr lang="en-US" dirty="0" err="1" smtClean="0">
                <a:solidFill>
                  <a:schemeClr val="tx2"/>
                </a:solidFill>
              </a:rPr>
              <a:t>alae</a:t>
            </a:r>
            <a:r>
              <a:rPr lang="en-US" dirty="0" smtClean="0">
                <a:solidFill>
                  <a:schemeClr val="tx2"/>
                </a:solidFill>
              </a:rPr>
              <a:t> meet 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anteriorly forming an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 angle of 90 in males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 and 120 in females.</a:t>
            </a:r>
          </a:p>
        </p:txBody>
      </p:sp>
      <p:pic>
        <p:nvPicPr>
          <p:cNvPr id="9220" name="Picture 2" descr="C:\Documents and Settings\Nikki King\Desktop\larynx\thyroi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324429"/>
            <a:ext cx="4716016" cy="550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-29457" y="0"/>
            <a:ext cx="4745473" cy="6858000"/>
          </a:xfrm>
        </p:spPr>
        <p:txBody>
          <a:bodyPr>
            <a:normAutofit/>
          </a:bodyPr>
          <a:lstStyle/>
          <a:p>
            <a:pPr marL="0" indent="0" algn="l">
              <a:buNone/>
              <a:defRPr/>
            </a:pPr>
            <a:r>
              <a:rPr lang="en-US" b="1" i="1" u="sng" dirty="0" smtClean="0">
                <a:solidFill>
                  <a:schemeClr val="tx2"/>
                </a:solidFill>
              </a:rPr>
              <a:t>Cricoid Cartilage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</a:p>
          <a:p>
            <a:pPr marL="0" indent="0" algn="l"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The only complete ring in the respiratory tract. Resembles a signet ring and lies below the thyroid cartilage.</a:t>
            </a:r>
          </a:p>
          <a:p>
            <a:pPr marL="0" indent="0" algn="l"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Connected anteriorly with the thyroid cartilage by </a:t>
            </a:r>
            <a:r>
              <a:rPr lang="en-US" dirty="0" err="1" smtClean="0">
                <a:solidFill>
                  <a:schemeClr val="tx2"/>
                </a:solidFill>
              </a:rPr>
              <a:t>cricothyroid</a:t>
            </a:r>
            <a:r>
              <a:rPr lang="en-US" dirty="0" smtClean="0">
                <a:solidFill>
                  <a:schemeClr val="tx2"/>
                </a:solidFill>
              </a:rPr>
              <a:t> membrane.</a:t>
            </a:r>
          </a:p>
          <a:p>
            <a:pPr marL="0" indent="0" algn="l"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10243" name="Content Placeholder 6" descr="Larynx_external_Cricothyrotom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128" y="1268760"/>
            <a:ext cx="446449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4343400" cy="6855296"/>
          </a:xfrm>
        </p:spPr>
        <p:txBody>
          <a:bodyPr/>
          <a:lstStyle/>
          <a:p>
            <a:pPr marL="0" indent="0" algn="l">
              <a:buNone/>
              <a:defRPr/>
            </a:pPr>
            <a:r>
              <a:rPr lang="en-US" i="1" dirty="0" smtClean="0">
                <a:solidFill>
                  <a:schemeClr val="tx2"/>
                </a:solidFill>
              </a:rPr>
              <a:t>Epiglottis</a:t>
            </a:r>
          </a:p>
          <a:p>
            <a:pPr marL="0" indent="0" algn="l"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A leaf-shaped piece of cartilage which is attached both to the base of the tongue and to the upper part of thyroid </a:t>
            </a:r>
            <a:r>
              <a:rPr lang="en-US" dirty="0" err="1" smtClean="0">
                <a:solidFill>
                  <a:schemeClr val="tx2"/>
                </a:solidFill>
              </a:rPr>
              <a:t>cartialge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pPr marL="0" indent="0" algn="l"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11267" name="Content Placeholder 6" descr="esophagus_epiglott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95400"/>
            <a:ext cx="27432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53751"/>
            <a:ext cx="9144000" cy="926977"/>
          </a:xfrm>
        </p:spPr>
        <p:txBody>
          <a:bodyPr/>
          <a:lstStyle/>
          <a:p>
            <a:pPr algn="l"/>
            <a:r>
              <a:rPr lang="en-US" b="1" dirty="0" smtClean="0"/>
              <a:t>Paired Cartilages</a:t>
            </a:r>
            <a:endParaRPr lang="ar-IQ" b="1" dirty="0"/>
          </a:p>
        </p:txBody>
      </p:sp>
      <p:sp>
        <p:nvSpPr>
          <p:cNvPr id="12290" name="عنصر نائب للمحتوى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1" u="sng" dirty="0" smtClean="0">
                <a:solidFill>
                  <a:schemeClr val="tx2"/>
                </a:solidFill>
              </a:rPr>
              <a:t>Arytenoid Cartilages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Pyramidal in shape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The base articulates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 with </a:t>
            </a:r>
            <a:r>
              <a:rPr lang="en-US" dirty="0" err="1" smtClean="0">
                <a:solidFill>
                  <a:schemeClr val="tx2"/>
                </a:solidFill>
              </a:rPr>
              <a:t>cricoids</a:t>
            </a:r>
            <a:r>
              <a:rPr lang="en-US" dirty="0" smtClean="0">
                <a:solidFill>
                  <a:schemeClr val="tx2"/>
                </a:solidFill>
              </a:rPr>
              <a:t> cartilage.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Anterior </a:t>
            </a:r>
            <a:r>
              <a:rPr lang="en-US" dirty="0">
                <a:solidFill>
                  <a:schemeClr val="tx2"/>
                </a:solidFill>
              </a:rPr>
              <a:t>projection 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((vocal process)) 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Lateral projection</a:t>
            </a:r>
          </a:p>
          <a:p>
            <a:pPr marL="0" indent="0" algn="l">
              <a:buNone/>
            </a:pPr>
            <a:r>
              <a:rPr lang="en-US" dirty="0" smtClean="0">
                <a:solidFill>
                  <a:schemeClr val="tx2"/>
                </a:solidFill>
              </a:rPr>
              <a:t>((muscular process)) </a:t>
            </a:r>
            <a:endParaRPr lang="en-US" dirty="0">
              <a:solidFill>
                <a:schemeClr val="tx2"/>
              </a:solidFill>
            </a:endParaRPr>
          </a:p>
          <a:p>
            <a:pPr marL="0" indent="0" algn="l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l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</p:txBody>
      </p:sp>
      <p:pic>
        <p:nvPicPr>
          <p:cNvPr id="12292" name="Content Placeholder 6" descr="Arytenoid.gif"/>
          <p:cNvPicPr>
            <a:picLocks noChangeAspect="1"/>
          </p:cNvPicPr>
          <p:nvPr/>
        </p:nvPicPr>
        <p:blipFill rotWithShape="1">
          <a:blip r:embed="rId2" cstate="print"/>
          <a:srcRect t="16596" b="3505"/>
          <a:stretch/>
        </p:blipFill>
        <p:spPr bwMode="auto">
          <a:xfrm>
            <a:off x="4355976" y="0"/>
            <a:ext cx="4788024" cy="454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02" y="4542971"/>
            <a:ext cx="4353885" cy="228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8" t="7341" r="64631" b="39960"/>
          <a:stretch/>
        </p:blipFill>
        <p:spPr bwMode="auto">
          <a:xfrm>
            <a:off x="0" y="23642"/>
            <a:ext cx="4355976" cy="67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2" t="7489" r="62605" b="39931"/>
          <a:stretch/>
        </p:blipFill>
        <p:spPr bwMode="auto">
          <a:xfrm>
            <a:off x="4484913" y="0"/>
            <a:ext cx="4659087" cy="684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6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صر نائب للمحتوى 2"/>
          <p:cNvSpPr>
            <a:spLocks noGrp="1"/>
          </p:cNvSpPr>
          <p:nvPr>
            <p:ph idx="1"/>
          </p:nvPr>
        </p:nvSpPr>
        <p:spPr>
          <a:xfrm>
            <a:off x="-3246" y="0"/>
            <a:ext cx="5105400" cy="4114800"/>
          </a:xfrm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      The </a:t>
            </a:r>
            <a:r>
              <a:rPr lang="en-US" dirty="0" err="1" smtClean="0">
                <a:solidFill>
                  <a:schemeClr val="tx2"/>
                </a:solidFill>
              </a:rPr>
              <a:t>aryepiglottic</a:t>
            </a:r>
            <a:r>
              <a:rPr lang="en-US" dirty="0" smtClean="0">
                <a:solidFill>
                  <a:schemeClr val="tx2"/>
                </a:solidFill>
              </a:rPr>
              <a:t> folds connect the arytenoids with the base of epiglottis and form the upper edge of the laryngeal inlet.</a:t>
            </a:r>
          </a:p>
        </p:txBody>
      </p:sp>
      <p:sp>
        <p:nvSpPr>
          <p:cNvPr id="29699" name="WordArt 5"/>
          <p:cNvSpPr>
            <a:spLocks noGrp="1" noChangeArrowheads="1" noChangeShapeType="1" noTextEdit="1"/>
          </p:cNvSpPr>
          <p:nvPr/>
        </p:nvSpPr>
        <p:spPr bwMode="auto">
          <a:xfrm>
            <a:off x="1905000" y="838200"/>
            <a:ext cx="4114800" cy="914400"/>
          </a:xfrm>
          <a:prstGeom prst="rect">
            <a:avLst/>
          </a:prstGeom>
        </p:spPr>
        <p:txBody>
          <a:bodyPr wrap="none" fromWordArt="1"/>
          <a:lstStyle/>
          <a:p>
            <a:pPr algn="ctr">
              <a:defRPr/>
            </a:pP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8" t="28525" b="14332"/>
          <a:stretch/>
        </p:blipFill>
        <p:spPr bwMode="auto">
          <a:xfrm>
            <a:off x="5050970" y="20825"/>
            <a:ext cx="4093029" cy="391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9682"/>
            <a:ext cx="4803775" cy="291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21"/>
          <a:stretch/>
        </p:blipFill>
        <p:spPr bwMode="auto">
          <a:xfrm>
            <a:off x="5148064" y="4021834"/>
            <a:ext cx="3865159" cy="283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تقنية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تقنية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158</TotalTime>
  <Words>755</Words>
  <Application>Microsoft Office PowerPoint</Application>
  <PresentationFormat>عرض على الشاشة (3:4)‏</PresentationFormat>
  <Paragraphs>148</Paragraphs>
  <Slides>28</Slides>
  <Notes>11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تقنية</vt:lpstr>
      <vt:lpstr>LARYNX Voice Box</vt:lpstr>
      <vt:lpstr>Anatomy</vt:lpstr>
      <vt:lpstr>عرض تقديمي في PowerPoint</vt:lpstr>
      <vt:lpstr>Unpaired Cartilages</vt:lpstr>
      <vt:lpstr>عرض تقديمي في PowerPoint</vt:lpstr>
      <vt:lpstr>عرض تقديمي في PowerPoint</vt:lpstr>
      <vt:lpstr>Paired Cartilages</vt:lpstr>
      <vt:lpstr>عرض تقديمي في PowerPoint</vt:lpstr>
      <vt:lpstr>عرض تقديمي في PowerPoint</vt:lpstr>
      <vt:lpstr>عرض تقديمي في PowerPoint</vt:lpstr>
      <vt:lpstr>Laryngeal Muscles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Laryngeal Cavity</vt:lpstr>
      <vt:lpstr>عرض تقديمي في PowerPoint</vt:lpstr>
      <vt:lpstr>عرض تقديمي في PowerPoint</vt:lpstr>
      <vt:lpstr>عرض تقديمي في PowerPoint</vt:lpstr>
      <vt:lpstr>Lymphatic Drainage</vt:lpstr>
      <vt:lpstr>Functions of the Larynx</vt:lpstr>
      <vt:lpstr>Symptoms of Laryngeal diseases</vt:lpstr>
      <vt:lpstr>عرض تقديمي في PowerPoint</vt:lpstr>
      <vt:lpstr>عرض تقديمي في PowerPoint</vt:lpstr>
      <vt:lpstr>Laryngomalacia</vt:lpstr>
      <vt:lpstr>عرض تقديمي في PowerPoint</vt:lpstr>
      <vt:lpstr>Acute Laryngitis ADULTS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LARYNX</dc:title>
  <dc:creator>lenovo</dc:creator>
  <cp:lastModifiedBy>Asus</cp:lastModifiedBy>
  <cp:revision>20</cp:revision>
  <dcterms:created xsi:type="dcterms:W3CDTF">2013-09-23T07:11:50Z</dcterms:created>
  <dcterms:modified xsi:type="dcterms:W3CDTF">2013-12-08T18:49:07Z</dcterms:modified>
</cp:coreProperties>
</file>