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9"/>
  </p:notesMasterIdLst>
  <p:sldIdLst>
    <p:sldId id="256" r:id="rId2"/>
    <p:sldId id="257" r:id="rId3"/>
    <p:sldId id="272" r:id="rId4"/>
    <p:sldId id="258" r:id="rId5"/>
    <p:sldId id="259" r:id="rId6"/>
    <p:sldId id="277" r:id="rId7"/>
    <p:sldId id="260" r:id="rId8"/>
    <p:sldId id="273" r:id="rId9"/>
    <p:sldId id="261" r:id="rId10"/>
    <p:sldId id="280" r:id="rId11"/>
    <p:sldId id="262" r:id="rId12"/>
    <p:sldId id="263" r:id="rId13"/>
    <p:sldId id="264" r:id="rId14"/>
    <p:sldId id="265" r:id="rId15"/>
    <p:sldId id="266" r:id="rId16"/>
    <p:sldId id="267" r:id="rId17"/>
    <p:sldId id="281" r:id="rId18"/>
    <p:sldId id="268" r:id="rId19"/>
    <p:sldId id="275" r:id="rId20"/>
    <p:sldId id="269" r:id="rId21"/>
    <p:sldId id="270" r:id="rId22"/>
    <p:sldId id="271" r:id="rId23"/>
    <p:sldId id="283" r:id="rId24"/>
    <p:sldId id="282" r:id="rId25"/>
    <p:sldId id="29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B6B"/>
    <a:srgbClr val="EFA7E5"/>
    <a:srgbClr val="E260CF"/>
    <a:srgbClr val="E0BD5A"/>
    <a:srgbClr val="D92BC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013ED-0CC6-404D-A897-9DF266D5A25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17DD5-08ED-49BF-9EBC-0BE53CFA6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7DD5-08ED-49BF-9EBC-0BE53CFA6B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7DD5-08ED-49BF-9EBC-0BE53CFA6B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7DD5-08ED-49BF-9EBC-0BE53CFA6B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7DD5-08ED-49BF-9EBC-0BE53CFA6BD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7DD5-08ED-49BF-9EBC-0BE53CFA6BD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8600"/>
            <a:ext cx="7696200" cy="2057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286000"/>
            <a:ext cx="4419600" cy="23622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76200"/>
            <a:ext cx="1943100" cy="6096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76200"/>
            <a:ext cx="5676900" cy="60960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5526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5526" y="1371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2CF614E-254A-47CA-A9CE-A89EB141030C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B203BB-0313-46E4-A065-D56BE1B47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wipe dir="r"/>
  </p:transition>
  <p:txStyles>
    <p:titleStyle>
      <a:lvl1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72206" y="869486"/>
            <a:ext cx="44081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j-cs"/>
              </a:rPr>
              <a:t>Anxiolytic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j-cs"/>
              </a:rPr>
              <a:t> , Sedative and Hypnotic Drugs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j-cs"/>
              </a:rPr>
              <a:t>Lecture -2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28662" y="714356"/>
            <a:ext cx="70009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lvl="0" indent="-441325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Sedative and hypnotic actions: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of the benzodiazepines used to treat anxiety have some sedative properties, and some can produce hypnosis at higher doses.</a:t>
            </a:r>
          </a:p>
          <a:p>
            <a:pPr marL="441325" lvl="0" indent="-441325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Anticonvulsant: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some are used to treat epilepsy (status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epilepticus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other seizure disorders. </a:t>
            </a:r>
          </a:p>
          <a:p>
            <a:pPr marL="441325" lvl="0" indent="-441325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relaxant: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high doses, the benzodiazepines relax the spasticity of skeletal muscle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5250" y="788258"/>
            <a:ext cx="8150342" cy="5180978"/>
          </a:xfrm>
        </p:spPr>
        <p:txBody>
          <a:bodyPr>
            <a:noAutofit/>
          </a:bodyPr>
          <a:lstStyle/>
          <a:p>
            <a:pPr marL="441325" indent="-441325" algn="l" rtl="0">
              <a:buNone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</a:t>
            </a:r>
            <a:r>
              <a:rPr lang="ar-IQ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lvl="0" indent="-441325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Anxiety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disorders: Benzodiazepines are effective for the treatment of the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anxiety. generalized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anxiety disorder, specific phobias, such as fear of flying. 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shorter-acting agents are used as premedication for anxiety-provoking and unpleasant procedures, such as endoscopic,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bronchoscopic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dental procedures. They cause a form of conscious sedation, allowing the person to be receptive to instructions during these procedures.</a:t>
            </a:r>
          </a:p>
          <a:p>
            <a:pPr marL="441325" lvl="0" indent="-441325" algn="l" rtl="0">
              <a:buFont typeface="Wingdings" pitchFamily="2" charset="2"/>
              <a:buChar char="Ø"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lvl="0" indent="-441325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D9EB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rgbClr val="D9EB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2546" y="740960"/>
            <a:ext cx="7772400" cy="4800600"/>
          </a:xfrm>
        </p:spPr>
        <p:txBody>
          <a:bodyPr>
            <a:normAutofit/>
          </a:bodyPr>
          <a:lstStyle/>
          <a:p>
            <a:pPr marL="441325" indent="-441325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Muscular disorders: Diazepam is useful in the treatment of skeletal muscle spasms, multiple sclerosis and cerebral palsy</a:t>
            </a:r>
          </a:p>
          <a:p>
            <a:pPr marL="441325" indent="-441325" algn="l" rtl="0">
              <a:buFont typeface="Wingdings" pitchFamily="2" charset="2"/>
              <a:buChar char="Ø"/>
            </a:pP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Font typeface="Wingdings" pitchFamily="2" charset="2"/>
              <a:buChar char="Ø"/>
            </a:pP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Midazolam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induction of anesthesia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4000" y="788258"/>
            <a:ext cx="8468608" cy="4800600"/>
          </a:xfrm>
        </p:spPr>
        <p:txBody>
          <a:bodyPr>
            <a:noAutofit/>
          </a:bodyPr>
          <a:lstStyle/>
          <a:p>
            <a:pPr marL="441325" lvl="0" indent="-441325" algn="l" rtl="0">
              <a:buFont typeface="Wingdings" pitchFamily="2" charset="2"/>
              <a:buChar char="Ø"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Seizures:</a:t>
            </a:r>
          </a:p>
          <a:p>
            <a:pPr marL="441325" lvl="0" indent="-441325" algn="l" rtl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lvl="0" indent="-441325" algn="l" rtl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Diazepam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lorazepam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the drugs of choice in terminating grand mal epileptic seizures and status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epilepticus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1325" lvl="0" indent="-441325" algn="l" rtl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Clonazepam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occasionally used in the treatment of certain types of epilepsy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chlordiazepoxide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diazepam, and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oxazepam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useful in the acute treatment of alcohol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withdrawal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9860" y="357166"/>
            <a:ext cx="8499330" cy="6072230"/>
          </a:xfrm>
        </p:spPr>
        <p:txBody>
          <a:bodyPr>
            <a:noAutofit/>
          </a:bodyPr>
          <a:lstStyle/>
          <a:p>
            <a:pPr marL="441325" lvl="0" indent="-441325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Sleep disorders :</a:t>
            </a:r>
          </a:p>
          <a:p>
            <a:pPr marL="441325" lvl="0" indent="-441325" algn="l" rtl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Flurazepam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long-acting effect and causes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rebound insomnia. </a:t>
            </a:r>
          </a:p>
          <a:p>
            <a:pPr marL="441325" lvl="0" indent="-441325" algn="l" rtl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Temazepam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This drug is useful in patients who experience frequent wakening.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 sedative effect occurs 1 to 3 hours after an oral dose;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should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given 1 to 2 hours before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bedtime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1325" lvl="0" indent="-441325" algn="l" rtl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Triazolam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short duration of action and, therefore, is used to induce sleep in patients with recurring insomnia. </a:t>
            </a:r>
            <a:endParaRPr lang="en-US" dirty="0">
              <a:solidFill>
                <a:srgbClr val="D9EB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9766" y="357166"/>
            <a:ext cx="8429652" cy="621508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Pharmacokinetics</a:t>
            </a:r>
          </a:p>
          <a:p>
            <a:pPr algn="l" rtl="0"/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lipophilic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rapidly and completely absorbed after oral administration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distribute throughout the body .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half-lives of the benzodiazepines are very important clinically, because the duration of action may determine the therapeutic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usefulness,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longer-acting agents form active metabolites with long half-lives. However, with some benzodiazepines, the clinical durations of action do not always correlate with actual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half-lives. 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86792" y="672486"/>
            <a:ext cx="7325600" cy="5376562"/>
          </a:xfrm>
        </p:spPr>
        <p:txBody>
          <a:bodyPr>
            <a:noAutofit/>
          </a:bodyPr>
          <a:lstStyle/>
          <a:p>
            <a:pPr marL="441325" lvl="0" indent="-441325" algn="l" rtl="0">
              <a:buFont typeface="Wingdings" pitchFamily="2" charset="2"/>
              <a:buChar char="Ø"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benzodiazepines, including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chlordiazepoxide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diazepam, are metabolized by the hepatic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microsomal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system to compounds that are also active. </a:t>
            </a:r>
          </a:p>
          <a:p>
            <a:pPr marL="441325" lvl="0" indent="-441325"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benzodiazepines are excreted in the urine as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glucuronides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oxidized metabolites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4978" y="776438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441325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benzodiazepines cross the placental barrier and may depress the CNS of the newborn if given before birth. </a:t>
            </a:r>
          </a:p>
          <a:p>
            <a:pPr marL="441325" indent="-441325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Nursing infants may also become exposed to the drugs in breast milk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3450" y="319224"/>
            <a:ext cx="8500140" cy="622151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effects</a:t>
            </a:r>
          </a:p>
          <a:p>
            <a:pPr marL="441325" indent="-441325" algn="l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Drowsiness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confusion.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Psychological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physical dependence on benzodiazepines can develop </a:t>
            </a:r>
            <a:r>
              <a:rPr lang="en-US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high dose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of the drugs are given over </a:t>
            </a:r>
            <a:r>
              <a:rPr lang="en-US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prolonged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 </a:t>
            </a:r>
          </a:p>
          <a:p>
            <a:pPr marL="441325" indent="-441325" algn="l" rt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withdrawal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symptoms, including confusion, anxiety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insomnia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tension, and rarely, seizures. 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9263" indent="0" algn="l" rtl="0">
              <a:buNone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short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elimination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half-life(rapidly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eleminated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as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triazolam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induce more abrupt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withdrawal reactions than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are slowly eliminated, such as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flurazepam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C:\Documents and Settings\Mohammed\Desktop\New Folder\Image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7166"/>
            <a:ext cx="3925882" cy="59798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29844" y="722730"/>
            <a:ext cx="7675668" cy="5206600"/>
          </a:xfrm>
        </p:spPr>
        <p:txBody>
          <a:bodyPr>
            <a:noAutofit/>
          </a:bodyPr>
          <a:lstStyle/>
          <a:p>
            <a:pPr marL="441325" indent="-441325"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Benzodiazepines are the most widely used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anxiolytic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drugs. They have largely replaced barbiturates because:</a:t>
            </a:r>
          </a:p>
          <a:p>
            <a:pPr marL="441325" indent="-441325"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benzodiazepines are safer(have a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 index) and more effective</a:t>
            </a:r>
          </a:p>
          <a:p>
            <a:pPr marL="441325" indent="-441325"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drug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drug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interaction(not induce hepatic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microsomal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enzyme)</a:t>
            </a:r>
          </a:p>
          <a:p>
            <a:pPr marL="441325" indent="-441325"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tolerance and psychological dependence but physical dependence and withdrawal symptom are less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marked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50278" y="476884"/>
            <a:ext cx="8038998" cy="5809636"/>
          </a:xfrm>
        </p:spPr>
        <p:txBody>
          <a:bodyPr>
            <a:noAutofit/>
          </a:bodyPr>
          <a:lstStyle/>
          <a:p>
            <a:pPr marL="441325" indent="-441325" algn="l" rtl="0">
              <a:buNone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Precautions:</a:t>
            </a:r>
          </a:p>
          <a:p>
            <a:pPr marL="441325" lvl="0" indent="-441325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treating patients with liver disease.</a:t>
            </a:r>
          </a:p>
          <a:p>
            <a:pPr marL="441325" lvl="0" indent="-441325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with acute narrow-angle glaucoma.</a:t>
            </a:r>
          </a:p>
          <a:p>
            <a:pPr marL="441325" lvl="0" indent="-441325" algn="l" rtl="0">
              <a:buFont typeface="Wingdings" pitchFamily="2" charset="2"/>
              <a:buChar char="Ø"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and other CNS depressants enhance the sedative-hypnotic effects of the benzodiazepines.</a:t>
            </a:r>
          </a:p>
          <a:p>
            <a:pPr marL="441325" lvl="0" indent="-441325" algn="l" rtl="0">
              <a:buFont typeface="Wingdings" pitchFamily="2" charset="2"/>
              <a:buChar char="Ø"/>
            </a:pPr>
            <a:endParaRPr lang="en-US" dirty="0">
              <a:solidFill>
                <a:srgbClr val="D9EB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>
              <a:solidFill>
                <a:srgbClr val="D9EB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785794"/>
            <a:ext cx="7772400" cy="5572164"/>
          </a:xfrm>
        </p:spPr>
        <p:txBody>
          <a:bodyPr>
            <a:noAutofit/>
          </a:bodyPr>
          <a:lstStyle/>
          <a:p>
            <a:pPr marL="441325" indent="-441325" algn="l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Benzodiazepine Antagonist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Flumazenil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(is a GABA-receptor antagonist) that can rapidly reverse the effects of benzodiazepines(competitively occupies a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GABA-receptor without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causing a functional change in CL channel) . 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spcBef>
                <a:spcPts val="0"/>
              </a:spcBef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intravenous administration only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1325" indent="-441325" algn="l" rtl="0">
              <a:spcBef>
                <a:spcPts val="0"/>
              </a:spcBef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 Onset of action </a:t>
            </a:r>
          </a:p>
          <a:p>
            <a:pPr marL="441325" indent="-441325" algn="l" rtl="0">
              <a:spcBef>
                <a:spcPts val="0"/>
              </a:spcBef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duration,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 half-life of about 1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hour.</a:t>
            </a:r>
          </a:p>
          <a:p>
            <a:pPr marL="441325" indent="-441325" algn="l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Frequent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may be necessary to maintain reversal of a long-acting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benzodiazepine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spcBef>
                <a:spcPts val="0"/>
              </a:spcBef>
              <a:buFont typeface="Wingdings" pitchFamily="2" charset="2"/>
              <a:buChar char="Ø"/>
            </a:pPr>
            <a:endParaRPr lang="en-US" dirty="0">
              <a:solidFill>
                <a:srgbClr val="D9EB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760672"/>
            <a:ext cx="7702754" cy="4397624"/>
          </a:xfrm>
        </p:spPr>
        <p:txBody>
          <a:bodyPr>
            <a:normAutofit/>
          </a:bodyPr>
          <a:lstStyle/>
          <a:p>
            <a:pPr marL="441325" indent="-441325" algn="l" rtl="0">
              <a:buNone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effects: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None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1.Dizziness, nausea, vomiting, and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agitation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2.withdrawal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dependent patients</a:t>
            </a:r>
          </a:p>
          <a:p>
            <a:pPr marL="441325" indent="-441325" algn="l" rtl="0"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seizures</a:t>
            </a:r>
          </a:p>
          <a:p>
            <a:pPr marL="441325" indent="-441325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benzodiazepine is used to control seizure activity</a:t>
            </a:r>
          </a:p>
          <a:p>
            <a:pPr marL="441325" indent="-441325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patient ingests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tricyclic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antidepressants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Other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anxiolytic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drugs: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buspirone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hydroxyzine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Buspirone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useful in the treatment of generalized anxiety disorder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efficacy comparable to that of the benzodiazepines.</a:t>
            </a:r>
            <a:endParaRPr lang="ar-IQ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 of action differs from that of the benzodiazepines because: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actions of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buspirone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appear to be mediated by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Serotonin (5-HT</a:t>
            </a:r>
            <a:r>
              <a:rPr lang="en-US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receptors,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buspirone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displays some affinity for DA</a:t>
            </a:r>
            <a:r>
              <a:rPr lang="en-US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dopamine receptors and 5-HT</a:t>
            </a:r>
            <a:r>
              <a:rPr lang="en-US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serotonin receptors</a:t>
            </a:r>
            <a:endParaRPr lang="ar-IQ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7188" indent="-357188"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Undergoes metabolism by CYP3A4; thus, its half-life is shortened if taken with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rifampin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 inducer of the enzyme)</a:t>
            </a:r>
          </a:p>
          <a:p>
            <a:pPr marL="357188" indent="-357188"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Lengthened if taken with erythromycin(an inhibitor of the enzyme)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effects: Headaches, dizziness, nervousness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Disadvantage: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Buspirone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the slow onset of action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Hydroxyzine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is an antihistamine with antiemetic activity. It has a low tendency for habituation and, thus, is useful for patients with anxiety who have a history of drug abuse. It is also often used for sedation prior to dental procedures or surgery. Drowsiness is a possible adverse effect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Antidepressants: many antidepressants have proven efficacy in managing the long-term symptoms of chronic anxiety disorders and should be considered as first-line agents, especially in patients with concerns for addiction or dependence or a history of addiction or dependence to other substances. 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SSRIs, TCAs,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venlafaxine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duloxetine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MAOIs all have potential usefulness in treating anxiety</a:t>
            </a:r>
          </a:p>
          <a:p>
            <a:pPr algn="l">
              <a:buNone/>
            </a:pPr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Hypnotic Agents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Zolpidem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57188" indent="-357188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a benzodiazepine in structure,</a:t>
            </a:r>
            <a:r>
              <a:rPr lang="ar-IQ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it acts on a subset of the benzodiazepine receptor family, BZ</a:t>
            </a:r>
            <a:r>
              <a:rPr lang="en-US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57188" indent="-357188" algn="l" rtl="0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Zolpidem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no anticonvulsant or muscle-relaxing properties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ohammed\Desktop\5-11-2012\Image2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03202" y="722730"/>
            <a:ext cx="4919481" cy="52538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shows few withdrawal effects, and minimal rebound insomnia, and little or no tolerance occurs with prolonged use. </a:t>
            </a:r>
          </a:p>
          <a:p>
            <a:pPr marL="357188" indent="-357188" algn="l" rtl="0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Zolpidem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rapidly absorbed from the gastrointestinal tract, and it has a rapid onset of action and short elimination half-life (about 2 to 3 hours).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 algn="l" rtl="0"/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Zolpidem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undergoes hepatic oxidation by the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cytochrome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P450 system to inactive products. </a:t>
            </a:r>
          </a:p>
          <a:p>
            <a:pPr marL="357188" indent="-357188"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such as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rifampin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induce this enzyme system, shorten the half-life of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zolpidem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357188" indent="-357188"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that inhibit the CYP3A4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isoenzyme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 increase the half-life this drug. </a:t>
            </a:r>
          </a:p>
          <a:p>
            <a:pPr algn="r" rtl="0">
              <a:buNone/>
            </a:pPr>
            <a:endParaRPr lang="en-US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effects of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zolpidem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include nightmares, agitation, headache, gastrointestinal upset, dizziness, and daytime drowsiness.</a:t>
            </a:r>
          </a:p>
          <a:p>
            <a:pPr algn="l">
              <a:buNone/>
            </a:pPr>
            <a:endParaRPr lang="en-US" sz="1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Ramelteon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selective agonist at the MT</a:t>
            </a:r>
            <a:r>
              <a:rPr lang="en-US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MT</a:t>
            </a:r>
            <a:r>
              <a:rPr lang="en-US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subtypes of melatonin receptors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Stimulation of MT</a:t>
            </a:r>
            <a:r>
              <a:rPr lang="en-US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MT</a:t>
            </a:r>
            <a:r>
              <a:rPr lang="en-US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receptors by melatonin the hypothalamus is able to induce and promote sleep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Ramelteon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indicated for the treatment of insomnia in which falling asleep (increased sleep latency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potential for abuse of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ramelteon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minimal, and no evidence of dependence or withdrawal effects has been observed. Therefore,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ramelteon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administered long-term.</a:t>
            </a:r>
          </a:p>
          <a:p>
            <a:pPr algn="l">
              <a:buNone/>
            </a:pPr>
            <a:r>
              <a:rPr lang="en-US" dirty="0" smtClean="0"/>
              <a:t>.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 algn="l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effects of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ramelteon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include dizziness, fatigue .</a:t>
            </a:r>
          </a:p>
          <a:p>
            <a:pPr marL="365125" indent="-365125" algn="l" rtl="0"/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Ramelteon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 also increase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prolactin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levels.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endParaRPr lang="ar-IQ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857232"/>
            <a:ext cx="7772400" cy="535785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Chloral hydrate </a:t>
            </a:r>
          </a:p>
          <a:p>
            <a:pPr marL="355600" indent="-355600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drug is an effective sedative and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hypnotic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-355600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Induces sleep in about 30 minutes and the duration of sleep is about 6 hours.</a:t>
            </a:r>
          </a:p>
          <a:p>
            <a:pPr marL="355600" indent="-355600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Chloral hydrate is irritating to the gastrointestinal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tract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-355600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also produces an unusual, unpleasant taste sensation. </a:t>
            </a:r>
          </a:p>
          <a:p>
            <a:pPr marL="355600" indent="-355600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synergizes with ethanol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IQ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Antihistamines: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diphenhydramine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-355600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effective in treating mild types of insomnia. </a:t>
            </a:r>
          </a:p>
          <a:p>
            <a:pPr marL="355600" indent="-355600" algn="l" rtl="0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have numerous undesirable side effects (such as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anticholinergic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effects) that make them less useful than the benzodiazepines. </a:t>
            </a:r>
          </a:p>
          <a:p>
            <a:endParaRPr lang="ar-IQ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078" y="788258"/>
            <a:ext cx="7702754" cy="4831180"/>
          </a:xfrm>
        </p:spPr>
        <p:txBody>
          <a:bodyPr>
            <a:normAutofit/>
          </a:bodyPr>
          <a:lstStyle/>
          <a:p>
            <a:pPr algn="l" rtl="0">
              <a:buClr>
                <a:srgbClr val="D9EB6B"/>
              </a:buClr>
              <a:buSzPct val="100000"/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Benzodiazepines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classified according to their duration of action into:</a:t>
            </a:r>
          </a:p>
          <a:p>
            <a:pPr marL="441325" lvl="0" indent="-441325"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acting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Oxazepam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Triazolam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(3-8) hours</a:t>
            </a:r>
          </a:p>
          <a:p>
            <a:pPr marL="441325" lvl="0" indent="-441325"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– acting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Alprazolam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Lorazepam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Temazepam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(10-20) hours</a:t>
            </a:r>
          </a:p>
          <a:p>
            <a:pPr marL="441325" lvl="0" indent="-441325"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Long-acting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Chlordiazepoxide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Diazepam, 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Flurazepam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0122" y="961684"/>
            <a:ext cx="6631184" cy="3271846"/>
          </a:xfrm>
        </p:spPr>
        <p:txBody>
          <a:bodyPr/>
          <a:lstStyle/>
          <a:p>
            <a:pPr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Benzodiazepines </a:t>
            </a:r>
            <a:endParaRPr lang="ar-IQ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ANXIOLYTIC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Alprazolam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chlordiazepoxide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diazepam,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lorazepam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Clr>
                <a:srgbClr val="D9EB6B"/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HYPNOTIC: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Triazolam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temazepam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flurazepam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Mohammed\Desktop\Image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6820" y="514825"/>
            <a:ext cx="6006150" cy="58596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6852" y="388698"/>
            <a:ext cx="8429652" cy="5969260"/>
          </a:xfrm>
        </p:spPr>
        <p:txBody>
          <a:bodyPr>
            <a:normAutofit/>
          </a:bodyPr>
          <a:lstStyle/>
          <a:p>
            <a:pPr marL="441325" indent="-441325" algn="l" rtl="0">
              <a:buClr>
                <a:srgbClr val="D9EB6B"/>
              </a:buClr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 of action: 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Clr>
                <a:srgbClr val="D9EB6B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Binding of GABA (the major inhibitory neurotransmitter in the central nervous system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to its receptor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triggers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opening of a chloride channel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leads to an increase in chloride conductance</a:t>
            </a:r>
          </a:p>
          <a:p>
            <a:pPr marL="441325" indent="-441325" algn="l" rtl="0">
              <a:buClr>
                <a:srgbClr val="D9EB6B"/>
              </a:buClr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pPr marL="441325" indent="-441325" algn="l" rtl="0">
              <a:buClr>
                <a:srgbClr val="D9EB6B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Benzodiazepines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the frequency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channel openings produced by GABA. The influx of chloride ions causes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hyperpolarization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cell making it more difficult to depolarize and there for reduces neural excitability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hammed\Desktop\5-11-2012\Image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284" y="500042"/>
            <a:ext cx="7826582" cy="55007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82840" y="499060"/>
            <a:ext cx="7570636" cy="564360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r>
              <a:rPr lang="ar-IQ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441325" algn="l" rtl="0">
              <a:buFont typeface="Wingdings" pitchFamily="2" charset="2"/>
              <a:buChar char="Ø"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benzodiazepines have </a:t>
            </a:r>
            <a:r>
              <a:rPr lang="en-US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 antipsychotic activity nor analgesic </a:t>
            </a:r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lvl="0" indent="-441325" algn="l" rtl="0">
              <a:buFont typeface="Wingdings" pitchFamily="2" charset="2"/>
              <a:buChar char="Ø"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Reduction of anxiety: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low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doses</a:t>
            </a:r>
            <a:r>
              <a:rPr lang="en-US" dirty="0" smtClean="0">
                <a:solidFill>
                  <a:srgbClr val="D9EB6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>
              <a:solidFill>
                <a:srgbClr val="D9EB6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BUSC_PRT_Keyboard_Help">
  <a:themeElements>
    <a:clrScheme name="PPP_SBUSC_PRT_Keyboard_Help 16">
      <a:dk1>
        <a:srgbClr val="808080"/>
      </a:dk1>
      <a:lt1>
        <a:srgbClr val="FFFFFF"/>
      </a:lt1>
      <a:dk2>
        <a:srgbClr val="B2B2B2"/>
      </a:dk2>
      <a:lt2>
        <a:srgbClr val="FFFFFF"/>
      </a:lt2>
      <a:accent1>
        <a:srgbClr val="BBE0E3"/>
      </a:accent1>
      <a:accent2>
        <a:srgbClr val="333399"/>
      </a:accent2>
      <a:accent3>
        <a:srgbClr val="D5D5D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Keyboard_Hel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C_PRT_Keyboard_He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3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4">
        <a:dk1>
          <a:srgbClr val="000000"/>
        </a:dk1>
        <a:lt1>
          <a:srgbClr val="B2B2B2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5">
        <a:dk1>
          <a:srgbClr val="000000"/>
        </a:dk1>
        <a:lt1>
          <a:srgbClr val="B2B2B2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6">
        <a:dk1>
          <a:srgbClr val="808080"/>
        </a:dk1>
        <a:lt1>
          <a:srgbClr val="FFFFFF"/>
        </a:lt1>
        <a:dk2>
          <a:srgbClr val="B2B2B2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Copy of PresentationPro_FreeSample3</Template>
  <TotalTime>1159</TotalTime>
  <Words>1380</Words>
  <Application>Microsoft Office PowerPoint</Application>
  <PresentationFormat>عرض على الشاشة (3:4)‏</PresentationFormat>
  <Paragraphs>117</Paragraphs>
  <Slides>37</Slides>
  <Notes>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37</vt:i4>
      </vt:variant>
    </vt:vector>
  </HeadingPairs>
  <TitlesOfParts>
    <vt:vector size="38" baseType="lpstr">
      <vt:lpstr>PPP_SBUSC_PRT_Keyboard_Help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Benzodiazepines</dc:title>
  <dc:creator>Mohammed</dc:creator>
  <cp:lastModifiedBy>LENOVO</cp:lastModifiedBy>
  <cp:revision>192</cp:revision>
  <dcterms:created xsi:type="dcterms:W3CDTF">2012-11-06T01:12:39Z</dcterms:created>
  <dcterms:modified xsi:type="dcterms:W3CDTF">2013-10-30T03:34:02Z</dcterms:modified>
</cp:coreProperties>
</file>