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272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  <p:sldId id="269" r:id="rId16"/>
    <p:sldId id="270" r:id="rId17"/>
    <p:sldId id="271" r:id="rId18"/>
    <p:sldId id="281" r:id="rId19"/>
    <p:sldId id="273" r:id="rId20"/>
    <p:sldId id="282" r:id="rId21"/>
    <p:sldId id="274" r:id="rId22"/>
    <p:sldId id="275" r:id="rId23"/>
    <p:sldId id="276" r:id="rId24"/>
    <p:sldId id="284" r:id="rId25"/>
    <p:sldId id="277" r:id="rId26"/>
    <p:sldId id="283" r:id="rId27"/>
    <p:sldId id="278" r:id="rId28"/>
    <p:sldId id="279" r:id="rId29"/>
    <p:sldId id="280" r:id="rId30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42" d="100"/>
          <a:sy n="42" d="100"/>
        </p:scale>
        <p:origin x="-13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838FA12-0966-4550-8B0D-4BE524AC7AA9}" type="datetimeFigureOut">
              <a:rPr lang="ar-IQ" smtClean="0"/>
              <a:pPr/>
              <a:t>11/18/1434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683A3BC-F5F1-4420-894D-5D149C98F001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D54C6B-36B0-44A4-AD0F-EC9631055C9E}" type="slidenum">
              <a:rPr lang="ar-SA" smtClean="0">
                <a:cs typeface="Times New Roman" pitchFamily="18" charset="0"/>
              </a:rPr>
              <a:pPr/>
              <a:t>12</a:t>
            </a:fld>
            <a:endParaRPr lang="fr-FR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IQ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D378-03D1-4307-909F-969C3E52F875}" type="datetimeFigureOut">
              <a:rPr lang="ar-IQ" smtClean="0"/>
              <a:pPr/>
              <a:t>11/18/1434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59AA-C63A-4502-8115-87DF1EB334B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D378-03D1-4307-909F-969C3E52F875}" type="datetimeFigureOut">
              <a:rPr lang="ar-IQ" smtClean="0"/>
              <a:pPr/>
              <a:t>11/18/1434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59AA-C63A-4502-8115-87DF1EB334B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D378-03D1-4307-909F-969C3E52F875}" type="datetimeFigureOut">
              <a:rPr lang="ar-IQ" smtClean="0"/>
              <a:pPr/>
              <a:t>11/18/1434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59AA-C63A-4502-8115-87DF1EB334B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D378-03D1-4307-909F-969C3E52F875}" type="datetimeFigureOut">
              <a:rPr lang="ar-IQ" smtClean="0"/>
              <a:pPr/>
              <a:t>11/18/1434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59AA-C63A-4502-8115-87DF1EB334B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D378-03D1-4307-909F-969C3E52F875}" type="datetimeFigureOut">
              <a:rPr lang="ar-IQ" smtClean="0"/>
              <a:pPr/>
              <a:t>11/18/1434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59AA-C63A-4502-8115-87DF1EB334B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D378-03D1-4307-909F-969C3E52F875}" type="datetimeFigureOut">
              <a:rPr lang="ar-IQ" smtClean="0"/>
              <a:pPr/>
              <a:t>11/18/1434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59AA-C63A-4502-8115-87DF1EB334B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D378-03D1-4307-909F-969C3E52F875}" type="datetimeFigureOut">
              <a:rPr lang="ar-IQ" smtClean="0"/>
              <a:pPr/>
              <a:t>11/18/1434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59AA-C63A-4502-8115-87DF1EB334B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D378-03D1-4307-909F-969C3E52F875}" type="datetimeFigureOut">
              <a:rPr lang="ar-IQ" smtClean="0"/>
              <a:pPr/>
              <a:t>11/18/1434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59AA-C63A-4502-8115-87DF1EB334B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D378-03D1-4307-909F-969C3E52F875}" type="datetimeFigureOut">
              <a:rPr lang="ar-IQ" smtClean="0"/>
              <a:pPr/>
              <a:t>11/18/1434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59AA-C63A-4502-8115-87DF1EB334B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D378-03D1-4307-909F-969C3E52F875}" type="datetimeFigureOut">
              <a:rPr lang="ar-IQ" smtClean="0"/>
              <a:pPr/>
              <a:t>11/18/1434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59AA-C63A-4502-8115-87DF1EB334B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D378-03D1-4307-909F-969C3E52F875}" type="datetimeFigureOut">
              <a:rPr lang="ar-IQ" smtClean="0"/>
              <a:pPr/>
              <a:t>11/18/1434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59AA-C63A-4502-8115-87DF1EB334B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ED378-03D1-4307-909F-969C3E52F875}" type="datetimeFigureOut">
              <a:rPr lang="ar-IQ" smtClean="0"/>
              <a:pPr/>
              <a:t>11/18/1434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C59AA-C63A-4502-8115-87DF1EB334B3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sz="7300" b="1" dirty="0" smtClean="0">
                <a:latin typeface="Algerian" pitchFamily="82" charset="0"/>
                <a:cs typeface="Akhbar MT" pitchFamily="2" charset="-78"/>
              </a:rPr>
              <a:t>Inflammation</a:t>
            </a:r>
            <a:br>
              <a:rPr lang="en-US" sz="7300" b="1" dirty="0" smtClean="0">
                <a:latin typeface="Algerian" pitchFamily="82" charset="0"/>
                <a:cs typeface="Akhbar MT" pitchFamily="2" charset="-78"/>
              </a:rPr>
            </a:br>
            <a:r>
              <a:rPr lang="en-US" sz="5300" b="1" dirty="0" smtClean="0"/>
              <a:t>Acute &amp;Chronic</a:t>
            </a:r>
            <a:endParaRPr lang="ar-IQ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rtl="0"/>
            <a:r>
              <a:rPr lang="en-US" sz="3600" b="1" dirty="0" smtClean="0">
                <a:solidFill>
                  <a:srgbClr val="FF0000"/>
                </a:solidFill>
              </a:rPr>
              <a:t>Dr. </a:t>
            </a:r>
            <a:r>
              <a:rPr lang="en-US" sz="3600" b="1" dirty="0" err="1" smtClean="0">
                <a:solidFill>
                  <a:srgbClr val="FF0000"/>
                </a:solidFill>
              </a:rPr>
              <a:t>Nadwa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Subhi</a:t>
            </a:r>
            <a:r>
              <a:rPr lang="en-US" sz="3600" b="1" dirty="0" smtClean="0">
                <a:solidFill>
                  <a:srgbClr val="FF0000"/>
                </a:solidFill>
              </a:rPr>
              <a:t> Al-</a:t>
            </a:r>
            <a:r>
              <a:rPr lang="en-US" sz="3600" b="1" dirty="0" err="1" smtClean="0">
                <a:solidFill>
                  <a:srgbClr val="FF0000"/>
                </a:solidFill>
              </a:rPr>
              <a:t>azow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rtl="0"/>
            <a:endParaRPr lang="en-US" sz="36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915400" cy="6248400"/>
          </a:xfrm>
        </p:spPr>
        <p:txBody>
          <a:bodyPr/>
          <a:lstStyle/>
          <a:p>
            <a:pPr algn="l" rtl="0"/>
            <a:r>
              <a:rPr lang="en-US" altLang="ar-SA" dirty="0" smtClean="0"/>
              <a:t>Leukocyte-mediated endothelial injury (</a:t>
            </a:r>
            <a:r>
              <a:rPr lang="en-US" altLang="ar-SA" dirty="0" err="1" smtClean="0"/>
              <a:t>venules</a:t>
            </a:r>
            <a:r>
              <a:rPr lang="en-US" altLang="ar-SA" dirty="0" smtClean="0"/>
              <a:t>, pulmonary &amp; </a:t>
            </a:r>
            <a:r>
              <a:rPr lang="en-US" altLang="ar-SA" dirty="0" err="1" smtClean="0"/>
              <a:t>glomerular</a:t>
            </a:r>
            <a:r>
              <a:rPr lang="en-US" altLang="ar-SA" dirty="0" smtClean="0"/>
              <a:t> capillaries)</a:t>
            </a:r>
          </a:p>
          <a:p>
            <a:pPr lvl="1" algn="l" rtl="0"/>
            <a:r>
              <a:rPr lang="en-US" altLang="ar-SA" dirty="0" smtClean="0"/>
              <a:t>Irreversible due to free radical &amp; protease of leukocytes.</a:t>
            </a:r>
          </a:p>
          <a:p>
            <a:pPr algn="l" rtl="0"/>
            <a:endParaRPr lang="en-US" altLang="ar-SA" dirty="0" smtClean="0"/>
          </a:p>
          <a:p>
            <a:pPr algn="l" rtl="0"/>
            <a:r>
              <a:rPr lang="en-US" altLang="ar-SA" dirty="0" smtClean="0"/>
              <a:t>Increased </a:t>
            </a:r>
            <a:r>
              <a:rPr lang="en-US" altLang="ar-SA" dirty="0" err="1" smtClean="0"/>
              <a:t>transcytosis</a:t>
            </a:r>
            <a:r>
              <a:rPr lang="en-US" altLang="ar-SA" dirty="0" smtClean="0"/>
              <a:t> (</a:t>
            </a:r>
            <a:r>
              <a:rPr lang="en-US" altLang="ar-SA" dirty="0" err="1" smtClean="0"/>
              <a:t>venules</a:t>
            </a:r>
            <a:r>
              <a:rPr lang="en-US" altLang="ar-SA" dirty="0" smtClean="0"/>
              <a:t>)</a:t>
            </a:r>
          </a:p>
          <a:p>
            <a:pPr lvl="1" algn="l" rtl="0"/>
            <a:r>
              <a:rPr lang="en-US" altLang="ar-SA" dirty="0" smtClean="0"/>
              <a:t>Reversible due to VEGF secretion.</a:t>
            </a:r>
          </a:p>
          <a:p>
            <a:pPr lvl="1" algn="l" rtl="0"/>
            <a:r>
              <a:rPr lang="en-US" altLang="ar-SA" dirty="0" smtClean="0"/>
              <a:t>Causing widening &amp; increased number of intracellular </a:t>
            </a:r>
            <a:r>
              <a:rPr lang="en-US" altLang="ar-SA" dirty="0" err="1" smtClean="0"/>
              <a:t>transcytoplasmic</a:t>
            </a:r>
            <a:r>
              <a:rPr lang="en-US" altLang="ar-SA" dirty="0" smtClean="0"/>
              <a:t> channels.</a:t>
            </a:r>
          </a:p>
          <a:p>
            <a:pPr algn="l" rtl="0"/>
            <a:endParaRPr lang="en-US" altLang="ar-SA" dirty="0" smtClean="0"/>
          </a:p>
          <a:p>
            <a:pPr algn="l" rtl="0"/>
            <a:r>
              <a:rPr lang="en-US" altLang="ar-SA" dirty="0" smtClean="0"/>
              <a:t>Leakage from new blood vessels</a:t>
            </a:r>
            <a:endParaRPr lang="en-US" alt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0"/>
            <a:ext cx="8229600" cy="7245350"/>
          </a:xfrm>
        </p:spPr>
        <p:txBody>
          <a:bodyPr/>
          <a:lstStyle/>
          <a:p>
            <a:pPr lvl="1" algn="l" rtl="0">
              <a:buNone/>
            </a:pPr>
            <a:endParaRPr lang="en-US" b="1" u="sng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lvl="1" algn="l" rtl="0">
              <a:buNone/>
            </a:pPr>
            <a:r>
              <a:rPr lang="en-US" b="1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Edema:</a:t>
            </a:r>
            <a:r>
              <a:rPr lang="en-US" sz="24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excess fluid in interstitial tissue or body cavities. May be either an </a:t>
            </a:r>
            <a:r>
              <a:rPr lang="en-US" sz="2400" b="1" dirty="0" err="1" smtClean="0">
                <a:latin typeface="Tahoma" pitchFamily="34" charset="0"/>
                <a:cs typeface="Tahoma" pitchFamily="34" charset="0"/>
              </a:rPr>
              <a:t>exudate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 or </a:t>
            </a:r>
            <a:r>
              <a:rPr lang="en-US" sz="2400" b="1" dirty="0" err="1" smtClean="0">
                <a:latin typeface="Tahoma" pitchFamily="34" charset="0"/>
                <a:cs typeface="Tahoma" pitchFamily="34" charset="0"/>
              </a:rPr>
              <a:t>transudate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 lvl="1" algn="l" rtl="0"/>
            <a:endParaRPr lang="en-US" sz="2400" b="1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 lvl="1" algn="l" rtl="0">
              <a:buFont typeface="Monotype Sorts" pitchFamily="2" charset="2"/>
              <a:buNone/>
            </a:pPr>
            <a:endParaRPr lang="en-US" sz="2400" b="1" dirty="0" smtClean="0">
              <a:solidFill>
                <a:schemeClr val="accent2"/>
              </a:solidFill>
              <a:latin typeface="Tahoma" pitchFamily="34" charset="0"/>
              <a:cs typeface="Tahoma" pitchFamily="34" charset="0"/>
            </a:endParaRPr>
          </a:p>
          <a:p>
            <a:pPr lvl="1" algn="l" rtl="0">
              <a:buNone/>
            </a:pPr>
            <a:endParaRPr lang="en-US" sz="2400" b="1" dirty="0" smtClean="0">
              <a:latin typeface="Tahoma" pitchFamily="34" charset="0"/>
              <a:cs typeface="Tahoma" pitchFamily="34" charset="0"/>
            </a:endParaRPr>
          </a:p>
          <a:p>
            <a:pPr lvl="1" algn="l" rtl="0"/>
            <a:r>
              <a:rPr lang="en-US" sz="2400" b="1" u="sng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Transudate</a:t>
            </a:r>
            <a:r>
              <a:rPr lang="en-US" sz="2400" b="1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an extra vascular fluid with low protein content </a:t>
            </a:r>
            <a:r>
              <a:rPr lang="en-US" sz="2400" b="1" dirty="0" smtClean="0"/>
              <a:t>and a specific gravity of less than 1.012,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essentially an ultra filtrate of blood plasma resulting from elevated fluid pressures or diminished osmotic forces in the plasma.</a:t>
            </a:r>
          </a:p>
          <a:p>
            <a:pPr lvl="1"/>
            <a:endParaRPr lang="fr-FR" sz="2400" b="1" dirty="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6096000"/>
          </a:xfrm>
        </p:spPr>
        <p:txBody>
          <a:bodyPr>
            <a:normAutofit/>
          </a:bodyPr>
          <a:lstStyle/>
          <a:p>
            <a:pPr algn="l" rtl="0">
              <a:buFont typeface="Monotype Sorts" pitchFamily="2" charset="2"/>
              <a:buNone/>
            </a:pPr>
            <a:r>
              <a:rPr lang="en-US" altLang="ar-SA" sz="4400" b="1" u="sng" dirty="0" err="1" smtClean="0"/>
              <a:t>Exudate</a:t>
            </a:r>
            <a:endParaRPr lang="en-US" altLang="ar-SA" dirty="0" smtClean="0"/>
          </a:p>
          <a:p>
            <a:pPr algn="l" rtl="0"/>
            <a:r>
              <a:rPr lang="en-US" altLang="ar-SA" sz="2800" dirty="0" smtClean="0"/>
              <a:t>Due to increase vascular permeability  induced by chemical mediators </a:t>
            </a:r>
            <a:r>
              <a:rPr lang="en-US" altLang="ar-SA" sz="2800" b="1" dirty="0" smtClean="0"/>
              <a:t>and </a:t>
            </a:r>
            <a:r>
              <a:rPr lang="en-US" altLang="ar-SA" sz="2800" dirty="0" smtClean="0"/>
              <a:t>due to the direct damage of the vessels.</a:t>
            </a:r>
          </a:p>
          <a:p>
            <a:pPr algn="l" rtl="0">
              <a:buNone/>
            </a:pPr>
            <a:endParaRPr lang="en-US" altLang="ar-SA" sz="2800" b="1" dirty="0" smtClean="0"/>
          </a:p>
          <a:p>
            <a:pPr algn="l" rtl="0"/>
            <a:r>
              <a:rPr lang="en-US" altLang="ar-SA" dirty="0" smtClean="0"/>
              <a:t>It is consist of:</a:t>
            </a:r>
          </a:p>
          <a:p>
            <a:pPr lvl="1" algn="l" rtl="0"/>
            <a:r>
              <a:rPr lang="en-US" altLang="ar-SA" dirty="0" smtClean="0"/>
              <a:t>1.Fluid rich in plasma proteins.</a:t>
            </a:r>
          </a:p>
          <a:p>
            <a:pPr lvl="1" algn="l" rtl="0"/>
            <a:r>
              <a:rPr lang="en-US" altLang="ar-SA" dirty="0" smtClean="0"/>
              <a:t>2.Fibrin.</a:t>
            </a:r>
          </a:p>
          <a:p>
            <a:pPr lvl="1" algn="l" rtl="0"/>
            <a:r>
              <a:rPr lang="en-US" altLang="ar-SA" dirty="0" smtClean="0"/>
              <a:t>3.Cells: </a:t>
            </a:r>
            <a:r>
              <a:rPr lang="en-US" altLang="ar-SA" dirty="0" err="1" smtClean="0"/>
              <a:t>Neutrophils</a:t>
            </a:r>
            <a:r>
              <a:rPr lang="en-US" altLang="ar-SA" dirty="0" smtClean="0"/>
              <a:t>, Macrophages, </a:t>
            </a:r>
            <a:r>
              <a:rPr lang="en-US" altLang="ar-SA" dirty="0" err="1" smtClean="0"/>
              <a:t>eosinophils</a:t>
            </a:r>
            <a:r>
              <a:rPr lang="en-US" altLang="ar-SA" dirty="0" smtClean="0"/>
              <a:t>, few lymphocytes &amp; red blood cells.</a:t>
            </a:r>
          </a:p>
          <a:p>
            <a:pPr lvl="1" algn="l" rtl="0"/>
            <a:r>
              <a:rPr lang="en-US" altLang="ar-SA" dirty="0" smtClean="0"/>
              <a:t>4.Debris. </a:t>
            </a:r>
            <a:endParaRPr lang="en-US" alt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91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latin typeface="Arial" pitchFamily="34" charset="0"/>
              </a:rPr>
              <a:t>Vascular changes and fluid leakage during acute inflammation lead to </a:t>
            </a:r>
            <a:r>
              <a:rPr lang="en-US" sz="2000" b="1" i="1">
                <a:solidFill>
                  <a:srgbClr val="FF3300"/>
                </a:solidFill>
                <a:latin typeface="Arial" pitchFamily="34" charset="0"/>
              </a:rPr>
              <a:t>Edema</a:t>
            </a:r>
            <a:r>
              <a:rPr lang="en-US" sz="2000" b="1" i="1">
                <a:latin typeface="Arial" pitchFamily="34" charset="0"/>
              </a:rPr>
              <a:t> in a process called </a:t>
            </a:r>
            <a:r>
              <a:rPr lang="en-US" sz="2000" b="1" i="1">
                <a:solidFill>
                  <a:srgbClr val="FF3300"/>
                </a:solidFill>
                <a:latin typeface="Arial" pitchFamily="34" charset="0"/>
              </a:rPr>
              <a:t>Exudation</a:t>
            </a:r>
            <a:endParaRPr lang="en-US" sz="2000" b="1">
              <a:latin typeface="Arial" pitchFamily="34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524000" y="2971800"/>
            <a:ext cx="640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ar-IQ" sz="1800">
              <a:latin typeface="Arial" pitchFamily="34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28600" y="1371600"/>
            <a:ext cx="3276600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1" hangingPunct="1">
              <a:spcBef>
                <a:spcPct val="50000"/>
              </a:spcBef>
            </a:pPr>
            <a:r>
              <a:rPr lang="en-US" sz="1800" b="1" u="sng" dirty="0" err="1">
                <a:solidFill>
                  <a:srgbClr val="FF3300"/>
                </a:solidFill>
                <a:latin typeface="Arial" pitchFamily="34" charset="0"/>
              </a:rPr>
              <a:t>Transudate</a:t>
            </a:r>
            <a:r>
              <a:rPr lang="en-US" sz="1800" b="1" u="sng" dirty="0">
                <a:solidFill>
                  <a:srgbClr val="FF3300"/>
                </a:solidFill>
                <a:latin typeface="Arial" pitchFamily="34" charset="0"/>
              </a:rPr>
              <a:t> </a:t>
            </a:r>
            <a:r>
              <a:rPr lang="en-US" sz="1800" b="1" dirty="0">
                <a:latin typeface="Arial" pitchFamily="34" charset="0"/>
              </a:rPr>
              <a:t>	</a:t>
            </a:r>
          </a:p>
          <a:p>
            <a:pPr algn="l" rtl="0" eaLnBrk="1" hangingPunct="1">
              <a:spcBef>
                <a:spcPct val="50000"/>
              </a:spcBef>
              <a:buFontTx/>
              <a:buChar char="•"/>
            </a:pPr>
            <a:r>
              <a:rPr lang="en-US" sz="1600" b="1" dirty="0">
                <a:latin typeface="Arial" pitchFamily="34" charset="0"/>
              </a:rPr>
              <a:t>result of hydrostatic </a:t>
            </a:r>
          </a:p>
          <a:p>
            <a:pPr algn="l" rtl="0" eaLnBrk="1" hangingPunct="1">
              <a:spcBef>
                <a:spcPct val="50000"/>
              </a:spcBef>
            </a:pPr>
            <a:r>
              <a:rPr lang="en-US" sz="1600" b="1" dirty="0">
                <a:latin typeface="Arial" pitchFamily="34" charset="0"/>
              </a:rPr>
              <a:t>or osmotic imbalance </a:t>
            </a:r>
          </a:p>
          <a:p>
            <a:pPr algn="l" rtl="0" eaLnBrk="1" hangingPunct="1">
              <a:spcBef>
                <a:spcPct val="50000"/>
              </a:spcBef>
              <a:buFontTx/>
              <a:buChar char="•"/>
            </a:pPr>
            <a:r>
              <a:rPr lang="en-US" sz="1600" dirty="0">
                <a:latin typeface="Arial" pitchFamily="34" charset="0"/>
              </a:rPr>
              <a:t>ultra filtrate of plasma	</a:t>
            </a:r>
          </a:p>
          <a:p>
            <a:pPr algn="l" rtl="0" eaLnBrk="1" hangingPunct="1">
              <a:spcBef>
                <a:spcPct val="50000"/>
              </a:spcBef>
              <a:buFontTx/>
              <a:buChar char="•"/>
            </a:pPr>
            <a:r>
              <a:rPr lang="en-US" sz="1600" dirty="0">
                <a:latin typeface="Arial" pitchFamily="34" charset="0"/>
              </a:rPr>
              <a:t>Low protein content 	 </a:t>
            </a:r>
          </a:p>
          <a:p>
            <a:pPr algn="l" rtl="0" eaLnBrk="1" hangingPunct="1">
              <a:spcBef>
                <a:spcPct val="50000"/>
              </a:spcBef>
              <a:buFontTx/>
              <a:buChar char="•"/>
            </a:pPr>
            <a:r>
              <a:rPr lang="en-US" sz="1600" b="1" dirty="0">
                <a:solidFill>
                  <a:srgbClr val="FF3300"/>
                </a:solidFill>
                <a:latin typeface="Arial" pitchFamily="34" charset="0"/>
              </a:rPr>
              <a:t>specific gravity &lt; 1.015</a:t>
            </a:r>
          </a:p>
          <a:p>
            <a:pPr algn="l" rtl="0" eaLnBrk="1" hangingPunct="1">
              <a:spcBef>
                <a:spcPct val="50000"/>
              </a:spcBef>
            </a:pPr>
            <a:endParaRPr lang="en-US" sz="1600" b="1" dirty="0">
              <a:solidFill>
                <a:srgbClr val="FF3300"/>
              </a:solidFill>
              <a:latin typeface="Arial" pitchFamily="34" charset="0"/>
            </a:endParaRPr>
          </a:p>
          <a:p>
            <a:pPr algn="l" rtl="0" eaLnBrk="1" hangingPunct="1">
              <a:spcBef>
                <a:spcPct val="50000"/>
              </a:spcBef>
            </a:pPr>
            <a:r>
              <a:rPr lang="en-US" sz="1800" b="1" u="sng" dirty="0" err="1">
                <a:solidFill>
                  <a:srgbClr val="FF3300"/>
                </a:solidFill>
                <a:latin typeface="Arial" pitchFamily="34" charset="0"/>
              </a:rPr>
              <a:t>Exudate</a:t>
            </a:r>
            <a:r>
              <a:rPr lang="en-US" sz="1800" b="1" u="sng" dirty="0">
                <a:latin typeface="Arial" pitchFamily="34" charset="0"/>
              </a:rPr>
              <a:t> </a:t>
            </a:r>
            <a:r>
              <a:rPr lang="en-US" sz="1800" b="1" dirty="0">
                <a:latin typeface="Arial" pitchFamily="34" charset="0"/>
              </a:rPr>
              <a:t>	</a:t>
            </a:r>
          </a:p>
          <a:p>
            <a:pPr algn="l" rtl="0" eaLnBrk="1" hangingPunct="1">
              <a:spcBef>
                <a:spcPct val="50000"/>
              </a:spcBef>
              <a:buFontTx/>
              <a:buChar char="•"/>
            </a:pPr>
            <a:r>
              <a:rPr lang="en-US" sz="1600" b="1" dirty="0">
                <a:latin typeface="Arial" pitchFamily="34" charset="0"/>
              </a:rPr>
              <a:t>result of inflammation</a:t>
            </a:r>
          </a:p>
          <a:p>
            <a:pPr algn="l" rtl="0" eaLnBrk="1" hangingPunct="1">
              <a:spcBef>
                <a:spcPct val="50000"/>
              </a:spcBef>
              <a:buFontTx/>
              <a:buChar char="•"/>
            </a:pPr>
            <a:r>
              <a:rPr lang="en-US" sz="1600" dirty="0">
                <a:latin typeface="Arial" pitchFamily="34" charset="0"/>
              </a:rPr>
              <a:t>vascular permeability </a:t>
            </a:r>
          </a:p>
          <a:p>
            <a:pPr algn="l" rtl="0" eaLnBrk="1" hangingPunct="1">
              <a:spcBef>
                <a:spcPct val="50000"/>
              </a:spcBef>
              <a:buFontTx/>
              <a:buChar char="•"/>
            </a:pPr>
            <a:r>
              <a:rPr lang="en-US" sz="1600" dirty="0">
                <a:latin typeface="Arial" pitchFamily="34" charset="0"/>
              </a:rPr>
              <a:t>high protein content</a:t>
            </a:r>
            <a:r>
              <a:rPr lang="en-US" sz="1600" b="1" dirty="0">
                <a:latin typeface="Arial" pitchFamily="34" charset="0"/>
              </a:rPr>
              <a:t>.	</a:t>
            </a:r>
          </a:p>
          <a:p>
            <a:pPr algn="l" rtl="0" eaLnBrk="1" hangingPunct="1">
              <a:spcBef>
                <a:spcPct val="50000"/>
              </a:spcBef>
              <a:buFontTx/>
              <a:buChar char="•"/>
            </a:pPr>
            <a:r>
              <a:rPr lang="en-US" sz="1600" b="1" dirty="0">
                <a:solidFill>
                  <a:srgbClr val="FF3300"/>
                </a:solidFill>
                <a:latin typeface="Arial" pitchFamily="34" charset="0"/>
              </a:rPr>
              <a:t>specific gravity &gt;1.020</a:t>
            </a: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63" y="1143000"/>
            <a:ext cx="6357937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Line 6"/>
          <p:cNvSpPr>
            <a:spLocks noChangeShapeType="1"/>
          </p:cNvSpPr>
          <p:nvPr/>
        </p:nvSpPr>
        <p:spPr bwMode="auto">
          <a:xfrm flipV="1">
            <a:off x="2438400" y="4800600"/>
            <a:ext cx="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0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0"/>
            <a:ext cx="8839200" cy="6629400"/>
          </a:xfrm>
        </p:spPr>
        <p:txBody>
          <a:bodyPr/>
          <a:lstStyle/>
          <a:p>
            <a:pPr algn="l" rtl="0">
              <a:buFont typeface="Monotype Sorts" pitchFamily="2" charset="2"/>
              <a:buNone/>
            </a:pPr>
            <a:r>
              <a:rPr lang="en-US" altLang="ar-SA" sz="3600" b="1" u="sng" dirty="0" smtClean="0"/>
              <a:t>What are the function of EXUDATE?</a:t>
            </a:r>
            <a:endParaRPr lang="en-US" altLang="ar-SA" u="sng" dirty="0" smtClean="0"/>
          </a:p>
          <a:p>
            <a:pPr algn="l" rtl="0">
              <a:lnSpc>
                <a:spcPct val="20000"/>
              </a:lnSpc>
            </a:pPr>
            <a:endParaRPr lang="en-US" altLang="ar-SA" sz="2800" dirty="0" smtClean="0"/>
          </a:p>
          <a:p>
            <a:pPr algn="l" rtl="0"/>
            <a:r>
              <a:rPr lang="en-US" altLang="ar-SA" sz="2800" dirty="0" smtClean="0"/>
              <a:t>It is in continuous turnover and have the following  useful functions:</a:t>
            </a:r>
            <a:endParaRPr lang="en-US" altLang="ar-SA" dirty="0" smtClean="0"/>
          </a:p>
          <a:p>
            <a:pPr lvl="1" algn="l" rtl="0"/>
            <a:r>
              <a:rPr lang="en-US" altLang="ar-SA" dirty="0" smtClean="0"/>
              <a:t>1.It dilutes toxins.</a:t>
            </a:r>
          </a:p>
          <a:p>
            <a:pPr lvl="1" algn="l" rtl="0"/>
            <a:r>
              <a:rPr lang="en-US" altLang="ar-SA" dirty="0" smtClean="0"/>
              <a:t>2.It contains fibrin which localize infection.</a:t>
            </a:r>
          </a:p>
          <a:p>
            <a:pPr lvl="1" algn="l" rtl="0"/>
            <a:r>
              <a:rPr lang="en-US" altLang="ar-SA" dirty="0" smtClean="0"/>
              <a:t>3.It carries oxygen, nutrients to the inflammatory cells.</a:t>
            </a:r>
          </a:p>
          <a:p>
            <a:pPr lvl="1" algn="l" rtl="0"/>
            <a:r>
              <a:rPr lang="en-US" altLang="ar-SA" dirty="0" smtClean="0"/>
              <a:t>4.It carries Drugs, antibodies against bacteria.</a:t>
            </a:r>
          </a:p>
          <a:p>
            <a:pPr algn="l" rtl="0"/>
            <a:r>
              <a:rPr lang="en-US" altLang="ar-SA" sz="2800" dirty="0" smtClean="0"/>
              <a:t>It may have harmful effects e.g.</a:t>
            </a: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 causing life-threatening hypersensitivity reactions, or relentless and progressive organ damage from chronic inflammation and subsequent fibrosis ( e.g. rheumatoid arthritis, atherosclerosis).</a:t>
            </a:r>
          </a:p>
          <a:p>
            <a:endParaRPr lang="en-US" altLang="ar-SA" sz="2800" b="1" dirty="0" smtClean="0"/>
          </a:p>
          <a:p>
            <a:endParaRPr lang="en-US" altLang="en-US" sz="2800" b="1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534400" cy="6019800"/>
          </a:xfrm>
        </p:spPr>
        <p:txBody>
          <a:bodyPr/>
          <a:lstStyle/>
          <a:p>
            <a:endParaRPr lang="en-US" altLang="ar-SA" sz="2800" dirty="0" smtClean="0"/>
          </a:p>
          <a:p>
            <a:pPr lvl="1" algn="l" rtl="0"/>
            <a:r>
              <a:rPr lang="en-US" altLang="ar-SA" b="1" dirty="0" smtClean="0"/>
              <a:t>Leukocyte activation</a:t>
            </a:r>
            <a:r>
              <a:rPr lang="en-US" altLang="ar-SA" dirty="0" smtClean="0"/>
              <a:t>: series of WBC responses that follow binding of </a:t>
            </a:r>
            <a:r>
              <a:rPr lang="en-US" altLang="ar-SA" dirty="0" err="1" smtClean="0"/>
              <a:t>chemotactic</a:t>
            </a:r>
            <a:r>
              <a:rPr lang="en-US" altLang="ar-SA" dirty="0" smtClean="0"/>
              <a:t> factors to their receptors on the cell membrane.</a:t>
            </a:r>
          </a:p>
          <a:p>
            <a:pPr algn="l" rtl="0"/>
            <a:endParaRPr lang="en-US" altLang="ar-SA" sz="2800" dirty="0" smtClean="0"/>
          </a:p>
          <a:p>
            <a:pPr lvl="1" algn="l" rtl="0"/>
            <a:r>
              <a:rPr lang="en-US" altLang="ar-SA" dirty="0" smtClean="0"/>
              <a:t>This result in</a:t>
            </a:r>
            <a:endParaRPr lang="en-US" altLang="ar-SA" sz="2400" dirty="0" smtClean="0"/>
          </a:p>
          <a:p>
            <a:pPr lvl="2" algn="l" rtl="0"/>
            <a:r>
              <a:rPr lang="en-US" altLang="ar-SA" sz="2800" dirty="0" smtClean="0"/>
              <a:t>Secretion of chemical mediators, </a:t>
            </a:r>
            <a:r>
              <a:rPr lang="en-US" altLang="ar-SA" sz="2800" dirty="0" err="1" smtClean="0"/>
              <a:t>degranulation</a:t>
            </a:r>
            <a:r>
              <a:rPr lang="en-US" altLang="ar-SA" sz="2800" dirty="0" smtClean="0"/>
              <a:t> &amp; oxidative burst.</a:t>
            </a:r>
          </a:p>
          <a:p>
            <a:pPr lvl="2" algn="l" rtl="0"/>
            <a:r>
              <a:rPr lang="en-US" altLang="ar-SA" sz="2800" dirty="0" err="1" smtClean="0"/>
              <a:t>Arachidonic</a:t>
            </a:r>
            <a:r>
              <a:rPr lang="en-US" altLang="ar-SA" sz="2800" dirty="0" smtClean="0"/>
              <a:t> acid metabolism.</a:t>
            </a:r>
          </a:p>
          <a:p>
            <a:pPr lvl="2" algn="l" rtl="0"/>
            <a:r>
              <a:rPr lang="en-US" altLang="ar-SA" sz="2800" dirty="0" smtClean="0"/>
              <a:t>Increase number &amp; affinity of adhesion molecules.</a:t>
            </a:r>
          </a:p>
          <a:p>
            <a:pPr lvl="2" algn="l" rtl="0"/>
            <a:r>
              <a:rPr lang="en-US" altLang="ar-SA" sz="2800" dirty="0" err="1" smtClean="0"/>
              <a:t>Chemotaxis</a:t>
            </a:r>
            <a:r>
              <a:rPr lang="en-US" altLang="ar-SA" sz="2800" dirty="0" smtClean="0"/>
              <a:t>.</a:t>
            </a:r>
            <a:endParaRPr lang="en-US" altLang="ar-SA" sz="2800" b="1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534400" cy="6553200"/>
          </a:xfrm>
        </p:spPr>
        <p:txBody>
          <a:bodyPr/>
          <a:lstStyle/>
          <a:p>
            <a:pPr algn="l" rtl="0">
              <a:buFont typeface="Monotype Sorts" pitchFamily="2" charset="2"/>
              <a:buNone/>
            </a:pPr>
            <a:r>
              <a:rPr lang="en-US" altLang="ar-SA" b="1" u="sng" dirty="0" smtClean="0"/>
              <a:t>Leukocyte cellular events in acute inflammation</a:t>
            </a:r>
            <a:endParaRPr lang="en-US" altLang="ar-SA" dirty="0" smtClean="0"/>
          </a:p>
          <a:p>
            <a:pPr algn="l" rtl="0">
              <a:buFont typeface="Monotype Sorts" pitchFamily="2" charset="2"/>
              <a:buNone/>
            </a:pPr>
            <a:r>
              <a:rPr lang="en-US" altLang="ar-SA" sz="2800" b="1" u="sng" dirty="0" smtClean="0"/>
              <a:t>1) </a:t>
            </a:r>
            <a:r>
              <a:rPr lang="en-US" altLang="ar-SA" sz="2800" b="1" u="sng" dirty="0" err="1" smtClean="0"/>
              <a:t>Margination</a:t>
            </a:r>
            <a:r>
              <a:rPr lang="en-US" altLang="ar-SA" sz="2800" b="1" u="sng" dirty="0" smtClean="0"/>
              <a:t> (pavement) &amp; rolling</a:t>
            </a:r>
            <a:endParaRPr lang="en-US" altLang="ar-SA" sz="2800" dirty="0" smtClean="0"/>
          </a:p>
          <a:p>
            <a:pPr lvl="1" algn="l" rtl="0"/>
            <a:r>
              <a:rPr lang="en-US" altLang="ar-SA" sz="2400" b="1" dirty="0" smtClean="0"/>
              <a:t>With slowing of the circulation, leukocytes accumulate along vascular endothelial surface (</a:t>
            </a:r>
            <a:r>
              <a:rPr lang="en-US" altLang="ar-SA" sz="2400" b="1" dirty="0" err="1" smtClean="0"/>
              <a:t>Margination</a:t>
            </a:r>
            <a:r>
              <a:rPr lang="en-US" altLang="ar-SA" sz="2400" b="1" dirty="0" smtClean="0"/>
              <a:t> or Pavement).</a:t>
            </a:r>
          </a:p>
          <a:p>
            <a:pPr lvl="1" algn="l" rtl="0"/>
            <a:r>
              <a:rPr lang="en-US" altLang="ar-SA" sz="2400" b="1" dirty="0" smtClean="0"/>
              <a:t>Then they tumble on the endothelial surface, transiently sticking on the way (rolling) using </a:t>
            </a:r>
            <a:r>
              <a:rPr lang="en-US" altLang="ar-SA" sz="2400" b="1" dirty="0" err="1" smtClean="0"/>
              <a:t>selectins</a:t>
            </a:r>
            <a:r>
              <a:rPr lang="en-US" altLang="ar-SA" sz="2400" b="1" dirty="0" smtClean="0"/>
              <a:t> adhesion molecules.</a:t>
            </a:r>
          </a:p>
          <a:p>
            <a:pPr algn="l" rtl="0">
              <a:lnSpc>
                <a:spcPct val="50000"/>
              </a:lnSpc>
            </a:pPr>
            <a:endParaRPr lang="en-US" altLang="ar-SA" sz="2800" dirty="0" smtClean="0"/>
          </a:p>
          <a:p>
            <a:pPr algn="l" rtl="0">
              <a:buFont typeface="Monotype Sorts" pitchFamily="2" charset="2"/>
              <a:buNone/>
            </a:pPr>
            <a:r>
              <a:rPr lang="en-US" altLang="ar-SA" sz="2800" b="1" u="sng" dirty="0" smtClean="0"/>
              <a:t>2) Adhesion &amp; transmigration </a:t>
            </a:r>
            <a:endParaRPr lang="en-US" altLang="ar-SA" sz="2800" dirty="0" smtClean="0"/>
          </a:p>
          <a:p>
            <a:pPr lvl="1" algn="l" rtl="0"/>
            <a:r>
              <a:rPr lang="en-US" altLang="ar-SA" sz="2400" b="1" dirty="0" smtClean="0"/>
              <a:t>More firm &amp; stable sticking of leukocytes to endothelial surface (adhesion) using </a:t>
            </a:r>
            <a:r>
              <a:rPr lang="en-US" altLang="ar-SA" sz="2400" b="1" dirty="0" err="1" smtClean="0"/>
              <a:t>integrins</a:t>
            </a:r>
            <a:r>
              <a:rPr lang="en-US" altLang="ar-SA" sz="2400" b="1" dirty="0" smtClean="0"/>
              <a:t> adhesion molecule</a:t>
            </a:r>
          </a:p>
          <a:p>
            <a:pPr lvl="1" algn="l" rtl="0"/>
            <a:r>
              <a:rPr lang="en-US" altLang="ar-SA" sz="2400" b="1" dirty="0" smtClean="0"/>
              <a:t>Then leukocytes pass between endothelial cells along the intercellular junction (transmigration) using PCAM-1</a:t>
            </a:r>
            <a:endParaRPr lang="en-US" altLang="ar-SA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81000"/>
            <a:ext cx="8077200" cy="6172200"/>
          </a:xfrm>
        </p:spPr>
        <p:txBody>
          <a:bodyPr>
            <a:normAutofit lnSpcReduction="10000"/>
          </a:bodyPr>
          <a:lstStyle/>
          <a:p>
            <a:pPr algn="l" rtl="0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ar-SA" sz="4000" b="1" u="sng" dirty="0" smtClean="0"/>
              <a:t> INFLAMMATION</a:t>
            </a:r>
            <a:endParaRPr lang="en-US" altLang="ar-SA" dirty="0" smtClean="0"/>
          </a:p>
          <a:p>
            <a:pPr algn="l" rtl="0">
              <a:lnSpc>
                <a:spcPct val="90000"/>
              </a:lnSpc>
            </a:pPr>
            <a:endParaRPr lang="en-US" altLang="ar-SA" dirty="0" smtClean="0"/>
          </a:p>
          <a:p>
            <a:pPr algn="l" rtl="0" eaLnBrk="1" hangingPunct="1">
              <a:lnSpc>
                <a:spcPct val="90000"/>
              </a:lnSpc>
            </a:pPr>
            <a:r>
              <a:rPr lang="en-US" dirty="0" smtClean="0"/>
              <a:t>Inflammation is the response of living tissues to cell injury. Its purpose is to localize &amp; eliminate the causative agent, to limit tissue injury &amp; then to restore the tissue to normality or as close to normality as possible.</a:t>
            </a:r>
            <a:endParaRPr lang="en-US" altLang="ar-SA" dirty="0" smtClean="0"/>
          </a:p>
          <a:p>
            <a:pPr algn="l" rtl="0">
              <a:lnSpc>
                <a:spcPct val="90000"/>
              </a:lnSpc>
            </a:pPr>
            <a:r>
              <a:rPr lang="en-US" altLang="ar-SA" dirty="0" smtClean="0"/>
              <a:t>Often beneficial, but sometime harmful.</a:t>
            </a:r>
          </a:p>
          <a:p>
            <a:pPr algn="l" rtl="0">
              <a:lnSpc>
                <a:spcPct val="90000"/>
              </a:lnSpc>
            </a:pPr>
            <a:r>
              <a:rPr lang="en-US" altLang="ar-SA" dirty="0" smtClean="0"/>
              <a:t>Nomenclature: </a:t>
            </a:r>
            <a:r>
              <a:rPr lang="en-US" altLang="ar-SA" sz="4000" b="1" dirty="0" err="1" smtClean="0"/>
              <a:t>itis</a:t>
            </a:r>
            <a:r>
              <a:rPr lang="en-US" altLang="ar-SA" dirty="0" smtClean="0"/>
              <a:t> (after name of tissue) e.g.,</a:t>
            </a:r>
          </a:p>
          <a:p>
            <a:pPr lvl="1" algn="l" rtl="0">
              <a:lnSpc>
                <a:spcPct val="90000"/>
              </a:lnSpc>
            </a:pPr>
            <a:r>
              <a:rPr lang="en-US" altLang="ar-SA" dirty="0" smtClean="0"/>
              <a:t>Appendicitis</a:t>
            </a:r>
          </a:p>
          <a:p>
            <a:pPr lvl="1" algn="l" rtl="0">
              <a:lnSpc>
                <a:spcPct val="90000"/>
              </a:lnSpc>
            </a:pPr>
            <a:r>
              <a:rPr lang="en-US" altLang="ar-SA" dirty="0" smtClean="0"/>
              <a:t>Dermatitis</a:t>
            </a:r>
          </a:p>
          <a:p>
            <a:pPr lvl="1" algn="l" rtl="0">
              <a:lnSpc>
                <a:spcPct val="90000"/>
              </a:lnSpc>
            </a:pPr>
            <a:r>
              <a:rPr lang="en-US" altLang="ar-SA" dirty="0" err="1" smtClean="0"/>
              <a:t>Cholecystitis</a:t>
            </a:r>
            <a:endParaRPr lang="en-US" altLang="ar-SA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9556" y="-22226"/>
            <a:ext cx="6596780" cy="688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NFL03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81000"/>
            <a:ext cx="8382000" cy="6172200"/>
          </a:xfrm>
        </p:spPr>
        <p:txBody>
          <a:bodyPr/>
          <a:lstStyle/>
          <a:p>
            <a:pPr algn="l" rtl="0">
              <a:buFont typeface="Monotype Sorts" pitchFamily="2" charset="2"/>
              <a:buNone/>
            </a:pPr>
            <a:r>
              <a:rPr lang="en-US" altLang="en-US" b="1" u="sng" dirty="0" smtClean="0"/>
              <a:t>3) </a:t>
            </a:r>
            <a:r>
              <a:rPr lang="en-US" altLang="ar-SA" b="1" u="sng" dirty="0" err="1" smtClean="0"/>
              <a:t>Chemotaxis</a:t>
            </a:r>
            <a:r>
              <a:rPr lang="en-US" altLang="ar-SA" b="1" u="sng" dirty="0" smtClean="0"/>
              <a:t> &amp; activation</a:t>
            </a:r>
            <a:endParaRPr lang="en-US" altLang="ar-SA" dirty="0" smtClean="0"/>
          </a:p>
          <a:p>
            <a:pPr algn="l" rtl="0"/>
            <a:endParaRPr lang="en-US" altLang="ar-SA" dirty="0" smtClean="0"/>
          </a:p>
          <a:p>
            <a:pPr lvl="1" algn="l" rtl="0"/>
            <a:r>
              <a:rPr lang="en-US" altLang="ar-SA" b="1" dirty="0" err="1" smtClean="0"/>
              <a:t>Chemotaxis</a:t>
            </a:r>
            <a:r>
              <a:rPr lang="en-US" altLang="ar-SA" dirty="0" smtClean="0"/>
              <a:t>: WBC locomotion towards site of injury along a chemical gradient due to action of </a:t>
            </a:r>
            <a:r>
              <a:rPr lang="en-US" altLang="ar-SA" dirty="0" err="1" smtClean="0"/>
              <a:t>chemotaxins</a:t>
            </a:r>
            <a:r>
              <a:rPr lang="en-US" altLang="ar-SA" dirty="0" smtClean="0"/>
              <a:t>.</a:t>
            </a:r>
          </a:p>
          <a:p>
            <a:pPr lvl="1" algn="l" rtl="0"/>
            <a:r>
              <a:rPr lang="en-US" altLang="ar-SA" dirty="0" smtClean="0"/>
              <a:t>Types of </a:t>
            </a:r>
            <a:r>
              <a:rPr lang="en-US" altLang="ar-SA" dirty="0" err="1" smtClean="0"/>
              <a:t>chemotaxins</a:t>
            </a:r>
            <a:r>
              <a:rPr lang="en-US" altLang="ar-SA" dirty="0" smtClean="0"/>
              <a:t>:</a:t>
            </a:r>
          </a:p>
          <a:p>
            <a:pPr lvl="2" algn="l" rtl="0"/>
            <a:r>
              <a:rPr lang="en-US" altLang="ar-SA" sz="2800" b="1" dirty="0" smtClean="0"/>
              <a:t>Exogenous</a:t>
            </a:r>
            <a:r>
              <a:rPr lang="en-US" altLang="ar-SA" sz="2800" dirty="0" smtClean="0"/>
              <a:t>: bacterial products</a:t>
            </a:r>
          </a:p>
          <a:p>
            <a:pPr lvl="2" algn="l" rtl="0"/>
            <a:r>
              <a:rPr lang="en-US" altLang="ar-SA" sz="2800" b="1" dirty="0" smtClean="0"/>
              <a:t>Endogenous</a:t>
            </a:r>
            <a:r>
              <a:rPr lang="en-US" altLang="ar-SA" sz="2800" dirty="0" smtClean="0"/>
              <a:t>:</a:t>
            </a:r>
          </a:p>
          <a:p>
            <a:pPr lvl="3" algn="l" rtl="0"/>
            <a:r>
              <a:rPr lang="en-US" altLang="ar-SA" sz="2400" b="1" dirty="0" smtClean="0"/>
              <a:t>C5a (complement factor)</a:t>
            </a:r>
          </a:p>
          <a:p>
            <a:pPr lvl="3" algn="l" rtl="0"/>
            <a:r>
              <a:rPr lang="en-US" altLang="ar-SA" sz="2400" b="1" dirty="0" smtClean="0"/>
              <a:t>LTB4 (</a:t>
            </a:r>
            <a:r>
              <a:rPr lang="en-US" altLang="ar-SA" sz="2400" b="1" dirty="0" err="1" smtClean="0"/>
              <a:t>lipo-oxygenase</a:t>
            </a:r>
            <a:r>
              <a:rPr lang="en-US" altLang="ar-SA" sz="2400" b="1" dirty="0" smtClean="0"/>
              <a:t> pathway)</a:t>
            </a:r>
          </a:p>
          <a:p>
            <a:pPr lvl="3" algn="l" rtl="0"/>
            <a:r>
              <a:rPr lang="en-US" altLang="ar-SA" sz="2400" b="1" dirty="0" smtClean="0"/>
              <a:t>IL-8 (Cytokines)</a:t>
            </a:r>
          </a:p>
          <a:p>
            <a:pPr lvl="3" algn="l" rtl="0"/>
            <a:r>
              <a:rPr lang="en-US" altLang="ar-SA" sz="2400" b="1" dirty="0" smtClean="0"/>
              <a:t>PAF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67645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rtl="0">
              <a:buFont typeface="Monotype Sorts" pitchFamily="2" charset="2"/>
              <a:buNone/>
            </a:pPr>
            <a:r>
              <a:rPr lang="en-US" altLang="en-US" b="1" u="sng" dirty="0" smtClean="0"/>
              <a:t>4) </a:t>
            </a:r>
            <a:r>
              <a:rPr lang="en-US" altLang="ar-SA" b="1" u="sng" dirty="0" err="1" smtClean="0"/>
              <a:t>Phagocytosis</a:t>
            </a:r>
            <a:r>
              <a:rPr lang="en-US" altLang="ar-SA" b="1" u="sng" dirty="0" smtClean="0"/>
              <a:t> &amp; </a:t>
            </a:r>
            <a:r>
              <a:rPr lang="en-US" altLang="ar-SA" b="1" u="sng" dirty="0" err="1" smtClean="0"/>
              <a:t>degranulation</a:t>
            </a:r>
            <a:endParaRPr lang="en-US" altLang="ar-SA" dirty="0" smtClean="0"/>
          </a:p>
          <a:p>
            <a:pPr algn="l" rtl="0">
              <a:lnSpc>
                <a:spcPct val="60000"/>
              </a:lnSpc>
            </a:pPr>
            <a:endParaRPr lang="en-US" altLang="ar-SA" sz="2800" dirty="0" smtClean="0"/>
          </a:p>
          <a:p>
            <a:pPr algn="l" rtl="0"/>
            <a:r>
              <a:rPr lang="en-US" altLang="ar-SA" sz="2800" dirty="0" smtClean="0"/>
              <a:t>Affecting </a:t>
            </a:r>
            <a:r>
              <a:rPr lang="en-US" altLang="ar-SA" sz="2800" dirty="0" err="1" smtClean="0"/>
              <a:t>neutrophils</a:t>
            </a:r>
            <a:r>
              <a:rPr lang="en-US" altLang="ar-SA" sz="2800" dirty="0" smtClean="0"/>
              <a:t> &amp; macrophages.</a:t>
            </a:r>
          </a:p>
          <a:p>
            <a:pPr algn="l" rtl="0"/>
            <a:r>
              <a:rPr lang="en-US" altLang="ar-SA" sz="2800" dirty="0" smtClean="0"/>
              <a:t>Three steps</a:t>
            </a:r>
          </a:p>
          <a:p>
            <a:pPr algn="l" rtl="0">
              <a:buFont typeface="Monotype Sorts" pitchFamily="2" charset="2"/>
              <a:buNone/>
            </a:pPr>
            <a:r>
              <a:rPr lang="en-US" altLang="ar-SA" sz="2800" b="1" dirty="0" smtClean="0"/>
              <a:t>1-Recognition &amp; attachment</a:t>
            </a:r>
            <a:r>
              <a:rPr lang="en-US" altLang="ar-SA" sz="2400" dirty="0" smtClean="0"/>
              <a:t> </a:t>
            </a:r>
          </a:p>
          <a:p>
            <a:pPr lvl="1" algn="l" rtl="0"/>
            <a:r>
              <a:rPr lang="en-US" altLang="ar-SA" sz="2400" dirty="0" smtClean="0"/>
              <a:t>facilitated by coating of microorganisms by serum proteins called </a:t>
            </a:r>
            <a:r>
              <a:rPr lang="en-US" altLang="ar-SA" sz="2400" b="1" dirty="0" smtClean="0"/>
              <a:t>OPSONINS</a:t>
            </a:r>
            <a:r>
              <a:rPr lang="en-US" altLang="ar-SA" sz="2400" dirty="0" smtClean="0"/>
              <a:t>. Mainly </a:t>
            </a:r>
            <a:r>
              <a:rPr lang="en-US" altLang="ar-SA" sz="2400" dirty="0" err="1" smtClean="0"/>
              <a:t>IgG</a:t>
            </a:r>
            <a:r>
              <a:rPr lang="en-US" altLang="ar-SA" sz="2400" dirty="0" smtClean="0"/>
              <a:t> &amp; C3b that bind to </a:t>
            </a:r>
            <a:r>
              <a:rPr lang="en-US" altLang="ar-SA" sz="2400" dirty="0" err="1" smtClean="0"/>
              <a:t>Fc</a:t>
            </a:r>
            <a:r>
              <a:rPr lang="en-US" altLang="ar-SA" sz="2400" dirty="0" smtClean="0"/>
              <a:t> &amp; C receptors on the WBC.</a:t>
            </a:r>
          </a:p>
          <a:p>
            <a:pPr algn="l" rtl="0">
              <a:buFont typeface="Monotype Sorts" pitchFamily="2" charset="2"/>
              <a:buNone/>
            </a:pPr>
            <a:r>
              <a:rPr lang="en-US" altLang="ar-SA" sz="2800" b="1" dirty="0" smtClean="0"/>
              <a:t>2-Engulfment</a:t>
            </a:r>
            <a:endParaRPr lang="en-US" altLang="ar-SA" sz="2400" b="1" dirty="0" smtClean="0"/>
          </a:p>
          <a:p>
            <a:pPr lvl="1" algn="l" rtl="0"/>
            <a:r>
              <a:rPr lang="en-US" altLang="ar-SA" sz="2400" dirty="0" smtClean="0"/>
              <a:t>through formation of pseudopodia, </a:t>
            </a:r>
            <a:r>
              <a:rPr lang="en-US" altLang="ar-SA" sz="2400" dirty="0" err="1" smtClean="0"/>
              <a:t>phagosome</a:t>
            </a:r>
            <a:r>
              <a:rPr lang="en-US" altLang="ar-SA" sz="2400" dirty="0" smtClean="0"/>
              <a:t>, </a:t>
            </a:r>
            <a:r>
              <a:rPr lang="en-US" altLang="ar-SA" sz="2400" dirty="0" err="1" smtClean="0"/>
              <a:t>phagolysosome</a:t>
            </a:r>
            <a:r>
              <a:rPr lang="en-US" altLang="ar-SA" sz="2400" dirty="0" smtClean="0"/>
              <a:t>.</a:t>
            </a:r>
            <a:endParaRPr lang="en-US" altLang="ar-SA" sz="2000" dirty="0" smtClean="0"/>
          </a:p>
          <a:p>
            <a:pPr algn="l" rtl="0">
              <a:buFont typeface="Monotype Sorts" pitchFamily="2" charset="2"/>
              <a:buNone/>
            </a:pPr>
            <a:r>
              <a:rPr lang="en-US" altLang="ar-SA" sz="2800" b="1" dirty="0" smtClean="0"/>
              <a:t>3-Killing or degradation</a:t>
            </a:r>
            <a:endParaRPr lang="en-US" altLang="ar-SA" sz="2400" b="1" dirty="0" smtClean="0"/>
          </a:p>
          <a:p>
            <a:pPr lvl="1" algn="l" rtl="0"/>
            <a:r>
              <a:rPr lang="en-US" altLang="ar-SA" sz="2400" dirty="0" smtClean="0"/>
              <a:t>through formation of free radicals (</a:t>
            </a:r>
            <a:r>
              <a:rPr lang="en-US" altLang="ar-SA" sz="2400" dirty="0" err="1" smtClean="0"/>
              <a:t>Superoxides</a:t>
            </a:r>
            <a:r>
              <a:rPr lang="en-US" altLang="ar-SA" sz="2400" dirty="0" smtClean="0"/>
              <a:t>,  hydrogen peroxide (H2O2) &amp; hydrochloride (HOCL) ).</a:t>
            </a:r>
          </a:p>
          <a:p>
            <a:pPr lvl="1" algn="l" rtl="0"/>
            <a:r>
              <a:rPr lang="en-US" altLang="ar-SA" sz="2400" dirty="0" smtClean="0"/>
              <a:t>H2O2-MPO-halide system is the most bactericidal system .</a:t>
            </a:r>
          </a:p>
          <a:p>
            <a:pPr lvl="1" algn="l" rtl="0"/>
            <a:r>
              <a:rPr lang="en-US" altLang="ar-SA" sz="2400" dirty="0" smtClean="0"/>
              <a:t>oxygen independent pathway.</a:t>
            </a:r>
            <a:endParaRPr lang="en-US" altLang="ar-SA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-126025"/>
            <a:ext cx="7560840" cy="698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04800"/>
            <a:ext cx="8382000" cy="6324600"/>
          </a:xfrm>
        </p:spPr>
        <p:txBody>
          <a:bodyPr/>
          <a:lstStyle/>
          <a:p>
            <a:pPr algn="l" rtl="0">
              <a:buFont typeface="Monotype Sorts" pitchFamily="2" charset="2"/>
              <a:buNone/>
            </a:pPr>
            <a:r>
              <a:rPr lang="en-US" altLang="en-US" b="1" u="sng" dirty="0" smtClean="0"/>
              <a:t>5) </a:t>
            </a:r>
            <a:r>
              <a:rPr lang="en-US" altLang="ar-SA" b="1" u="sng" dirty="0" smtClean="0"/>
              <a:t>Release of leukocyte products</a:t>
            </a:r>
            <a:endParaRPr lang="en-US" altLang="ar-SA" dirty="0" smtClean="0"/>
          </a:p>
          <a:p>
            <a:pPr algn="l" rtl="0"/>
            <a:endParaRPr lang="en-US" altLang="ar-SA" dirty="0" smtClean="0"/>
          </a:p>
          <a:p>
            <a:pPr algn="l" rtl="0"/>
            <a:r>
              <a:rPr lang="en-US" altLang="ar-SA" dirty="0" smtClean="0"/>
              <a:t>These include:</a:t>
            </a:r>
          </a:p>
          <a:p>
            <a:pPr lvl="1" algn="l" rtl="0"/>
            <a:r>
              <a:rPr lang="en-US" altLang="ar-SA" b="1" dirty="0" err="1" smtClean="0"/>
              <a:t>Lysosomal</a:t>
            </a:r>
            <a:r>
              <a:rPr lang="en-US" altLang="ar-SA" b="1" dirty="0" smtClean="0"/>
              <a:t> enzymes (protease). </a:t>
            </a:r>
          </a:p>
          <a:p>
            <a:pPr lvl="1" algn="l" rtl="0"/>
            <a:endParaRPr lang="en-US" altLang="ar-SA" b="1" dirty="0" smtClean="0"/>
          </a:p>
          <a:p>
            <a:pPr lvl="1" algn="l" rtl="0"/>
            <a:r>
              <a:rPr lang="en-US" altLang="ar-SA" b="1" dirty="0" smtClean="0"/>
              <a:t>Oxygen-derived active metabolites (free radicals).</a:t>
            </a:r>
          </a:p>
          <a:p>
            <a:pPr lvl="1" algn="l" rtl="0"/>
            <a:endParaRPr lang="en-US" altLang="ar-SA" b="1" dirty="0" smtClean="0"/>
          </a:p>
          <a:p>
            <a:pPr lvl="1" algn="l" rtl="0"/>
            <a:r>
              <a:rPr lang="en-US" altLang="ar-SA" b="1" dirty="0" smtClean="0"/>
              <a:t>Products of </a:t>
            </a:r>
            <a:r>
              <a:rPr lang="en-US" altLang="ar-SA" b="1" dirty="0" err="1" smtClean="0"/>
              <a:t>arachidonic</a:t>
            </a:r>
            <a:r>
              <a:rPr lang="en-US" altLang="ar-SA" b="1" dirty="0" smtClean="0"/>
              <a:t> acid metabolism (</a:t>
            </a:r>
            <a:r>
              <a:rPr lang="en-US" altLang="ar-SA" b="1" dirty="0" err="1" smtClean="0"/>
              <a:t>lipo-oxygenase</a:t>
            </a:r>
            <a:r>
              <a:rPr lang="en-US" altLang="ar-SA" b="1" dirty="0" smtClean="0"/>
              <a:t> &amp; </a:t>
            </a:r>
            <a:r>
              <a:rPr lang="en-US" altLang="ar-SA" b="1" dirty="0" err="1" smtClean="0"/>
              <a:t>cyclo-oxygenase</a:t>
            </a:r>
            <a:r>
              <a:rPr lang="en-US" altLang="ar-SA" b="1" dirty="0" smtClean="0"/>
              <a:t> products) 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ar-SA" dirty="0" err="1" smtClean="0"/>
              <a:t>Diapedesis</a:t>
            </a:r>
            <a:endParaRPr lang="en-US" altLang="ar-SA" dirty="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buFont typeface="Monotype Sorts" pitchFamily="2" charset="2"/>
              <a:buNone/>
            </a:pPr>
            <a:r>
              <a:rPr lang="en-US" altLang="ar-SA" dirty="0" smtClean="0"/>
              <a:t>Passage of RBCs through the defect created by the WBCs.</a:t>
            </a:r>
          </a:p>
          <a:p>
            <a:pPr algn="l" rtl="0">
              <a:buFont typeface="Monotype Sorts" pitchFamily="2" charset="2"/>
              <a:buNone/>
            </a:pPr>
            <a:r>
              <a:rPr lang="en-US" altLang="ar-SA" dirty="0" smtClean="0"/>
              <a:t>It is a passive process.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algn="l" rtl="0"/>
            <a:r>
              <a:rPr lang="en-US" sz="3600" b="1" dirty="0" smtClean="0">
                <a:solidFill>
                  <a:srgbClr val="FF0000"/>
                </a:solidFill>
              </a:rPr>
              <a:t>The </a:t>
            </a:r>
            <a:r>
              <a:rPr lang="en-US" sz="3600" b="1" dirty="0">
                <a:solidFill>
                  <a:srgbClr val="FF0000"/>
                </a:solidFill>
              </a:rPr>
              <a:t>cardinal signs of inflammation </a:t>
            </a:r>
            <a:endParaRPr lang="en-US" dirty="0"/>
          </a:p>
          <a:p>
            <a:pPr algn="l" rtl="0"/>
            <a:endParaRPr lang="en-US" dirty="0"/>
          </a:p>
          <a:p>
            <a:pPr algn="l" rtl="0">
              <a:buNone/>
            </a:pPr>
            <a:r>
              <a:rPr lang="en-US" dirty="0"/>
              <a:t>● redness</a:t>
            </a:r>
          </a:p>
          <a:p>
            <a:pPr algn="l" rtl="0">
              <a:buNone/>
            </a:pPr>
            <a:r>
              <a:rPr lang="en-US" dirty="0"/>
              <a:t>● heat</a:t>
            </a:r>
          </a:p>
          <a:p>
            <a:pPr algn="l" rtl="0">
              <a:buNone/>
            </a:pPr>
            <a:r>
              <a:rPr lang="en-US" dirty="0"/>
              <a:t>● swelling</a:t>
            </a:r>
          </a:p>
          <a:p>
            <a:pPr algn="l" rtl="0">
              <a:buNone/>
            </a:pPr>
            <a:r>
              <a:rPr lang="en-US" dirty="0"/>
              <a:t>● pain</a:t>
            </a:r>
          </a:p>
          <a:p>
            <a:pPr algn="l" rtl="0">
              <a:buNone/>
            </a:pPr>
            <a:r>
              <a:rPr lang="en-US" dirty="0"/>
              <a:t>● loss of function.</a:t>
            </a:r>
            <a:endParaRPr lang="ar-IQ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810" y="0"/>
            <a:ext cx="91798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0"/>
            <a:ext cx="8839200" cy="6629400"/>
          </a:xfrm>
        </p:spPr>
        <p:txBody>
          <a:bodyPr/>
          <a:lstStyle/>
          <a:p>
            <a:pPr algn="l" rtl="0">
              <a:buFont typeface="Monotype Sorts" pitchFamily="2" charset="2"/>
              <a:buNone/>
            </a:pPr>
            <a:r>
              <a:rPr lang="en-US" altLang="ar-SA" sz="4000" b="1" u="sng" dirty="0" smtClean="0"/>
              <a:t>Causes of Inflammation:</a:t>
            </a:r>
            <a:endParaRPr lang="en-US" altLang="ar-SA" dirty="0" smtClean="0"/>
          </a:p>
          <a:p>
            <a:pPr algn="l" rtl="0">
              <a:buFont typeface="Monotype Sorts" pitchFamily="2" charset="2"/>
              <a:buNone/>
            </a:pPr>
            <a:endParaRPr lang="en-US" altLang="en-US" dirty="0" smtClean="0"/>
          </a:p>
          <a:p>
            <a:pPr algn="l" rtl="0">
              <a:buFont typeface="Monotype Sorts" pitchFamily="2" charset="2"/>
              <a:buNone/>
            </a:pPr>
            <a:r>
              <a:rPr lang="en-US" altLang="en-US" dirty="0" smtClean="0"/>
              <a:t>1.</a:t>
            </a:r>
            <a:r>
              <a:rPr lang="en-US" altLang="ar-SA" dirty="0" smtClean="0"/>
              <a:t>Infections:e.g., bacterial, viral, parasitic fungal etc.</a:t>
            </a:r>
          </a:p>
          <a:p>
            <a:pPr>
              <a:buFont typeface="Monotype Sorts" pitchFamily="2" charset="2"/>
              <a:buNone/>
            </a:pPr>
            <a:endParaRPr lang="en-US" altLang="ar-SA" dirty="0" smtClean="0"/>
          </a:p>
          <a:p>
            <a:pPr algn="l" rtl="0">
              <a:buFont typeface="Monotype Sorts" pitchFamily="2" charset="2"/>
              <a:buNone/>
            </a:pPr>
            <a:r>
              <a:rPr lang="en-US" altLang="ar-SA" dirty="0" smtClean="0"/>
              <a:t>2.Physical agents: e.g., heat, cold, radiation, etc</a:t>
            </a:r>
          </a:p>
          <a:p>
            <a:pPr algn="l" rtl="0">
              <a:buFont typeface="Monotype Sorts" pitchFamily="2" charset="2"/>
              <a:buNone/>
            </a:pPr>
            <a:endParaRPr lang="en-US" altLang="ar-SA" dirty="0" smtClean="0"/>
          </a:p>
          <a:p>
            <a:pPr algn="l" rtl="0">
              <a:buFont typeface="Monotype Sorts" pitchFamily="2" charset="2"/>
              <a:buNone/>
            </a:pPr>
            <a:r>
              <a:rPr lang="en-US" altLang="ar-SA" dirty="0" smtClean="0"/>
              <a:t>3.Chemical agents: e.g., acid, alkaline, drugs, etc.</a:t>
            </a:r>
          </a:p>
          <a:p>
            <a:pPr algn="l" rtl="0">
              <a:buFont typeface="Monotype Sorts" pitchFamily="2" charset="2"/>
              <a:buNone/>
            </a:pPr>
            <a:endParaRPr lang="en-US" altLang="ar-SA" dirty="0" smtClean="0"/>
          </a:p>
          <a:p>
            <a:pPr algn="l" rtl="0">
              <a:buFont typeface="Monotype Sorts" pitchFamily="2" charset="2"/>
              <a:buNone/>
            </a:pPr>
            <a:r>
              <a:rPr lang="en-US" altLang="ar-SA" dirty="0" smtClean="0"/>
              <a:t>4.Hypersensitivity: e.g., rheumatic fever,  </a:t>
            </a:r>
            <a:r>
              <a:rPr lang="en-US" altLang="ar-SA" dirty="0" err="1" smtClean="0"/>
              <a:t>ect</a:t>
            </a:r>
            <a:r>
              <a:rPr lang="en-US" altLang="ar-SA" dirty="0" smtClean="0"/>
              <a:t>.</a:t>
            </a:r>
          </a:p>
          <a:p>
            <a:pPr algn="l" rtl="0">
              <a:buFont typeface="Monotype Sorts" pitchFamily="2" charset="2"/>
              <a:buNone/>
            </a:pPr>
            <a:endParaRPr lang="en-US" altLang="ar-SA" dirty="0" smtClean="0"/>
          </a:p>
          <a:p>
            <a:pPr algn="l" rtl="0">
              <a:buFont typeface="Monotype Sorts" pitchFamily="2" charset="2"/>
              <a:buNone/>
            </a:pPr>
            <a:r>
              <a:rPr lang="en-US" altLang="ar-SA" dirty="0" smtClean="0"/>
              <a:t>5.Tissue necrosis: e.g., Ischemic necrosis</a:t>
            </a:r>
            <a:endParaRPr lang="en-US" alt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915400" cy="6629400"/>
          </a:xfrm>
        </p:spPr>
        <p:txBody>
          <a:bodyPr/>
          <a:lstStyle/>
          <a:p>
            <a:pPr algn="l" rtl="0">
              <a:buFont typeface="Monotype Sorts" pitchFamily="2" charset="2"/>
              <a:buNone/>
            </a:pPr>
            <a:r>
              <a:rPr lang="en-US" altLang="ar-SA" sz="3600" b="1" u="sng" dirty="0" smtClean="0"/>
              <a:t>Main Functions of Inflammatory response</a:t>
            </a:r>
            <a:endParaRPr lang="en-US" altLang="en-US" dirty="0" smtClean="0"/>
          </a:p>
          <a:p>
            <a:pPr algn="l" rtl="0"/>
            <a:endParaRPr lang="en-US" altLang="en-US" dirty="0" smtClean="0"/>
          </a:p>
          <a:p>
            <a:pPr algn="l" rtl="0"/>
            <a:r>
              <a:rPr lang="en-US" altLang="en-US" dirty="0" smtClean="0"/>
              <a:t>1.</a:t>
            </a:r>
            <a:r>
              <a:rPr lang="en-US" altLang="ar-SA" dirty="0" smtClean="0"/>
              <a:t>Dilute,destroy and wall off injurious agents.</a:t>
            </a:r>
          </a:p>
          <a:p>
            <a:pPr algn="l" rtl="0"/>
            <a:r>
              <a:rPr lang="en-US" altLang="ar-SA" dirty="0" smtClean="0"/>
              <a:t>2.Start process of healing. </a:t>
            </a:r>
          </a:p>
          <a:p>
            <a:pPr algn="l" rtl="0">
              <a:buFont typeface="Monotype Sorts" pitchFamily="2" charset="2"/>
              <a:buNone/>
            </a:pPr>
            <a:r>
              <a:rPr lang="en-US" altLang="ar-SA" sz="4000" b="1" u="sng" dirty="0" smtClean="0"/>
              <a:t>Types of inflammation</a:t>
            </a:r>
            <a:endParaRPr lang="en-US" altLang="en-US" dirty="0" smtClean="0"/>
          </a:p>
          <a:p>
            <a:pPr algn="l" rtl="0"/>
            <a:r>
              <a:rPr lang="en-US" altLang="en-US" dirty="0" smtClean="0"/>
              <a:t>1.</a:t>
            </a:r>
            <a:r>
              <a:rPr lang="en-US" altLang="ar-SA" dirty="0" smtClean="0"/>
              <a:t>Acute inflammation.</a:t>
            </a:r>
          </a:p>
          <a:p>
            <a:pPr algn="l" rtl="0"/>
            <a:r>
              <a:rPr lang="en-US" altLang="ar-SA" dirty="0" smtClean="0"/>
              <a:t>2.Chronic inflammation.</a:t>
            </a:r>
          </a:p>
          <a:p>
            <a:pPr algn="l" rtl="0"/>
            <a:r>
              <a:rPr lang="en-US" altLang="ar-SA" dirty="0" smtClean="0"/>
              <a:t>3-Acute on chronic inflammation.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57200"/>
            <a:ext cx="8382000" cy="6019800"/>
          </a:xfrm>
        </p:spPr>
        <p:txBody>
          <a:bodyPr/>
          <a:lstStyle/>
          <a:p>
            <a:pPr algn="l" rtl="0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ar-SA" sz="4400" b="1" u="sng" dirty="0" smtClean="0"/>
              <a:t>Acute inflammation</a:t>
            </a:r>
            <a:endParaRPr lang="en-US" altLang="ar-SA" dirty="0" smtClean="0"/>
          </a:p>
          <a:p>
            <a:pPr algn="l" rtl="0">
              <a:lnSpc>
                <a:spcPct val="90000"/>
              </a:lnSpc>
            </a:pPr>
            <a:endParaRPr lang="en-US" altLang="ar-SA" dirty="0" smtClean="0"/>
          </a:p>
          <a:p>
            <a:pPr algn="l" rtl="0">
              <a:lnSpc>
                <a:spcPct val="90000"/>
              </a:lnSpc>
            </a:pPr>
            <a:r>
              <a:rPr lang="en-US" altLang="ar-SA" dirty="0" smtClean="0"/>
              <a:t>Initial reaction of </a:t>
            </a:r>
            <a:r>
              <a:rPr lang="en-US" altLang="ar-SA" b="1" dirty="0" err="1" smtClean="0"/>
              <a:t>vascularized</a:t>
            </a:r>
            <a:r>
              <a:rPr lang="en-US" altLang="ar-SA" b="1" dirty="0" smtClean="0"/>
              <a:t> tissue to injury</a:t>
            </a:r>
            <a:r>
              <a:rPr lang="en-US" altLang="ar-SA" dirty="0" smtClean="0"/>
              <a:t>.</a:t>
            </a:r>
          </a:p>
          <a:p>
            <a:pPr algn="l" rtl="0">
              <a:lnSpc>
                <a:spcPct val="90000"/>
              </a:lnSpc>
            </a:pPr>
            <a:endParaRPr lang="en-US" altLang="ar-SA" dirty="0" smtClean="0"/>
          </a:p>
          <a:p>
            <a:pPr algn="l" rtl="0">
              <a:lnSpc>
                <a:spcPct val="90000"/>
              </a:lnSpc>
            </a:pPr>
            <a:r>
              <a:rPr lang="en-US" altLang="ar-SA" b="1" dirty="0" err="1" smtClean="0"/>
              <a:t>Neutrophils</a:t>
            </a:r>
            <a:r>
              <a:rPr lang="en-US" altLang="ar-SA" dirty="0" smtClean="0"/>
              <a:t> are predominant inflammatory cells in early stages (6 - 24 hours).</a:t>
            </a:r>
          </a:p>
          <a:p>
            <a:pPr algn="l" rtl="0">
              <a:lnSpc>
                <a:spcPct val="90000"/>
              </a:lnSpc>
            </a:pPr>
            <a:endParaRPr lang="en-US" altLang="ar-SA" dirty="0" smtClean="0"/>
          </a:p>
          <a:p>
            <a:pPr algn="l" rtl="0">
              <a:lnSpc>
                <a:spcPct val="90000"/>
              </a:lnSpc>
            </a:pPr>
            <a:r>
              <a:rPr lang="en-US" altLang="ar-SA" b="1" dirty="0" err="1" smtClean="0"/>
              <a:t>Monocytes</a:t>
            </a:r>
            <a:r>
              <a:rPr lang="en-US" altLang="ar-SA" b="1" dirty="0" smtClean="0"/>
              <a:t> ( macrophages)</a:t>
            </a:r>
            <a:r>
              <a:rPr lang="en-US" altLang="ar-SA" dirty="0" smtClean="0"/>
              <a:t> predominate inflammatory cells in later stages (24 - 48 hours).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686800" cy="6248400"/>
          </a:xfrm>
        </p:spPr>
        <p:txBody>
          <a:bodyPr>
            <a:normAutofit lnSpcReduction="10000"/>
          </a:bodyPr>
          <a:lstStyle/>
          <a:p>
            <a:pPr algn="l" rtl="0">
              <a:buFont typeface="Monotype Sorts" pitchFamily="2" charset="2"/>
              <a:buNone/>
            </a:pPr>
            <a:r>
              <a:rPr lang="en-US" altLang="ar-SA" sz="3600" b="1" u="sng" dirty="0" smtClean="0"/>
              <a:t>Vascular changes</a:t>
            </a:r>
            <a:endParaRPr lang="en-US" altLang="ar-SA" dirty="0" smtClean="0"/>
          </a:p>
          <a:p>
            <a:pPr algn="l" rtl="0"/>
            <a:endParaRPr lang="en-US" altLang="ar-SA" dirty="0" smtClean="0"/>
          </a:p>
          <a:p>
            <a:pPr algn="l" rtl="0"/>
            <a:r>
              <a:rPr lang="en-US" altLang="ar-SA" dirty="0" smtClean="0"/>
              <a:t>1) Change in caliber</a:t>
            </a:r>
          </a:p>
          <a:p>
            <a:pPr lvl="1" algn="l" rtl="0"/>
            <a:r>
              <a:rPr lang="en-US" altLang="ar-SA" dirty="0" smtClean="0"/>
              <a:t>Initially arteriolar vasoconstriction.</a:t>
            </a:r>
          </a:p>
          <a:p>
            <a:pPr lvl="1" algn="l" rtl="0"/>
            <a:r>
              <a:rPr lang="en-US" altLang="ar-SA" dirty="0" smtClean="0"/>
              <a:t>Then arteriolar vasodilatation.</a:t>
            </a:r>
          </a:p>
          <a:p>
            <a:pPr lvl="1" algn="l" rtl="0"/>
            <a:endParaRPr lang="en-US" altLang="ar-SA" dirty="0" smtClean="0"/>
          </a:p>
          <a:p>
            <a:pPr algn="l" rtl="0"/>
            <a:r>
              <a:rPr lang="en-US" altLang="ar-SA" dirty="0" smtClean="0"/>
              <a:t>2) Increase permeability </a:t>
            </a:r>
          </a:p>
          <a:p>
            <a:pPr lvl="1" algn="l" rtl="0"/>
            <a:r>
              <a:rPr lang="en-US" altLang="ar-SA" dirty="0" smtClean="0"/>
              <a:t>Hallmark of acute inflammation.</a:t>
            </a:r>
          </a:p>
          <a:p>
            <a:pPr lvl="1" algn="l" rtl="0"/>
            <a:r>
              <a:rPr lang="en-US" altLang="ar-SA" dirty="0" smtClean="0"/>
              <a:t>Result in marked outflow of fluid into interstitial tissue (  </a:t>
            </a:r>
            <a:r>
              <a:rPr lang="en-US" altLang="ar-SA" dirty="0" err="1" smtClean="0"/>
              <a:t>exudate</a:t>
            </a:r>
            <a:r>
              <a:rPr lang="en-US" altLang="ar-SA" dirty="0" smtClean="0"/>
              <a:t>).</a:t>
            </a:r>
          </a:p>
          <a:p>
            <a:pPr lvl="1" algn="l" rtl="0"/>
            <a:r>
              <a:rPr lang="en-US" altLang="ar-SA" dirty="0" smtClean="0"/>
              <a:t>Ending in increase blood viscosity &amp; slowing of the circulation (stasis).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l" rtl="0">
              <a:buFont typeface="Monotype Sorts" pitchFamily="2" charset="2"/>
              <a:buNone/>
            </a:pPr>
            <a:r>
              <a:rPr lang="en-US" altLang="ar-SA" b="1" u="sng" dirty="0" smtClean="0"/>
              <a:t>Mechanisms of increased vascular permeability</a:t>
            </a:r>
            <a:endParaRPr lang="en-US" altLang="ar-SA" dirty="0" smtClean="0"/>
          </a:p>
          <a:p>
            <a:pPr algn="l" rtl="0">
              <a:lnSpc>
                <a:spcPct val="50000"/>
              </a:lnSpc>
            </a:pPr>
            <a:endParaRPr lang="en-US" altLang="ar-SA" dirty="0" smtClean="0"/>
          </a:p>
          <a:p>
            <a:pPr algn="l" rtl="0"/>
            <a:r>
              <a:rPr lang="en-US" altLang="ar-SA" dirty="0" smtClean="0"/>
              <a:t>Endothelial cell contraction (</a:t>
            </a:r>
            <a:r>
              <a:rPr lang="en-US" altLang="ar-SA" dirty="0" err="1" smtClean="0"/>
              <a:t>venules</a:t>
            </a:r>
            <a:r>
              <a:rPr lang="en-US" altLang="ar-SA" dirty="0" smtClean="0"/>
              <a:t>)</a:t>
            </a:r>
          </a:p>
          <a:p>
            <a:pPr lvl="1" algn="l" rtl="0"/>
            <a:r>
              <a:rPr lang="en-US" altLang="ar-SA" dirty="0" smtClean="0"/>
              <a:t>Reversible due to histamine, </a:t>
            </a:r>
            <a:r>
              <a:rPr lang="en-US" altLang="ar-SA" dirty="0" err="1" smtClean="0"/>
              <a:t>bradykinin</a:t>
            </a:r>
            <a:r>
              <a:rPr lang="en-US" altLang="ar-SA" dirty="0" smtClean="0"/>
              <a:t>, </a:t>
            </a:r>
            <a:r>
              <a:rPr lang="en-US" altLang="ar-SA" dirty="0" err="1" smtClean="0"/>
              <a:t>leukotrienes</a:t>
            </a:r>
            <a:r>
              <a:rPr lang="en-US" altLang="ar-SA" dirty="0" smtClean="0"/>
              <a:t>.</a:t>
            </a:r>
          </a:p>
          <a:p>
            <a:pPr lvl="1" algn="l" rtl="0"/>
            <a:r>
              <a:rPr lang="en-US" altLang="ar-SA" dirty="0" smtClean="0"/>
              <a:t>Immediate transient response (15-30 min.).</a:t>
            </a:r>
          </a:p>
          <a:p>
            <a:pPr algn="l" rtl="0">
              <a:lnSpc>
                <a:spcPct val="60000"/>
              </a:lnSpc>
            </a:pPr>
            <a:endParaRPr lang="en-US" altLang="ar-SA" dirty="0" smtClean="0"/>
          </a:p>
          <a:p>
            <a:pPr algn="l" rtl="0"/>
            <a:r>
              <a:rPr lang="en-US" altLang="ar-SA" dirty="0" err="1" smtClean="0"/>
              <a:t>Cytoskeletal</a:t>
            </a:r>
            <a:r>
              <a:rPr lang="en-US" altLang="ar-SA" dirty="0" smtClean="0"/>
              <a:t> reorganization, </a:t>
            </a:r>
            <a:r>
              <a:rPr lang="en-US" altLang="ar-SA" dirty="0" err="1" smtClean="0"/>
              <a:t>Junctional</a:t>
            </a:r>
            <a:r>
              <a:rPr lang="en-US" altLang="ar-SA" dirty="0" smtClean="0"/>
              <a:t> retraction, (</a:t>
            </a:r>
            <a:r>
              <a:rPr lang="en-US" altLang="ar-SA" dirty="0" err="1" smtClean="0"/>
              <a:t>venules</a:t>
            </a:r>
            <a:r>
              <a:rPr lang="en-US" altLang="ar-SA" dirty="0" smtClean="0"/>
              <a:t> &amp; capillaries)</a:t>
            </a:r>
          </a:p>
          <a:p>
            <a:pPr lvl="1" algn="l" rtl="0"/>
            <a:r>
              <a:rPr lang="en-US" altLang="ar-SA" dirty="0" smtClean="0"/>
              <a:t>Reversible, due to interleukin 1 (IL-1), TNF &amp;  hypoxia.</a:t>
            </a:r>
          </a:p>
          <a:p>
            <a:pPr algn="l" rtl="0">
              <a:lnSpc>
                <a:spcPct val="50000"/>
              </a:lnSpc>
            </a:pPr>
            <a:endParaRPr lang="en-US" altLang="ar-SA" dirty="0" smtClean="0"/>
          </a:p>
          <a:p>
            <a:pPr algn="l" rtl="0"/>
            <a:r>
              <a:rPr lang="en-US" altLang="ar-SA" dirty="0" smtClean="0"/>
              <a:t>Direct endothelial injury (any vessel)</a:t>
            </a:r>
          </a:p>
          <a:p>
            <a:pPr lvl="1" algn="l" rtl="0"/>
            <a:r>
              <a:rPr lang="en-US" altLang="ar-SA" dirty="0" smtClean="0"/>
              <a:t>Irreversible, seen with severe injuries (burns or infections).</a:t>
            </a:r>
          </a:p>
          <a:p>
            <a:pPr lvl="1" algn="l" rtl="0"/>
            <a:r>
              <a:rPr lang="en-US" altLang="ar-SA" dirty="0" smtClean="0"/>
              <a:t>Causes necrosis &amp; detachment of endothelial cells.</a:t>
            </a:r>
            <a:endParaRPr lang="en-US" altLang="ar-SA" sz="320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912</Words>
  <Application>Microsoft Office PowerPoint</Application>
  <PresentationFormat>عرض على الشاشة (3:4)‏</PresentationFormat>
  <Paragraphs>158</Paragraphs>
  <Slides>29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29</vt:i4>
      </vt:variant>
    </vt:vector>
  </HeadingPairs>
  <TitlesOfParts>
    <vt:vector size="30" baseType="lpstr">
      <vt:lpstr>سمة Office</vt:lpstr>
      <vt:lpstr>Inflammation Acute &amp;Chronic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Diapedesis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Inflammation Acute &amp;Chronic</dc:title>
  <dc:creator>HAMDAN</dc:creator>
  <cp:lastModifiedBy>HAMDAN</cp:lastModifiedBy>
  <cp:revision>13</cp:revision>
  <dcterms:created xsi:type="dcterms:W3CDTF">2013-09-20T04:14:41Z</dcterms:created>
  <dcterms:modified xsi:type="dcterms:W3CDTF">2013-09-23T06:26:40Z</dcterms:modified>
</cp:coreProperties>
</file>