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D32A69-B739-4D10-817F-E64F78704AC7}" type="datetimeFigureOut">
              <a:rPr lang="ar-SA" smtClean="0"/>
              <a:t>30/12/1434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6C812F-F50A-4B46-B5C7-2016362D1D4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57519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Antiepileptic drugs</a:t>
            </a:r>
            <a:br>
              <a:rPr lang="en-US" sz="4800" dirty="0" smtClean="0"/>
            </a:br>
            <a:r>
              <a:rPr lang="ar-IQ" sz="4800" dirty="0" smtClean="0"/>
              <a:t>(</a:t>
            </a:r>
            <a:r>
              <a:rPr lang="en-US" sz="4800" dirty="0" smtClean="0"/>
              <a:t>(Anticonvulsant</a:t>
            </a:r>
            <a:endParaRPr lang="ar-S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Effects on the CNS.</a:t>
            </a:r>
            <a:r>
              <a:rPr lang="en-US" dirty="0" smtClean="0"/>
              <a:t>  Sedation, </a:t>
            </a:r>
            <a:r>
              <a:rPr lang="en-US" dirty="0" err="1" smtClean="0"/>
              <a:t>Nystagmus</a:t>
            </a:r>
            <a:r>
              <a:rPr lang="en-US" dirty="0" smtClean="0"/>
              <a:t>, ataxia, </a:t>
            </a:r>
            <a:r>
              <a:rPr lang="en-US" dirty="0" err="1" smtClean="0"/>
              <a:t>diplopia</a:t>
            </a:r>
            <a:r>
              <a:rPr lang="en-US" dirty="0" smtClean="0"/>
              <a:t> and cognitive impairment</a:t>
            </a:r>
          </a:p>
          <a:p>
            <a:pPr algn="l" rtl="0"/>
            <a:r>
              <a:rPr lang="en-US" b="1" dirty="0" smtClean="0"/>
              <a:t>Gingival hyperplasia. </a:t>
            </a:r>
            <a:endParaRPr lang="en-US" dirty="0" smtClean="0"/>
          </a:p>
          <a:p>
            <a:pPr algn="l" rtl="0"/>
            <a:r>
              <a:rPr lang="en-US" b="1" dirty="0" smtClean="0"/>
              <a:t>Skin rash.</a:t>
            </a: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Other adverse effects</a:t>
            </a:r>
            <a:endParaRPr lang="en-US" dirty="0" smtClean="0"/>
          </a:p>
          <a:p>
            <a:pPr algn="l" rtl="0"/>
            <a:r>
              <a:rPr lang="en-US" dirty="0" smtClean="0"/>
              <a:t>   a. </a:t>
            </a:r>
            <a:r>
              <a:rPr lang="en-US" dirty="0" err="1" smtClean="0"/>
              <a:t>Hirsutism</a:t>
            </a:r>
            <a:endParaRPr lang="en-US" dirty="0" smtClean="0"/>
          </a:p>
          <a:p>
            <a:pPr algn="l" rtl="0"/>
            <a:r>
              <a:rPr lang="en-US" dirty="0" smtClean="0"/>
              <a:t>   b. Interference with vitamin D metabolism may cause rickets and </a:t>
            </a:r>
            <a:r>
              <a:rPr lang="en-US" dirty="0" err="1" smtClean="0"/>
              <a:t>osteomalacia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  c. Interference with vitamin K metabolism can lower </a:t>
            </a:r>
            <a:r>
              <a:rPr lang="en-US" dirty="0" err="1" smtClean="0"/>
              <a:t>prothrombin</a:t>
            </a:r>
            <a:r>
              <a:rPr lang="en-US" dirty="0" smtClean="0"/>
              <a:t> levels, thereby causing bleeding tendencies in newborns.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Adverse Effects: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err="1" smtClean="0"/>
              <a:t>Phenytoin</a:t>
            </a:r>
            <a:r>
              <a:rPr lang="en-US" dirty="0" smtClean="0"/>
              <a:t> should be used during pregnancy only if the benefits of seizure control outweigh the risk to the fetus.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Pregnancy: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85728"/>
            <a:ext cx="3286148" cy="57864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Levels below 10 µg/ml are too low to control seizure; at levels above 20 µg/ml, signs of toxicity begin to appear. (Narrow therapeutic range).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When treatment with </a:t>
            </a:r>
            <a:r>
              <a:rPr lang="en-US" dirty="0" err="1" smtClean="0"/>
              <a:t>phenytoin</a:t>
            </a:r>
            <a:r>
              <a:rPr lang="en-US" dirty="0" smtClean="0"/>
              <a:t> is discontinued, dosage should be reduced gradually. Abrupt withdrawal may precipitate seizures</a:t>
            </a:r>
          </a:p>
          <a:p>
            <a:pPr algn="l">
              <a:buNone/>
            </a:pP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Plasma level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err="1" smtClean="0"/>
              <a:t>Carbamazepine</a:t>
            </a:r>
            <a:r>
              <a:rPr lang="en-US" b="1" dirty="0" smtClean="0"/>
              <a:t> (</a:t>
            </a:r>
            <a:r>
              <a:rPr lang="en-US" b="1" dirty="0" err="1" smtClean="0"/>
              <a:t>Tegretol</a:t>
            </a:r>
            <a:r>
              <a:rPr lang="en-US" b="1" dirty="0" smtClean="0"/>
              <a:t>) is a mainstay of epilepsy therapy. 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The drug is active against partial seizures and tonic </a:t>
            </a:r>
            <a:r>
              <a:rPr lang="en-US" b="1" dirty="0" err="1" smtClean="0"/>
              <a:t>clonic</a:t>
            </a:r>
            <a:r>
              <a:rPr lang="en-US" b="1" dirty="0" smtClean="0"/>
              <a:t> and other types of seizures but not absence seizures.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Carbamazepine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The mechanism of action of </a:t>
            </a:r>
            <a:r>
              <a:rPr lang="en-US" dirty="0" err="1" smtClean="0"/>
              <a:t>carbamazepine</a:t>
            </a:r>
            <a:r>
              <a:rPr lang="en-US" dirty="0" smtClean="0"/>
              <a:t> appears to be the same as that of </a:t>
            </a:r>
            <a:r>
              <a:rPr lang="en-US" dirty="0" err="1" smtClean="0"/>
              <a:t>phenytoin</a:t>
            </a:r>
            <a:r>
              <a:rPr lang="en-US" dirty="0" smtClean="0"/>
              <a:t>.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action: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l" rtl="0">
              <a:buAutoNum type="arabicPeriod"/>
            </a:pPr>
            <a:endParaRPr lang="en-US" b="1" dirty="0" smtClean="0"/>
          </a:p>
          <a:p>
            <a:pPr marL="624078" indent="-514350" algn="l" rtl="0">
              <a:buNone/>
            </a:pPr>
            <a:r>
              <a:rPr lang="en-US" b="1" dirty="0" smtClean="0"/>
              <a:t>1. Epilepsy</a:t>
            </a:r>
            <a:r>
              <a:rPr lang="en-US" dirty="0" smtClean="0"/>
              <a:t>.</a:t>
            </a:r>
          </a:p>
          <a:p>
            <a:pPr marL="624078" indent="-514350"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Bipolar disorder</a:t>
            </a:r>
            <a:r>
              <a:rPr lang="en-US" dirty="0" smtClean="0"/>
              <a:t> (manic-depressive illness).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Trigeminal neuralgia</a:t>
            </a:r>
            <a:r>
              <a:rPr lang="en-US" dirty="0" smtClean="0"/>
              <a:t>. Neuralgia is a severe, stabbing pain that occurs along the course of a nerve. </a:t>
            </a:r>
            <a:r>
              <a:rPr lang="en-US" dirty="0" err="1" smtClean="0"/>
              <a:t>Carbamazepine</a:t>
            </a:r>
            <a:r>
              <a:rPr lang="en-US" dirty="0" smtClean="0"/>
              <a:t> can reduce neuralgia associated with the trigeminal nerves. 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uses: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 algn="l" rtl="0">
              <a:buNone/>
            </a:pPr>
            <a:r>
              <a:rPr lang="en-US" b="1" dirty="0" smtClean="0"/>
              <a:t> 1. CNS effects</a:t>
            </a:r>
            <a:r>
              <a:rPr lang="en-US" dirty="0" smtClean="0"/>
              <a:t>. </a:t>
            </a:r>
            <a:r>
              <a:rPr lang="en-US" dirty="0" err="1" smtClean="0"/>
              <a:t>Nystagmus</a:t>
            </a:r>
            <a:r>
              <a:rPr lang="en-US" dirty="0" smtClean="0"/>
              <a:t>, blurred vision, </a:t>
            </a:r>
            <a:r>
              <a:rPr lang="en-US" dirty="0" err="1" smtClean="0"/>
              <a:t>diplopia</a:t>
            </a:r>
            <a:r>
              <a:rPr lang="en-US" dirty="0" smtClean="0"/>
              <a:t>, ataxia, vertigo and </a:t>
            </a:r>
            <a:r>
              <a:rPr lang="en-US" dirty="0" err="1" smtClean="0"/>
              <a:t>headace</a:t>
            </a:r>
            <a:r>
              <a:rPr lang="en-US" dirty="0" smtClean="0"/>
              <a:t>.</a:t>
            </a:r>
          </a:p>
          <a:p>
            <a:pPr marL="624078" indent="-514350" algn="l" rtl="0">
              <a:buAutoNum type="arabicPeriod"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2. </a:t>
            </a:r>
            <a:r>
              <a:rPr lang="en-US" b="1" dirty="0" smtClean="0"/>
              <a:t>Hematologic effects</a:t>
            </a:r>
            <a:r>
              <a:rPr lang="en-US" dirty="0" smtClean="0"/>
              <a:t>. bone marrow suppression leading to </a:t>
            </a:r>
            <a:r>
              <a:rPr lang="en-US" dirty="0" err="1" smtClean="0"/>
              <a:t>leukopenia</a:t>
            </a:r>
            <a:r>
              <a:rPr lang="en-US" dirty="0" smtClean="0"/>
              <a:t>, anemia and thrombocytopenia. Fatal </a:t>
            </a:r>
            <a:r>
              <a:rPr lang="en-US" dirty="0" err="1" smtClean="0"/>
              <a:t>aplastic</a:t>
            </a:r>
            <a:r>
              <a:rPr lang="en-US" dirty="0" smtClean="0"/>
              <a:t> anemia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3. </a:t>
            </a:r>
            <a:r>
              <a:rPr lang="en-US" b="1" dirty="0" err="1" smtClean="0"/>
              <a:t>Hyponatremia</a:t>
            </a:r>
            <a:r>
              <a:rPr lang="en-US" b="1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4</a:t>
            </a:r>
            <a:r>
              <a:rPr lang="en-US" b="1" dirty="0" smtClean="0"/>
              <a:t>. Dermatologic effects</a:t>
            </a:r>
            <a:r>
              <a:rPr lang="en-US" dirty="0" smtClean="0"/>
              <a:t>.</a:t>
            </a:r>
          </a:p>
          <a:p>
            <a:pPr rtl="0"/>
            <a:r>
              <a:rPr lang="en-US" dirty="0" smtClean="0"/>
              <a:t> 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Adverse effects: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err="1" smtClean="0"/>
              <a:t>Carbamazepine</a:t>
            </a:r>
            <a:r>
              <a:rPr lang="en-US" dirty="0" smtClean="0"/>
              <a:t> may be </a:t>
            </a:r>
            <a:r>
              <a:rPr lang="en-US" dirty="0" err="1" smtClean="0"/>
              <a:t>teratogenic</a:t>
            </a:r>
            <a:r>
              <a:rPr lang="en-US" dirty="0" smtClean="0"/>
              <a:t>.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In humans, the drug is associated with an increased risk of neural tube defect.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Pregnancy: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err="1" smtClean="0"/>
              <a:t>Valproic</a:t>
            </a:r>
            <a:r>
              <a:rPr lang="en-US" dirty="0" smtClean="0"/>
              <a:t> acid appears to act by 3 mechanisms:</a:t>
            </a:r>
          </a:p>
          <a:p>
            <a:pPr algn="l" rtl="0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1. The drug shares the same mechanism as </a:t>
            </a:r>
            <a:endParaRPr lang="ar-IQ" dirty="0" smtClean="0"/>
          </a:p>
          <a:p>
            <a:pPr algn="l">
              <a:buNone/>
            </a:pPr>
            <a:r>
              <a:rPr lang="en-US" dirty="0" err="1" smtClean="0"/>
              <a:t>phenytoin</a:t>
            </a:r>
            <a:r>
              <a:rPr lang="en-US" dirty="0" smtClean="0"/>
              <a:t> and </a:t>
            </a:r>
            <a:r>
              <a:rPr lang="en-US" dirty="0" err="1" smtClean="0"/>
              <a:t>carbamazepine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ar-IQ" dirty="0" smtClean="0"/>
          </a:p>
          <a:p>
            <a:pPr algn="l">
              <a:buNone/>
            </a:pPr>
            <a:r>
              <a:rPr lang="en-US" dirty="0" smtClean="0"/>
              <a:t>2. The drug suppresses calcium influx through calcium channels.</a:t>
            </a:r>
          </a:p>
          <a:p>
            <a:pPr algn="l">
              <a:buNone/>
            </a:pPr>
            <a:r>
              <a:rPr lang="en-US" dirty="0" smtClean="0"/>
              <a:t>                         </a:t>
            </a:r>
          </a:p>
          <a:p>
            <a:pPr algn="l">
              <a:buNone/>
            </a:pPr>
            <a:r>
              <a:rPr lang="en-US" dirty="0" smtClean="0"/>
              <a:t>3. Augment the inhibitory influence of GABA by inhibiting its metabolism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Valproic</a:t>
            </a:r>
            <a:r>
              <a:rPr lang="en-US" dirty="0" smtClean="0"/>
              <a:t> acid (</a:t>
            </a:r>
            <a:r>
              <a:rPr lang="en-US" dirty="0" err="1" smtClean="0"/>
              <a:t>Depakene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The term epilepsy refers to a group of disorders characterized by excessive excitability of neurons within the CNS.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This abnormal activity can produce a variety of symptoms, ranging from brief periods of unconsciousness to violent convulsions.</a:t>
            </a:r>
          </a:p>
          <a:p>
            <a:pPr algn="l">
              <a:buNone/>
            </a:pP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Epilepsy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624078" indent="-514350" algn="l">
              <a:buNone/>
            </a:pPr>
            <a:r>
              <a:rPr lang="en-US" dirty="0" smtClean="0"/>
              <a:t>1.Broad spectrum antiepileptic agent</a:t>
            </a:r>
          </a:p>
          <a:p>
            <a:pPr marL="624078" indent="-514350" algn="l">
              <a:buNone/>
            </a:pP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2. Bipolar disorder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Migrain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Clinical uses: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14282" y="1481328"/>
            <a:ext cx="8472518" cy="4525963"/>
          </a:xfrm>
        </p:spPr>
        <p:txBody>
          <a:bodyPr>
            <a:normAutofit fontScale="92500" lnSpcReduction="10000"/>
          </a:bodyPr>
          <a:lstStyle/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1.GIT effects.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Hepatotoxicity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3. Other adverse effects.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a. skin rashes.</a:t>
            </a:r>
          </a:p>
          <a:p>
            <a:pPr algn="l" rtl="0">
              <a:buNone/>
            </a:pPr>
            <a:r>
              <a:rPr lang="en-US" dirty="0" smtClean="0"/>
              <a:t> b. Weight gain.</a:t>
            </a:r>
          </a:p>
          <a:p>
            <a:pPr algn="l" rtl="0">
              <a:buNone/>
            </a:pPr>
            <a:r>
              <a:rPr lang="en-US" sz="2200" dirty="0" smtClean="0"/>
              <a:t> C</a:t>
            </a:r>
            <a:r>
              <a:rPr lang="en-US" dirty="0" smtClean="0"/>
              <a:t>. Hair loss</a:t>
            </a:r>
          </a:p>
          <a:p>
            <a:pPr algn="l" rtl="0">
              <a:buNone/>
            </a:pPr>
            <a:r>
              <a:rPr lang="en-US" dirty="0" smtClean="0"/>
              <a:t> d. Blood </a:t>
            </a:r>
            <a:r>
              <a:rPr lang="en-US" dirty="0" err="1" smtClean="0"/>
              <a:t>dyscrasias</a:t>
            </a:r>
            <a:r>
              <a:rPr lang="en-US" dirty="0" smtClean="0"/>
              <a:t>: </a:t>
            </a:r>
            <a:r>
              <a:rPr lang="en-US" dirty="0" err="1" smtClean="0"/>
              <a:t>leukopenia</a:t>
            </a:r>
            <a:r>
              <a:rPr lang="en-US" dirty="0" smtClean="0"/>
              <a:t>, thrombocytopenia, anemia</a:t>
            </a:r>
          </a:p>
          <a:p>
            <a:pPr algn="l" rtl="0">
              <a:buNone/>
            </a:pPr>
            <a:endParaRPr lang="en-US" dirty="0" smtClean="0"/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Adverse effects: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516238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i="1" dirty="0" smtClean="0"/>
              <a:t>	</a:t>
            </a:r>
            <a:endParaRPr lang="en-US" i="1" dirty="0" smtClean="0"/>
          </a:p>
          <a:p>
            <a:pPr algn="l">
              <a:buNone/>
            </a:pPr>
            <a:endParaRPr lang="en-US" i="1" dirty="0" smtClean="0"/>
          </a:p>
          <a:p>
            <a:pPr algn="l">
              <a:buNone/>
            </a:pPr>
            <a:r>
              <a:rPr lang="en-US" dirty="0" err="1" smtClean="0"/>
              <a:t>Gabapentin</a:t>
            </a:r>
            <a:r>
              <a:rPr lang="en-US" dirty="0" smtClean="0"/>
              <a:t>  </a:t>
            </a:r>
            <a:r>
              <a:rPr lang="en-US" dirty="0" smtClean="0"/>
              <a:t>is an analog of GABA. However, it does not act at GABA receptors nor enhance GABA actions, nor is it converted to GABA. </a:t>
            </a: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Its </a:t>
            </a:r>
            <a:r>
              <a:rPr lang="en-US" dirty="0" smtClean="0"/>
              <a:t>precise mechanism of action is not known</a:t>
            </a:r>
            <a:r>
              <a:rPr lang="en-US" dirty="0" smtClean="0"/>
              <a:t>. .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Gabapentin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It is approved as adjunct therapy for partial seizures and for treatment of </a:t>
            </a:r>
            <a:r>
              <a:rPr lang="en-US" dirty="0" err="1" smtClean="0"/>
              <a:t>postherpetic</a:t>
            </a:r>
            <a:r>
              <a:rPr lang="en-US" dirty="0" smtClean="0"/>
              <a:t> neuralgia. </a:t>
            </a:r>
          </a:p>
          <a:p>
            <a:pPr algn="l">
              <a:buNone/>
            </a:pPr>
            <a:endParaRPr lang="ar-IQ" dirty="0" smtClean="0"/>
          </a:p>
          <a:p>
            <a:pPr algn="l">
              <a:buNone/>
            </a:pPr>
            <a:r>
              <a:rPr lang="en-US" dirty="0" smtClean="0"/>
              <a:t>Good choice due to limited or no reported pharmacokinetic drug interactions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Continuous series of tonic </a:t>
            </a:r>
            <a:r>
              <a:rPr lang="en-US" dirty="0" err="1" smtClean="0"/>
              <a:t>clonic</a:t>
            </a:r>
            <a:r>
              <a:rPr lang="en-US" dirty="0" smtClean="0"/>
              <a:t> seizures that lasts for at least 20 to 30 minutes.</a:t>
            </a:r>
          </a:p>
          <a:p>
            <a:pPr algn="l">
              <a:buNone/>
            </a:pPr>
            <a:endParaRPr lang="ar-IQ" dirty="0" smtClean="0"/>
          </a:p>
          <a:p>
            <a:pPr algn="l">
              <a:buNone/>
            </a:pPr>
            <a:r>
              <a:rPr lang="en-US" dirty="0" smtClean="0"/>
              <a:t>An IV benzodiazepine, either </a:t>
            </a:r>
            <a:r>
              <a:rPr lang="en-US" dirty="0" err="1" smtClean="0"/>
              <a:t>lorazepam</a:t>
            </a:r>
            <a:r>
              <a:rPr lang="en-US" dirty="0" smtClean="0"/>
              <a:t> or diazepam, is used initially.</a:t>
            </a:r>
          </a:p>
          <a:p>
            <a:pPr algn="l">
              <a:buNone/>
            </a:pPr>
            <a:r>
              <a:rPr lang="en-US" dirty="0" smtClean="0"/>
              <a:t> </a:t>
            </a:r>
            <a:endParaRPr lang="ar-IQ" dirty="0" smtClean="0"/>
          </a:p>
          <a:p>
            <a:pPr algn="l" rtl="0">
              <a:buNone/>
            </a:pPr>
            <a:r>
              <a:rPr lang="en-US" dirty="0" smtClean="0"/>
              <a:t>Once seizures have been stopped, </a:t>
            </a:r>
            <a:r>
              <a:rPr lang="en-US" dirty="0" err="1" smtClean="0"/>
              <a:t>phenytoin</a:t>
            </a:r>
            <a:r>
              <a:rPr lang="en-US" dirty="0" smtClean="0"/>
              <a:t> or </a:t>
            </a:r>
            <a:r>
              <a:rPr lang="en-US" dirty="0" err="1" smtClean="0"/>
              <a:t>phenobarbitone</a:t>
            </a:r>
            <a:r>
              <a:rPr lang="en-US" dirty="0" smtClean="0"/>
              <a:t> is given for long-term suppression.</a:t>
            </a:r>
          </a:p>
          <a:p>
            <a:pPr rtl="0">
              <a:buNone/>
            </a:pPr>
            <a:r>
              <a:rPr lang="en-US" dirty="0" smtClean="0"/>
              <a:t>	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Status </a:t>
            </a:r>
            <a:r>
              <a:rPr lang="en-US" dirty="0" err="1" smtClean="0"/>
              <a:t>epilepticus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Seizures are initiated by synchronous, high-frequency discharge from a group of </a:t>
            </a:r>
            <a:r>
              <a:rPr lang="en-US" dirty="0" err="1" smtClean="0"/>
              <a:t>hyperexcitable</a:t>
            </a:r>
            <a:r>
              <a:rPr lang="en-US" dirty="0" smtClean="0"/>
              <a:t> neurons, called a focus.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Seizures result when discharge from a focus spreads to other brain areas, thereby recruiting normal neurons to discharge abnormally along with focus.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785794"/>
            <a:ext cx="5214974" cy="5429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57166"/>
            <a:ext cx="5214974" cy="628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1. </a:t>
            </a:r>
            <a:r>
              <a:rPr lang="en-US" dirty="0" err="1" smtClean="0"/>
              <a:t>Phenytoin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2. </a:t>
            </a:r>
            <a:r>
              <a:rPr lang="en-US" dirty="0" err="1" smtClean="0"/>
              <a:t>Carbamazepine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3. Phenobarbital</a:t>
            </a:r>
          </a:p>
          <a:p>
            <a:pPr algn="l" rtl="0">
              <a:buNone/>
            </a:pPr>
            <a:r>
              <a:rPr lang="en-US" dirty="0" smtClean="0"/>
              <a:t> 4.Valproic acid</a:t>
            </a:r>
          </a:p>
          <a:p>
            <a:pPr algn="l" rtl="0">
              <a:buNone/>
            </a:pPr>
            <a:r>
              <a:rPr lang="en-US" dirty="0" smtClean="0"/>
              <a:t> 5. Benzodiazepines: diazepam, </a:t>
            </a:r>
            <a:r>
              <a:rPr lang="en-US" dirty="0" err="1" smtClean="0"/>
              <a:t>lorazepam</a:t>
            </a:r>
            <a:r>
              <a:rPr lang="en-US" dirty="0" smtClean="0"/>
              <a:t> </a:t>
            </a:r>
            <a:r>
              <a:rPr lang="en-US" dirty="0" smtClean="0"/>
              <a:t>                                                  </a:t>
            </a:r>
            <a:r>
              <a:rPr lang="en-US" dirty="0" err="1" smtClean="0"/>
              <a:t>clonazepam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6. </a:t>
            </a:r>
            <a:r>
              <a:rPr lang="en-US" dirty="0" err="1" smtClean="0"/>
              <a:t>Ethosuximide</a:t>
            </a:r>
            <a:r>
              <a:rPr lang="en-US" dirty="0" smtClean="0"/>
              <a:t>.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Antiepileptic Drugs: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85728"/>
            <a:ext cx="4500594" cy="62865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At the concentrations achieved clinically, </a:t>
            </a:r>
            <a:r>
              <a:rPr lang="en-US" dirty="0" err="1" smtClean="0"/>
              <a:t>phenytoin</a:t>
            </a:r>
            <a:r>
              <a:rPr lang="en-US" dirty="0" smtClean="0"/>
              <a:t> causes selective inhibition of sodium channels.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As a result, entry of sodium into neurons is inhibited, and hence action potentials are suppressed.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Phenytoin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Epilepsy.</a:t>
            </a:r>
            <a:r>
              <a:rPr lang="en-US" dirty="0" smtClean="0"/>
              <a:t> </a:t>
            </a:r>
            <a:r>
              <a:rPr lang="en-US" dirty="0" err="1" smtClean="0"/>
              <a:t>Phenytoin</a:t>
            </a:r>
            <a:r>
              <a:rPr lang="en-US" dirty="0" smtClean="0"/>
              <a:t> can be used to treat all major forms of epilepsy except absence seizures.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dirty="0" smtClean="0"/>
              <a:t>Cardiac </a:t>
            </a:r>
            <a:r>
              <a:rPr lang="en-US" b="1" dirty="0" err="1" smtClean="0"/>
              <a:t>Dysrrhythmias</a:t>
            </a:r>
            <a:r>
              <a:rPr lang="en-US" dirty="0" smtClean="0"/>
              <a:t>. </a:t>
            </a:r>
            <a:r>
              <a:rPr lang="en-US" dirty="0" err="1" smtClean="0"/>
              <a:t>Phenytoin</a:t>
            </a:r>
            <a:r>
              <a:rPr lang="en-US" dirty="0" smtClean="0"/>
              <a:t> is active against certain types of </a:t>
            </a:r>
            <a:r>
              <a:rPr lang="en-US" dirty="0" err="1" smtClean="0"/>
              <a:t>dysrrhythmias</a:t>
            </a:r>
            <a:r>
              <a:rPr lang="en-US" dirty="0" smtClean="0"/>
              <a:t>. </a:t>
            </a:r>
            <a:r>
              <a:rPr lang="en-US" dirty="0" err="1" smtClean="0"/>
              <a:t>Phenytoin</a:t>
            </a:r>
            <a:r>
              <a:rPr lang="en-US" dirty="0" smtClean="0"/>
              <a:t> is a second choice drug after lidocaine for treating </a:t>
            </a:r>
            <a:r>
              <a:rPr lang="en-US" dirty="0" err="1" smtClean="0"/>
              <a:t>digoxin</a:t>
            </a:r>
            <a:r>
              <a:rPr lang="en-US" dirty="0" smtClean="0"/>
              <a:t>-induced </a:t>
            </a:r>
            <a:r>
              <a:rPr lang="en-US" dirty="0" err="1" smtClean="0"/>
              <a:t>dysrrhythmias</a:t>
            </a:r>
            <a:r>
              <a:rPr lang="en-US" dirty="0" smtClean="0"/>
              <a:t>.</a:t>
            </a:r>
          </a:p>
          <a:p>
            <a:pPr rtl="0">
              <a:buNone/>
            </a:pPr>
            <a:r>
              <a:rPr lang="en-US" dirty="0" smtClean="0"/>
              <a:t> 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uses: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697</Words>
  <Application>Microsoft Office PowerPoint</Application>
  <PresentationFormat>عرض على الشاشة (3:4)‏</PresentationFormat>
  <Paragraphs>123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ملتقى</vt:lpstr>
      <vt:lpstr>Antiepileptic drugs ((Anticonvulsant</vt:lpstr>
      <vt:lpstr>Epilepsy</vt:lpstr>
      <vt:lpstr>الشريحة 3</vt:lpstr>
      <vt:lpstr>الشريحة 4</vt:lpstr>
      <vt:lpstr>الشريحة 5</vt:lpstr>
      <vt:lpstr>Antiepileptic Drugs: </vt:lpstr>
      <vt:lpstr>الشريحة 7</vt:lpstr>
      <vt:lpstr>Phenytoin: </vt:lpstr>
      <vt:lpstr>Therapeutic uses: </vt:lpstr>
      <vt:lpstr>Adverse Effects: </vt:lpstr>
      <vt:lpstr>Pregnancy: </vt:lpstr>
      <vt:lpstr>الشريحة 12</vt:lpstr>
      <vt:lpstr>Plasma level</vt:lpstr>
      <vt:lpstr>Carbamazepine </vt:lpstr>
      <vt:lpstr>Mechanism of action: </vt:lpstr>
      <vt:lpstr>Therapeutic uses: </vt:lpstr>
      <vt:lpstr>Adverse effects: </vt:lpstr>
      <vt:lpstr>Pregnancy: </vt:lpstr>
      <vt:lpstr>Valproic acid (Depakene) </vt:lpstr>
      <vt:lpstr>  Clinical uses: </vt:lpstr>
      <vt:lpstr>Adverse effects: </vt:lpstr>
      <vt:lpstr>Gabapentin: </vt:lpstr>
      <vt:lpstr>الشريحة 23</vt:lpstr>
      <vt:lpstr>Status epilepticus: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Antiepileptic drugs ((Anticonvulsant</dc:title>
  <dc:creator>shamil</dc:creator>
  <cp:lastModifiedBy>shamil</cp:lastModifiedBy>
  <cp:revision>5</cp:revision>
  <dcterms:created xsi:type="dcterms:W3CDTF">2013-11-04T00:34:28Z</dcterms:created>
  <dcterms:modified xsi:type="dcterms:W3CDTF">2013-11-04T00:50:32Z</dcterms:modified>
</cp:coreProperties>
</file>