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7" r:id="rId2"/>
    <p:sldId id="281" r:id="rId3"/>
    <p:sldId id="259" r:id="rId4"/>
    <p:sldId id="260" r:id="rId5"/>
    <p:sldId id="261" r:id="rId6"/>
    <p:sldId id="262" r:id="rId7"/>
    <p:sldId id="263" r:id="rId8"/>
    <p:sldId id="267" r:id="rId9"/>
    <p:sldId id="268" r:id="rId10"/>
    <p:sldId id="270" r:id="rId11"/>
    <p:sldId id="269" r:id="rId12"/>
    <p:sldId id="274" r:id="rId13"/>
    <p:sldId id="273" r:id="rId14"/>
    <p:sldId id="272" r:id="rId15"/>
    <p:sldId id="275" r:id="rId16"/>
    <p:sldId id="276" r:id="rId17"/>
    <p:sldId id="277" r:id="rId18"/>
    <p:sldId id="278" r:id="rId19"/>
    <p:sldId id="279" r:id="rId20"/>
    <p:sldId id="280"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BA5A3"/>
    <a:srgbClr val="006699"/>
    <a:srgbClr val="3333FF"/>
    <a:srgbClr val="0033CC"/>
    <a:srgbClr val="663300"/>
    <a:srgbClr val="33CC33"/>
    <a:srgbClr val="00808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p:cViewPr varScale="1">
        <p:scale>
          <a:sx n="70" d="100"/>
          <a:sy n="70" d="100"/>
        </p:scale>
        <p:origin x="-11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3F5BDE5-7995-4BDC-AE92-3EF074CF189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533400"/>
            <a:ext cx="6629400" cy="3067050"/>
          </a:xfrm>
        </p:spPr>
        <p:txBody>
          <a:bodyPr/>
          <a:lstStyle>
            <a:lvl1pPr algn="l">
              <a:defRPr sz="6600" b="0"/>
            </a:lvl1pPr>
          </a:lstStyle>
          <a:p>
            <a:r>
              <a:rPr lang="ar-SA" smtClean="0"/>
              <a:t>انقر لتحرير نمط العنوان الرئيسي</a:t>
            </a:r>
            <a:endParaRPr lang="en-US"/>
          </a:p>
        </p:txBody>
      </p:sp>
      <p:sp>
        <p:nvSpPr>
          <p:cNvPr id="3075" name="Rectangle 3"/>
          <p:cNvSpPr>
            <a:spLocks noGrp="1" noChangeArrowheads="1"/>
          </p:cNvSpPr>
          <p:nvPr>
            <p:ph type="subTitle" idx="1"/>
          </p:nvPr>
        </p:nvSpPr>
        <p:spPr>
          <a:xfrm>
            <a:off x="1828800" y="3810000"/>
            <a:ext cx="6629400" cy="1752600"/>
          </a:xfrm>
        </p:spPr>
        <p:txBody>
          <a:bodyPr/>
          <a:lstStyle>
            <a:lvl1pPr marL="0" indent="0">
              <a:buFontTx/>
              <a:buNone/>
              <a:defRPr b="1">
                <a:solidFill>
                  <a:srgbClr val="CC0000"/>
                </a:solidFill>
              </a:defRPr>
            </a:lvl1pPr>
          </a:lstStyle>
          <a:p>
            <a:r>
              <a:rPr lang="ar-SA" smtClean="0"/>
              <a:t>انقر لتحرير نمط العنوان الثانوي الرئيسي</a:t>
            </a:r>
            <a:endParaRPr lang="en-US"/>
          </a:p>
        </p:txBody>
      </p:sp>
      <p:sp>
        <p:nvSpPr>
          <p:cNvPr id="3076" name="Rectangle 4"/>
          <p:cNvSpPr>
            <a:spLocks noGrp="1" noChangeArrowheads="1"/>
          </p:cNvSpPr>
          <p:nvPr>
            <p:ph type="dt" sz="half" idx="2"/>
          </p:nvPr>
        </p:nvSpPr>
        <p:spPr>
          <a:xfrm>
            <a:off x="1447800" y="6381750"/>
            <a:ext cx="1219200" cy="476250"/>
          </a:xfrm>
        </p:spPr>
        <p:txBody>
          <a:bodyPr/>
          <a:lstStyle>
            <a:lvl1pPr algn="l">
              <a:defRPr/>
            </a:lvl1pPr>
          </a:lstStyle>
          <a:p>
            <a:fld id="{F79A37A2-BE79-4F50-9D5C-1BF1440B5614}" type="datetime1">
              <a:rPr lang="en-US"/>
              <a:pPr/>
              <a:t>11/9/2013</a:t>
            </a:fld>
            <a:endParaRPr lang="en-US"/>
          </a:p>
        </p:txBody>
      </p:sp>
      <p:sp>
        <p:nvSpPr>
          <p:cNvPr id="3077" name="Rectangle 5"/>
          <p:cNvSpPr>
            <a:spLocks noGrp="1" noChangeArrowheads="1"/>
          </p:cNvSpPr>
          <p:nvPr>
            <p:ph type="ftr" sz="quarter" idx="3"/>
          </p:nvPr>
        </p:nvSpPr>
        <p:spPr>
          <a:xfrm>
            <a:off x="2819400" y="6381750"/>
            <a:ext cx="3962400" cy="476250"/>
          </a:xfrm>
        </p:spPr>
        <p:txBody>
          <a:bodyPr/>
          <a:lstStyle>
            <a:lvl1pPr>
              <a:defRPr/>
            </a:lvl1pPr>
          </a:lstStyle>
          <a:p>
            <a:r>
              <a:rPr lang="en-US"/>
              <a:t>Free template from www.brainybetty.com</a:t>
            </a:r>
          </a:p>
        </p:txBody>
      </p:sp>
      <p:sp>
        <p:nvSpPr>
          <p:cNvPr id="3078" name="Rectangle 6"/>
          <p:cNvSpPr>
            <a:spLocks noGrp="1" noChangeArrowheads="1"/>
          </p:cNvSpPr>
          <p:nvPr>
            <p:ph type="sldNum" sz="quarter" idx="4"/>
          </p:nvPr>
        </p:nvSpPr>
        <p:spPr>
          <a:xfrm>
            <a:off x="7010400" y="6381750"/>
            <a:ext cx="2133600" cy="476250"/>
          </a:xfrm>
        </p:spPr>
        <p:txBody>
          <a:bodyPr/>
          <a:lstStyle>
            <a:lvl1pPr>
              <a:defRPr/>
            </a:lvl1pPr>
          </a:lstStyle>
          <a:p>
            <a:fld id="{6EBAC22E-2A5D-483A-BF51-43D35ACCA36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F52A1B7E-6822-45EA-BB6A-09E691F8F28E}" type="datetime1">
              <a:rPr lang="en-US"/>
              <a:pPr/>
              <a:t>11/9/2013</a:t>
            </a:fld>
            <a:endParaRPr lang="en-US"/>
          </a:p>
        </p:txBody>
      </p:sp>
      <p:sp>
        <p:nvSpPr>
          <p:cNvPr id="5" name="عنصر نائب للتذييل 4"/>
          <p:cNvSpPr>
            <a:spLocks noGrp="1"/>
          </p:cNvSpPr>
          <p:nvPr>
            <p:ph type="ftr" sz="quarter" idx="11"/>
          </p:nvPr>
        </p:nvSpPr>
        <p:spPr/>
        <p:txBody>
          <a:bodyPr/>
          <a:lstStyle>
            <a:lvl1pPr>
              <a:defRPr/>
            </a:lvl1pPr>
          </a:lstStyle>
          <a:p>
            <a:r>
              <a:rPr lang="en-US"/>
              <a:t>Free template from www.brainybetty.com</a:t>
            </a:r>
          </a:p>
        </p:txBody>
      </p:sp>
      <p:sp>
        <p:nvSpPr>
          <p:cNvPr id="6" name="عنصر نائب لرقم الشريحة 5"/>
          <p:cNvSpPr>
            <a:spLocks noGrp="1"/>
          </p:cNvSpPr>
          <p:nvPr>
            <p:ph type="sldNum" sz="quarter" idx="12"/>
          </p:nvPr>
        </p:nvSpPr>
        <p:spPr/>
        <p:txBody>
          <a:bodyPr/>
          <a:lstStyle>
            <a:lvl1pPr>
              <a:defRPr/>
            </a:lvl1pPr>
          </a:lstStyle>
          <a:p>
            <a:fld id="{7584704B-A8A7-4C80-854E-D43124C3BD0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953250" y="274638"/>
            <a:ext cx="173355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1752600" y="274638"/>
            <a:ext cx="504825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08E41A2E-B0B1-45BF-B4AC-28FE506CC256}" type="datetime1">
              <a:rPr lang="en-US"/>
              <a:pPr/>
              <a:t>11/9/2013</a:t>
            </a:fld>
            <a:endParaRPr lang="en-US"/>
          </a:p>
        </p:txBody>
      </p:sp>
      <p:sp>
        <p:nvSpPr>
          <p:cNvPr id="5" name="عنصر نائب للتذييل 4"/>
          <p:cNvSpPr>
            <a:spLocks noGrp="1"/>
          </p:cNvSpPr>
          <p:nvPr>
            <p:ph type="ftr" sz="quarter" idx="11"/>
          </p:nvPr>
        </p:nvSpPr>
        <p:spPr/>
        <p:txBody>
          <a:bodyPr/>
          <a:lstStyle>
            <a:lvl1pPr>
              <a:defRPr/>
            </a:lvl1pPr>
          </a:lstStyle>
          <a:p>
            <a:r>
              <a:rPr lang="en-US"/>
              <a:t>Free template from www.brainybetty.com</a:t>
            </a:r>
          </a:p>
        </p:txBody>
      </p:sp>
      <p:sp>
        <p:nvSpPr>
          <p:cNvPr id="6" name="عنصر نائب لرقم الشريحة 5"/>
          <p:cNvSpPr>
            <a:spLocks noGrp="1"/>
          </p:cNvSpPr>
          <p:nvPr>
            <p:ph type="sldNum" sz="quarter" idx="12"/>
          </p:nvPr>
        </p:nvSpPr>
        <p:spPr/>
        <p:txBody>
          <a:bodyPr/>
          <a:lstStyle>
            <a:lvl1pPr>
              <a:defRPr/>
            </a:lvl1pPr>
          </a:lstStyle>
          <a:p>
            <a:fld id="{7D000EEA-AE26-403C-B9AA-C474BCA3BE7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D6430D73-35E4-46D1-B7A4-19F5C5F0FEEF}" type="datetime1">
              <a:rPr lang="en-US"/>
              <a:pPr/>
              <a:t>11/9/2013</a:t>
            </a:fld>
            <a:endParaRPr lang="en-US"/>
          </a:p>
        </p:txBody>
      </p:sp>
      <p:sp>
        <p:nvSpPr>
          <p:cNvPr id="5" name="عنصر نائب للتذييل 4"/>
          <p:cNvSpPr>
            <a:spLocks noGrp="1"/>
          </p:cNvSpPr>
          <p:nvPr>
            <p:ph type="ftr" sz="quarter" idx="11"/>
          </p:nvPr>
        </p:nvSpPr>
        <p:spPr/>
        <p:txBody>
          <a:bodyPr/>
          <a:lstStyle>
            <a:lvl1pPr>
              <a:defRPr/>
            </a:lvl1pPr>
          </a:lstStyle>
          <a:p>
            <a:r>
              <a:rPr lang="en-US"/>
              <a:t>Free template from www.brainybetty.com</a:t>
            </a:r>
          </a:p>
        </p:txBody>
      </p:sp>
      <p:sp>
        <p:nvSpPr>
          <p:cNvPr id="6" name="عنصر نائب لرقم الشريحة 5"/>
          <p:cNvSpPr>
            <a:spLocks noGrp="1"/>
          </p:cNvSpPr>
          <p:nvPr>
            <p:ph type="sldNum" sz="quarter" idx="12"/>
          </p:nvPr>
        </p:nvSpPr>
        <p:spPr/>
        <p:txBody>
          <a:bodyPr/>
          <a:lstStyle>
            <a:lvl1pPr>
              <a:defRPr/>
            </a:lvl1pPr>
          </a:lstStyle>
          <a:p>
            <a:fld id="{AD9D6274-86A7-4431-A2FC-ED5FF391C66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fld id="{BB6A3A1F-1810-4CF8-B74B-989B2133FBE3}" type="datetime1">
              <a:rPr lang="en-US"/>
              <a:pPr/>
              <a:t>11/9/2013</a:t>
            </a:fld>
            <a:endParaRPr lang="en-US"/>
          </a:p>
        </p:txBody>
      </p:sp>
      <p:sp>
        <p:nvSpPr>
          <p:cNvPr id="5" name="عنصر نائب للتذييل 4"/>
          <p:cNvSpPr>
            <a:spLocks noGrp="1"/>
          </p:cNvSpPr>
          <p:nvPr>
            <p:ph type="ftr" sz="quarter" idx="11"/>
          </p:nvPr>
        </p:nvSpPr>
        <p:spPr/>
        <p:txBody>
          <a:bodyPr/>
          <a:lstStyle>
            <a:lvl1pPr>
              <a:defRPr/>
            </a:lvl1pPr>
          </a:lstStyle>
          <a:p>
            <a:r>
              <a:rPr lang="en-US"/>
              <a:t>Free template from www.brainybetty.com</a:t>
            </a:r>
          </a:p>
        </p:txBody>
      </p:sp>
      <p:sp>
        <p:nvSpPr>
          <p:cNvPr id="6" name="عنصر نائب لرقم الشريحة 5"/>
          <p:cNvSpPr>
            <a:spLocks noGrp="1"/>
          </p:cNvSpPr>
          <p:nvPr>
            <p:ph type="sldNum" sz="quarter" idx="12"/>
          </p:nvPr>
        </p:nvSpPr>
        <p:spPr/>
        <p:txBody>
          <a:bodyPr/>
          <a:lstStyle>
            <a:lvl1pPr>
              <a:defRPr/>
            </a:lvl1pPr>
          </a:lstStyle>
          <a:p>
            <a:fld id="{C494A61A-ECF0-4C12-83D2-91DD3BC1CFF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1752600" y="1600200"/>
            <a:ext cx="3390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5295900" y="1600200"/>
            <a:ext cx="3390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fld id="{756AC17A-0B48-40A8-9AB5-6C595442F7AE}" type="datetime1">
              <a:rPr lang="en-US"/>
              <a:pPr/>
              <a:t>11/9/2013</a:t>
            </a:fld>
            <a:endParaRPr lang="en-US"/>
          </a:p>
        </p:txBody>
      </p:sp>
      <p:sp>
        <p:nvSpPr>
          <p:cNvPr id="6" name="عنصر نائب للتذييل 5"/>
          <p:cNvSpPr>
            <a:spLocks noGrp="1"/>
          </p:cNvSpPr>
          <p:nvPr>
            <p:ph type="ftr" sz="quarter" idx="11"/>
          </p:nvPr>
        </p:nvSpPr>
        <p:spPr/>
        <p:txBody>
          <a:bodyPr/>
          <a:lstStyle>
            <a:lvl1pPr>
              <a:defRPr/>
            </a:lvl1pPr>
          </a:lstStyle>
          <a:p>
            <a:r>
              <a:rPr lang="en-US"/>
              <a:t>Free template from www.brainybetty.com</a:t>
            </a:r>
          </a:p>
        </p:txBody>
      </p:sp>
      <p:sp>
        <p:nvSpPr>
          <p:cNvPr id="7" name="عنصر نائب لرقم الشريحة 6"/>
          <p:cNvSpPr>
            <a:spLocks noGrp="1"/>
          </p:cNvSpPr>
          <p:nvPr>
            <p:ph type="sldNum" sz="quarter" idx="12"/>
          </p:nvPr>
        </p:nvSpPr>
        <p:spPr/>
        <p:txBody>
          <a:bodyPr/>
          <a:lstStyle>
            <a:lvl1pPr>
              <a:defRPr/>
            </a:lvl1pPr>
          </a:lstStyle>
          <a:p>
            <a:fld id="{F1270258-35C9-42DF-A691-A110EFD10D2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fld id="{8691D1FC-3D49-4E87-9B7D-4E28A002782B}" type="datetime1">
              <a:rPr lang="en-US"/>
              <a:pPr/>
              <a:t>11/9/2013</a:t>
            </a:fld>
            <a:endParaRPr lang="en-US"/>
          </a:p>
        </p:txBody>
      </p:sp>
      <p:sp>
        <p:nvSpPr>
          <p:cNvPr id="8" name="عنصر نائب للتذييل 7"/>
          <p:cNvSpPr>
            <a:spLocks noGrp="1"/>
          </p:cNvSpPr>
          <p:nvPr>
            <p:ph type="ftr" sz="quarter" idx="11"/>
          </p:nvPr>
        </p:nvSpPr>
        <p:spPr/>
        <p:txBody>
          <a:bodyPr/>
          <a:lstStyle>
            <a:lvl1pPr>
              <a:defRPr/>
            </a:lvl1pPr>
          </a:lstStyle>
          <a:p>
            <a:r>
              <a:rPr lang="en-US"/>
              <a:t>Free template from www.brainybetty.com</a:t>
            </a:r>
          </a:p>
        </p:txBody>
      </p:sp>
      <p:sp>
        <p:nvSpPr>
          <p:cNvPr id="9" name="عنصر نائب لرقم الشريحة 8"/>
          <p:cNvSpPr>
            <a:spLocks noGrp="1"/>
          </p:cNvSpPr>
          <p:nvPr>
            <p:ph type="sldNum" sz="quarter" idx="12"/>
          </p:nvPr>
        </p:nvSpPr>
        <p:spPr/>
        <p:txBody>
          <a:bodyPr/>
          <a:lstStyle>
            <a:lvl1pPr>
              <a:defRPr/>
            </a:lvl1pPr>
          </a:lstStyle>
          <a:p>
            <a:fld id="{E83348EB-E980-4653-85ED-C08417A058E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fld id="{304946D2-6F19-4007-B2CB-31B98B699A47}" type="datetime1">
              <a:rPr lang="en-US"/>
              <a:pPr/>
              <a:t>11/9/2013</a:t>
            </a:fld>
            <a:endParaRPr lang="en-US"/>
          </a:p>
        </p:txBody>
      </p:sp>
      <p:sp>
        <p:nvSpPr>
          <p:cNvPr id="4" name="عنصر نائب للتذييل 3"/>
          <p:cNvSpPr>
            <a:spLocks noGrp="1"/>
          </p:cNvSpPr>
          <p:nvPr>
            <p:ph type="ftr" sz="quarter" idx="11"/>
          </p:nvPr>
        </p:nvSpPr>
        <p:spPr/>
        <p:txBody>
          <a:bodyPr/>
          <a:lstStyle>
            <a:lvl1pPr>
              <a:defRPr/>
            </a:lvl1pPr>
          </a:lstStyle>
          <a:p>
            <a:r>
              <a:rPr lang="en-US"/>
              <a:t>Free template from www.brainybetty.com</a:t>
            </a:r>
          </a:p>
        </p:txBody>
      </p:sp>
      <p:sp>
        <p:nvSpPr>
          <p:cNvPr id="5" name="عنصر نائب لرقم الشريحة 4"/>
          <p:cNvSpPr>
            <a:spLocks noGrp="1"/>
          </p:cNvSpPr>
          <p:nvPr>
            <p:ph type="sldNum" sz="quarter" idx="12"/>
          </p:nvPr>
        </p:nvSpPr>
        <p:spPr/>
        <p:txBody>
          <a:bodyPr/>
          <a:lstStyle>
            <a:lvl1pPr>
              <a:defRPr/>
            </a:lvl1pPr>
          </a:lstStyle>
          <a:p>
            <a:fld id="{6C37F6A4-C3CD-4538-A9A7-4D31122482E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F7457FA8-B084-4DF5-8BC4-E11A3FD3C85C}" type="datetime1">
              <a:rPr lang="en-US"/>
              <a:pPr/>
              <a:t>11/9/2013</a:t>
            </a:fld>
            <a:endParaRPr lang="en-US"/>
          </a:p>
        </p:txBody>
      </p:sp>
      <p:sp>
        <p:nvSpPr>
          <p:cNvPr id="3" name="عنصر نائب للتذييل 2"/>
          <p:cNvSpPr>
            <a:spLocks noGrp="1"/>
          </p:cNvSpPr>
          <p:nvPr>
            <p:ph type="ftr" sz="quarter" idx="11"/>
          </p:nvPr>
        </p:nvSpPr>
        <p:spPr/>
        <p:txBody>
          <a:bodyPr/>
          <a:lstStyle>
            <a:lvl1pPr>
              <a:defRPr/>
            </a:lvl1pPr>
          </a:lstStyle>
          <a:p>
            <a:r>
              <a:rPr lang="en-US"/>
              <a:t>Free template from www.brainybetty.com</a:t>
            </a:r>
          </a:p>
        </p:txBody>
      </p:sp>
      <p:sp>
        <p:nvSpPr>
          <p:cNvPr id="4" name="عنصر نائب لرقم الشريحة 3"/>
          <p:cNvSpPr>
            <a:spLocks noGrp="1"/>
          </p:cNvSpPr>
          <p:nvPr>
            <p:ph type="sldNum" sz="quarter" idx="12"/>
          </p:nvPr>
        </p:nvSpPr>
        <p:spPr/>
        <p:txBody>
          <a:bodyPr/>
          <a:lstStyle>
            <a:lvl1pPr>
              <a:defRPr/>
            </a:lvl1pPr>
          </a:lstStyle>
          <a:p>
            <a:fld id="{C0D9B0E8-3860-4AD1-BC74-40A7E097C65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7BA4ABA0-8394-4A2B-B195-2B96B3D1CAB7}" type="datetime1">
              <a:rPr lang="en-US"/>
              <a:pPr/>
              <a:t>11/9/2013</a:t>
            </a:fld>
            <a:endParaRPr lang="en-US"/>
          </a:p>
        </p:txBody>
      </p:sp>
      <p:sp>
        <p:nvSpPr>
          <p:cNvPr id="6" name="عنصر نائب للتذييل 5"/>
          <p:cNvSpPr>
            <a:spLocks noGrp="1"/>
          </p:cNvSpPr>
          <p:nvPr>
            <p:ph type="ftr" sz="quarter" idx="11"/>
          </p:nvPr>
        </p:nvSpPr>
        <p:spPr/>
        <p:txBody>
          <a:bodyPr/>
          <a:lstStyle>
            <a:lvl1pPr>
              <a:defRPr/>
            </a:lvl1pPr>
          </a:lstStyle>
          <a:p>
            <a:r>
              <a:rPr lang="en-US"/>
              <a:t>Free template from www.brainybetty.com</a:t>
            </a:r>
          </a:p>
        </p:txBody>
      </p:sp>
      <p:sp>
        <p:nvSpPr>
          <p:cNvPr id="7" name="عنصر نائب لرقم الشريحة 6"/>
          <p:cNvSpPr>
            <a:spLocks noGrp="1"/>
          </p:cNvSpPr>
          <p:nvPr>
            <p:ph type="sldNum" sz="quarter" idx="12"/>
          </p:nvPr>
        </p:nvSpPr>
        <p:spPr/>
        <p:txBody>
          <a:bodyPr/>
          <a:lstStyle>
            <a:lvl1pPr>
              <a:defRPr/>
            </a:lvl1pPr>
          </a:lstStyle>
          <a:p>
            <a:fld id="{413258C5-C7FB-4CEC-8AA9-F294693A766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2D6EBF85-7886-4287-A9ED-5BE5A049AAAC}" type="datetime1">
              <a:rPr lang="en-US"/>
              <a:pPr/>
              <a:t>11/9/2013</a:t>
            </a:fld>
            <a:endParaRPr lang="en-US"/>
          </a:p>
        </p:txBody>
      </p:sp>
      <p:sp>
        <p:nvSpPr>
          <p:cNvPr id="6" name="عنصر نائب للتذييل 5"/>
          <p:cNvSpPr>
            <a:spLocks noGrp="1"/>
          </p:cNvSpPr>
          <p:nvPr>
            <p:ph type="ftr" sz="quarter" idx="11"/>
          </p:nvPr>
        </p:nvSpPr>
        <p:spPr/>
        <p:txBody>
          <a:bodyPr/>
          <a:lstStyle>
            <a:lvl1pPr>
              <a:defRPr/>
            </a:lvl1pPr>
          </a:lstStyle>
          <a:p>
            <a:r>
              <a:rPr lang="en-US"/>
              <a:t>Free template from www.brainybetty.com</a:t>
            </a:r>
          </a:p>
        </p:txBody>
      </p:sp>
      <p:sp>
        <p:nvSpPr>
          <p:cNvPr id="7" name="عنصر نائب لرقم الشريحة 6"/>
          <p:cNvSpPr>
            <a:spLocks noGrp="1"/>
          </p:cNvSpPr>
          <p:nvPr>
            <p:ph type="sldNum" sz="quarter" idx="12"/>
          </p:nvPr>
        </p:nvSpPr>
        <p:spPr/>
        <p:txBody>
          <a:bodyPr/>
          <a:lstStyle>
            <a:lvl1pPr>
              <a:defRPr/>
            </a:lvl1pPr>
          </a:lstStyle>
          <a:p>
            <a:fld id="{E8E5AD07-601D-4DAA-A5B5-78AF0D8D471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1752600" y="1600200"/>
            <a:ext cx="69342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3048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E8E63BE3-6614-44A5-AAF5-43D58FD2EAE6}" type="datetime1">
              <a:rPr lang="en-US"/>
              <a:pPr/>
              <a:t>11/9/2013</a:t>
            </a:fld>
            <a:endParaRPr lang="en-US"/>
          </a:p>
        </p:txBody>
      </p:sp>
      <p:sp>
        <p:nvSpPr>
          <p:cNvPr id="1029" name="Rectangle 5"/>
          <p:cNvSpPr>
            <a:spLocks noGrp="1" noChangeArrowheads="1"/>
          </p:cNvSpPr>
          <p:nvPr>
            <p:ph type="ftr" sz="quarter" idx="3"/>
          </p:nvPr>
        </p:nvSpPr>
        <p:spPr bwMode="auto">
          <a:xfrm>
            <a:off x="2514600" y="6381750"/>
            <a:ext cx="533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Free template from www.brainybetty.com</a:t>
            </a:r>
          </a:p>
        </p:txBody>
      </p:sp>
      <p:sp>
        <p:nvSpPr>
          <p:cNvPr id="1030" name="Rectangle 6"/>
          <p:cNvSpPr>
            <a:spLocks noGrp="1" noChangeArrowheads="1"/>
          </p:cNvSpPr>
          <p:nvPr>
            <p:ph type="sldNum" sz="quarter" idx="4"/>
          </p:nvPr>
        </p:nvSpPr>
        <p:spPr bwMode="auto">
          <a:xfrm>
            <a:off x="7924800" y="6381750"/>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00">
                <a:solidFill>
                  <a:srgbClr val="CC0000"/>
                </a:solidFill>
              </a:defRPr>
            </a:lvl1pPr>
          </a:lstStyle>
          <a:p>
            <a:fld id="{2380EA48-D4F3-440A-9A2D-BC2875CBD52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1" eaLnBrk="1" fontAlgn="base" hangingPunct="1">
        <a:spcBef>
          <a:spcPct val="0"/>
        </a:spcBef>
        <a:spcAft>
          <a:spcPct val="0"/>
        </a:spcAft>
        <a:defRPr sz="4400" b="1">
          <a:solidFill>
            <a:srgbClr val="CC0000"/>
          </a:solidFill>
          <a:latin typeface="+mj-lt"/>
          <a:ea typeface="+mj-ea"/>
          <a:cs typeface="+mj-cs"/>
        </a:defRPr>
      </a:lvl1pPr>
      <a:lvl2pPr algn="ctr" rtl="1" eaLnBrk="1" fontAlgn="base" hangingPunct="1">
        <a:spcBef>
          <a:spcPct val="0"/>
        </a:spcBef>
        <a:spcAft>
          <a:spcPct val="0"/>
        </a:spcAft>
        <a:defRPr sz="4400" b="1">
          <a:solidFill>
            <a:srgbClr val="CC0000"/>
          </a:solidFill>
          <a:latin typeface="Arial" charset="0"/>
        </a:defRPr>
      </a:lvl2pPr>
      <a:lvl3pPr algn="ctr" rtl="1" eaLnBrk="1" fontAlgn="base" hangingPunct="1">
        <a:spcBef>
          <a:spcPct val="0"/>
        </a:spcBef>
        <a:spcAft>
          <a:spcPct val="0"/>
        </a:spcAft>
        <a:defRPr sz="4400" b="1">
          <a:solidFill>
            <a:srgbClr val="CC0000"/>
          </a:solidFill>
          <a:latin typeface="Arial" charset="0"/>
        </a:defRPr>
      </a:lvl3pPr>
      <a:lvl4pPr algn="ctr" rtl="1" eaLnBrk="1" fontAlgn="base" hangingPunct="1">
        <a:spcBef>
          <a:spcPct val="0"/>
        </a:spcBef>
        <a:spcAft>
          <a:spcPct val="0"/>
        </a:spcAft>
        <a:defRPr sz="4400" b="1">
          <a:solidFill>
            <a:srgbClr val="CC0000"/>
          </a:solidFill>
          <a:latin typeface="Arial" charset="0"/>
        </a:defRPr>
      </a:lvl4pPr>
      <a:lvl5pPr algn="ctr" rtl="1" eaLnBrk="1" fontAlgn="base" hangingPunct="1">
        <a:spcBef>
          <a:spcPct val="0"/>
        </a:spcBef>
        <a:spcAft>
          <a:spcPct val="0"/>
        </a:spcAft>
        <a:defRPr sz="4400" b="1">
          <a:solidFill>
            <a:srgbClr val="CC0000"/>
          </a:solidFill>
          <a:latin typeface="Arial" charset="0"/>
        </a:defRPr>
      </a:lvl5pPr>
      <a:lvl6pPr marL="457200" algn="ctr" rtl="1" eaLnBrk="1" fontAlgn="base" hangingPunct="1">
        <a:spcBef>
          <a:spcPct val="0"/>
        </a:spcBef>
        <a:spcAft>
          <a:spcPct val="0"/>
        </a:spcAft>
        <a:defRPr sz="4400" b="1">
          <a:solidFill>
            <a:srgbClr val="CC0000"/>
          </a:solidFill>
          <a:latin typeface="Arial" charset="0"/>
        </a:defRPr>
      </a:lvl6pPr>
      <a:lvl7pPr marL="914400" algn="ctr" rtl="1" eaLnBrk="1" fontAlgn="base" hangingPunct="1">
        <a:spcBef>
          <a:spcPct val="0"/>
        </a:spcBef>
        <a:spcAft>
          <a:spcPct val="0"/>
        </a:spcAft>
        <a:defRPr sz="4400" b="1">
          <a:solidFill>
            <a:srgbClr val="CC0000"/>
          </a:solidFill>
          <a:latin typeface="Arial" charset="0"/>
        </a:defRPr>
      </a:lvl7pPr>
      <a:lvl8pPr marL="1371600" algn="ctr" rtl="1" eaLnBrk="1" fontAlgn="base" hangingPunct="1">
        <a:spcBef>
          <a:spcPct val="0"/>
        </a:spcBef>
        <a:spcAft>
          <a:spcPct val="0"/>
        </a:spcAft>
        <a:defRPr sz="4400" b="1">
          <a:solidFill>
            <a:srgbClr val="CC0000"/>
          </a:solidFill>
          <a:latin typeface="Arial" charset="0"/>
        </a:defRPr>
      </a:lvl8pPr>
      <a:lvl9pPr marL="1828800" algn="ctr" rtl="1" eaLnBrk="1" fontAlgn="base" hangingPunct="1">
        <a:spcBef>
          <a:spcPct val="0"/>
        </a:spcBef>
        <a:spcAft>
          <a:spcPct val="0"/>
        </a:spcAft>
        <a:defRPr sz="4400" b="1">
          <a:solidFill>
            <a:srgbClr val="CC0000"/>
          </a:solidFill>
          <a:latin typeface="Arial" charset="0"/>
        </a:defRPr>
      </a:lvl9pPr>
    </p:titleStyle>
    <p:bodyStyle>
      <a:lvl1pPr marL="342900" indent="-342900" algn="r" rtl="1" eaLnBrk="1" fontAlgn="base" hangingPunct="1">
        <a:spcBef>
          <a:spcPct val="20000"/>
        </a:spcBef>
        <a:spcAft>
          <a:spcPct val="0"/>
        </a:spcAft>
        <a:buClr>
          <a:srgbClr val="CC0000"/>
        </a:buClr>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lr>
          <a:srgbClr val="CC0000"/>
        </a:buClr>
        <a:buChar char="–"/>
        <a:defRPr sz="2800">
          <a:solidFill>
            <a:schemeClr val="tx1"/>
          </a:solidFill>
          <a:latin typeface="+mn-lt"/>
        </a:defRPr>
      </a:lvl2pPr>
      <a:lvl3pPr marL="1143000" indent="-228600" algn="r" rtl="1" eaLnBrk="1" fontAlgn="base" hangingPunct="1">
        <a:spcBef>
          <a:spcPct val="20000"/>
        </a:spcBef>
        <a:spcAft>
          <a:spcPct val="0"/>
        </a:spcAft>
        <a:buClr>
          <a:srgbClr val="CC0000"/>
        </a:buClr>
        <a:buChar char="•"/>
        <a:defRPr sz="2400">
          <a:solidFill>
            <a:schemeClr val="tx1"/>
          </a:solidFill>
          <a:latin typeface="+mn-lt"/>
        </a:defRPr>
      </a:lvl3pPr>
      <a:lvl4pPr marL="1600200" indent="-228600" algn="r" rtl="1" eaLnBrk="1" fontAlgn="base" hangingPunct="1">
        <a:spcBef>
          <a:spcPct val="20000"/>
        </a:spcBef>
        <a:spcAft>
          <a:spcPct val="0"/>
        </a:spcAft>
        <a:buClr>
          <a:srgbClr val="CC0000"/>
        </a:buClr>
        <a:buChar char="–"/>
        <a:defRPr sz="2000">
          <a:solidFill>
            <a:schemeClr val="tx1"/>
          </a:solidFill>
          <a:latin typeface="+mn-lt"/>
        </a:defRPr>
      </a:lvl4pPr>
      <a:lvl5pPr marL="2057400" indent="-228600" algn="r" rtl="1" eaLnBrk="1" fontAlgn="base" hangingPunct="1">
        <a:spcBef>
          <a:spcPct val="20000"/>
        </a:spcBef>
        <a:spcAft>
          <a:spcPct val="0"/>
        </a:spcAft>
        <a:buClr>
          <a:srgbClr val="CC0000"/>
        </a:buClr>
        <a:buChar char="»"/>
        <a:defRPr sz="2000">
          <a:solidFill>
            <a:schemeClr val="tx1"/>
          </a:solidFill>
          <a:latin typeface="+mn-lt"/>
        </a:defRPr>
      </a:lvl5pPr>
      <a:lvl6pPr marL="2514600" indent="-228600" algn="r" rtl="1" eaLnBrk="1" fontAlgn="base" hangingPunct="1">
        <a:spcBef>
          <a:spcPct val="20000"/>
        </a:spcBef>
        <a:spcAft>
          <a:spcPct val="0"/>
        </a:spcAft>
        <a:buClr>
          <a:srgbClr val="CC0000"/>
        </a:buClr>
        <a:buChar char="»"/>
        <a:defRPr sz="2000">
          <a:solidFill>
            <a:schemeClr val="tx1"/>
          </a:solidFill>
          <a:latin typeface="+mn-lt"/>
        </a:defRPr>
      </a:lvl6pPr>
      <a:lvl7pPr marL="2971800" indent="-228600" algn="r" rtl="1" eaLnBrk="1" fontAlgn="base" hangingPunct="1">
        <a:spcBef>
          <a:spcPct val="20000"/>
        </a:spcBef>
        <a:spcAft>
          <a:spcPct val="0"/>
        </a:spcAft>
        <a:buClr>
          <a:srgbClr val="CC0000"/>
        </a:buClr>
        <a:buChar char="»"/>
        <a:defRPr sz="2000">
          <a:solidFill>
            <a:schemeClr val="tx1"/>
          </a:solidFill>
          <a:latin typeface="+mn-lt"/>
        </a:defRPr>
      </a:lvl7pPr>
      <a:lvl8pPr marL="3429000" indent="-228600" algn="r" rtl="1" eaLnBrk="1" fontAlgn="base" hangingPunct="1">
        <a:spcBef>
          <a:spcPct val="20000"/>
        </a:spcBef>
        <a:spcAft>
          <a:spcPct val="0"/>
        </a:spcAft>
        <a:buClr>
          <a:srgbClr val="CC0000"/>
        </a:buClr>
        <a:buChar char="»"/>
        <a:defRPr sz="2000">
          <a:solidFill>
            <a:schemeClr val="tx1"/>
          </a:solidFill>
          <a:latin typeface="+mn-lt"/>
        </a:defRPr>
      </a:lvl8pPr>
      <a:lvl9pPr marL="3886200" indent="-228600" algn="r" rtl="1" eaLnBrk="1" fontAlgn="base" hangingPunct="1">
        <a:spcBef>
          <a:spcPct val="20000"/>
        </a:spcBef>
        <a:spcAft>
          <a:spcPct val="0"/>
        </a:spcAft>
        <a:buClr>
          <a:srgbClr val="CC0000"/>
        </a:buClr>
        <a:buChar char="»"/>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57356" y="928670"/>
            <a:ext cx="6934200" cy="4429156"/>
          </a:xfrm>
        </p:spPr>
        <p:txBody>
          <a:bodyPr/>
          <a:lstStyle/>
          <a:p>
            <a:r>
              <a:rPr lang="en-US" sz="8000" kern="1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Black"/>
              </a:rPr>
              <a:t>Amino Acid Metabolism</a:t>
            </a:r>
            <a:r>
              <a:rPr lang="en-US" kern="1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Black"/>
              </a:rPr>
              <a:t> </a:t>
            </a:r>
            <a:r>
              <a:rPr lang="ar-IQ" kern="10" dirty="0"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a:rPr>
              <a:t/>
            </a:r>
            <a:br>
              <a:rPr lang="ar-IQ" kern="10" dirty="0"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a:rPr>
            </a:br>
            <a:endParaRPr lang="ar-IQ" dirty="0">
              <a:solidFill>
                <a:srgbClr val="FF0000"/>
              </a:solidFill>
              <a:latin typeface="Century Gothic" pitchFamily="34" charset="0"/>
            </a:endParaRPr>
          </a:p>
        </p:txBody>
      </p:sp>
      <p:sp>
        <p:nvSpPr>
          <p:cNvPr id="5123" name="Rectangle 3"/>
          <p:cNvSpPr>
            <a:spLocks noGrp="1" noChangeArrowheads="1"/>
          </p:cNvSpPr>
          <p:nvPr>
            <p:ph type="body" idx="1"/>
          </p:nvPr>
        </p:nvSpPr>
        <p:spPr>
          <a:xfrm>
            <a:off x="1752600" y="4357694"/>
            <a:ext cx="6934200" cy="1768469"/>
          </a:xfrm>
        </p:spPr>
        <p:txBody>
          <a:bodyPr/>
          <a:lstStyle/>
          <a:p>
            <a:endParaRPr lang="ar-IQ" dirty="0">
              <a:latin typeface="Century Gothic" pitchFamily="34" charset="0"/>
            </a:endParaRPr>
          </a:p>
        </p:txBody>
      </p:sp>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0" fill="hold"/>
                                        <p:tgtEl>
                                          <p:spTgt spid="5122"/>
                                        </p:tgtEl>
                                        <p:attrNameLst>
                                          <p:attrName>ppt_x</p:attrName>
                                        </p:attrNameLst>
                                      </p:cBhvr>
                                      <p:tavLst>
                                        <p:tav tm="0">
                                          <p:val>
                                            <p:strVal val="#ppt_x"/>
                                          </p:val>
                                        </p:tav>
                                        <p:tav tm="100000">
                                          <p:val>
                                            <p:strVal val="#ppt_x"/>
                                          </p:val>
                                        </p:tav>
                                      </p:tavLst>
                                    </p:anim>
                                    <p:anim calcmode="lin" valueType="num">
                                      <p:cBhvr additive="base">
                                        <p:cTn id="8" dur="50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pic>
        <p:nvPicPr>
          <p:cNvPr id="8" name="Picture 4"/>
          <p:cNvPicPr>
            <a:picLocks noChangeAspect="1" noChangeArrowheads="1"/>
          </p:cNvPicPr>
          <p:nvPr/>
        </p:nvPicPr>
        <p:blipFill>
          <a:blip r:embed="rId2" cstate="print"/>
          <a:srcRect/>
          <a:stretch>
            <a:fillRect/>
          </a:stretch>
        </p:blipFill>
        <p:spPr bwMode="auto">
          <a:xfrm>
            <a:off x="3224229" y="1057273"/>
            <a:ext cx="3705225" cy="2157413"/>
          </a:xfrm>
          <a:prstGeom prst="rect">
            <a:avLst/>
          </a:prstGeom>
          <a:noFill/>
          <a:ln w="9525">
            <a:noFill/>
            <a:miter lim="800000"/>
            <a:headEnd/>
            <a:tailEnd/>
          </a:ln>
        </p:spPr>
      </p:pic>
      <p:sp>
        <p:nvSpPr>
          <p:cNvPr id="10" name="مستطيل 9"/>
          <p:cNvSpPr/>
          <p:nvPr/>
        </p:nvSpPr>
        <p:spPr>
          <a:xfrm>
            <a:off x="4143372" y="1500174"/>
            <a:ext cx="1643074" cy="369332"/>
          </a:xfrm>
          <a:prstGeom prst="rect">
            <a:avLst/>
          </a:prstGeom>
        </p:spPr>
        <p:txBody>
          <a:bodyPr wrap="square">
            <a:spAutoFit/>
          </a:bodyPr>
          <a:lstStyle/>
          <a:p>
            <a:r>
              <a:rPr lang="en-US" altLang="zh-CN" dirty="0" smtClean="0">
                <a:solidFill>
                  <a:srgbClr val="FF0000"/>
                </a:solidFill>
                <a:latin typeface="+mj-lt"/>
                <a:ea typeface="SimSun" pitchFamily="2" charset="-122"/>
              </a:rPr>
              <a:t>Peptide bond</a:t>
            </a:r>
            <a:endParaRPr lang="en-US" altLang="zh-CN" dirty="0">
              <a:solidFill>
                <a:srgbClr val="FF0000"/>
              </a:solidFill>
              <a:latin typeface="+mj-lt"/>
              <a:ea typeface="SimSun" pitchFamily="2" charset="-122"/>
            </a:endParaRPr>
          </a:p>
        </p:txBody>
      </p:sp>
      <p:sp>
        <p:nvSpPr>
          <p:cNvPr id="11" name="مستطيل 10"/>
          <p:cNvSpPr/>
          <p:nvPr/>
        </p:nvSpPr>
        <p:spPr>
          <a:xfrm>
            <a:off x="2786082" y="3105835"/>
            <a:ext cx="4572000" cy="830997"/>
          </a:xfrm>
          <a:prstGeom prst="rect">
            <a:avLst/>
          </a:prstGeom>
        </p:spPr>
        <p:txBody>
          <a:bodyPr>
            <a:spAutoFit/>
          </a:bodyPr>
          <a:lstStyle/>
          <a:p>
            <a:pPr marL="342900" indent="-342900"/>
            <a:r>
              <a:rPr lang="en-US" sz="2400" dirty="0" smtClean="0"/>
              <a:t>Peptide bond : 2 or more AA</a:t>
            </a:r>
          </a:p>
          <a:p>
            <a:pPr marL="342900" indent="-342900"/>
            <a:r>
              <a:rPr lang="en-US" sz="2400" dirty="0" smtClean="0"/>
              <a:t>Poly peptide &gt;  10 AA</a:t>
            </a:r>
            <a:endParaRPr lang="en-US" sz="2400"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3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sp>
        <p:nvSpPr>
          <p:cNvPr id="8" name="مربع نص 7"/>
          <p:cNvSpPr txBox="1"/>
          <p:nvPr/>
        </p:nvSpPr>
        <p:spPr>
          <a:xfrm>
            <a:off x="1785886" y="214290"/>
            <a:ext cx="7215270" cy="6124754"/>
          </a:xfrm>
          <a:prstGeom prst="rect">
            <a:avLst/>
          </a:prstGeom>
          <a:noFill/>
        </p:spPr>
        <p:txBody>
          <a:bodyPr wrap="square" rtlCol="1">
            <a:spAutoFit/>
          </a:bodyPr>
          <a:lstStyle/>
          <a:p>
            <a:r>
              <a:rPr lang="en-US" sz="3200" b="1" dirty="0" smtClean="0">
                <a:solidFill>
                  <a:srgbClr val="FF0000"/>
                </a:solidFill>
                <a:latin typeface="+mj-lt"/>
                <a:cs typeface="Times New Roman" pitchFamily="18" charset="0"/>
              </a:rPr>
              <a:t>Formation of Peptide bond:</a:t>
            </a:r>
            <a:endParaRPr lang="en-US" sz="3200" dirty="0" smtClean="0">
              <a:solidFill>
                <a:srgbClr val="FF0000"/>
              </a:solidFill>
              <a:latin typeface="+mj-lt"/>
              <a:cs typeface="Times New Roman" pitchFamily="18" charset="0"/>
            </a:endParaRPr>
          </a:p>
          <a:p>
            <a:r>
              <a:rPr lang="en-US" sz="2400" dirty="0" smtClean="0">
                <a:latin typeface="+mj-lt"/>
                <a:cs typeface="Times New Roman" pitchFamily="18" charset="0"/>
              </a:rPr>
              <a:t>The bond formed between two amino acid is called peptide bond.</a:t>
            </a:r>
          </a:p>
          <a:p>
            <a:r>
              <a:rPr lang="en-US" sz="2400" dirty="0" smtClean="0">
                <a:latin typeface="+mj-lt"/>
                <a:cs typeface="Times New Roman" pitchFamily="18" charset="0"/>
              </a:rPr>
              <a:t>When 2 A.A. are joined together </a:t>
            </a:r>
            <a:r>
              <a:rPr lang="en-US" sz="2400" dirty="0" err="1" smtClean="0">
                <a:latin typeface="+mj-lt"/>
                <a:cs typeface="Times New Roman" pitchFamily="18" charset="0"/>
              </a:rPr>
              <a:t>di</a:t>
            </a:r>
            <a:r>
              <a:rPr lang="en-US" sz="2400" dirty="0" smtClean="0">
                <a:latin typeface="+mj-lt"/>
                <a:cs typeface="Times New Roman" pitchFamily="18" charset="0"/>
              </a:rPr>
              <a:t>-peptide will form , if 3 A.A. are joined together tri-peptide will form.</a:t>
            </a:r>
          </a:p>
          <a:p>
            <a:endParaRPr lang="en-US" dirty="0" smtClean="0">
              <a:latin typeface="+mj-lt"/>
              <a:cs typeface="Times New Roman" pitchFamily="18" charset="0"/>
            </a:endParaRPr>
          </a:p>
          <a:p>
            <a:r>
              <a:rPr lang="en-US" sz="2400" dirty="0" smtClean="0">
                <a:latin typeface="+mj-lt"/>
                <a:cs typeface="Times New Roman" pitchFamily="18" charset="0"/>
              </a:rPr>
              <a:t>If 2-10 A.A. are joined together </a:t>
            </a:r>
            <a:r>
              <a:rPr lang="en-US" sz="2400" dirty="0" err="1" smtClean="0">
                <a:latin typeface="+mj-lt"/>
                <a:cs typeface="Times New Roman" pitchFamily="18" charset="0"/>
              </a:rPr>
              <a:t>oligo</a:t>
            </a:r>
            <a:r>
              <a:rPr lang="en-US" sz="2400" dirty="0" smtClean="0">
                <a:latin typeface="+mj-lt"/>
                <a:cs typeface="Times New Roman" pitchFamily="18" charset="0"/>
              </a:rPr>
              <a:t>-peptide is formed</a:t>
            </a:r>
          </a:p>
          <a:p>
            <a:r>
              <a:rPr lang="en-US" dirty="0" smtClean="0">
                <a:latin typeface="+mj-lt"/>
                <a:cs typeface="Times New Roman" pitchFamily="18" charset="0"/>
              </a:rPr>
              <a:t>.</a:t>
            </a:r>
          </a:p>
          <a:p>
            <a:r>
              <a:rPr lang="en-US" sz="2400" dirty="0" smtClean="0">
                <a:latin typeface="+mj-lt"/>
                <a:cs typeface="Times New Roman" pitchFamily="18" charset="0"/>
              </a:rPr>
              <a:t>If it is more than 10 it is called poly-peptide</a:t>
            </a:r>
            <a:r>
              <a:rPr lang="en-US" dirty="0" smtClean="0">
                <a:latin typeface="+mj-lt"/>
                <a:cs typeface="Times New Roman" pitchFamily="18" charset="0"/>
              </a:rPr>
              <a:t>.</a:t>
            </a:r>
          </a:p>
          <a:p>
            <a:endParaRPr lang="en-US" dirty="0" smtClean="0">
              <a:latin typeface="+mj-lt"/>
              <a:cs typeface="Times New Roman" pitchFamily="18" charset="0"/>
            </a:endParaRPr>
          </a:p>
          <a:p>
            <a:r>
              <a:rPr lang="en-US" sz="2400" dirty="0" smtClean="0">
                <a:latin typeface="+mj-lt"/>
                <a:cs typeface="Times New Roman" pitchFamily="18" charset="0"/>
              </a:rPr>
              <a:t>Poly peptide are large peptide chain containing large no. of peptide bond less than 100 A.A. residue</a:t>
            </a:r>
            <a:r>
              <a:rPr lang="en-US" dirty="0" smtClean="0">
                <a:latin typeface="+mj-lt"/>
                <a:cs typeface="Times New Roman" pitchFamily="18" charset="0"/>
              </a:rPr>
              <a:t>.</a:t>
            </a:r>
          </a:p>
          <a:p>
            <a:endParaRPr lang="en-US" dirty="0" smtClean="0">
              <a:latin typeface="+mj-lt"/>
              <a:cs typeface="Times New Roman" pitchFamily="18" charset="0"/>
            </a:endParaRPr>
          </a:p>
          <a:p>
            <a:r>
              <a:rPr lang="en-US" sz="2400" dirty="0" smtClean="0">
                <a:latin typeface="+mj-lt"/>
                <a:cs typeface="Times New Roman" pitchFamily="18" charset="0"/>
              </a:rPr>
              <a:t>If the A.A. residue is more than 100 A.A. it is called protein</a:t>
            </a:r>
            <a:r>
              <a:rPr lang="en-US" dirty="0" smtClean="0">
                <a:latin typeface="+mj-lt"/>
                <a:cs typeface="Times New Roman" pitchFamily="18" charset="0"/>
              </a:rPr>
              <a:t>.</a:t>
            </a:r>
            <a:endParaRPr lang="en-US" dirty="0">
              <a:latin typeface="+mj-lt"/>
              <a:cs typeface="Times New Roman" pitchFamily="18" charset="0"/>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2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2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2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20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additive="base">
                                        <p:cTn id="31" dur="20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 calcmode="lin" valueType="num">
                                      <p:cBhvr additive="base">
                                        <p:cTn id="37" dur="2000" fill="hold"/>
                                        <p:tgtEl>
                                          <p:spTgt spid="8">
                                            <p:txEl>
                                              <p:pRg st="10" end="10"/>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8">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sp>
        <p:nvSpPr>
          <p:cNvPr id="8" name="مربع نص 7"/>
          <p:cNvSpPr txBox="1"/>
          <p:nvPr/>
        </p:nvSpPr>
        <p:spPr>
          <a:xfrm>
            <a:off x="1785950" y="1000108"/>
            <a:ext cx="7572396" cy="2246769"/>
          </a:xfrm>
          <a:prstGeom prst="rect">
            <a:avLst/>
          </a:prstGeom>
          <a:noFill/>
        </p:spPr>
        <p:txBody>
          <a:bodyPr wrap="square" rtlCol="1">
            <a:spAutoFit/>
          </a:bodyPr>
          <a:lstStyle/>
          <a:p>
            <a:pPr marL="342900" indent="-342900"/>
            <a:r>
              <a:rPr lang="en-US" sz="2000" dirty="0" smtClean="0"/>
              <a:t>A-non migrating neutral( mono amino – mono carboxylic )</a:t>
            </a:r>
          </a:p>
          <a:p>
            <a:pPr marL="342900" indent="-342900"/>
            <a:r>
              <a:rPr lang="en-US" sz="2400" dirty="0" smtClean="0"/>
              <a:t> * aliphatic straight chain and branched chain </a:t>
            </a:r>
          </a:p>
          <a:p>
            <a:pPr marL="342900" indent="-342900"/>
            <a:r>
              <a:rPr lang="en-US" sz="2400" dirty="0" smtClean="0"/>
              <a:t>   </a:t>
            </a:r>
            <a:r>
              <a:rPr lang="en-US" sz="2400" dirty="0" err="1" smtClean="0"/>
              <a:t>glycine</a:t>
            </a:r>
            <a:r>
              <a:rPr lang="en-US" sz="2400" dirty="0" smtClean="0"/>
              <a:t> , </a:t>
            </a:r>
            <a:r>
              <a:rPr lang="en-US" sz="2400" dirty="0" err="1" smtClean="0"/>
              <a:t>alanine</a:t>
            </a:r>
            <a:r>
              <a:rPr lang="en-US" sz="2400" dirty="0" smtClean="0"/>
              <a:t> ,</a:t>
            </a:r>
            <a:r>
              <a:rPr lang="en-US" sz="2400" dirty="0" err="1" smtClean="0"/>
              <a:t>valine</a:t>
            </a:r>
            <a:r>
              <a:rPr lang="en-US" sz="2400" dirty="0" smtClean="0"/>
              <a:t> </a:t>
            </a:r>
          </a:p>
          <a:p>
            <a:pPr marL="342900" indent="-342900"/>
            <a:r>
              <a:rPr lang="en-US" sz="2400" dirty="0" smtClean="0"/>
              <a:t>*   aromatic phenyl </a:t>
            </a:r>
            <a:r>
              <a:rPr lang="en-US" sz="2400" dirty="0" err="1" smtClean="0"/>
              <a:t>alanine</a:t>
            </a:r>
            <a:r>
              <a:rPr lang="en-US" sz="2400" dirty="0" smtClean="0"/>
              <a:t>   tyrosine   tryptophan </a:t>
            </a:r>
          </a:p>
          <a:p>
            <a:pPr marL="342900" indent="-342900"/>
            <a:r>
              <a:rPr lang="en-US" sz="2400" dirty="0" smtClean="0"/>
              <a:t>*  sulfur containing AA    </a:t>
            </a:r>
            <a:r>
              <a:rPr lang="en-US" sz="2400" dirty="0" err="1" smtClean="0"/>
              <a:t>cysteine</a:t>
            </a:r>
            <a:r>
              <a:rPr lang="en-US" sz="2400" dirty="0" smtClean="0"/>
              <a:t>     </a:t>
            </a:r>
            <a:r>
              <a:rPr lang="en-US" sz="2400" dirty="0" err="1" smtClean="0"/>
              <a:t>cystine</a:t>
            </a:r>
            <a:r>
              <a:rPr lang="en-US" sz="2400" dirty="0" smtClean="0"/>
              <a:t>    </a:t>
            </a:r>
            <a:r>
              <a:rPr lang="en-US" sz="2400" dirty="0" err="1" smtClean="0"/>
              <a:t>methionine</a:t>
            </a:r>
            <a:endParaRPr lang="en-US" sz="2400" dirty="0"/>
          </a:p>
        </p:txBody>
      </p:sp>
      <p:sp>
        <p:nvSpPr>
          <p:cNvPr id="10" name="مربع نص 9"/>
          <p:cNvSpPr txBox="1"/>
          <p:nvPr/>
        </p:nvSpPr>
        <p:spPr>
          <a:xfrm>
            <a:off x="1785918" y="3286124"/>
            <a:ext cx="6215106" cy="461665"/>
          </a:xfrm>
          <a:prstGeom prst="rect">
            <a:avLst/>
          </a:prstGeom>
          <a:noFill/>
        </p:spPr>
        <p:txBody>
          <a:bodyPr wrap="square" rtlCol="1">
            <a:spAutoFit/>
          </a:bodyPr>
          <a:lstStyle/>
          <a:p>
            <a:pPr marL="342900" indent="-342900"/>
            <a:r>
              <a:rPr lang="en-US" sz="2400" dirty="0" smtClean="0"/>
              <a:t>B-basic AA    lysine    </a:t>
            </a:r>
            <a:r>
              <a:rPr lang="en-US" sz="2400" dirty="0" err="1" smtClean="0"/>
              <a:t>arginine</a:t>
            </a:r>
            <a:r>
              <a:rPr lang="en-US" sz="2400" dirty="0" smtClean="0"/>
              <a:t>    </a:t>
            </a:r>
            <a:r>
              <a:rPr lang="en-US" sz="2400" dirty="0" err="1" smtClean="0"/>
              <a:t>histidine</a:t>
            </a:r>
            <a:endParaRPr lang="ar-IQ" sz="2400" dirty="0"/>
          </a:p>
        </p:txBody>
      </p:sp>
      <p:sp>
        <p:nvSpPr>
          <p:cNvPr id="11" name="مربع نص 10"/>
          <p:cNvSpPr txBox="1"/>
          <p:nvPr/>
        </p:nvSpPr>
        <p:spPr>
          <a:xfrm>
            <a:off x="1785918" y="4143380"/>
            <a:ext cx="6572296" cy="461665"/>
          </a:xfrm>
          <a:prstGeom prst="rect">
            <a:avLst/>
          </a:prstGeom>
          <a:noFill/>
        </p:spPr>
        <p:txBody>
          <a:bodyPr wrap="square" rtlCol="1">
            <a:spAutoFit/>
          </a:bodyPr>
          <a:lstStyle/>
          <a:p>
            <a:pPr marL="342900" indent="-342900"/>
            <a:r>
              <a:rPr lang="en-US" sz="2400" dirty="0" smtClean="0"/>
              <a:t>C-Acidic AA    Aspartic A.    </a:t>
            </a:r>
            <a:r>
              <a:rPr lang="en-US" sz="2400" dirty="0" err="1" smtClean="0"/>
              <a:t>Glutamic</a:t>
            </a:r>
            <a:r>
              <a:rPr lang="en-US" sz="2400" dirty="0" smtClean="0"/>
              <a:t> A.</a:t>
            </a:r>
            <a:endParaRPr lang="ar-IQ" sz="2400" dirty="0"/>
          </a:p>
        </p:txBody>
      </p:sp>
      <p:sp>
        <p:nvSpPr>
          <p:cNvPr id="12" name="مربع نص 11"/>
          <p:cNvSpPr txBox="1"/>
          <p:nvPr/>
        </p:nvSpPr>
        <p:spPr>
          <a:xfrm>
            <a:off x="1785918" y="5000636"/>
            <a:ext cx="6286544" cy="830997"/>
          </a:xfrm>
          <a:prstGeom prst="rect">
            <a:avLst/>
          </a:prstGeom>
          <a:noFill/>
        </p:spPr>
        <p:txBody>
          <a:bodyPr wrap="square" rtlCol="1">
            <a:spAutoFit/>
          </a:bodyPr>
          <a:lstStyle/>
          <a:p>
            <a:pPr marL="342900" indent="-342900"/>
            <a:r>
              <a:rPr lang="en-US" sz="2400" dirty="0" smtClean="0"/>
              <a:t> </a:t>
            </a:r>
            <a:r>
              <a:rPr lang="en-US" sz="2400" dirty="0" err="1" smtClean="0"/>
              <a:t>Imino</a:t>
            </a:r>
            <a:r>
              <a:rPr lang="en-US" sz="2400" dirty="0" smtClean="0"/>
              <a:t> Group(Heterocyclic AA)      </a:t>
            </a:r>
            <a:r>
              <a:rPr lang="en-US" sz="2400" dirty="0" err="1" smtClean="0"/>
              <a:t>Proline</a:t>
            </a:r>
            <a:r>
              <a:rPr lang="en-US" sz="2400" dirty="0" smtClean="0"/>
              <a:t>     </a:t>
            </a:r>
            <a:r>
              <a:rPr lang="en-US" sz="2400" dirty="0" err="1" smtClean="0"/>
              <a:t>Hydroxyproline</a:t>
            </a:r>
            <a:endParaRPr lang="ar-IQ" sz="2400" dirty="0"/>
          </a:p>
        </p:txBody>
      </p:sp>
      <p:sp>
        <p:nvSpPr>
          <p:cNvPr id="13" name="مربع نص 12"/>
          <p:cNvSpPr txBox="1"/>
          <p:nvPr/>
        </p:nvSpPr>
        <p:spPr>
          <a:xfrm>
            <a:off x="1847476" y="428604"/>
            <a:ext cx="5032147" cy="584775"/>
          </a:xfrm>
          <a:prstGeom prst="rect">
            <a:avLst/>
          </a:prstGeom>
          <a:noFill/>
        </p:spPr>
        <p:txBody>
          <a:bodyPr wrap="none" rtlCol="1">
            <a:spAutoFit/>
          </a:bodyPr>
          <a:lstStyle/>
          <a:p>
            <a:r>
              <a:rPr lang="en-US" sz="3200" b="1" dirty="0" smtClean="0">
                <a:solidFill>
                  <a:srgbClr val="FF0000"/>
                </a:solidFill>
              </a:rPr>
              <a:t>Classification    3 groups</a:t>
            </a:r>
            <a:endParaRPr lang="ar-IQ" sz="3200"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1+#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3000" fill="hold"/>
                                        <p:tgtEl>
                                          <p:spTgt spid="10"/>
                                        </p:tgtEl>
                                        <p:attrNameLst>
                                          <p:attrName>ppt_x</p:attrName>
                                        </p:attrNameLst>
                                      </p:cBhvr>
                                      <p:tavLst>
                                        <p:tav tm="0">
                                          <p:val>
                                            <p:strVal val="1+#ppt_w/2"/>
                                          </p:val>
                                        </p:tav>
                                        <p:tav tm="100000">
                                          <p:val>
                                            <p:strVal val="#ppt_x"/>
                                          </p:val>
                                        </p:tav>
                                      </p:tavLst>
                                    </p:anim>
                                    <p:anim calcmode="lin" valueType="num">
                                      <p:cBhvr additive="base">
                                        <p:cTn id="14" dur="3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3000" fill="hold"/>
                                        <p:tgtEl>
                                          <p:spTgt spid="11"/>
                                        </p:tgtEl>
                                        <p:attrNameLst>
                                          <p:attrName>ppt_x</p:attrName>
                                        </p:attrNameLst>
                                      </p:cBhvr>
                                      <p:tavLst>
                                        <p:tav tm="0">
                                          <p:val>
                                            <p:strVal val="1+#ppt_w/2"/>
                                          </p:val>
                                        </p:tav>
                                        <p:tav tm="100000">
                                          <p:val>
                                            <p:strVal val="#ppt_x"/>
                                          </p:val>
                                        </p:tav>
                                      </p:tavLst>
                                    </p:anim>
                                    <p:anim calcmode="lin" valueType="num">
                                      <p:cBhvr additive="base">
                                        <p:cTn id="20" dur="3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3000" fill="hold"/>
                                        <p:tgtEl>
                                          <p:spTgt spid="12"/>
                                        </p:tgtEl>
                                        <p:attrNameLst>
                                          <p:attrName>ppt_x</p:attrName>
                                        </p:attrNameLst>
                                      </p:cBhvr>
                                      <p:tavLst>
                                        <p:tav tm="0">
                                          <p:val>
                                            <p:strVal val="1+#ppt_w/2"/>
                                          </p:val>
                                        </p:tav>
                                        <p:tav tm="100000">
                                          <p:val>
                                            <p:strVal val="#ppt_x"/>
                                          </p:val>
                                        </p:tav>
                                      </p:tavLst>
                                    </p:anim>
                                    <p:anim calcmode="lin" valueType="num">
                                      <p:cBhvr additive="base">
                                        <p:cTn id="26"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sp>
        <p:nvSpPr>
          <p:cNvPr id="8" name="مربع نص 7"/>
          <p:cNvSpPr txBox="1"/>
          <p:nvPr/>
        </p:nvSpPr>
        <p:spPr>
          <a:xfrm>
            <a:off x="2071670" y="428604"/>
            <a:ext cx="5643602" cy="369332"/>
          </a:xfrm>
          <a:prstGeom prst="rect">
            <a:avLst/>
          </a:prstGeom>
          <a:noFill/>
        </p:spPr>
        <p:txBody>
          <a:bodyPr wrap="square" rtlCol="1">
            <a:spAutoFit/>
          </a:bodyPr>
          <a:lstStyle/>
          <a:p>
            <a:endParaRPr lang="ar-IQ" dirty="0"/>
          </a:p>
        </p:txBody>
      </p:sp>
      <p:graphicFrame>
        <p:nvGraphicFramePr>
          <p:cNvPr id="10" name="جدول 9"/>
          <p:cNvGraphicFramePr>
            <a:graphicFrameLocks noGrp="1"/>
          </p:cNvGraphicFramePr>
          <p:nvPr/>
        </p:nvGraphicFramePr>
        <p:xfrm>
          <a:off x="1971700" y="428604"/>
          <a:ext cx="6172200" cy="5029200"/>
        </p:xfrm>
        <a:graphic>
          <a:graphicData uri="http://schemas.openxmlformats.org/drawingml/2006/table">
            <a:tbl>
              <a:tblPr/>
              <a:tblGrid>
                <a:gridCol w="3124200"/>
                <a:gridCol w="3048000"/>
              </a:tblGrid>
              <a:tr h="261938">
                <a:tc>
                  <a:txBody>
                    <a:bodyPr/>
                    <a:lstStyle/>
                    <a:p>
                      <a:pPr marL="457200" marR="0" lvl="1"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rgbClr val="FF3300"/>
                          </a:solidFill>
                          <a:effectLst/>
                          <a:latin typeface="Arial" pitchFamily="34" charset="0"/>
                          <a:ea typeface="SimSun" pitchFamily="2" charset="-122"/>
                          <a:cs typeface="Arial" pitchFamily="34" charset="0"/>
                        </a:rPr>
                        <a:t>Nonessential</a:t>
                      </a:r>
                    </a:p>
                  </a:txBody>
                  <a:tcPr anchor="ct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Arial" pitchFamily="34" charset="0"/>
                          <a:ea typeface="SimSun" pitchFamily="2" charset="-122"/>
                          <a:cs typeface="Arial" pitchFamily="34" charset="0"/>
                        </a:rPr>
                        <a:t>  </a:t>
                      </a:r>
                      <a:r>
                        <a:rPr kumimoji="0" lang="en-US" altLang="zh-CN" sz="2400" b="1" i="0" u="none" strike="noStrike" cap="none" normalizeH="0" baseline="0" smtClean="0">
                          <a:ln>
                            <a:noFill/>
                          </a:ln>
                          <a:solidFill>
                            <a:srgbClr val="FF3300"/>
                          </a:solidFill>
                          <a:effectLst/>
                          <a:latin typeface="Arial" pitchFamily="34" charset="0"/>
                          <a:ea typeface="SimSun" pitchFamily="2" charset="-122"/>
                          <a:cs typeface="Arial" pitchFamily="34" charset="0"/>
                        </a:rPr>
                        <a:t> Essential</a:t>
                      </a:r>
                    </a:p>
                  </a:txBody>
                  <a:tcPr anchor="ct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Alanine</a:t>
                      </a:r>
                      <a:endParaRPr kumimoji="0" lang="en-US"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Arginine</a:t>
                      </a:r>
                      <a:r>
                        <a:rPr kumimoji="0" lang="en-US"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r>
              <a:tr h="3381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Asparagine</a:t>
                      </a:r>
                      <a:endParaRPr kumimoji="0" lang="en-US"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kumimoji="0" lang="en-US"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Histidine</a:t>
                      </a:r>
                      <a:r>
                        <a:rPr kumimoji="0" lang="en-US"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99"/>
                    </a:solidFill>
                  </a:tcPr>
                </a:tc>
              </a:tr>
              <a:tr h="3381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Arial" pitchFamily="34" charset="0"/>
                          <a:ea typeface="SimSun" pitchFamily="2" charset="-122"/>
                          <a:cs typeface="Arial" pitchFamily="34" charset="0"/>
                        </a:rPr>
                        <a:t>Aspartate</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rgbClr val="FF3300"/>
                          </a:solidFill>
                          <a:effectLst/>
                          <a:latin typeface="Arial" pitchFamily="34" charset="0"/>
                          <a:ea typeface="SimSun" pitchFamily="2" charset="-122"/>
                          <a:cs typeface="Arial" pitchFamily="34" charset="0"/>
                        </a:rPr>
                        <a:t> </a:t>
                      </a:r>
                      <a:r>
                        <a:rPr kumimoji="0" lang="en-US" altLang="zh-CN" sz="2400" b="1" i="0" u="none" strike="noStrike" cap="none" normalizeH="0" baseline="0" dirty="0" err="1" smtClean="0">
                          <a:ln>
                            <a:noFill/>
                          </a:ln>
                          <a:solidFill>
                            <a:srgbClr val="FF3300"/>
                          </a:solidFill>
                          <a:effectLst/>
                          <a:latin typeface="Arial" pitchFamily="34" charset="0"/>
                          <a:ea typeface="SimSun" pitchFamily="2" charset="-122"/>
                          <a:cs typeface="Arial" pitchFamily="34" charset="0"/>
                        </a:rPr>
                        <a:t>Valine</a:t>
                      </a:r>
                      <a:endParaRPr kumimoji="0" lang="en-US" altLang="zh-CN" sz="2400" b="1" i="0" u="none" strike="noStrike" cap="none" normalizeH="0" baseline="0" dirty="0" smtClean="0">
                        <a:ln>
                          <a:noFill/>
                        </a:ln>
                        <a:solidFill>
                          <a:srgbClr val="FF3300"/>
                        </a:solidFill>
                        <a:effectLst/>
                        <a:latin typeface="Arial" pitchFamily="34" charset="0"/>
                        <a:ea typeface="SimSun"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97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Cysteine</a:t>
                      </a:r>
                      <a:endParaRPr kumimoji="0" lang="en-US"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rgbClr val="FF3300"/>
                          </a:solidFill>
                          <a:effectLst/>
                          <a:latin typeface="Arial" pitchFamily="34" charset="0"/>
                          <a:ea typeface="SimSun" pitchFamily="2" charset="-122"/>
                          <a:cs typeface="Arial" pitchFamily="34" charset="0"/>
                        </a:rPr>
                        <a:t>Lysine</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81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Glutamate</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rgbClr val="FF3300"/>
                          </a:solidFill>
                          <a:effectLst/>
                          <a:latin typeface="Arial" pitchFamily="34" charset="0"/>
                          <a:ea typeface="SimSun" pitchFamily="2" charset="-122"/>
                          <a:cs typeface="Arial" pitchFamily="34" charset="0"/>
                        </a:rPr>
                        <a:t> </a:t>
                      </a:r>
                      <a:r>
                        <a:rPr kumimoji="0" lang="en-US" altLang="zh-CN" sz="2400" b="1" i="0" u="none" strike="noStrike" cap="none" normalizeH="0" baseline="0" dirty="0" err="1" smtClean="0">
                          <a:ln>
                            <a:noFill/>
                          </a:ln>
                          <a:solidFill>
                            <a:srgbClr val="FF3300"/>
                          </a:solidFill>
                          <a:effectLst/>
                          <a:latin typeface="Arial" pitchFamily="34" charset="0"/>
                          <a:ea typeface="SimSun" pitchFamily="2" charset="-122"/>
                          <a:cs typeface="Arial" pitchFamily="34" charset="0"/>
                        </a:rPr>
                        <a:t>Isoleucine</a:t>
                      </a:r>
                      <a:endParaRPr kumimoji="0" lang="en-US" altLang="zh-CN" sz="2400" b="1" i="0" u="none" strike="noStrike" cap="none" normalizeH="0" baseline="0" dirty="0" smtClean="0">
                        <a:ln>
                          <a:noFill/>
                        </a:ln>
                        <a:solidFill>
                          <a:srgbClr val="FF3300"/>
                        </a:solidFill>
                        <a:effectLst/>
                        <a:latin typeface="Arial" pitchFamily="34" charset="0"/>
                        <a:ea typeface="SimSun"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81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Glutamine</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rgbClr val="FF3300"/>
                          </a:solidFill>
                          <a:effectLst/>
                          <a:latin typeface="Arial" pitchFamily="34" charset="0"/>
                          <a:ea typeface="SimSun" pitchFamily="2" charset="-122"/>
                          <a:cs typeface="Arial" pitchFamily="34" charset="0"/>
                        </a:rPr>
                        <a:t>       </a:t>
                      </a:r>
                      <a:r>
                        <a:rPr kumimoji="0" lang="en-US" altLang="zh-CN" sz="2400" b="1" i="0" u="none" strike="noStrike" cap="none" normalizeH="0" baseline="0" dirty="0" err="1" smtClean="0">
                          <a:ln>
                            <a:noFill/>
                          </a:ln>
                          <a:solidFill>
                            <a:srgbClr val="FF3300"/>
                          </a:solidFill>
                          <a:effectLst/>
                          <a:latin typeface="Arial" pitchFamily="34" charset="0"/>
                          <a:ea typeface="SimSun" pitchFamily="2" charset="-122"/>
                          <a:cs typeface="Arial" pitchFamily="34" charset="0"/>
                        </a:rPr>
                        <a:t>Leucine</a:t>
                      </a:r>
                      <a:endParaRPr kumimoji="0" lang="en-US" altLang="zh-CN" sz="2400" b="1" i="0" u="none" strike="noStrike" cap="none" normalizeH="0" baseline="0" dirty="0" smtClean="0">
                        <a:ln>
                          <a:noFill/>
                        </a:ln>
                        <a:solidFill>
                          <a:srgbClr val="FF3300"/>
                        </a:solidFill>
                        <a:effectLst/>
                        <a:latin typeface="Arial" pitchFamily="34" charset="0"/>
                        <a:ea typeface="SimSun"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97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Arial" pitchFamily="34" charset="0"/>
                          <a:ea typeface="SimSun" pitchFamily="2" charset="-122"/>
                          <a:cs typeface="Arial" pitchFamily="34" charset="0"/>
                        </a:rPr>
                        <a:t>Glycine</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rgbClr val="FF3300"/>
                          </a:solidFill>
                          <a:effectLst/>
                          <a:latin typeface="Arial" pitchFamily="34" charset="0"/>
                          <a:ea typeface="SimSun" pitchFamily="2" charset="-122"/>
                          <a:cs typeface="Arial" pitchFamily="34" charset="0"/>
                        </a:rPr>
                        <a:t> Phenylalanine </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191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Arial" pitchFamily="34" charset="0"/>
                          <a:ea typeface="SimSun" pitchFamily="2" charset="-122"/>
                          <a:cs typeface="Arial" pitchFamily="34" charset="0"/>
                        </a:rPr>
                        <a:t>Proline</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rgbClr val="FF3300"/>
                          </a:solidFill>
                          <a:effectLst/>
                          <a:latin typeface="Arial" pitchFamily="34" charset="0"/>
                          <a:ea typeface="SimSun" pitchFamily="2" charset="-122"/>
                          <a:cs typeface="Arial" pitchFamily="34" charset="0"/>
                        </a:rPr>
                        <a:t>       </a:t>
                      </a:r>
                      <a:r>
                        <a:rPr kumimoji="0" lang="en-US" altLang="zh-CN" sz="2400" b="1" i="0" u="none" strike="noStrike" cap="none" normalizeH="0" baseline="0" dirty="0" err="1" smtClean="0">
                          <a:ln>
                            <a:noFill/>
                          </a:ln>
                          <a:solidFill>
                            <a:srgbClr val="FF3300"/>
                          </a:solidFill>
                          <a:effectLst/>
                          <a:latin typeface="Arial" pitchFamily="34" charset="0"/>
                          <a:ea typeface="SimSun" pitchFamily="2" charset="-122"/>
                          <a:cs typeface="Arial" pitchFamily="34" charset="0"/>
                        </a:rPr>
                        <a:t>Methionine</a:t>
                      </a:r>
                      <a:endParaRPr kumimoji="0" lang="en-US" altLang="zh-CN" sz="2400" b="1" i="0" u="none" strike="noStrike" cap="none" normalizeH="0" baseline="0" dirty="0" smtClean="0">
                        <a:ln>
                          <a:noFill/>
                        </a:ln>
                        <a:solidFill>
                          <a:srgbClr val="FF3300"/>
                        </a:solidFill>
                        <a:effectLst/>
                        <a:latin typeface="Arial" pitchFamily="34" charset="0"/>
                        <a:ea typeface="SimSun" pitchFamily="2" charset="-122"/>
                        <a:cs typeface="Arial" pitchFamily="34"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81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Arial" pitchFamily="34" charset="0"/>
                          <a:ea typeface="SimSun" pitchFamily="2" charset="-122"/>
                          <a:cs typeface="Arial" pitchFamily="34" charset="0"/>
                        </a:rPr>
                        <a:t>Serine</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rgbClr val="FF3300"/>
                          </a:solidFill>
                          <a:effectLst/>
                          <a:latin typeface="Arial" pitchFamily="34" charset="0"/>
                          <a:ea typeface="SimSun" pitchFamily="2" charset="-122"/>
                          <a:cs typeface="Arial" pitchFamily="34" charset="0"/>
                        </a:rPr>
                        <a:t> </a:t>
                      </a:r>
                      <a:r>
                        <a:rPr kumimoji="0" lang="en-US" altLang="zh-CN" sz="2400" b="1" i="0" u="none" strike="noStrike" cap="none" normalizeH="0" baseline="0" dirty="0" err="1" smtClean="0">
                          <a:ln>
                            <a:noFill/>
                          </a:ln>
                          <a:solidFill>
                            <a:srgbClr val="FF3300"/>
                          </a:solidFill>
                          <a:effectLst/>
                          <a:latin typeface="Arial" pitchFamily="34" charset="0"/>
                          <a:ea typeface="SimSun" pitchFamily="2" charset="-122"/>
                          <a:cs typeface="Arial" pitchFamily="34" charset="0"/>
                        </a:rPr>
                        <a:t>Threonine</a:t>
                      </a:r>
                      <a:r>
                        <a:rPr kumimoji="0" lang="en-US" altLang="zh-CN" sz="2400" b="1" i="0" u="none" strike="noStrike" cap="none" normalizeH="0" baseline="0" dirty="0" smtClean="0">
                          <a:ln>
                            <a:noFill/>
                          </a:ln>
                          <a:solidFill>
                            <a:srgbClr val="FF3300"/>
                          </a:solidFill>
                          <a:effectLst/>
                          <a:latin typeface="Arial" pitchFamily="34" charset="0"/>
                          <a:ea typeface="SimSun" pitchFamily="2" charset="-122"/>
                          <a:cs typeface="Arial" pitchFamily="34" charset="0"/>
                        </a:rPr>
                        <a:t> </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143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Arial" pitchFamily="34" charset="0"/>
                          <a:ea typeface="SimSun" pitchFamily="2" charset="-122"/>
                          <a:cs typeface="Arial" pitchFamily="34" charset="0"/>
                        </a:rPr>
                        <a:t>Tyrosine</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rgbClr val="FF3300"/>
                          </a:solidFill>
                          <a:effectLst/>
                          <a:latin typeface="Arial" pitchFamily="34" charset="0"/>
                          <a:ea typeface="SimSun" pitchFamily="2" charset="-122"/>
                          <a:cs typeface="Arial" pitchFamily="34" charset="0"/>
                        </a:rPr>
                        <a:t>  </a:t>
                      </a:r>
                      <a:r>
                        <a:rPr kumimoji="0" lang="en-US" altLang="zh-CN" sz="2400" b="1" i="0" u="none" strike="noStrike" cap="none" normalizeH="0" baseline="0" dirty="0" err="1" smtClean="0">
                          <a:ln>
                            <a:noFill/>
                          </a:ln>
                          <a:solidFill>
                            <a:srgbClr val="FF3300"/>
                          </a:solidFill>
                          <a:effectLst/>
                          <a:latin typeface="Arial" pitchFamily="34" charset="0"/>
                          <a:ea typeface="SimSun" pitchFamily="2" charset="-122"/>
                          <a:cs typeface="Arial" pitchFamily="34" charset="0"/>
                        </a:rPr>
                        <a:t>Tyrptophan</a:t>
                      </a:r>
                      <a:r>
                        <a:rPr kumimoji="0" lang="en-US" altLang="zh-CN" sz="2400" b="1" i="0" u="none" strike="noStrike" cap="none" normalizeH="0" baseline="0" dirty="0" smtClean="0">
                          <a:ln>
                            <a:noFill/>
                          </a:ln>
                          <a:solidFill>
                            <a:srgbClr val="FF3300"/>
                          </a:solidFill>
                          <a:effectLst/>
                          <a:latin typeface="Arial" pitchFamily="34" charset="0"/>
                          <a:ea typeface="SimSun" pitchFamily="2" charset="-122"/>
                          <a:cs typeface="Arial" pitchFamily="34" charset="0"/>
                        </a:rPr>
                        <a:t>  </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1" name="مستطيل 10"/>
          <p:cNvSpPr/>
          <p:nvPr/>
        </p:nvSpPr>
        <p:spPr>
          <a:xfrm>
            <a:off x="1785918" y="5854503"/>
            <a:ext cx="6858048" cy="369332"/>
          </a:xfrm>
          <a:prstGeom prst="rect">
            <a:avLst/>
          </a:prstGeom>
        </p:spPr>
        <p:txBody>
          <a:bodyPr wrap="square">
            <a:spAutoFit/>
          </a:bodyPr>
          <a:lstStyle/>
          <a:p>
            <a:r>
              <a:rPr kumimoji="1" lang="en-US" altLang="zh-CN" dirty="0" smtClean="0">
                <a:latin typeface="+mj-lt"/>
                <a:ea typeface="SimSun" pitchFamily="2" charset="-122"/>
                <a:cs typeface="Times New Roman" pitchFamily="18" charset="0"/>
              </a:rPr>
              <a:t> *The amino acids</a:t>
            </a:r>
            <a:r>
              <a:rPr kumimoji="1" lang="en-US" altLang="zh-CN" dirty="0" smtClean="0">
                <a:solidFill>
                  <a:srgbClr val="FFFF00"/>
                </a:solidFill>
                <a:latin typeface="+mj-lt"/>
                <a:ea typeface="SimSun" pitchFamily="2" charset="-122"/>
                <a:cs typeface="Times New Roman" pitchFamily="18" charset="0"/>
              </a:rPr>
              <a:t> </a:t>
            </a:r>
            <a:r>
              <a:rPr kumimoji="1" lang="en-US" altLang="zh-CN" dirty="0" err="1" smtClean="0">
                <a:solidFill>
                  <a:srgbClr val="FF3300"/>
                </a:solidFill>
                <a:latin typeface="+mj-lt"/>
                <a:ea typeface="SimSun" pitchFamily="2" charset="-122"/>
                <a:cs typeface="Times New Roman" pitchFamily="18" charset="0"/>
              </a:rPr>
              <a:t>Arg</a:t>
            </a:r>
            <a:r>
              <a:rPr kumimoji="1" lang="en-US" altLang="zh-CN" dirty="0" smtClean="0">
                <a:solidFill>
                  <a:srgbClr val="FF3300"/>
                </a:solidFill>
                <a:latin typeface="+mj-lt"/>
                <a:ea typeface="SimSun" pitchFamily="2" charset="-122"/>
                <a:cs typeface="Times New Roman" pitchFamily="18" charset="0"/>
              </a:rPr>
              <a:t>, </a:t>
            </a:r>
            <a:r>
              <a:rPr lang="en-US" altLang="zh-CN" dirty="0" smtClean="0">
                <a:solidFill>
                  <a:srgbClr val="FF3300"/>
                </a:solidFill>
                <a:latin typeface="+mj-lt"/>
                <a:ea typeface="SimSun" pitchFamily="2" charset="-122"/>
                <a:cs typeface="Times New Roman" pitchFamily="18" charset="0"/>
              </a:rPr>
              <a:t>His</a:t>
            </a:r>
            <a:r>
              <a:rPr lang="en-US" altLang="zh-CN" dirty="0" smtClean="0">
                <a:latin typeface="+mj-lt"/>
                <a:ea typeface="SimSun" pitchFamily="2" charset="-122"/>
                <a:cs typeface="Times New Roman" pitchFamily="18" charset="0"/>
              </a:rPr>
              <a:t> </a:t>
            </a:r>
            <a:r>
              <a:rPr kumimoji="1" lang="en-US" altLang="zh-CN" dirty="0" smtClean="0">
                <a:latin typeface="+mj-lt"/>
                <a:ea typeface="SimSun" pitchFamily="2" charset="-122"/>
                <a:cs typeface="Times New Roman" pitchFamily="18" charset="0"/>
              </a:rPr>
              <a:t>are considered “</a:t>
            </a:r>
            <a:r>
              <a:rPr kumimoji="1" lang="en-US" altLang="zh-CN" dirty="0" smtClean="0">
                <a:solidFill>
                  <a:srgbClr val="0000FF"/>
                </a:solidFill>
                <a:latin typeface="+mj-lt"/>
                <a:ea typeface="SimSun" pitchFamily="2" charset="-122"/>
                <a:cs typeface="Times New Roman" pitchFamily="18" charset="0"/>
              </a:rPr>
              <a:t>conditionally essential</a:t>
            </a:r>
            <a:r>
              <a:rPr kumimoji="1" lang="en-US" altLang="zh-CN" dirty="0" smtClean="0">
                <a:latin typeface="+mj-lt"/>
                <a:ea typeface="SimSun" pitchFamily="2" charset="-122"/>
                <a:cs typeface="Times New Roman" pitchFamily="18" charset="0"/>
              </a:rPr>
              <a:t>”</a:t>
            </a:r>
            <a:endParaRPr lang="ar-IQ" dirty="0">
              <a:latin typeface="+mj-lt"/>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3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3000" fill="hold"/>
                                        <p:tgtEl>
                                          <p:spTgt spid="11"/>
                                        </p:tgtEl>
                                        <p:attrNameLst>
                                          <p:attrName>ppt_x</p:attrName>
                                        </p:attrNameLst>
                                      </p:cBhvr>
                                      <p:tavLst>
                                        <p:tav tm="0">
                                          <p:val>
                                            <p:strVal val="#ppt_x"/>
                                          </p:val>
                                        </p:tav>
                                        <p:tav tm="100000">
                                          <p:val>
                                            <p:strVal val="#ppt_x"/>
                                          </p:val>
                                        </p:tav>
                                      </p:tavLst>
                                    </p:anim>
                                    <p:anim calcmode="lin" valueType="num">
                                      <p:cBhvr additive="base">
                                        <p:cTn id="13"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sp>
        <p:nvSpPr>
          <p:cNvPr id="6" name="عنوان 5"/>
          <p:cNvSpPr>
            <a:spLocks noGrp="1"/>
          </p:cNvSpPr>
          <p:nvPr>
            <p:ph type="title"/>
          </p:nvPr>
        </p:nvSpPr>
        <p:spPr>
          <a:xfrm>
            <a:off x="1571604" y="-214338"/>
            <a:ext cx="6934200" cy="1143000"/>
          </a:xfrm>
        </p:spPr>
        <p:txBody>
          <a:bodyPr/>
          <a:lstStyle/>
          <a:p>
            <a:r>
              <a:rPr lang="en-US" sz="3600" dirty="0" smtClean="0"/>
              <a:t>Digestion Of Dietary Protein</a:t>
            </a:r>
            <a:endParaRPr lang="ar-IQ" sz="3600" dirty="0"/>
          </a:p>
        </p:txBody>
      </p:sp>
      <p:sp>
        <p:nvSpPr>
          <p:cNvPr id="8" name="مربع نص 7"/>
          <p:cNvSpPr txBox="1"/>
          <p:nvPr/>
        </p:nvSpPr>
        <p:spPr>
          <a:xfrm>
            <a:off x="2071670" y="770263"/>
            <a:ext cx="7215238" cy="1015663"/>
          </a:xfrm>
          <a:prstGeom prst="rect">
            <a:avLst/>
          </a:prstGeom>
          <a:noFill/>
        </p:spPr>
        <p:txBody>
          <a:bodyPr wrap="square" rtlCol="1">
            <a:spAutoFit/>
          </a:bodyPr>
          <a:lstStyle/>
          <a:p>
            <a:r>
              <a:rPr lang="en-US" sz="2000" dirty="0" smtClean="0"/>
              <a:t>Proteins are generally too large to be absorbed by the intestine, they must be </a:t>
            </a:r>
            <a:r>
              <a:rPr lang="en-US" sz="2000" dirty="0" err="1" smtClean="0"/>
              <a:t>hydrolysed</a:t>
            </a:r>
            <a:r>
              <a:rPr lang="en-US" sz="2000" dirty="0" smtClean="0"/>
              <a:t>  to give their constituent  AA  which can be absorbed.</a:t>
            </a:r>
            <a:endParaRPr lang="ar-IQ" sz="2000" dirty="0"/>
          </a:p>
        </p:txBody>
      </p:sp>
      <p:sp>
        <p:nvSpPr>
          <p:cNvPr id="10" name="مربع نص 9"/>
          <p:cNvSpPr txBox="1"/>
          <p:nvPr/>
        </p:nvSpPr>
        <p:spPr>
          <a:xfrm>
            <a:off x="2143108" y="1957320"/>
            <a:ext cx="1285884" cy="400110"/>
          </a:xfrm>
          <a:prstGeom prst="rect">
            <a:avLst/>
          </a:prstGeom>
          <a:noFill/>
        </p:spPr>
        <p:txBody>
          <a:bodyPr wrap="square" rtlCol="1">
            <a:spAutoFit/>
          </a:bodyPr>
          <a:lstStyle/>
          <a:p>
            <a:r>
              <a:rPr lang="en-US" sz="2000" dirty="0" smtClean="0"/>
              <a:t>Stomach</a:t>
            </a:r>
            <a:endParaRPr lang="ar-IQ" sz="2000" dirty="0"/>
          </a:p>
        </p:txBody>
      </p:sp>
      <p:sp>
        <p:nvSpPr>
          <p:cNvPr id="11" name="مربع نص 10"/>
          <p:cNvSpPr txBox="1"/>
          <p:nvPr/>
        </p:nvSpPr>
        <p:spPr>
          <a:xfrm>
            <a:off x="2000232" y="2655040"/>
            <a:ext cx="7072362" cy="1631216"/>
          </a:xfrm>
          <a:prstGeom prst="rect">
            <a:avLst/>
          </a:prstGeom>
          <a:noFill/>
        </p:spPr>
        <p:txBody>
          <a:bodyPr wrap="square" rtlCol="1">
            <a:spAutoFit/>
          </a:bodyPr>
          <a:lstStyle/>
          <a:p>
            <a:r>
              <a:rPr lang="en-US" sz="2000" u="sng" dirty="0" smtClean="0"/>
              <a:t>Stomach:</a:t>
            </a:r>
            <a:r>
              <a:rPr lang="en-US" sz="2000" dirty="0" smtClean="0"/>
              <a:t> the gastric juice  and the HCL PH(2-3) too dilute to </a:t>
            </a:r>
            <a:r>
              <a:rPr lang="en-US" sz="2000" dirty="0" err="1" smtClean="0"/>
              <a:t>hydrolysed</a:t>
            </a:r>
            <a:r>
              <a:rPr lang="en-US" sz="2000" dirty="0" smtClean="0"/>
              <a:t>, In the </a:t>
            </a:r>
            <a:r>
              <a:rPr lang="en-US" sz="2000" dirty="0" err="1" smtClean="0"/>
              <a:t>serus</a:t>
            </a:r>
            <a:r>
              <a:rPr lang="en-US" sz="2000" dirty="0" smtClean="0"/>
              <a:t> cells pepsinogen is activated to pepsin or auto catalytically by other pepsin molecules that have already activated. Pepsin  releases peptides and </a:t>
            </a:r>
          </a:p>
          <a:p>
            <a:r>
              <a:rPr lang="en-US" sz="2000" dirty="0" smtClean="0"/>
              <a:t>few AA.</a:t>
            </a:r>
            <a:endParaRPr lang="ar-IQ" sz="2000" dirty="0"/>
          </a:p>
        </p:txBody>
      </p:sp>
      <p:sp>
        <p:nvSpPr>
          <p:cNvPr id="12" name="مربع نص 11"/>
          <p:cNvSpPr txBox="1"/>
          <p:nvPr/>
        </p:nvSpPr>
        <p:spPr>
          <a:xfrm>
            <a:off x="2000232" y="4286256"/>
            <a:ext cx="6215106" cy="1938992"/>
          </a:xfrm>
          <a:prstGeom prst="rect">
            <a:avLst/>
          </a:prstGeom>
          <a:noFill/>
        </p:spPr>
        <p:txBody>
          <a:bodyPr wrap="square" rtlCol="1">
            <a:spAutoFit/>
          </a:bodyPr>
          <a:lstStyle/>
          <a:p>
            <a:r>
              <a:rPr lang="en-US" sz="2000" u="sng" dirty="0" smtClean="0"/>
              <a:t>Pancreas:</a:t>
            </a:r>
            <a:r>
              <a:rPr lang="en-US" sz="2000" dirty="0" smtClean="0"/>
              <a:t> large polypeptides produced in the stomach are further </a:t>
            </a:r>
            <a:r>
              <a:rPr lang="en-US" sz="2000" dirty="0" err="1" smtClean="0"/>
              <a:t>hydrolysed</a:t>
            </a:r>
            <a:r>
              <a:rPr lang="en-US" sz="2000" dirty="0" smtClean="0"/>
              <a:t> or cleaved into </a:t>
            </a:r>
            <a:r>
              <a:rPr lang="en-US" sz="2000" dirty="0" err="1" smtClean="0"/>
              <a:t>oligopeptide</a:t>
            </a:r>
            <a:r>
              <a:rPr lang="en-US" sz="2000" dirty="0" smtClean="0"/>
              <a:t> and AA by the action of  pancreatic proteases, these enzymes activated by 2 hormone  </a:t>
            </a:r>
            <a:r>
              <a:rPr lang="en-US" sz="2000" dirty="0" err="1" smtClean="0"/>
              <a:t>cholecystokinin</a:t>
            </a:r>
            <a:r>
              <a:rPr lang="en-US" sz="2000" dirty="0" smtClean="0"/>
              <a:t> and </a:t>
            </a:r>
            <a:r>
              <a:rPr lang="en-US" sz="2000" dirty="0" err="1" smtClean="0"/>
              <a:t>secretin</a:t>
            </a:r>
            <a:endParaRPr lang="en-US" sz="2000" dirty="0" smtClean="0"/>
          </a:p>
          <a:p>
            <a:r>
              <a:rPr lang="en-US" sz="2000" dirty="0" err="1" smtClean="0"/>
              <a:t>Trypsinogen</a:t>
            </a:r>
            <a:r>
              <a:rPr lang="en-US" sz="2000" dirty="0" smtClean="0"/>
              <a:t>  activated into </a:t>
            </a:r>
            <a:r>
              <a:rPr lang="en-US" sz="2000" dirty="0" err="1" smtClean="0"/>
              <a:t>trypsin</a:t>
            </a:r>
            <a:r>
              <a:rPr lang="en-US" sz="2000" dirty="0" smtClean="0"/>
              <a:t>.</a:t>
            </a:r>
            <a:endParaRPr lang="ar-IQ" sz="2000" dirty="0"/>
          </a:p>
        </p:txBody>
      </p:sp>
      <p:sp>
        <p:nvSpPr>
          <p:cNvPr id="13" name="مربع نص 12"/>
          <p:cNvSpPr txBox="1"/>
          <p:nvPr/>
        </p:nvSpPr>
        <p:spPr>
          <a:xfrm>
            <a:off x="3803770" y="1957320"/>
            <a:ext cx="1268296" cy="400110"/>
          </a:xfrm>
          <a:prstGeom prst="rect">
            <a:avLst/>
          </a:prstGeom>
          <a:noFill/>
        </p:spPr>
        <p:txBody>
          <a:bodyPr wrap="none" rtlCol="1">
            <a:spAutoFit/>
          </a:bodyPr>
          <a:lstStyle/>
          <a:p>
            <a:r>
              <a:rPr lang="en-US" sz="2000" dirty="0" smtClean="0"/>
              <a:t>Pancreas</a:t>
            </a:r>
            <a:endParaRPr lang="ar-IQ" sz="2000" dirty="0" smtClean="0"/>
          </a:p>
        </p:txBody>
      </p:sp>
      <p:sp>
        <p:nvSpPr>
          <p:cNvPr id="14" name="مربع نص 13"/>
          <p:cNvSpPr txBox="1"/>
          <p:nvPr/>
        </p:nvSpPr>
        <p:spPr>
          <a:xfrm>
            <a:off x="5572132" y="1957320"/>
            <a:ext cx="1152880" cy="400110"/>
          </a:xfrm>
          <a:prstGeom prst="rect">
            <a:avLst/>
          </a:prstGeom>
          <a:noFill/>
        </p:spPr>
        <p:txBody>
          <a:bodyPr wrap="none" rtlCol="1">
            <a:spAutoFit/>
          </a:bodyPr>
          <a:lstStyle/>
          <a:p>
            <a:r>
              <a:rPr lang="en-US" sz="2000" dirty="0" smtClean="0"/>
              <a:t>Intestine</a:t>
            </a:r>
            <a:endParaRPr lang="ar-IQ" sz="2000"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1+#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3000" fill="hold"/>
                                        <p:tgtEl>
                                          <p:spTgt spid="10"/>
                                        </p:tgtEl>
                                        <p:attrNameLst>
                                          <p:attrName>ppt_x</p:attrName>
                                        </p:attrNameLst>
                                      </p:cBhvr>
                                      <p:tavLst>
                                        <p:tav tm="0">
                                          <p:val>
                                            <p:strVal val="1+#ppt_w/2"/>
                                          </p:val>
                                        </p:tav>
                                        <p:tav tm="100000">
                                          <p:val>
                                            <p:strVal val="#ppt_x"/>
                                          </p:val>
                                        </p:tav>
                                      </p:tavLst>
                                    </p:anim>
                                    <p:anim calcmode="lin" valueType="num">
                                      <p:cBhvr additive="base">
                                        <p:cTn id="14" dur="3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3000" fill="hold"/>
                                        <p:tgtEl>
                                          <p:spTgt spid="13"/>
                                        </p:tgtEl>
                                        <p:attrNameLst>
                                          <p:attrName>ppt_x</p:attrName>
                                        </p:attrNameLst>
                                      </p:cBhvr>
                                      <p:tavLst>
                                        <p:tav tm="0">
                                          <p:val>
                                            <p:strVal val="1+#ppt_w/2"/>
                                          </p:val>
                                        </p:tav>
                                        <p:tav tm="100000">
                                          <p:val>
                                            <p:strVal val="#ppt_x"/>
                                          </p:val>
                                        </p:tav>
                                      </p:tavLst>
                                    </p:anim>
                                    <p:anim calcmode="lin" valueType="num">
                                      <p:cBhvr additive="base">
                                        <p:cTn id="20" dur="3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3000" fill="hold"/>
                                        <p:tgtEl>
                                          <p:spTgt spid="14"/>
                                        </p:tgtEl>
                                        <p:attrNameLst>
                                          <p:attrName>ppt_x</p:attrName>
                                        </p:attrNameLst>
                                      </p:cBhvr>
                                      <p:tavLst>
                                        <p:tav tm="0">
                                          <p:val>
                                            <p:strVal val="1+#ppt_w/2"/>
                                          </p:val>
                                        </p:tav>
                                        <p:tav tm="100000">
                                          <p:val>
                                            <p:strVal val="#ppt_x"/>
                                          </p:val>
                                        </p:tav>
                                      </p:tavLst>
                                    </p:anim>
                                    <p:anim calcmode="lin" valueType="num">
                                      <p:cBhvr additive="base">
                                        <p:cTn id="26" dur="3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3000" fill="hold"/>
                                        <p:tgtEl>
                                          <p:spTgt spid="11"/>
                                        </p:tgtEl>
                                        <p:attrNameLst>
                                          <p:attrName>ppt_x</p:attrName>
                                        </p:attrNameLst>
                                      </p:cBhvr>
                                      <p:tavLst>
                                        <p:tav tm="0">
                                          <p:val>
                                            <p:strVal val="1+#ppt_w/2"/>
                                          </p:val>
                                        </p:tav>
                                        <p:tav tm="100000">
                                          <p:val>
                                            <p:strVal val="#ppt_x"/>
                                          </p:val>
                                        </p:tav>
                                      </p:tavLst>
                                    </p:anim>
                                    <p:anim calcmode="lin" valueType="num">
                                      <p:cBhvr additive="base">
                                        <p:cTn id="32" dur="3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3000" fill="hold"/>
                                        <p:tgtEl>
                                          <p:spTgt spid="12"/>
                                        </p:tgtEl>
                                        <p:attrNameLst>
                                          <p:attrName>ppt_x</p:attrName>
                                        </p:attrNameLst>
                                      </p:cBhvr>
                                      <p:tavLst>
                                        <p:tav tm="0">
                                          <p:val>
                                            <p:strVal val="1+#ppt_w/2"/>
                                          </p:val>
                                        </p:tav>
                                        <p:tav tm="100000">
                                          <p:val>
                                            <p:strVal val="#ppt_x"/>
                                          </p:val>
                                        </p:tav>
                                      </p:tavLst>
                                    </p:anim>
                                    <p:anim calcmode="lin" valueType="num">
                                      <p:cBhvr additive="base">
                                        <p:cTn id="38"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sp>
        <p:nvSpPr>
          <p:cNvPr id="8" name="مربع نص 7"/>
          <p:cNvSpPr txBox="1"/>
          <p:nvPr/>
        </p:nvSpPr>
        <p:spPr>
          <a:xfrm>
            <a:off x="1643043" y="71415"/>
            <a:ext cx="7500958" cy="1200329"/>
          </a:xfrm>
          <a:prstGeom prst="rect">
            <a:avLst/>
          </a:prstGeom>
          <a:noFill/>
        </p:spPr>
        <p:txBody>
          <a:bodyPr wrap="square" rtlCol="1">
            <a:spAutoFit/>
          </a:bodyPr>
          <a:lstStyle/>
          <a:p>
            <a:r>
              <a:rPr lang="en-US" sz="2400" u="sng" dirty="0" smtClean="0"/>
              <a:t>Intestine :</a:t>
            </a:r>
            <a:r>
              <a:rPr lang="en-US" sz="2400" dirty="0" smtClean="0"/>
              <a:t> In the intestine luminal surface contain </a:t>
            </a:r>
            <a:r>
              <a:rPr lang="en-US" sz="2400" dirty="0" err="1" smtClean="0"/>
              <a:t>aminopeptidases</a:t>
            </a:r>
            <a:r>
              <a:rPr lang="en-US" sz="2400" dirty="0" smtClean="0"/>
              <a:t> that repeatedly cleaves the </a:t>
            </a:r>
            <a:r>
              <a:rPr lang="en-US" sz="2400" dirty="0" err="1" smtClean="0"/>
              <a:t>oligopeptide</a:t>
            </a:r>
            <a:r>
              <a:rPr lang="en-US" sz="2400" dirty="0" smtClean="0"/>
              <a:t> to produce free AA and small peptide.</a:t>
            </a:r>
            <a:endParaRPr lang="ar-IQ" sz="2400" dirty="0"/>
          </a:p>
        </p:txBody>
      </p:sp>
      <p:pic>
        <p:nvPicPr>
          <p:cNvPr id="13" name="صورة 12" descr="ss.jpg"/>
          <p:cNvPicPr>
            <a:picLocks noChangeAspect="1"/>
          </p:cNvPicPr>
          <p:nvPr/>
        </p:nvPicPr>
        <p:blipFill>
          <a:blip r:embed="rId2" cstate="print"/>
          <a:stretch>
            <a:fillRect/>
          </a:stretch>
        </p:blipFill>
        <p:spPr>
          <a:xfrm>
            <a:off x="3613024" y="1214422"/>
            <a:ext cx="2816364" cy="5607452"/>
          </a:xfrm>
          <a:prstGeom prst="rect">
            <a:avLst/>
          </a:prstGeo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1+#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sp>
        <p:nvSpPr>
          <p:cNvPr id="10" name="مربع نص 9"/>
          <p:cNvSpPr txBox="1"/>
          <p:nvPr/>
        </p:nvSpPr>
        <p:spPr>
          <a:xfrm>
            <a:off x="3711072" y="214290"/>
            <a:ext cx="2646878" cy="646331"/>
          </a:xfrm>
          <a:prstGeom prst="rect">
            <a:avLst/>
          </a:prstGeom>
          <a:noFill/>
        </p:spPr>
        <p:txBody>
          <a:bodyPr wrap="none" rtlCol="1">
            <a:spAutoFit/>
          </a:bodyPr>
          <a:lstStyle/>
          <a:p>
            <a:r>
              <a:rPr lang="en-US" sz="3600" b="1" dirty="0" smtClean="0">
                <a:solidFill>
                  <a:srgbClr val="FF0000"/>
                </a:solidFill>
              </a:rPr>
              <a:t>Absorption</a:t>
            </a:r>
          </a:p>
        </p:txBody>
      </p:sp>
      <p:sp>
        <p:nvSpPr>
          <p:cNvPr id="11" name="مربع نص 10"/>
          <p:cNvSpPr txBox="1"/>
          <p:nvPr/>
        </p:nvSpPr>
        <p:spPr>
          <a:xfrm>
            <a:off x="1720854" y="977800"/>
            <a:ext cx="7767704" cy="1938992"/>
          </a:xfrm>
          <a:prstGeom prst="rect">
            <a:avLst/>
          </a:prstGeom>
          <a:noFill/>
        </p:spPr>
        <p:txBody>
          <a:bodyPr wrap="none" rtlCol="1">
            <a:spAutoFit/>
          </a:bodyPr>
          <a:lstStyle/>
          <a:p>
            <a:r>
              <a:rPr lang="en-US" sz="2400" dirty="0" smtClean="0"/>
              <a:t>Free AA are taken into the intestinal cells by Na-linked</a:t>
            </a:r>
          </a:p>
          <a:p>
            <a:r>
              <a:rPr lang="en-US" sz="2400" dirty="0" smtClean="0"/>
              <a:t> secondary transport system. Di-and tri peptides are </a:t>
            </a:r>
          </a:p>
          <a:p>
            <a:r>
              <a:rPr lang="en-US" sz="2400" dirty="0" smtClean="0"/>
              <a:t>taken up by H</a:t>
            </a:r>
            <a:r>
              <a:rPr lang="en-US" sz="2400" baseline="30000" dirty="0" smtClean="0"/>
              <a:t>+</a:t>
            </a:r>
            <a:r>
              <a:rPr lang="en-US" sz="2400" dirty="0" smtClean="0"/>
              <a:t>- linked transport system. The peptides </a:t>
            </a:r>
          </a:p>
          <a:p>
            <a:r>
              <a:rPr lang="en-US" sz="2400" dirty="0" smtClean="0"/>
              <a:t>are hydrolyzed in the cytosol to AA before being </a:t>
            </a:r>
          </a:p>
          <a:p>
            <a:r>
              <a:rPr lang="en-US" sz="2400" dirty="0" smtClean="0"/>
              <a:t>released in to the portal system . </a:t>
            </a:r>
          </a:p>
        </p:txBody>
      </p:sp>
      <p:sp>
        <p:nvSpPr>
          <p:cNvPr id="13" name="مربع نص 12"/>
          <p:cNvSpPr txBox="1"/>
          <p:nvPr/>
        </p:nvSpPr>
        <p:spPr>
          <a:xfrm>
            <a:off x="1714480" y="3120940"/>
            <a:ext cx="7429520" cy="2308324"/>
          </a:xfrm>
          <a:prstGeom prst="rect">
            <a:avLst/>
          </a:prstGeom>
          <a:noFill/>
        </p:spPr>
        <p:txBody>
          <a:bodyPr wrap="square" rtlCol="1">
            <a:spAutoFit/>
          </a:bodyPr>
          <a:lstStyle/>
          <a:p>
            <a:r>
              <a:rPr lang="en-US" sz="2400" dirty="0" smtClean="0"/>
              <a:t>Thus, only free AA are found in the portal vein after meal containing protein . These AA are either metabolized by the liver or released into the general circulation. Branched chain AA are important examples of AA that are not metabolized by the liver and sent from the liver into the blood.</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1+#ppt_w/2"/>
                                          </p:val>
                                        </p:tav>
                                        <p:tav tm="100000">
                                          <p:val>
                                            <p:strVal val="#ppt_x"/>
                                          </p:val>
                                        </p:tav>
                                      </p:tavLst>
                                    </p:anim>
                                    <p:anim calcmode="lin" valueType="num">
                                      <p:cBhvr additive="base">
                                        <p:cTn id="8" dur="3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3000" fill="hold"/>
                                        <p:tgtEl>
                                          <p:spTgt spid="13"/>
                                        </p:tgtEl>
                                        <p:attrNameLst>
                                          <p:attrName>ppt_x</p:attrName>
                                        </p:attrNameLst>
                                      </p:cBhvr>
                                      <p:tavLst>
                                        <p:tav tm="0">
                                          <p:val>
                                            <p:strVal val="1+#ppt_w/2"/>
                                          </p:val>
                                        </p:tav>
                                        <p:tav tm="100000">
                                          <p:val>
                                            <p:strVal val="#ppt_x"/>
                                          </p:val>
                                        </p:tav>
                                      </p:tavLst>
                                    </p:anim>
                                    <p:anim calcmode="lin" valueType="num">
                                      <p:cBhvr additive="base">
                                        <p:cTn id="14" dur="3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pic>
        <p:nvPicPr>
          <p:cNvPr id="12" name="صورة 11" descr="s1.jpg"/>
          <p:cNvPicPr>
            <a:picLocks noChangeAspect="1"/>
          </p:cNvPicPr>
          <p:nvPr/>
        </p:nvPicPr>
        <p:blipFill>
          <a:blip r:embed="rId2" cstate="print"/>
          <a:stretch>
            <a:fillRect/>
          </a:stretch>
        </p:blipFill>
        <p:spPr>
          <a:xfrm>
            <a:off x="1785918" y="1428736"/>
            <a:ext cx="7215238" cy="3786214"/>
          </a:xfrm>
          <a:prstGeom prst="rect">
            <a:avLst/>
          </a:prstGeom>
        </p:spPr>
      </p:pic>
      <p:sp>
        <p:nvSpPr>
          <p:cNvPr id="5" name="مربع نص 4"/>
          <p:cNvSpPr txBox="1"/>
          <p:nvPr/>
        </p:nvSpPr>
        <p:spPr>
          <a:xfrm>
            <a:off x="1928794" y="5500702"/>
            <a:ext cx="6858048" cy="646331"/>
          </a:xfrm>
          <a:prstGeom prst="rect">
            <a:avLst/>
          </a:prstGeom>
          <a:noFill/>
        </p:spPr>
        <p:txBody>
          <a:bodyPr wrap="square" rtlCol="1">
            <a:spAutoFit/>
          </a:bodyPr>
          <a:lstStyle/>
          <a:p>
            <a:r>
              <a:rPr lang="en-US" dirty="0" err="1" smtClean="0"/>
              <a:t>Specificity;tryp</a:t>
            </a:r>
            <a:r>
              <a:rPr lang="en-US" dirty="0" smtClean="0"/>
              <a:t> cleaves the carbonyl </a:t>
            </a:r>
            <a:r>
              <a:rPr lang="en-US" dirty="0" err="1" smtClean="0"/>
              <a:t>gp</a:t>
            </a:r>
            <a:r>
              <a:rPr lang="en-US" dirty="0" smtClean="0"/>
              <a:t> of </a:t>
            </a:r>
            <a:r>
              <a:rPr lang="en-US" dirty="0" err="1" smtClean="0"/>
              <a:t>pptide</a:t>
            </a:r>
            <a:r>
              <a:rPr lang="en-US" dirty="0" smtClean="0"/>
              <a:t> contributed by </a:t>
            </a:r>
            <a:r>
              <a:rPr lang="en-US" dirty="0" err="1" smtClean="0"/>
              <a:t>ar.,ly</a:t>
            </a:r>
            <a:endParaRPr lang="ar-IQ"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3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3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nodeType="clickEffect">
                                  <p:stCondLst>
                                    <p:cond delay="0"/>
                                  </p:stCondLst>
                                  <p:childTnLst>
                                    <p:animEffect transition="out" filter="checkerboard(across)">
                                      <p:cBhvr>
                                        <p:cTn id="17" dur="3000"/>
                                        <p:tgtEl>
                                          <p:spTgt spid="5">
                                            <p:txEl>
                                              <p:pRg st="0" end="0"/>
                                            </p:txEl>
                                          </p:spTgt>
                                        </p:tgtEl>
                                      </p:cBhvr>
                                    </p:animEffect>
                                    <p:set>
                                      <p:cBhvr>
                                        <p:cTn id="18" dur="1" fill="hold">
                                          <p:stCondLst>
                                            <p:cond delay="2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sp>
        <p:nvSpPr>
          <p:cNvPr id="6" name="مربع نص 5"/>
          <p:cNvSpPr txBox="1"/>
          <p:nvPr/>
        </p:nvSpPr>
        <p:spPr>
          <a:xfrm>
            <a:off x="1571604" y="357166"/>
            <a:ext cx="7392152" cy="646331"/>
          </a:xfrm>
          <a:prstGeom prst="rect">
            <a:avLst/>
          </a:prstGeom>
          <a:noFill/>
        </p:spPr>
        <p:txBody>
          <a:bodyPr wrap="none" rtlCol="1">
            <a:spAutoFit/>
          </a:bodyPr>
          <a:lstStyle/>
          <a:p>
            <a:r>
              <a:rPr lang="en-US" sz="3600" dirty="0" smtClean="0">
                <a:solidFill>
                  <a:srgbClr val="FF0000"/>
                </a:solidFill>
              </a:rPr>
              <a:t>Glucogenic &amp;</a:t>
            </a:r>
            <a:r>
              <a:rPr lang="en-US" sz="3600" dirty="0" err="1" smtClean="0">
                <a:solidFill>
                  <a:srgbClr val="FF0000"/>
                </a:solidFill>
              </a:rPr>
              <a:t>Ketogenic</a:t>
            </a:r>
            <a:r>
              <a:rPr lang="en-US" sz="3600" dirty="0" smtClean="0">
                <a:solidFill>
                  <a:srgbClr val="FF0000"/>
                </a:solidFill>
              </a:rPr>
              <a:t> Amino Acid</a:t>
            </a:r>
            <a:endParaRPr lang="ar-IQ" sz="3600" dirty="0">
              <a:solidFill>
                <a:srgbClr val="FF0000"/>
              </a:solidFill>
            </a:endParaRPr>
          </a:p>
        </p:txBody>
      </p:sp>
      <p:sp>
        <p:nvSpPr>
          <p:cNvPr id="8" name="مربع نص 7"/>
          <p:cNvSpPr txBox="1"/>
          <p:nvPr/>
        </p:nvSpPr>
        <p:spPr>
          <a:xfrm>
            <a:off x="1785918" y="1357298"/>
            <a:ext cx="7072362" cy="1938992"/>
          </a:xfrm>
          <a:prstGeom prst="rect">
            <a:avLst/>
          </a:prstGeom>
          <a:noFill/>
        </p:spPr>
        <p:txBody>
          <a:bodyPr wrap="square" rtlCol="1">
            <a:spAutoFit/>
          </a:bodyPr>
          <a:lstStyle/>
          <a:p>
            <a:r>
              <a:rPr lang="en-US" sz="2400" dirty="0" smtClean="0"/>
              <a:t>Glucogenic AA: whose catabolism produce pyruvate or one of the intermediates of the citric acid </a:t>
            </a:r>
            <a:r>
              <a:rPr lang="en-US" sz="2400" dirty="0" err="1" smtClean="0"/>
              <a:t>cycle.These</a:t>
            </a:r>
            <a:r>
              <a:rPr lang="en-US" sz="2400" dirty="0" smtClean="0"/>
              <a:t> intermediates are substrate for gluconeogenesis,which can give rise to glucose or glycogen in </a:t>
            </a:r>
            <a:r>
              <a:rPr lang="en-US" sz="2400" smtClean="0"/>
              <a:t>the </a:t>
            </a:r>
            <a:r>
              <a:rPr lang="en-US" sz="2400" smtClean="0"/>
              <a:t>liver </a:t>
            </a:r>
            <a:r>
              <a:rPr lang="en-US" sz="2400" dirty="0" smtClean="0"/>
              <a:t>or glycogen in the muscles.</a:t>
            </a:r>
            <a:endParaRPr lang="ar-IQ" sz="2400" dirty="0"/>
          </a:p>
        </p:txBody>
      </p:sp>
      <p:sp>
        <p:nvSpPr>
          <p:cNvPr id="10" name="مربع نص 9"/>
          <p:cNvSpPr txBox="1"/>
          <p:nvPr/>
        </p:nvSpPr>
        <p:spPr>
          <a:xfrm>
            <a:off x="2000232" y="3286124"/>
            <a:ext cx="6500858" cy="2954655"/>
          </a:xfrm>
          <a:prstGeom prst="rect">
            <a:avLst/>
          </a:prstGeom>
          <a:noFill/>
        </p:spPr>
        <p:txBody>
          <a:bodyPr wrap="square" rtlCol="1">
            <a:spAutoFit/>
          </a:bodyPr>
          <a:lstStyle/>
          <a:p>
            <a:r>
              <a:rPr lang="en-US" sz="2400" dirty="0" err="1" smtClean="0"/>
              <a:t>Ketogenic</a:t>
            </a:r>
            <a:r>
              <a:rPr lang="en-US" sz="2400" dirty="0" smtClean="0"/>
              <a:t> AA:  whose catabolism produce </a:t>
            </a:r>
            <a:r>
              <a:rPr lang="en-US" sz="2400" dirty="0" err="1" smtClean="0"/>
              <a:t>acetoacetate</a:t>
            </a:r>
            <a:r>
              <a:rPr lang="en-US" sz="2400" dirty="0" smtClean="0"/>
              <a:t> or one of its precursor acetyl </a:t>
            </a:r>
            <a:r>
              <a:rPr lang="en-US" sz="2400" dirty="0" err="1" smtClean="0"/>
              <a:t>coAor</a:t>
            </a:r>
            <a:r>
              <a:rPr lang="en-US" sz="2400" dirty="0" smtClean="0"/>
              <a:t> acetoacetyl </a:t>
            </a:r>
            <a:r>
              <a:rPr lang="en-US" sz="2400" dirty="0" err="1" smtClean="0"/>
              <a:t>coA</a:t>
            </a:r>
            <a:r>
              <a:rPr lang="en-US" sz="2400" dirty="0" smtClean="0"/>
              <a:t>.</a:t>
            </a:r>
          </a:p>
          <a:p>
            <a:r>
              <a:rPr lang="en-US" sz="2400" dirty="0" err="1" smtClean="0"/>
              <a:t>Acetoacetate</a:t>
            </a:r>
            <a:r>
              <a:rPr lang="en-US" sz="2400" dirty="0" smtClean="0"/>
              <a:t> is one of the </a:t>
            </a:r>
            <a:r>
              <a:rPr lang="en-US" sz="2400" dirty="0" err="1" smtClean="0"/>
              <a:t>ketone</a:t>
            </a:r>
            <a:r>
              <a:rPr lang="en-US" sz="2400" dirty="0" smtClean="0"/>
              <a:t> bodies which also include B-</a:t>
            </a:r>
            <a:r>
              <a:rPr lang="en-US" sz="2400" dirty="0" err="1" smtClean="0"/>
              <a:t>hydroxybutyric</a:t>
            </a:r>
            <a:r>
              <a:rPr lang="en-US" sz="2400" dirty="0" smtClean="0"/>
              <a:t> acid and acetone.</a:t>
            </a:r>
          </a:p>
          <a:p>
            <a:r>
              <a:rPr lang="en-US" sz="2400" dirty="0" smtClean="0"/>
              <a:t> only </a:t>
            </a:r>
            <a:r>
              <a:rPr lang="en-US" sz="2400" dirty="0" err="1" smtClean="0"/>
              <a:t>leucine</a:t>
            </a:r>
            <a:r>
              <a:rPr lang="en-US" sz="2400" dirty="0" smtClean="0"/>
              <a:t> and lysine are purely </a:t>
            </a:r>
            <a:r>
              <a:rPr lang="en-US" sz="2400" dirty="0" err="1" smtClean="0"/>
              <a:t>ketogenic</a:t>
            </a:r>
            <a:r>
              <a:rPr lang="en-US" sz="2400" dirty="0" smtClean="0"/>
              <a:t> .</a:t>
            </a:r>
          </a:p>
          <a:p>
            <a:endParaRPr lang="ar-IQ" dirty="0"/>
          </a:p>
        </p:txBody>
      </p:sp>
      <p:sp>
        <p:nvSpPr>
          <p:cNvPr id="11" name="مربع نص 10"/>
          <p:cNvSpPr txBox="1"/>
          <p:nvPr/>
        </p:nvSpPr>
        <p:spPr>
          <a:xfrm>
            <a:off x="2357422" y="6286520"/>
            <a:ext cx="5072098" cy="369332"/>
          </a:xfrm>
          <a:prstGeom prst="rect">
            <a:avLst/>
          </a:prstGeom>
          <a:noFill/>
        </p:spPr>
        <p:txBody>
          <a:bodyPr wrap="square" rtlCol="1">
            <a:spAutoFit/>
          </a:bodyPr>
          <a:lstStyle/>
          <a:p>
            <a:r>
              <a:rPr lang="en-US" dirty="0" smtClean="0"/>
              <a:t>                            Next Fig</a:t>
            </a:r>
            <a:endParaRPr lang="ar-IQ"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1+#ppt_w/2"/>
                                          </p:val>
                                        </p:tav>
                                        <p:tav tm="100000">
                                          <p:val>
                                            <p:strVal val="#ppt_x"/>
                                          </p:val>
                                        </p:tav>
                                      </p:tavLst>
                                    </p:anim>
                                    <p:anim calcmode="lin" valueType="num">
                                      <p:cBhvr additive="base">
                                        <p:cTn id="8" dur="3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3000" fill="hold"/>
                                        <p:tgtEl>
                                          <p:spTgt spid="11"/>
                                        </p:tgtEl>
                                        <p:attrNameLst>
                                          <p:attrName>ppt_x</p:attrName>
                                        </p:attrNameLst>
                                      </p:cBhvr>
                                      <p:tavLst>
                                        <p:tav tm="0">
                                          <p:val>
                                            <p:strVal val="1+#ppt_w/2"/>
                                          </p:val>
                                        </p:tav>
                                        <p:tav tm="100000">
                                          <p:val>
                                            <p:strVal val="#ppt_x"/>
                                          </p:val>
                                        </p:tav>
                                      </p:tavLst>
                                    </p:anim>
                                    <p:anim calcmode="lin" valueType="num">
                                      <p:cBhvr additive="base">
                                        <p:cTn id="14" dur="3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sp>
        <p:nvSpPr>
          <p:cNvPr id="6" name="مربع نص 5"/>
          <p:cNvSpPr txBox="1"/>
          <p:nvPr/>
        </p:nvSpPr>
        <p:spPr>
          <a:xfrm>
            <a:off x="1571604" y="357166"/>
            <a:ext cx="7392152" cy="646331"/>
          </a:xfrm>
          <a:prstGeom prst="rect">
            <a:avLst/>
          </a:prstGeom>
          <a:noFill/>
        </p:spPr>
        <p:txBody>
          <a:bodyPr wrap="none" rtlCol="1">
            <a:spAutoFit/>
          </a:bodyPr>
          <a:lstStyle/>
          <a:p>
            <a:r>
              <a:rPr lang="en-US" sz="3600" dirty="0" smtClean="0">
                <a:solidFill>
                  <a:srgbClr val="FF0000"/>
                </a:solidFill>
              </a:rPr>
              <a:t>Glucogenic &amp;</a:t>
            </a:r>
            <a:r>
              <a:rPr lang="en-US" sz="3600" dirty="0" err="1" smtClean="0">
                <a:solidFill>
                  <a:srgbClr val="FF0000"/>
                </a:solidFill>
              </a:rPr>
              <a:t>Ketogenic</a:t>
            </a:r>
            <a:r>
              <a:rPr lang="en-US" sz="3600" dirty="0" smtClean="0">
                <a:solidFill>
                  <a:srgbClr val="FF0000"/>
                </a:solidFill>
              </a:rPr>
              <a:t> Amino Acid</a:t>
            </a:r>
            <a:endParaRPr lang="ar-IQ" sz="3600" dirty="0">
              <a:solidFill>
                <a:srgbClr val="FF0000"/>
              </a:solidFill>
            </a:endParaRPr>
          </a:p>
        </p:txBody>
      </p:sp>
      <p:pic>
        <p:nvPicPr>
          <p:cNvPr id="12" name="صورة 11" descr="scan0023.jpg"/>
          <p:cNvPicPr>
            <a:picLocks noChangeAspect="1"/>
          </p:cNvPicPr>
          <p:nvPr/>
        </p:nvPicPr>
        <p:blipFill>
          <a:blip r:embed="rId2" cstate="print"/>
          <a:stretch>
            <a:fillRect/>
          </a:stretch>
        </p:blipFill>
        <p:spPr>
          <a:xfrm>
            <a:off x="2428860" y="1000108"/>
            <a:ext cx="5572164" cy="5357850"/>
          </a:xfrm>
          <a:prstGeom prst="rect">
            <a:avLst/>
          </a:prstGeo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
        <p:nvSpPr>
          <p:cNvPr id="5" name="عنصر نائب للتذييل 4"/>
          <p:cNvSpPr>
            <a:spLocks noGrp="1"/>
          </p:cNvSpPr>
          <p:nvPr>
            <p:ph type="ftr" sz="quarter" idx="11"/>
          </p:nvPr>
        </p:nvSpPr>
        <p:spPr/>
        <p:txBody>
          <a:bodyPr/>
          <a:lstStyle/>
          <a:p>
            <a:r>
              <a:rPr lang="en-US" smtClean="0"/>
              <a:t>Free template from www.brainybetty.com</a:t>
            </a:r>
            <a:endParaRPr lang="en-US"/>
          </a:p>
        </p:txBody>
      </p:sp>
      <p:sp>
        <p:nvSpPr>
          <p:cNvPr id="6" name="عنصر نائب لرقم الشريحة 5"/>
          <p:cNvSpPr>
            <a:spLocks noGrp="1"/>
          </p:cNvSpPr>
          <p:nvPr>
            <p:ph type="sldNum" sz="quarter" idx="12"/>
          </p:nvPr>
        </p:nvSpPr>
        <p:spPr/>
        <p:txBody>
          <a:bodyPr/>
          <a:lstStyle/>
          <a:p>
            <a:fld id="{AD9D6274-86A7-4431-A2FC-ED5FF391C660}" type="slidenum">
              <a:rPr lang="en-US" smtClean="0"/>
              <a:pPr/>
              <a:t>2</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sp>
        <p:nvSpPr>
          <p:cNvPr id="8" name="مربع نص 7"/>
          <p:cNvSpPr txBox="1"/>
          <p:nvPr/>
        </p:nvSpPr>
        <p:spPr>
          <a:xfrm>
            <a:off x="2143108" y="642918"/>
            <a:ext cx="6286544" cy="6740307"/>
          </a:xfrm>
          <a:prstGeom prst="rect">
            <a:avLst/>
          </a:prstGeom>
          <a:noFill/>
        </p:spPr>
        <p:txBody>
          <a:bodyPr wrap="square" rtlCol="1">
            <a:spAutoFit/>
          </a:bodyPr>
          <a:lstStyle/>
          <a:p>
            <a:r>
              <a:rPr lang="en-US" sz="2400" dirty="0" smtClean="0"/>
              <a:t>In conclusion the catabolism of the AA. Found in protein pass through different steps</a:t>
            </a:r>
          </a:p>
          <a:p>
            <a:endParaRPr lang="en-US" sz="2400" dirty="0" smtClean="0"/>
          </a:p>
          <a:p>
            <a:pPr marL="342900" indent="-342900">
              <a:buAutoNum type="arabicPeriod"/>
            </a:pPr>
            <a:r>
              <a:rPr lang="en-US" sz="2400" dirty="0" smtClean="0"/>
              <a:t>Removal of </a:t>
            </a:r>
            <a:r>
              <a:rPr lang="el-GR" sz="2400" dirty="0" smtClean="0">
                <a:latin typeface="+mj-lt"/>
                <a:cs typeface="Times New Roman"/>
              </a:rPr>
              <a:t>α</a:t>
            </a:r>
            <a:r>
              <a:rPr lang="en-US" sz="2400" dirty="0" smtClean="0">
                <a:latin typeface="+mj-lt"/>
                <a:cs typeface="Times New Roman"/>
              </a:rPr>
              <a:t> AA.</a:t>
            </a:r>
          </a:p>
          <a:p>
            <a:pPr marL="342900" indent="-342900"/>
            <a:r>
              <a:rPr lang="en-US" sz="2400" dirty="0" smtClean="0">
                <a:latin typeface="+mj-lt"/>
                <a:cs typeface="Times New Roman"/>
              </a:rPr>
              <a:t>2. Break down of the resulting carbon skeleton.</a:t>
            </a:r>
          </a:p>
          <a:p>
            <a:pPr marL="342900" indent="-342900"/>
            <a:endParaRPr lang="en-US" sz="2400" dirty="0" smtClean="0">
              <a:latin typeface="+mj-lt"/>
              <a:cs typeface="Times New Roman"/>
            </a:endParaRPr>
          </a:p>
          <a:p>
            <a:pPr marL="342900" indent="-342900"/>
            <a:r>
              <a:rPr lang="en-US" sz="2400" dirty="0" smtClean="0">
                <a:latin typeface="+mj-lt"/>
                <a:cs typeface="Times New Roman"/>
              </a:rPr>
              <a:t>These pathways form seven intermediate products.</a:t>
            </a:r>
          </a:p>
          <a:p>
            <a:pPr marL="342900" indent="-342900"/>
            <a:r>
              <a:rPr lang="en-US" sz="2400" dirty="0" smtClean="0">
                <a:latin typeface="+mj-lt"/>
                <a:cs typeface="Times New Roman"/>
              </a:rPr>
              <a:t> </a:t>
            </a:r>
            <a:r>
              <a:rPr lang="en-US" sz="2400" dirty="0" err="1" smtClean="0">
                <a:latin typeface="+mj-lt"/>
                <a:cs typeface="Times New Roman"/>
              </a:rPr>
              <a:t>oxaloacetate</a:t>
            </a:r>
            <a:r>
              <a:rPr lang="en-US" sz="2400" dirty="0" smtClean="0">
                <a:latin typeface="+mj-lt"/>
                <a:cs typeface="Times New Roman"/>
              </a:rPr>
              <a:t>               </a:t>
            </a:r>
            <a:r>
              <a:rPr lang="el-GR" sz="2400" dirty="0" smtClean="0">
                <a:cs typeface="Times New Roman"/>
              </a:rPr>
              <a:t>α</a:t>
            </a:r>
            <a:r>
              <a:rPr lang="en-US" sz="2400" dirty="0" smtClean="0">
                <a:cs typeface="Times New Roman"/>
              </a:rPr>
              <a:t> </a:t>
            </a:r>
            <a:r>
              <a:rPr lang="en-US" sz="2400" dirty="0" err="1" smtClean="0">
                <a:cs typeface="Times New Roman"/>
              </a:rPr>
              <a:t>ketoglutarate</a:t>
            </a:r>
            <a:r>
              <a:rPr lang="en-US" sz="2400" dirty="0" smtClean="0">
                <a:cs typeface="Times New Roman"/>
              </a:rPr>
              <a:t>               Pyruvate                   </a:t>
            </a:r>
            <a:r>
              <a:rPr lang="en-US" sz="2400" dirty="0" err="1" smtClean="0">
                <a:cs typeface="Times New Roman"/>
              </a:rPr>
              <a:t>Fumarate</a:t>
            </a:r>
            <a:r>
              <a:rPr lang="en-US" sz="2400" dirty="0" smtClean="0">
                <a:cs typeface="Times New Roman"/>
              </a:rPr>
              <a:t> </a:t>
            </a:r>
          </a:p>
          <a:p>
            <a:pPr marL="342900" indent="-342900"/>
            <a:r>
              <a:rPr lang="en-US" sz="2400" dirty="0" err="1" smtClean="0">
                <a:latin typeface="+mj-lt"/>
                <a:cs typeface="Times New Roman"/>
              </a:rPr>
              <a:t>Succinyl</a:t>
            </a:r>
            <a:r>
              <a:rPr lang="en-US" sz="2400" dirty="0" smtClean="0">
                <a:latin typeface="+mj-lt"/>
                <a:cs typeface="Times New Roman"/>
              </a:rPr>
              <a:t> </a:t>
            </a:r>
            <a:r>
              <a:rPr lang="en-US" sz="2400" dirty="0" err="1" smtClean="0">
                <a:latin typeface="+mj-lt"/>
                <a:cs typeface="Times New Roman"/>
              </a:rPr>
              <a:t>CoA</a:t>
            </a:r>
            <a:r>
              <a:rPr lang="en-US" sz="2400" dirty="0" smtClean="0">
                <a:latin typeface="+mj-lt"/>
                <a:cs typeface="Times New Roman"/>
              </a:rPr>
              <a:t>                 Acetyl </a:t>
            </a:r>
            <a:r>
              <a:rPr lang="en-US" sz="2400" dirty="0" err="1" smtClean="0">
                <a:latin typeface="+mj-lt"/>
                <a:cs typeface="Times New Roman"/>
              </a:rPr>
              <a:t>CoA</a:t>
            </a:r>
            <a:endParaRPr lang="en-US" sz="2400" dirty="0" smtClean="0">
              <a:latin typeface="+mj-lt"/>
              <a:cs typeface="Times New Roman"/>
            </a:endParaRPr>
          </a:p>
          <a:p>
            <a:pPr marL="342900" indent="-342900"/>
            <a:endParaRPr lang="en-US" sz="2400" dirty="0" smtClean="0">
              <a:latin typeface="+mj-lt"/>
              <a:cs typeface="Times New Roman"/>
            </a:endParaRPr>
          </a:p>
          <a:p>
            <a:pPr marL="342900" indent="-342900"/>
            <a:r>
              <a:rPr lang="en-US" sz="2400" dirty="0" smtClean="0">
                <a:latin typeface="+mj-lt"/>
                <a:cs typeface="Times New Roman"/>
              </a:rPr>
              <a:t>                    </a:t>
            </a:r>
            <a:r>
              <a:rPr lang="en-US" sz="2400" dirty="0" err="1" smtClean="0">
                <a:cs typeface="Times New Roman"/>
              </a:rPr>
              <a:t>Acetoacetate</a:t>
            </a:r>
            <a:endParaRPr lang="en-US" sz="2400" dirty="0" smtClean="0">
              <a:latin typeface="+mj-lt"/>
              <a:cs typeface="Times New Roman"/>
            </a:endParaRPr>
          </a:p>
          <a:p>
            <a:pPr marL="342900" indent="-342900"/>
            <a:endParaRPr lang="en-US" sz="2400" dirty="0" smtClean="0">
              <a:latin typeface="+mj-lt"/>
              <a:cs typeface="Times New Roman"/>
            </a:endParaRPr>
          </a:p>
          <a:p>
            <a:pPr marL="342900" indent="-342900"/>
            <a:endParaRPr lang="en-US" sz="2400" dirty="0" smtClean="0">
              <a:latin typeface="+mj-lt"/>
              <a:cs typeface="Times New Roman"/>
            </a:endParaRPr>
          </a:p>
          <a:p>
            <a:pPr marL="342900" indent="-342900"/>
            <a:endParaRPr lang="en-US" sz="2400" dirty="0" smtClean="0">
              <a:latin typeface="+mj-lt"/>
              <a:cs typeface="Times New Roman"/>
            </a:endParaRPr>
          </a:p>
          <a:p>
            <a:pPr marL="342900" indent="-342900"/>
            <a:r>
              <a:rPr lang="en-US" sz="2400" dirty="0" smtClean="0">
                <a:latin typeface="+mj-lt"/>
                <a:cs typeface="Times New Roman"/>
              </a:rPr>
              <a:t>                                           </a:t>
            </a:r>
            <a:r>
              <a:rPr lang="en-US" dirty="0" smtClean="0">
                <a:latin typeface="+mj-lt"/>
                <a:cs typeface="Times New Roman"/>
              </a:rPr>
              <a:t> </a:t>
            </a:r>
            <a:endParaRPr lang="ar-IQ" dirty="0">
              <a:latin typeface="+mj-lt"/>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3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30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2" dur="3000" fill="hold"/>
                                        <p:tgtEl>
                                          <p:spTgt spid="8">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30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16" dur="3000" fill="hold"/>
                                        <p:tgtEl>
                                          <p:spTgt spid="8">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30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20" dur="3000" fill="hold"/>
                                        <p:tgtEl>
                                          <p:spTgt spid="8">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 calcmode="lin" valueType="num">
                                      <p:cBhvr additive="base">
                                        <p:cTn id="23" dur="30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24" dur="3000" fill="hold"/>
                                        <p:tgtEl>
                                          <p:spTgt spid="8">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 calcmode="lin" valueType="num">
                                      <p:cBhvr additive="base">
                                        <p:cTn id="27" dur="30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28" dur="3000" fill="hold"/>
                                        <p:tgtEl>
                                          <p:spTgt spid="8">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anim calcmode="lin" valueType="num">
                                      <p:cBhvr additive="base">
                                        <p:cTn id="31" dur="3000" fill="hold"/>
                                        <p:tgtEl>
                                          <p:spTgt spid="8">
                                            <p:txEl>
                                              <p:pRg st="9" end="9"/>
                                            </p:txEl>
                                          </p:spTgt>
                                        </p:tgtEl>
                                        <p:attrNameLst>
                                          <p:attrName>ppt_x</p:attrName>
                                        </p:attrNameLst>
                                      </p:cBhvr>
                                      <p:tavLst>
                                        <p:tav tm="0">
                                          <p:val>
                                            <p:strVal val="1+#ppt_w/2"/>
                                          </p:val>
                                        </p:tav>
                                        <p:tav tm="100000">
                                          <p:val>
                                            <p:strVal val="#ppt_x"/>
                                          </p:val>
                                        </p:tav>
                                      </p:tavLst>
                                    </p:anim>
                                    <p:anim calcmode="lin" valueType="num">
                                      <p:cBhvr additive="base">
                                        <p:cTn id="32" dur="30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57356" y="928670"/>
            <a:ext cx="6934200" cy="4429156"/>
          </a:xfrm>
        </p:spPr>
        <p:txBody>
          <a:bodyPr/>
          <a:lstStyle/>
          <a:p>
            <a:pPr algn="l"/>
            <a:r>
              <a:rPr lang="ar-IQ" kern="10" dirty="0"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a:rPr>
              <a:t/>
            </a:r>
            <a:br>
              <a:rPr lang="ar-IQ" kern="10" dirty="0"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Black"/>
              </a:rPr>
            </a:br>
            <a:endParaRPr lang="ar-IQ" dirty="0">
              <a:solidFill>
                <a:srgbClr val="FF0000"/>
              </a:solidFill>
              <a:latin typeface="Century Gothic" pitchFamily="34" charset="0"/>
            </a:endParaRPr>
          </a:p>
        </p:txBody>
      </p:sp>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sp>
        <p:nvSpPr>
          <p:cNvPr id="6" name="مربع نص 5"/>
          <p:cNvSpPr txBox="1"/>
          <p:nvPr/>
        </p:nvSpPr>
        <p:spPr>
          <a:xfrm>
            <a:off x="1714480" y="357166"/>
            <a:ext cx="6786610" cy="707886"/>
          </a:xfrm>
          <a:prstGeom prst="rect">
            <a:avLst/>
          </a:prstGeom>
          <a:noFill/>
        </p:spPr>
        <p:txBody>
          <a:bodyPr wrap="square" rtlCol="1">
            <a:spAutoFit/>
          </a:bodyPr>
          <a:lstStyle/>
          <a:p>
            <a:r>
              <a:rPr lang="en-US" sz="4000" b="1" dirty="0" smtClean="0">
                <a:solidFill>
                  <a:srgbClr val="FF0000"/>
                </a:solidFill>
              </a:rPr>
              <a:t>Objectives:</a:t>
            </a:r>
            <a:endParaRPr lang="en-US" sz="4000" b="1" dirty="0">
              <a:solidFill>
                <a:srgbClr val="FF0000"/>
              </a:solidFill>
            </a:endParaRPr>
          </a:p>
        </p:txBody>
      </p:sp>
      <p:sp>
        <p:nvSpPr>
          <p:cNvPr id="10" name="مربع نص 9"/>
          <p:cNvSpPr txBox="1"/>
          <p:nvPr/>
        </p:nvSpPr>
        <p:spPr>
          <a:xfrm>
            <a:off x="1928794" y="1142984"/>
            <a:ext cx="6357982" cy="5262979"/>
          </a:xfrm>
          <a:prstGeom prst="rect">
            <a:avLst/>
          </a:prstGeom>
          <a:noFill/>
        </p:spPr>
        <p:txBody>
          <a:bodyPr wrap="square" rtlCol="1">
            <a:spAutoFit/>
          </a:bodyPr>
          <a:lstStyle/>
          <a:p>
            <a:r>
              <a:rPr lang="en-US" sz="2400" dirty="0" smtClean="0"/>
              <a:t>1.To study  Amino Acid Metabolism</a:t>
            </a:r>
          </a:p>
          <a:p>
            <a:endParaRPr lang="en-US" sz="2400" dirty="0" smtClean="0"/>
          </a:p>
          <a:p>
            <a:r>
              <a:rPr lang="en-US" sz="2400" dirty="0" smtClean="0"/>
              <a:t>2. Overall Nitrogen Metabolism.</a:t>
            </a:r>
          </a:p>
          <a:p>
            <a:endParaRPr lang="en-US" sz="2400" dirty="0" smtClean="0"/>
          </a:p>
          <a:p>
            <a:r>
              <a:rPr lang="en-US" sz="2400" dirty="0" smtClean="0"/>
              <a:t>3.Digestion &amp; Absorption of Dietary Protein.</a:t>
            </a:r>
          </a:p>
          <a:p>
            <a:endParaRPr lang="en-US" sz="2400" dirty="0" smtClean="0"/>
          </a:p>
          <a:p>
            <a:r>
              <a:rPr lang="en-US" sz="2400" dirty="0" smtClean="0"/>
              <a:t>4. Removal of Nitrogen from Amino Acids.</a:t>
            </a:r>
          </a:p>
          <a:p>
            <a:endParaRPr lang="en-US" sz="2400" dirty="0" smtClean="0"/>
          </a:p>
          <a:p>
            <a:r>
              <a:rPr lang="en-US" sz="2400" dirty="0" smtClean="0"/>
              <a:t>5.Urea cycle and Its disorders.</a:t>
            </a:r>
          </a:p>
          <a:p>
            <a:endParaRPr lang="en-US" sz="2400" dirty="0" smtClean="0"/>
          </a:p>
          <a:p>
            <a:r>
              <a:rPr lang="en-US" sz="2400" dirty="0" smtClean="0"/>
              <a:t>6. Metabolism of Ammonia.</a:t>
            </a:r>
          </a:p>
          <a:p>
            <a:endParaRPr lang="en-US" sz="2400" dirty="0" smtClean="0"/>
          </a:p>
          <a:p>
            <a:r>
              <a:rPr lang="en-US" sz="2400" dirty="0" smtClean="0"/>
              <a:t>7. Fate &amp; Metabolism of individual Amino Acids.</a:t>
            </a:r>
            <a:endParaRPr lang="ar-IQ" sz="2400"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0" fill="hold"/>
                                        <p:tgtEl>
                                          <p:spTgt spid="5122"/>
                                        </p:tgtEl>
                                        <p:attrNameLst>
                                          <p:attrName>ppt_x</p:attrName>
                                        </p:attrNameLst>
                                      </p:cBhvr>
                                      <p:tavLst>
                                        <p:tav tm="0">
                                          <p:val>
                                            <p:strVal val="#ppt_x"/>
                                          </p:val>
                                        </p:tav>
                                        <p:tav tm="100000">
                                          <p:val>
                                            <p:strVal val="#ppt_x"/>
                                          </p:val>
                                        </p:tav>
                                      </p:tavLst>
                                    </p:anim>
                                    <p:anim calcmode="lin" valueType="num">
                                      <p:cBhvr additive="base">
                                        <p:cTn id="8" dur="50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3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3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30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30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 calcmode="lin" valueType="num">
                                      <p:cBhvr additive="base">
                                        <p:cTn id="37" dur="30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anim calcmode="lin" valueType="num">
                                      <p:cBhvr additive="base">
                                        <p:cTn id="43" dur="3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12" end="12"/>
                                            </p:txEl>
                                          </p:spTgt>
                                        </p:tgtEl>
                                        <p:attrNameLst>
                                          <p:attrName>style.visibility</p:attrName>
                                        </p:attrNameLst>
                                      </p:cBhvr>
                                      <p:to>
                                        <p:strVal val="visible"/>
                                      </p:to>
                                    </p:set>
                                    <p:anim calcmode="lin" valueType="num">
                                      <p:cBhvr additive="base">
                                        <p:cTn id="49" dur="30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sp>
        <p:nvSpPr>
          <p:cNvPr id="6" name="عنوان 5"/>
          <p:cNvSpPr>
            <a:spLocks noGrp="1"/>
          </p:cNvSpPr>
          <p:nvPr>
            <p:ph type="title"/>
          </p:nvPr>
        </p:nvSpPr>
        <p:spPr/>
        <p:txBody>
          <a:bodyPr/>
          <a:lstStyle/>
          <a:p>
            <a:r>
              <a:rPr lang="en-US" dirty="0" smtClean="0"/>
              <a:t>Introduction</a:t>
            </a:r>
            <a:endParaRPr lang="ar-IQ" dirty="0"/>
          </a:p>
        </p:txBody>
      </p:sp>
      <p:sp>
        <p:nvSpPr>
          <p:cNvPr id="8" name="مربع نص 7"/>
          <p:cNvSpPr txBox="1"/>
          <p:nvPr/>
        </p:nvSpPr>
        <p:spPr>
          <a:xfrm>
            <a:off x="2000232" y="1500174"/>
            <a:ext cx="6215106" cy="1815882"/>
          </a:xfrm>
          <a:prstGeom prst="rect">
            <a:avLst/>
          </a:prstGeom>
          <a:noFill/>
        </p:spPr>
        <p:txBody>
          <a:bodyPr wrap="square" rtlCol="1">
            <a:spAutoFit/>
          </a:bodyPr>
          <a:lstStyle/>
          <a:p>
            <a:r>
              <a:rPr lang="en-US" sz="2800" dirty="0" smtClean="0"/>
              <a:t>Unlike fat and carbohydrate, Amino Acids are not stored in the body, Protein that exist is to maintain the supply of AA for future use.</a:t>
            </a:r>
            <a:endParaRPr lang="ar-IQ" sz="2800" dirty="0"/>
          </a:p>
        </p:txBody>
      </p:sp>
      <p:sp>
        <p:nvSpPr>
          <p:cNvPr id="10" name="مربع نص 9"/>
          <p:cNvSpPr txBox="1"/>
          <p:nvPr/>
        </p:nvSpPr>
        <p:spPr>
          <a:xfrm>
            <a:off x="2071670" y="3429000"/>
            <a:ext cx="7215238" cy="3108543"/>
          </a:xfrm>
          <a:prstGeom prst="rect">
            <a:avLst/>
          </a:prstGeom>
          <a:noFill/>
        </p:spPr>
        <p:txBody>
          <a:bodyPr wrap="square" rtlCol="1">
            <a:spAutoFit/>
          </a:bodyPr>
          <a:lstStyle/>
          <a:p>
            <a:r>
              <a:rPr lang="en-US" sz="2800" dirty="0" smtClean="0"/>
              <a:t>AA. Must be supplied from the diet(Exogenous)</a:t>
            </a:r>
          </a:p>
          <a:p>
            <a:r>
              <a:rPr lang="en-US" sz="2800" dirty="0" smtClean="0"/>
              <a:t>OR</a:t>
            </a:r>
          </a:p>
          <a:p>
            <a:r>
              <a:rPr lang="en-US" sz="2800" dirty="0" smtClean="0"/>
              <a:t>Catabolism of normal protein……….(Endogenous).</a:t>
            </a:r>
          </a:p>
          <a:p>
            <a:endParaRPr lang="en-US" sz="2800" dirty="0" smtClean="0"/>
          </a:p>
          <a:p>
            <a:r>
              <a:rPr lang="en-US" sz="2800" b="1" dirty="0" smtClean="0">
                <a:solidFill>
                  <a:srgbClr val="FF0000"/>
                </a:solidFill>
              </a:rPr>
              <a:t>What about the Excess?</a:t>
            </a:r>
            <a:endParaRPr lang="ar-IQ" sz="2800" b="1" dirty="0">
              <a:solidFill>
                <a:srgbClr val="FF0000"/>
              </a:solidFill>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1+#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3000" fill="hold"/>
                                        <p:tgtEl>
                                          <p:spTgt spid="10"/>
                                        </p:tgtEl>
                                        <p:attrNameLst>
                                          <p:attrName>ppt_x</p:attrName>
                                        </p:attrNameLst>
                                      </p:cBhvr>
                                      <p:tavLst>
                                        <p:tav tm="0">
                                          <p:val>
                                            <p:strVal val="1+#ppt_w/2"/>
                                          </p:val>
                                        </p:tav>
                                        <p:tav tm="100000">
                                          <p:val>
                                            <p:strVal val="#ppt_x"/>
                                          </p:val>
                                        </p:tav>
                                      </p:tavLst>
                                    </p:anim>
                                    <p:anim calcmode="lin" valueType="num">
                                      <p:cBhvr additive="base">
                                        <p:cTn id="19" dur="3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1" nodeType="clickEffect">
                                  <p:stCondLst>
                                    <p:cond delay="0"/>
                                  </p:stCondLst>
                                  <p:childTnLst>
                                    <p:animEffect transition="out" filter="box(in)">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sp>
        <p:nvSpPr>
          <p:cNvPr id="8" name="مربع نص 7"/>
          <p:cNvSpPr txBox="1"/>
          <p:nvPr/>
        </p:nvSpPr>
        <p:spPr>
          <a:xfrm>
            <a:off x="1714480" y="214290"/>
            <a:ext cx="6357982" cy="2031325"/>
          </a:xfrm>
          <a:prstGeom prst="rect">
            <a:avLst/>
          </a:prstGeom>
          <a:noFill/>
        </p:spPr>
        <p:txBody>
          <a:bodyPr wrap="square" rtlCol="1">
            <a:spAutoFit/>
          </a:bodyPr>
          <a:lstStyle/>
          <a:p>
            <a:r>
              <a:rPr lang="en-US" sz="2400" dirty="0" smtClean="0"/>
              <a:t>The excess  enter 2 Phase</a:t>
            </a:r>
          </a:p>
          <a:p>
            <a:endParaRPr lang="en-US" dirty="0" smtClean="0"/>
          </a:p>
          <a:p>
            <a:endParaRPr lang="en-US" dirty="0" smtClean="0"/>
          </a:p>
          <a:p>
            <a:r>
              <a:rPr lang="en-US" sz="2400" b="1" dirty="0" smtClean="0">
                <a:solidFill>
                  <a:srgbClr val="FF0000"/>
                </a:solidFill>
              </a:rPr>
              <a:t>Phase1………</a:t>
            </a:r>
          </a:p>
          <a:p>
            <a:endParaRPr lang="en-US" dirty="0" smtClean="0">
              <a:solidFill>
                <a:srgbClr val="FF0000"/>
              </a:solidFill>
            </a:endParaRPr>
          </a:p>
          <a:p>
            <a:r>
              <a:rPr lang="en-US" dirty="0" smtClean="0">
                <a:solidFill>
                  <a:srgbClr val="FF0000"/>
                </a:solidFill>
              </a:rPr>
              <a:t>                                     </a:t>
            </a:r>
            <a:r>
              <a:rPr lang="en-US" sz="2400" dirty="0" smtClean="0"/>
              <a:t>Removal of </a:t>
            </a:r>
            <a:r>
              <a:rPr lang="el-GR" sz="2400" dirty="0" smtClean="0">
                <a:latin typeface="Times New Roman"/>
                <a:cs typeface="Times New Roman"/>
              </a:rPr>
              <a:t>α</a:t>
            </a:r>
            <a:r>
              <a:rPr lang="en-US" sz="2400" dirty="0" smtClean="0">
                <a:latin typeface="Times New Roman"/>
                <a:cs typeface="Times New Roman"/>
              </a:rPr>
              <a:t> </a:t>
            </a:r>
            <a:r>
              <a:rPr lang="en-US" sz="2400" dirty="0" smtClean="0">
                <a:latin typeface="+mj-lt"/>
                <a:cs typeface="Times New Roman"/>
              </a:rPr>
              <a:t>Amino Acids</a:t>
            </a:r>
            <a:endParaRPr lang="ar-IQ" sz="2400" dirty="0">
              <a:latin typeface="+mj-lt"/>
            </a:endParaRPr>
          </a:p>
        </p:txBody>
      </p:sp>
      <p:sp>
        <p:nvSpPr>
          <p:cNvPr id="10" name="سهم للأسفل 9"/>
          <p:cNvSpPr/>
          <p:nvPr/>
        </p:nvSpPr>
        <p:spPr bwMode="auto">
          <a:xfrm flipH="1">
            <a:off x="5189223" y="2428868"/>
            <a:ext cx="311471" cy="64294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charset="0"/>
            </a:endParaRPr>
          </a:p>
        </p:txBody>
      </p:sp>
      <p:sp>
        <p:nvSpPr>
          <p:cNvPr id="12" name="مربع نص 11"/>
          <p:cNvSpPr txBox="1"/>
          <p:nvPr/>
        </p:nvSpPr>
        <p:spPr>
          <a:xfrm>
            <a:off x="2285984" y="3000372"/>
            <a:ext cx="6643734" cy="830997"/>
          </a:xfrm>
          <a:prstGeom prst="rect">
            <a:avLst/>
          </a:prstGeom>
          <a:noFill/>
        </p:spPr>
        <p:txBody>
          <a:bodyPr wrap="square" rtlCol="1">
            <a:spAutoFit/>
          </a:bodyPr>
          <a:lstStyle/>
          <a:p>
            <a:r>
              <a:rPr lang="en-US" dirty="0" smtClean="0"/>
              <a:t>           </a:t>
            </a:r>
            <a:r>
              <a:rPr lang="en-US" sz="2400" dirty="0" err="1" smtClean="0"/>
              <a:t>Transamination&amp;Oxidative</a:t>
            </a:r>
            <a:r>
              <a:rPr lang="en-US" sz="2400" dirty="0" smtClean="0"/>
              <a:t> deamination</a:t>
            </a:r>
          </a:p>
          <a:p>
            <a:endParaRPr lang="ar-IQ" sz="2400" dirty="0"/>
          </a:p>
        </p:txBody>
      </p:sp>
      <p:sp>
        <p:nvSpPr>
          <p:cNvPr id="14" name="سهم للأسفل 13"/>
          <p:cNvSpPr/>
          <p:nvPr/>
        </p:nvSpPr>
        <p:spPr bwMode="auto">
          <a:xfrm flipH="1">
            <a:off x="5214942" y="3571876"/>
            <a:ext cx="311471" cy="64294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charset="0"/>
            </a:endParaRPr>
          </a:p>
        </p:txBody>
      </p:sp>
      <p:sp>
        <p:nvSpPr>
          <p:cNvPr id="15" name="مربع نص 14"/>
          <p:cNvSpPr txBox="1"/>
          <p:nvPr/>
        </p:nvSpPr>
        <p:spPr>
          <a:xfrm>
            <a:off x="2285984" y="4357694"/>
            <a:ext cx="6429420" cy="461665"/>
          </a:xfrm>
          <a:prstGeom prst="rect">
            <a:avLst/>
          </a:prstGeom>
          <a:noFill/>
        </p:spPr>
        <p:txBody>
          <a:bodyPr wrap="square" rtlCol="1">
            <a:spAutoFit/>
          </a:bodyPr>
          <a:lstStyle/>
          <a:p>
            <a:r>
              <a:rPr lang="en-US" sz="2400" dirty="0" smtClean="0">
                <a:cs typeface="Times New Roman"/>
              </a:rPr>
              <a:t>    Ammonia </a:t>
            </a:r>
            <a:r>
              <a:rPr lang="en-US" dirty="0" smtClean="0">
                <a:cs typeface="Times New Roman"/>
              </a:rPr>
              <a:t>&amp; </a:t>
            </a:r>
            <a:r>
              <a:rPr lang="el-GR" sz="2400" dirty="0" smtClean="0">
                <a:latin typeface="+mj-lt"/>
                <a:cs typeface="Times New Roman"/>
              </a:rPr>
              <a:t>α</a:t>
            </a:r>
            <a:r>
              <a:rPr lang="en-US" sz="2400" dirty="0" smtClean="0">
                <a:latin typeface="+mj-lt"/>
                <a:cs typeface="Times New Roman"/>
              </a:rPr>
              <a:t> </a:t>
            </a:r>
            <a:r>
              <a:rPr lang="en-US" sz="2400" dirty="0" err="1" smtClean="0">
                <a:latin typeface="+mj-lt"/>
                <a:cs typeface="Times New Roman"/>
              </a:rPr>
              <a:t>Ketoacids</a:t>
            </a:r>
            <a:r>
              <a:rPr lang="en-US" sz="2400" dirty="0" smtClean="0">
                <a:latin typeface="+mj-lt"/>
                <a:cs typeface="Times New Roman"/>
              </a:rPr>
              <a:t>    (</a:t>
            </a:r>
            <a:r>
              <a:rPr lang="en-US" sz="2400" dirty="0" err="1" smtClean="0">
                <a:latin typeface="+mj-lt"/>
                <a:cs typeface="Times New Roman"/>
              </a:rPr>
              <a:t>Carb</a:t>
            </a:r>
            <a:r>
              <a:rPr lang="en-US" sz="2400" dirty="0" smtClean="0">
                <a:latin typeface="+mj-lt"/>
                <a:cs typeface="Times New Roman"/>
              </a:rPr>
              <a:t>. Skeleton)</a:t>
            </a:r>
            <a:endParaRPr lang="ar-IQ" dirty="0">
              <a:latin typeface="+mj-lt"/>
            </a:endParaRPr>
          </a:p>
        </p:txBody>
      </p:sp>
      <p:sp>
        <p:nvSpPr>
          <p:cNvPr id="16" name="مربع نص 15"/>
          <p:cNvSpPr txBox="1"/>
          <p:nvPr/>
        </p:nvSpPr>
        <p:spPr>
          <a:xfrm>
            <a:off x="2714612" y="5286388"/>
            <a:ext cx="5643602" cy="830997"/>
          </a:xfrm>
          <a:prstGeom prst="rect">
            <a:avLst/>
          </a:prstGeom>
          <a:noFill/>
        </p:spPr>
        <p:txBody>
          <a:bodyPr wrap="square" rtlCol="1">
            <a:spAutoFit/>
          </a:bodyPr>
          <a:lstStyle/>
          <a:p>
            <a:r>
              <a:rPr lang="en-US" sz="2400" dirty="0" smtClean="0"/>
              <a:t>Portion of </a:t>
            </a:r>
            <a:r>
              <a:rPr lang="en-US" sz="2400" dirty="0" err="1" smtClean="0"/>
              <a:t>Amm</a:t>
            </a:r>
            <a:r>
              <a:rPr lang="en-US" sz="2400" dirty="0" smtClean="0"/>
              <a:t>. Excreted in the urine but  most of it used in synthesis of Urea.</a:t>
            </a:r>
            <a:endParaRPr lang="ar-IQ" sz="2400"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1+#ppt_w/2"/>
                                          </p:val>
                                        </p:tav>
                                        <p:tav tm="100000">
                                          <p:val>
                                            <p:strVal val="#ppt_x"/>
                                          </p:val>
                                        </p:tav>
                                      </p:tavLst>
                                    </p:anim>
                                    <p:anim calcmode="lin" valueType="num">
                                      <p:cBhvr additive="base">
                                        <p:cTn id="8" dur="5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3000" fill="hold"/>
                                        <p:tgtEl>
                                          <p:spTgt spid="10"/>
                                        </p:tgtEl>
                                        <p:attrNameLst>
                                          <p:attrName>ppt_x</p:attrName>
                                        </p:attrNameLst>
                                      </p:cBhvr>
                                      <p:tavLst>
                                        <p:tav tm="0">
                                          <p:val>
                                            <p:strVal val="#ppt_x"/>
                                          </p:val>
                                        </p:tav>
                                        <p:tav tm="100000">
                                          <p:val>
                                            <p:strVal val="#ppt_x"/>
                                          </p:val>
                                        </p:tav>
                                      </p:tavLst>
                                    </p:anim>
                                    <p:anim calcmode="lin" valueType="num">
                                      <p:cBhvr additive="base">
                                        <p:cTn id="14" dur="3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0" fill="hold"/>
                                        <p:tgtEl>
                                          <p:spTgt spid="12"/>
                                        </p:tgtEl>
                                        <p:attrNameLst>
                                          <p:attrName>ppt_x</p:attrName>
                                        </p:attrNameLst>
                                      </p:cBhvr>
                                      <p:tavLst>
                                        <p:tav tm="0">
                                          <p:val>
                                            <p:strVal val="1+#ppt_w/2"/>
                                          </p:val>
                                        </p:tav>
                                        <p:tav tm="100000">
                                          <p:val>
                                            <p:strVal val="#ppt_x"/>
                                          </p:val>
                                        </p:tav>
                                      </p:tavLst>
                                    </p:anim>
                                    <p:anim calcmode="lin" valueType="num">
                                      <p:cBhvr additive="base">
                                        <p:cTn id="20" dur="5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3000" fill="hold"/>
                                        <p:tgtEl>
                                          <p:spTgt spid="14"/>
                                        </p:tgtEl>
                                        <p:attrNameLst>
                                          <p:attrName>ppt_x</p:attrName>
                                        </p:attrNameLst>
                                      </p:cBhvr>
                                      <p:tavLst>
                                        <p:tav tm="0">
                                          <p:val>
                                            <p:strVal val="#ppt_x"/>
                                          </p:val>
                                        </p:tav>
                                        <p:tav tm="100000">
                                          <p:val>
                                            <p:strVal val="#ppt_x"/>
                                          </p:val>
                                        </p:tav>
                                      </p:tavLst>
                                    </p:anim>
                                    <p:anim calcmode="lin" valueType="num">
                                      <p:cBhvr additive="base">
                                        <p:cTn id="26" dur="3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0" fill="hold"/>
                                        <p:tgtEl>
                                          <p:spTgt spid="15"/>
                                        </p:tgtEl>
                                        <p:attrNameLst>
                                          <p:attrName>ppt_x</p:attrName>
                                        </p:attrNameLst>
                                      </p:cBhvr>
                                      <p:tavLst>
                                        <p:tav tm="0">
                                          <p:val>
                                            <p:strVal val="1+#ppt_w/2"/>
                                          </p:val>
                                        </p:tav>
                                        <p:tav tm="100000">
                                          <p:val>
                                            <p:strVal val="#ppt_x"/>
                                          </p:val>
                                        </p:tav>
                                      </p:tavLst>
                                    </p:anim>
                                    <p:anim calcmode="lin" valueType="num">
                                      <p:cBhvr additive="base">
                                        <p:cTn id="32" dur="5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0" fill="hold"/>
                                        <p:tgtEl>
                                          <p:spTgt spid="16"/>
                                        </p:tgtEl>
                                        <p:attrNameLst>
                                          <p:attrName>ppt_x</p:attrName>
                                        </p:attrNameLst>
                                      </p:cBhvr>
                                      <p:tavLst>
                                        <p:tav tm="0">
                                          <p:val>
                                            <p:strVal val="1+#ppt_w/2"/>
                                          </p:val>
                                        </p:tav>
                                        <p:tav tm="100000">
                                          <p:val>
                                            <p:strVal val="#ppt_x"/>
                                          </p:val>
                                        </p:tav>
                                      </p:tavLst>
                                    </p:anim>
                                    <p:anim calcmode="lin" valueType="num">
                                      <p:cBhvr additive="base">
                                        <p:cTn id="38" dur="5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P spid="14"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sp>
        <p:nvSpPr>
          <p:cNvPr id="8" name="مربع نص 7"/>
          <p:cNvSpPr txBox="1"/>
          <p:nvPr/>
        </p:nvSpPr>
        <p:spPr>
          <a:xfrm>
            <a:off x="2357422" y="500042"/>
            <a:ext cx="5929354" cy="1200329"/>
          </a:xfrm>
          <a:prstGeom prst="rect">
            <a:avLst/>
          </a:prstGeom>
          <a:noFill/>
        </p:spPr>
        <p:txBody>
          <a:bodyPr wrap="square" rtlCol="1">
            <a:spAutoFit/>
          </a:bodyPr>
          <a:lstStyle/>
          <a:p>
            <a:r>
              <a:rPr lang="en-US" sz="2400" dirty="0" smtClean="0">
                <a:solidFill>
                  <a:srgbClr val="FF0000"/>
                </a:solidFill>
              </a:rPr>
              <a:t>Phase2……………</a:t>
            </a:r>
          </a:p>
          <a:p>
            <a:endParaRPr lang="en-US" sz="2400" dirty="0" smtClean="0">
              <a:solidFill>
                <a:srgbClr val="FF0000"/>
              </a:solidFill>
            </a:endParaRPr>
          </a:p>
          <a:p>
            <a:r>
              <a:rPr lang="en-US" sz="2400" dirty="0" smtClean="0">
                <a:solidFill>
                  <a:srgbClr val="FF0000"/>
                </a:solidFill>
              </a:rPr>
              <a:t>                      </a:t>
            </a:r>
            <a:r>
              <a:rPr lang="el-GR" sz="2400" dirty="0" smtClean="0">
                <a:latin typeface="Times New Roman"/>
                <a:cs typeface="Times New Roman"/>
              </a:rPr>
              <a:t>α</a:t>
            </a:r>
            <a:r>
              <a:rPr lang="en-US" sz="2400" dirty="0" smtClean="0">
                <a:latin typeface="Times New Roman"/>
                <a:cs typeface="Times New Roman"/>
              </a:rPr>
              <a:t> </a:t>
            </a:r>
            <a:r>
              <a:rPr lang="en-US" sz="2400" dirty="0" err="1" smtClean="0">
                <a:latin typeface="+mj-lt"/>
                <a:cs typeface="Times New Roman"/>
              </a:rPr>
              <a:t>Keto</a:t>
            </a:r>
            <a:r>
              <a:rPr lang="en-US" sz="2400" dirty="0" smtClean="0">
                <a:latin typeface="+mj-lt"/>
                <a:cs typeface="Times New Roman"/>
              </a:rPr>
              <a:t> Acids</a:t>
            </a:r>
            <a:endParaRPr lang="ar-IQ" sz="2400" dirty="0">
              <a:latin typeface="+mj-lt"/>
            </a:endParaRPr>
          </a:p>
        </p:txBody>
      </p:sp>
      <p:sp>
        <p:nvSpPr>
          <p:cNvPr id="10" name="سهم للأسفل 9"/>
          <p:cNvSpPr/>
          <p:nvPr/>
        </p:nvSpPr>
        <p:spPr bwMode="auto">
          <a:xfrm>
            <a:off x="5000628" y="1714488"/>
            <a:ext cx="341756" cy="9784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charset="0"/>
            </a:endParaRPr>
          </a:p>
        </p:txBody>
      </p:sp>
      <p:sp>
        <p:nvSpPr>
          <p:cNvPr id="11" name="مربع نص 10"/>
          <p:cNvSpPr txBox="1"/>
          <p:nvPr/>
        </p:nvSpPr>
        <p:spPr>
          <a:xfrm>
            <a:off x="2786050" y="2928934"/>
            <a:ext cx="5357850" cy="830997"/>
          </a:xfrm>
          <a:prstGeom prst="rect">
            <a:avLst/>
          </a:prstGeom>
          <a:noFill/>
        </p:spPr>
        <p:txBody>
          <a:bodyPr wrap="square" rtlCol="1">
            <a:spAutoFit/>
          </a:bodyPr>
          <a:lstStyle/>
          <a:p>
            <a:r>
              <a:rPr lang="en-US" sz="2400" dirty="0" smtClean="0"/>
              <a:t>Common intermediate of energy producing metabolic pathway</a:t>
            </a:r>
            <a:endParaRPr lang="ar-IQ" sz="2400"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1+#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3000" fill="hold"/>
                                        <p:tgtEl>
                                          <p:spTgt spid="10"/>
                                        </p:tgtEl>
                                        <p:attrNameLst>
                                          <p:attrName>ppt_x</p:attrName>
                                        </p:attrNameLst>
                                      </p:cBhvr>
                                      <p:tavLst>
                                        <p:tav tm="0">
                                          <p:val>
                                            <p:strVal val="#ppt_x"/>
                                          </p:val>
                                        </p:tav>
                                        <p:tav tm="100000">
                                          <p:val>
                                            <p:strVal val="#ppt_x"/>
                                          </p:val>
                                        </p:tav>
                                      </p:tavLst>
                                    </p:anim>
                                    <p:anim calcmode="lin" valueType="num">
                                      <p:cBhvr additive="base">
                                        <p:cTn id="14" dur="3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3000" fill="hold"/>
                                        <p:tgtEl>
                                          <p:spTgt spid="11"/>
                                        </p:tgtEl>
                                        <p:attrNameLst>
                                          <p:attrName>ppt_x</p:attrName>
                                        </p:attrNameLst>
                                      </p:cBhvr>
                                      <p:tavLst>
                                        <p:tav tm="0">
                                          <p:val>
                                            <p:strVal val="1+#ppt_w/2"/>
                                          </p:val>
                                        </p:tav>
                                        <p:tav tm="100000">
                                          <p:val>
                                            <p:strVal val="#ppt_x"/>
                                          </p:val>
                                        </p:tav>
                                      </p:tavLst>
                                    </p:anim>
                                    <p:anim calcmode="lin" valueType="num">
                                      <p:cBhvr additive="base">
                                        <p:cTn id="20" dur="3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sp>
        <p:nvSpPr>
          <p:cNvPr id="6" name="عنوان 5"/>
          <p:cNvSpPr>
            <a:spLocks noGrp="1"/>
          </p:cNvSpPr>
          <p:nvPr>
            <p:ph type="title"/>
          </p:nvPr>
        </p:nvSpPr>
        <p:spPr/>
        <p:txBody>
          <a:bodyPr/>
          <a:lstStyle/>
          <a:p>
            <a:r>
              <a:rPr lang="en-US" dirty="0" smtClean="0"/>
              <a:t>Amino Acid  Pool</a:t>
            </a:r>
            <a:endParaRPr lang="ar-IQ" dirty="0"/>
          </a:p>
        </p:txBody>
      </p:sp>
      <p:sp>
        <p:nvSpPr>
          <p:cNvPr id="8" name="مربع نص 7"/>
          <p:cNvSpPr txBox="1"/>
          <p:nvPr/>
        </p:nvSpPr>
        <p:spPr>
          <a:xfrm>
            <a:off x="1928794" y="1142984"/>
            <a:ext cx="6786610" cy="1846659"/>
          </a:xfrm>
          <a:prstGeom prst="rect">
            <a:avLst/>
          </a:prstGeom>
          <a:noFill/>
        </p:spPr>
        <p:txBody>
          <a:bodyPr wrap="square" rtlCol="1">
            <a:spAutoFit/>
          </a:bodyPr>
          <a:lstStyle/>
          <a:p>
            <a:pPr marL="342900" indent="-342900"/>
            <a:r>
              <a:rPr lang="en-US" sz="2400" dirty="0" smtClean="0"/>
              <a:t> AA. Present in the body </a:t>
            </a:r>
            <a:r>
              <a:rPr lang="en-US" sz="2400" dirty="0" err="1" smtClean="0"/>
              <a:t>cells,blood</a:t>
            </a:r>
            <a:r>
              <a:rPr lang="en-US" sz="2400" dirty="0" smtClean="0"/>
              <a:t>,</a:t>
            </a:r>
          </a:p>
          <a:p>
            <a:pPr marL="342900" indent="-342900"/>
            <a:r>
              <a:rPr lang="en-US" sz="2400" dirty="0" smtClean="0"/>
              <a:t> ECF,Essential constituents of protoplasm.</a:t>
            </a:r>
          </a:p>
          <a:p>
            <a:pPr marL="342900" indent="-342900"/>
            <a:r>
              <a:rPr lang="en-US" sz="2400" dirty="0" smtClean="0"/>
              <a:t>Incorporated into cellular structure of protein,</a:t>
            </a:r>
          </a:p>
          <a:p>
            <a:pPr marL="342900" indent="-342900"/>
            <a:r>
              <a:rPr lang="en-US" sz="2400" dirty="0" smtClean="0"/>
              <a:t> collagen, myosin, Hemoglobin &amp; transferrin.</a:t>
            </a:r>
            <a:r>
              <a:rPr lang="en-US" dirty="0" smtClean="0"/>
              <a:t> </a:t>
            </a:r>
          </a:p>
          <a:p>
            <a:r>
              <a:rPr lang="en-US" dirty="0" smtClean="0"/>
              <a:t>  </a:t>
            </a:r>
            <a:endParaRPr lang="ar-IQ" dirty="0"/>
          </a:p>
        </p:txBody>
      </p:sp>
      <p:sp>
        <p:nvSpPr>
          <p:cNvPr id="10" name="مربع نص 9"/>
          <p:cNvSpPr txBox="1"/>
          <p:nvPr/>
        </p:nvSpPr>
        <p:spPr>
          <a:xfrm>
            <a:off x="2071670" y="2643182"/>
            <a:ext cx="6072230" cy="3046988"/>
          </a:xfrm>
          <a:prstGeom prst="rect">
            <a:avLst/>
          </a:prstGeom>
          <a:noFill/>
        </p:spPr>
        <p:txBody>
          <a:bodyPr wrap="square" rtlCol="1">
            <a:spAutoFit/>
          </a:bodyPr>
          <a:lstStyle/>
          <a:p>
            <a:r>
              <a:rPr lang="en-US" sz="2400" dirty="0" smtClean="0"/>
              <a:t>3 sources of AA:</a:t>
            </a:r>
          </a:p>
          <a:p>
            <a:pPr marL="342900" indent="-342900">
              <a:buAutoNum type="arabicPeriod"/>
            </a:pPr>
            <a:r>
              <a:rPr lang="en-US" sz="2400" dirty="0" smtClean="0"/>
              <a:t>AA provided by degradation of protein(Endogenous)</a:t>
            </a:r>
          </a:p>
          <a:p>
            <a:pPr marL="342900" indent="-342900">
              <a:buAutoNum type="arabicPeriod"/>
            </a:pPr>
            <a:endParaRPr lang="en-US" sz="2400" dirty="0" smtClean="0"/>
          </a:p>
          <a:p>
            <a:pPr marL="342900" indent="-342900">
              <a:buAutoNum type="arabicPeriod" startAt="2"/>
            </a:pPr>
            <a:r>
              <a:rPr lang="en-US" sz="2400" dirty="0" smtClean="0"/>
              <a:t>AA provided by dietary protein  </a:t>
            </a:r>
            <a:r>
              <a:rPr lang="en-US" sz="2400" smtClean="0"/>
              <a:t>(Exogenous</a:t>
            </a:r>
            <a:r>
              <a:rPr lang="en-US" sz="2400" dirty="0" smtClean="0"/>
              <a:t>).</a:t>
            </a:r>
          </a:p>
          <a:p>
            <a:pPr marL="342900" indent="-342900">
              <a:buAutoNum type="arabicPeriod" startAt="2"/>
            </a:pPr>
            <a:endParaRPr lang="en-US" sz="2400" dirty="0" smtClean="0"/>
          </a:p>
          <a:p>
            <a:pPr marL="342900" indent="-342900"/>
            <a:r>
              <a:rPr lang="en-US" sz="2400" dirty="0" smtClean="0"/>
              <a:t>3. Synthesis of  non essential  AA.</a:t>
            </a:r>
            <a:endParaRPr lang="ar-IQ" sz="2400" dirty="0"/>
          </a:p>
        </p:txBody>
      </p:sp>
      <p:sp>
        <p:nvSpPr>
          <p:cNvPr id="11" name="مربع نص 10"/>
          <p:cNvSpPr txBox="1"/>
          <p:nvPr/>
        </p:nvSpPr>
        <p:spPr>
          <a:xfrm>
            <a:off x="3929058" y="5929330"/>
            <a:ext cx="2000264" cy="461665"/>
          </a:xfrm>
          <a:prstGeom prst="rect">
            <a:avLst/>
          </a:prstGeom>
          <a:noFill/>
        </p:spPr>
        <p:txBody>
          <a:bodyPr wrap="square" rtlCol="1">
            <a:spAutoFit/>
          </a:bodyPr>
          <a:lstStyle/>
          <a:p>
            <a:r>
              <a:rPr lang="en-US" sz="2400" dirty="0" smtClean="0"/>
              <a:t>Next Figure</a:t>
            </a:r>
            <a:endParaRPr lang="ar-IQ" sz="2400"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1+#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3000" fill="hold"/>
                                        <p:tgtEl>
                                          <p:spTgt spid="10"/>
                                        </p:tgtEl>
                                        <p:attrNameLst>
                                          <p:attrName>ppt_x</p:attrName>
                                        </p:attrNameLst>
                                      </p:cBhvr>
                                      <p:tavLst>
                                        <p:tav tm="0">
                                          <p:val>
                                            <p:strVal val="1+#ppt_w/2"/>
                                          </p:val>
                                        </p:tav>
                                        <p:tav tm="100000">
                                          <p:val>
                                            <p:strVal val="#ppt_x"/>
                                          </p:val>
                                        </p:tav>
                                      </p:tavLst>
                                    </p:anim>
                                    <p:anim calcmode="lin" valueType="num">
                                      <p:cBhvr additive="base">
                                        <p:cTn id="19" dur="3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3000"/>
                                        <p:tgtEl>
                                          <p:spTgt spid="10"/>
                                        </p:tgtEl>
                                        <p:attrNameLst>
                                          <p:attrName>ppt_x</p:attrName>
                                        </p:attrNameLst>
                                      </p:cBhvr>
                                      <p:tavLst>
                                        <p:tav tm="0">
                                          <p:val>
                                            <p:strVal val="ppt_x"/>
                                          </p:val>
                                        </p:tav>
                                        <p:tav tm="100000">
                                          <p:val>
                                            <p:strVal val="ppt_x"/>
                                          </p:val>
                                        </p:tav>
                                      </p:tavLst>
                                    </p:anim>
                                    <p:anim calcmode="lin" valueType="num">
                                      <p:cBhvr additive="base">
                                        <p:cTn id="24" dur="3000"/>
                                        <p:tgtEl>
                                          <p:spTgt spid="10"/>
                                        </p:tgtEl>
                                        <p:attrNameLst>
                                          <p:attrName>ppt_y</p:attrName>
                                        </p:attrNameLst>
                                      </p:cBhvr>
                                      <p:tavLst>
                                        <p:tav tm="0">
                                          <p:val>
                                            <p:strVal val="ppt_y"/>
                                          </p:val>
                                        </p:tav>
                                        <p:tav tm="100000">
                                          <p:val>
                                            <p:strVal val="1+ppt_h/2"/>
                                          </p:val>
                                        </p:tav>
                                      </p:tavLst>
                                    </p:anim>
                                    <p:set>
                                      <p:cBhvr>
                                        <p:cTn id="25" dur="1" fill="hold">
                                          <p:stCondLst>
                                            <p:cond delay="29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3000" fill="hold"/>
                                        <p:tgtEl>
                                          <p:spTgt spid="11"/>
                                        </p:tgtEl>
                                        <p:attrNameLst>
                                          <p:attrName>ppt_x</p:attrName>
                                        </p:attrNameLst>
                                      </p:cBhvr>
                                      <p:tavLst>
                                        <p:tav tm="0">
                                          <p:val>
                                            <p:strVal val="1+#ppt_w/2"/>
                                          </p:val>
                                        </p:tav>
                                        <p:tav tm="100000">
                                          <p:val>
                                            <p:strVal val="#ppt_x"/>
                                          </p:val>
                                        </p:tav>
                                      </p:tavLst>
                                    </p:anim>
                                    <p:anim calcmode="lin" valueType="num">
                                      <p:cBhvr additive="base">
                                        <p:cTn id="31" dur="3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11"/>
                                        </p:tgtEl>
                                        <p:attrNameLst>
                                          <p:attrName>ppt_x</p:attrName>
                                        </p:attrNameLst>
                                      </p:cBhvr>
                                      <p:tavLst>
                                        <p:tav tm="0">
                                          <p:val>
                                            <p:strVal val="ppt_x"/>
                                          </p:val>
                                        </p:tav>
                                        <p:tav tm="100000">
                                          <p:val>
                                            <p:strVal val="ppt_x"/>
                                          </p:val>
                                        </p:tav>
                                      </p:tavLst>
                                    </p:anim>
                                    <p:anim calcmode="lin" valueType="num">
                                      <p:cBhvr additive="base">
                                        <p:cTn id="36" dur="500"/>
                                        <p:tgtEl>
                                          <p:spTgt spid="11"/>
                                        </p:tgtEl>
                                        <p:attrNameLst>
                                          <p:attrName>ppt_y</p:attrName>
                                        </p:attrNameLst>
                                      </p:cBhvr>
                                      <p:tavLst>
                                        <p:tav tm="0">
                                          <p:val>
                                            <p:strVal val="ppt_y"/>
                                          </p:val>
                                        </p:tav>
                                        <p:tav tm="100000">
                                          <p:val>
                                            <p:strVal val="1+ppt_h/2"/>
                                          </p:val>
                                        </p:tav>
                                      </p:tavLst>
                                    </p:anim>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pic>
        <p:nvPicPr>
          <p:cNvPr id="10" name="صورة 9" descr="mb.jpg"/>
          <p:cNvPicPr>
            <a:picLocks noChangeAspect="1"/>
          </p:cNvPicPr>
          <p:nvPr/>
        </p:nvPicPr>
        <p:blipFill>
          <a:blip r:embed="rId2" cstate="print"/>
          <a:stretch>
            <a:fillRect/>
          </a:stretch>
        </p:blipFill>
        <p:spPr>
          <a:xfrm>
            <a:off x="3562685" y="0"/>
            <a:ext cx="3366769" cy="6858000"/>
          </a:xfrm>
          <a:prstGeom prst="rect">
            <a:avLst/>
          </a:prstGeo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1+#ppt_w/2"/>
                                          </p:val>
                                        </p:tav>
                                        <p:tav tm="100000">
                                          <p:val>
                                            <p:strVal val="#ppt_x"/>
                                          </p:val>
                                        </p:tav>
                                      </p:tavLst>
                                    </p:anim>
                                    <p:anim calcmode="lin" valueType="num">
                                      <p:cBhvr additive="base">
                                        <p:cTn id="8" dur="3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bwMode="auto">
          <a:xfrm>
            <a:off x="-32" y="0"/>
            <a:ext cx="1428760" cy="6858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t>         </a:t>
            </a:r>
            <a:r>
              <a:rPr lang="en-US" sz="2000" b="1" dirty="0" smtClean="0">
                <a:solidFill>
                  <a:schemeClr val="bg1"/>
                </a:solidFill>
              </a:rPr>
              <a:t>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m</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n</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o</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c</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I</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         d</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M</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E</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T</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A</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B</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O</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L</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dirty="0" smtClean="0">
                <a:ln>
                  <a:noFill/>
                </a:ln>
                <a:solidFill>
                  <a:schemeClr val="bg1"/>
                </a:solidFill>
                <a:effectLst/>
                <a:latin typeface="Arial" charset="0"/>
              </a:rPr>
              <a:t>         I</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S</a:t>
            </a: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1"/>
                </a:solidFill>
              </a:rPr>
              <a:t>         </a:t>
            </a:r>
            <a:r>
              <a:rPr lang="en-US" b="1" dirty="0" smtClean="0">
                <a:solidFill>
                  <a:schemeClr val="bg1"/>
                </a:solidFill>
              </a:rPr>
              <a:t>M</a:t>
            </a:r>
          </a:p>
        </p:txBody>
      </p:sp>
      <p:sp>
        <p:nvSpPr>
          <p:cNvPr id="9" name="مستطيل مستدير الزوايا 8"/>
          <p:cNvSpPr/>
          <p:nvPr/>
        </p:nvSpPr>
        <p:spPr bwMode="auto">
          <a:xfrm>
            <a:off x="142844" y="71438"/>
            <a:ext cx="1142976" cy="67151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rgbClr val="FF0000"/>
              </a:solidFill>
              <a:effectLst/>
              <a:latin typeface="Arial" charset="0"/>
            </a:endParaRPr>
          </a:p>
        </p:txBody>
      </p:sp>
      <p:pic>
        <p:nvPicPr>
          <p:cNvPr id="8" name="Picture 5"/>
          <p:cNvPicPr>
            <a:picLocks noChangeAspect="1" noChangeArrowheads="1"/>
          </p:cNvPicPr>
          <p:nvPr/>
        </p:nvPicPr>
        <p:blipFill>
          <a:blip r:embed="rId2" cstate="print"/>
          <a:srcRect/>
          <a:stretch>
            <a:fillRect/>
          </a:stretch>
        </p:blipFill>
        <p:spPr bwMode="auto">
          <a:xfrm>
            <a:off x="3152793" y="1481134"/>
            <a:ext cx="3990975" cy="1519238"/>
          </a:xfrm>
          <a:prstGeom prst="rect">
            <a:avLst/>
          </a:prstGeom>
          <a:noFill/>
          <a:ln w="9525">
            <a:noFill/>
            <a:miter lim="800000"/>
            <a:headEnd/>
            <a:tailEnd/>
          </a:ln>
        </p:spPr>
      </p:pic>
      <p:pic>
        <p:nvPicPr>
          <p:cNvPr id="10" name="Picture 8"/>
          <p:cNvPicPr>
            <a:picLocks noChangeAspect="1" noChangeArrowheads="1"/>
          </p:cNvPicPr>
          <p:nvPr/>
        </p:nvPicPr>
        <p:blipFill>
          <a:blip r:embed="rId3" cstate="print"/>
          <a:srcRect/>
          <a:stretch>
            <a:fillRect/>
          </a:stretch>
        </p:blipFill>
        <p:spPr bwMode="auto">
          <a:xfrm>
            <a:off x="2566990" y="3810000"/>
            <a:ext cx="2362200" cy="2244725"/>
          </a:xfrm>
          <a:prstGeom prst="rect">
            <a:avLst/>
          </a:prstGeom>
          <a:noFill/>
          <a:ln w="9525">
            <a:noFill/>
            <a:miter lim="800000"/>
            <a:headEnd/>
            <a:tailEnd/>
          </a:ln>
        </p:spPr>
      </p:pic>
      <p:sp>
        <p:nvSpPr>
          <p:cNvPr id="11" name="مستطيل 10"/>
          <p:cNvSpPr/>
          <p:nvPr/>
        </p:nvSpPr>
        <p:spPr>
          <a:xfrm>
            <a:off x="5283543" y="4774180"/>
            <a:ext cx="3486852" cy="369332"/>
          </a:xfrm>
          <a:prstGeom prst="rect">
            <a:avLst/>
          </a:prstGeom>
        </p:spPr>
        <p:txBody>
          <a:bodyPr wrap="none">
            <a:spAutoFit/>
          </a:bodyPr>
          <a:lstStyle/>
          <a:p>
            <a:r>
              <a:rPr lang="en-US" altLang="zh-CN" b="1" dirty="0" smtClean="0">
                <a:latin typeface="+mj-lt"/>
                <a:ea typeface="SimSun" pitchFamily="2" charset="-122"/>
              </a:rPr>
              <a:t>R= alkyl or heterocyclic group</a:t>
            </a:r>
            <a:endParaRPr lang="en-US" b="1" dirty="0">
              <a:latin typeface="+mj-lt"/>
            </a:endParaRPr>
          </a:p>
        </p:txBody>
      </p:sp>
      <p:sp>
        <p:nvSpPr>
          <p:cNvPr id="12" name="مستطيل 11"/>
          <p:cNvSpPr/>
          <p:nvPr/>
        </p:nvSpPr>
        <p:spPr>
          <a:xfrm>
            <a:off x="3883361" y="571480"/>
            <a:ext cx="3039615" cy="523220"/>
          </a:xfrm>
          <a:prstGeom prst="rect">
            <a:avLst/>
          </a:prstGeom>
        </p:spPr>
        <p:txBody>
          <a:bodyPr wrap="none">
            <a:spAutoFit/>
          </a:bodyPr>
          <a:lstStyle/>
          <a:p>
            <a:pPr>
              <a:spcBef>
                <a:spcPct val="50000"/>
              </a:spcBef>
            </a:pPr>
            <a:r>
              <a:rPr lang="en-US" altLang="zh-CN" sz="2800" b="1" dirty="0" smtClean="0">
                <a:solidFill>
                  <a:srgbClr val="FF0000"/>
                </a:solidFill>
                <a:ea typeface="SimSun" pitchFamily="2" charset="-122"/>
              </a:rPr>
              <a:t>General formula </a:t>
            </a:r>
            <a:endParaRPr lang="en-US" sz="2800" b="1" dirty="0">
              <a:solidFill>
                <a:srgbClr val="FF0000"/>
              </a:solidFill>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1+#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3000" fill="hold"/>
                                        <p:tgtEl>
                                          <p:spTgt spid="10"/>
                                        </p:tgtEl>
                                        <p:attrNameLst>
                                          <p:attrName>ppt_x</p:attrName>
                                        </p:attrNameLst>
                                      </p:cBhvr>
                                      <p:tavLst>
                                        <p:tav tm="0">
                                          <p:val>
                                            <p:strVal val="1+#ppt_w/2"/>
                                          </p:val>
                                        </p:tav>
                                        <p:tav tm="100000">
                                          <p:val>
                                            <p:strVal val="#ppt_x"/>
                                          </p:val>
                                        </p:tav>
                                      </p:tavLst>
                                    </p:anim>
                                    <p:anim calcmode="lin" valueType="num">
                                      <p:cBhvr additive="base">
                                        <p:cTn id="14" dur="3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3000" fill="hold"/>
                                        <p:tgtEl>
                                          <p:spTgt spid="11"/>
                                        </p:tgtEl>
                                        <p:attrNameLst>
                                          <p:attrName>ppt_x</p:attrName>
                                        </p:attrNameLst>
                                      </p:cBhvr>
                                      <p:tavLst>
                                        <p:tav tm="0">
                                          <p:val>
                                            <p:strVal val="1+#ppt_w/2"/>
                                          </p:val>
                                        </p:tav>
                                        <p:tav tm="100000">
                                          <p:val>
                                            <p:strVal val="#ppt_x"/>
                                          </p:val>
                                        </p:tav>
                                      </p:tavLst>
                                    </p:anim>
                                    <p:anim calcmode="lin" valueType="num">
                                      <p:cBhvr additive="base">
                                        <p:cTn id="20" dur="3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JapaneseSLidingDoor">
  <a:themeElements>
    <a:clrScheme name="سمة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سمة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سمة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سمة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سمة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سمة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سمة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سمة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سمة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سمة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سمة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سمة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سمة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سمة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JapaneseSLidingDoor</Template>
  <TotalTime>555</TotalTime>
  <Words>1629</Words>
  <Application>Microsoft Office PowerPoint</Application>
  <PresentationFormat>عرض على الشاشة (3:4)‏</PresentationFormat>
  <Paragraphs>556</Paragraphs>
  <Slides>20</Slides>
  <Notes>0</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JapaneseSLidingDoor</vt:lpstr>
      <vt:lpstr>Amino Acid Metabolism  </vt:lpstr>
      <vt:lpstr>الشريحة 2</vt:lpstr>
      <vt:lpstr> </vt:lpstr>
      <vt:lpstr>Introduction</vt:lpstr>
      <vt:lpstr>الشريحة 5</vt:lpstr>
      <vt:lpstr>الشريحة 6</vt:lpstr>
      <vt:lpstr>Amino Acid  Pool</vt:lpstr>
      <vt:lpstr>الشريحة 8</vt:lpstr>
      <vt:lpstr>الشريحة 9</vt:lpstr>
      <vt:lpstr>الشريحة 10</vt:lpstr>
      <vt:lpstr>الشريحة 11</vt:lpstr>
      <vt:lpstr>الشريحة 12</vt:lpstr>
      <vt:lpstr>الشريحة 13</vt:lpstr>
      <vt:lpstr>Digestion Of Dietary Protein</vt:lpstr>
      <vt:lpstr>الشريحة 15</vt:lpstr>
      <vt:lpstr>الشريحة 16</vt:lpstr>
      <vt:lpstr>الشريحة 17</vt:lpstr>
      <vt:lpstr>الشريحة 18</vt:lpstr>
      <vt:lpstr>الشريحة 19</vt:lpstr>
      <vt:lpstr>الشريحة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Japanese Sliding Door</dc:title>
  <dc:creator>Dr.Raaid</dc:creator>
  <cp:lastModifiedBy>admin</cp:lastModifiedBy>
  <cp:revision>93</cp:revision>
  <dcterms:created xsi:type="dcterms:W3CDTF">2011-08-31T06:27:57Z</dcterms:created>
  <dcterms:modified xsi:type="dcterms:W3CDTF">2013-11-09T19:12:12Z</dcterms:modified>
</cp:coreProperties>
</file>