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0" r:id="rId3"/>
    <p:sldId id="258" r:id="rId4"/>
    <p:sldId id="256" r:id="rId5"/>
    <p:sldId id="257" r:id="rId6"/>
    <p:sldId id="279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2" r:id="rId17"/>
    <p:sldId id="269" r:id="rId18"/>
    <p:sldId id="268" r:id="rId19"/>
    <p:sldId id="267" r:id="rId20"/>
    <p:sldId id="263" r:id="rId21"/>
    <p:sldId id="266" r:id="rId22"/>
    <p:sldId id="265" r:id="rId23"/>
    <p:sldId id="264" r:id="rId24"/>
    <p:sldId id="259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5C21A-1B0E-4EB9-998E-F287111B1478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40E13-F705-43A2-B60A-13E40A92A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outh-bay.doctoroogle.com/images.cfm/Image/112443before3.jpg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androidrundown.com/blog/wallpaper-wednesday-spri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icturesforcoloring.com/2012/03/spring-coloring-pages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6000" b="1" dirty="0" smtClean="0">
                <a:solidFill>
                  <a:srgbClr val="FF0000"/>
                </a:solidFill>
              </a:rPr>
              <a:t>Immunosuppressive Therapy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Lecture No. 3/2014;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General Medicine</a:t>
            </a:r>
          </a:p>
          <a:p>
            <a:r>
              <a:rPr lang="en-US" sz="3600" b="1" dirty="0">
                <a:solidFill>
                  <a:srgbClr val="002060"/>
                </a:solidFill>
              </a:rPr>
              <a:t>Prof. Dr. </a:t>
            </a:r>
            <a:r>
              <a:rPr lang="en-US" sz="3600" b="1" dirty="0" err="1">
                <a:solidFill>
                  <a:srgbClr val="002060"/>
                </a:solidFill>
              </a:rPr>
              <a:t>Zainalabideen</a:t>
            </a:r>
            <a:r>
              <a:rPr lang="en-US" sz="3600" b="1" dirty="0">
                <a:solidFill>
                  <a:srgbClr val="002060"/>
                </a:solidFill>
              </a:rPr>
              <a:t> A. Abdulla,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MRCPI, DTM&amp;H., </a:t>
            </a:r>
            <a:r>
              <a:rPr lang="en-US" sz="3600" b="1" dirty="0" err="1">
                <a:solidFill>
                  <a:schemeClr val="tx1"/>
                </a:solidFill>
              </a:rPr>
              <a:t>Ph.D</a:t>
            </a:r>
            <a:r>
              <a:rPr lang="en-US" sz="3600" b="1" dirty="0">
                <a:solidFill>
                  <a:schemeClr val="tx1"/>
                </a:solidFill>
              </a:rPr>
              <a:t>, </a:t>
            </a:r>
            <a:r>
              <a:rPr lang="en-US" sz="3600" b="1" dirty="0" err="1">
                <a:solidFill>
                  <a:schemeClr val="tx1"/>
                </a:solidFill>
              </a:rPr>
              <a:t>FRCPath</a:t>
            </a:r>
            <a:r>
              <a:rPr lang="en-US" sz="3600" b="1" dirty="0">
                <a:solidFill>
                  <a:schemeClr val="tx1"/>
                </a:solidFill>
              </a:rPr>
              <a:t>.</a:t>
            </a:r>
          </a:p>
          <a:p>
            <a:endParaRPr lang="en-US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800" b="1" u="sng" dirty="0" smtClean="0">
                <a:solidFill>
                  <a:srgbClr val="FF0000"/>
                </a:solidFill>
              </a:rPr>
              <a:t>Clinical uses of </a:t>
            </a:r>
            <a:r>
              <a:rPr lang="en-US" sz="4800" b="1" u="sng" dirty="0" err="1" smtClean="0">
                <a:solidFill>
                  <a:srgbClr val="FF0000"/>
                </a:solidFill>
              </a:rPr>
              <a:t>glucocoticosteroids</a:t>
            </a:r>
            <a:r>
              <a:rPr lang="en-US" sz="4800" b="1" u="sng" dirty="0" smtClean="0">
                <a:solidFill>
                  <a:srgbClr val="FF0000"/>
                </a:solidFill>
              </a:rPr>
              <a:t> </a:t>
            </a:r>
            <a:r>
              <a:rPr lang="en-US" sz="3500" b="1" dirty="0" smtClean="0">
                <a:solidFill>
                  <a:schemeClr val="tx1"/>
                </a:solidFill>
              </a:rPr>
              <a:t>The clinical uses </a:t>
            </a:r>
            <a:r>
              <a:rPr lang="en-US" b="1" dirty="0" smtClean="0">
                <a:solidFill>
                  <a:schemeClr val="tx1"/>
                </a:solidFill>
              </a:rPr>
              <a:t>are </a:t>
            </a:r>
            <a:r>
              <a:rPr lang="en-US" b="1" dirty="0" smtClean="0">
                <a:solidFill>
                  <a:srgbClr val="7030A0"/>
                </a:solidFill>
              </a:rPr>
              <a:t>mentioned above</a:t>
            </a:r>
            <a:r>
              <a:rPr lang="en-US" b="1" dirty="0" smtClean="0">
                <a:solidFill>
                  <a:schemeClr val="tx1"/>
                </a:solidFill>
              </a:rPr>
              <a:t>; with special attention to </a:t>
            </a:r>
            <a:r>
              <a:rPr lang="en-US" b="1" dirty="0" smtClean="0">
                <a:solidFill>
                  <a:srgbClr val="7030A0"/>
                </a:solidFill>
              </a:rPr>
              <a:t>allergic diseases</a:t>
            </a:r>
            <a:r>
              <a:rPr lang="en-US" b="1" dirty="0" smtClean="0">
                <a:solidFill>
                  <a:schemeClr val="tx1"/>
                </a:solidFill>
              </a:rPr>
              <a:t>, in </a:t>
            </a:r>
            <a:r>
              <a:rPr lang="en-US" b="1" dirty="0" smtClean="0">
                <a:solidFill>
                  <a:srgbClr val="0070C0"/>
                </a:solidFill>
              </a:rPr>
              <a:t>combination </a:t>
            </a:r>
            <a:r>
              <a:rPr lang="en-US" b="1" dirty="0" smtClean="0">
                <a:solidFill>
                  <a:schemeClr val="tx1"/>
                </a:solidFill>
              </a:rPr>
              <a:t>with other immunosuppressive agents to </a:t>
            </a:r>
            <a:r>
              <a:rPr lang="en-US" b="1" u="sng" dirty="0" smtClean="0">
                <a:solidFill>
                  <a:srgbClr val="C00000"/>
                </a:solidFill>
              </a:rPr>
              <a:t>prevent</a:t>
            </a:r>
            <a:r>
              <a:rPr lang="en-US" b="1" dirty="0" smtClean="0">
                <a:solidFill>
                  <a:schemeClr val="tx1"/>
                </a:solidFill>
              </a:rPr>
              <a:t> solid transplants rejection, including </a:t>
            </a:r>
            <a:r>
              <a:rPr lang="en-US" b="1" dirty="0" smtClean="0">
                <a:solidFill>
                  <a:srgbClr val="7030A0"/>
                </a:solidFill>
              </a:rPr>
              <a:t>bone marrow </a:t>
            </a:r>
            <a:r>
              <a:rPr lang="en-US" b="1" dirty="0" smtClean="0">
                <a:solidFill>
                  <a:schemeClr val="tx1"/>
                </a:solidFill>
              </a:rPr>
              <a:t>transplantation to prevent </a:t>
            </a:r>
            <a:r>
              <a:rPr lang="en-US" b="1" dirty="0" err="1" smtClean="0">
                <a:solidFill>
                  <a:srgbClr val="002060"/>
                </a:solidFill>
              </a:rPr>
              <a:t>GvHD</a:t>
            </a:r>
            <a:r>
              <a:rPr lang="en-US" b="1" dirty="0" smtClean="0">
                <a:solidFill>
                  <a:schemeClr val="tx1"/>
                </a:solidFill>
              </a:rPr>
              <a:t>, high doses of </a:t>
            </a:r>
            <a:r>
              <a:rPr lang="en-US" b="1" dirty="0" smtClean="0">
                <a:solidFill>
                  <a:srgbClr val="7030A0"/>
                </a:solidFill>
              </a:rPr>
              <a:t>I.V. </a:t>
            </a:r>
            <a:r>
              <a:rPr lang="en-US" b="1" dirty="0" err="1" smtClean="0">
                <a:solidFill>
                  <a:srgbClr val="7030A0"/>
                </a:solidFill>
              </a:rPr>
              <a:t>methylprednisolone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are used to </a:t>
            </a:r>
            <a:r>
              <a:rPr lang="en-US" b="1" u="sng" dirty="0" smtClean="0">
                <a:solidFill>
                  <a:srgbClr val="C00000"/>
                </a:solidFill>
              </a:rPr>
              <a:t>treat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acute rejection episodes, and for treatment of different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autoimmune</a:t>
            </a:r>
            <a:r>
              <a:rPr lang="en-US" b="1" dirty="0" smtClean="0">
                <a:solidFill>
                  <a:schemeClr val="tx1"/>
                </a:solidFill>
              </a:rPr>
              <a:t> diseases. </a:t>
            </a:r>
          </a:p>
          <a:p>
            <a:pPr algn="l"/>
            <a:r>
              <a:rPr lang="en-US" sz="3900" b="1" i="1" dirty="0" smtClean="0">
                <a:solidFill>
                  <a:srgbClr val="FF0000"/>
                </a:solidFill>
              </a:rPr>
              <a:t>Side effects</a:t>
            </a:r>
            <a:r>
              <a:rPr lang="en-US" sz="3900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some of which are </a:t>
            </a:r>
            <a:r>
              <a:rPr lang="en-US" b="1" dirty="0" smtClean="0">
                <a:solidFill>
                  <a:srgbClr val="7030A0"/>
                </a:solidFill>
              </a:rPr>
              <a:t>serious</a:t>
            </a:r>
            <a:r>
              <a:rPr lang="en-US" b="1" dirty="0" smtClean="0">
                <a:solidFill>
                  <a:schemeClr val="tx1"/>
                </a:solidFill>
              </a:rPr>
              <a:t> in nature (see </a:t>
            </a:r>
            <a:r>
              <a:rPr lang="en-US" b="1" u="sng" dirty="0" smtClean="0">
                <a:solidFill>
                  <a:schemeClr val="tx1"/>
                </a:solidFill>
              </a:rPr>
              <a:t>Figure 2</a:t>
            </a:r>
            <a:r>
              <a:rPr lang="en-US" b="1" dirty="0" smtClean="0">
                <a:solidFill>
                  <a:schemeClr val="tx1"/>
                </a:solidFill>
              </a:rPr>
              <a:t>), so the </a:t>
            </a:r>
            <a:r>
              <a:rPr lang="en-US" b="1" dirty="0" smtClean="0">
                <a:solidFill>
                  <a:srgbClr val="7030A0"/>
                </a:solidFill>
              </a:rPr>
              <a:t>doses</a:t>
            </a:r>
            <a:r>
              <a:rPr lang="en-US" b="1" dirty="0" smtClean="0">
                <a:solidFill>
                  <a:schemeClr val="tx1"/>
                </a:solidFill>
              </a:rPr>
              <a:t> should be </a:t>
            </a:r>
            <a:r>
              <a:rPr lang="en-US" b="1" dirty="0" smtClean="0">
                <a:solidFill>
                  <a:srgbClr val="7030A0"/>
                </a:solidFill>
              </a:rPr>
              <a:t>minimized</a:t>
            </a:r>
            <a:r>
              <a:rPr lang="en-US" b="1" dirty="0" smtClean="0">
                <a:solidFill>
                  <a:schemeClr val="tx1"/>
                </a:solidFill>
              </a:rPr>
              <a:t> as much as possible and </a:t>
            </a:r>
            <a:r>
              <a:rPr lang="en-US" b="1" dirty="0" smtClean="0">
                <a:solidFill>
                  <a:srgbClr val="C00000"/>
                </a:solidFill>
              </a:rPr>
              <a:t>tapered gradually </a:t>
            </a:r>
            <a:r>
              <a:rPr lang="en-US" b="1" dirty="0" smtClean="0">
                <a:solidFill>
                  <a:schemeClr val="tx1"/>
                </a:solidFill>
              </a:rPr>
              <a:t>before stop after prolonged use to avoid </a:t>
            </a:r>
            <a:r>
              <a:rPr lang="en-US" b="1" u="sng" dirty="0" smtClean="0">
                <a:solidFill>
                  <a:srgbClr val="0070C0"/>
                </a:solidFill>
              </a:rPr>
              <a:t>adrenal insufficiency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 descr="C:\Users\zain\Documents\cotisone side effect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04800"/>
            <a:ext cx="6400801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b="1" u="sng" dirty="0" err="1" smtClean="0">
                <a:solidFill>
                  <a:srgbClr val="FF0000"/>
                </a:solidFill>
              </a:rPr>
              <a:t>Antiproliferative</a:t>
            </a:r>
            <a:r>
              <a:rPr lang="en-US" b="1" u="sng" dirty="0" smtClean="0">
                <a:solidFill>
                  <a:srgbClr val="FF0000"/>
                </a:solidFill>
              </a:rPr>
              <a:t> drugs (</a:t>
            </a:r>
            <a:r>
              <a:rPr lang="en-US" b="1" u="sng" dirty="0" err="1" smtClean="0">
                <a:solidFill>
                  <a:srgbClr val="FF0000"/>
                </a:solidFill>
              </a:rPr>
              <a:t>cytotoxic</a:t>
            </a:r>
            <a:r>
              <a:rPr lang="en-US" b="1" u="sng" dirty="0" smtClean="0">
                <a:solidFill>
                  <a:srgbClr val="FF0000"/>
                </a:solidFill>
              </a:rPr>
              <a:t> and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anti- </a:t>
            </a:r>
            <a:r>
              <a:rPr lang="en-US" b="1" u="sng" dirty="0" smtClean="0">
                <a:solidFill>
                  <a:srgbClr val="FF0000"/>
                </a:solidFill>
              </a:rPr>
              <a:t>metabolites)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anti-proliferative drugs affect the </a:t>
            </a:r>
            <a:r>
              <a:rPr lang="en-US" b="1" dirty="0" smtClean="0">
                <a:solidFill>
                  <a:srgbClr val="7030A0"/>
                </a:solidFill>
              </a:rPr>
              <a:t>cell division </a:t>
            </a:r>
            <a:r>
              <a:rPr lang="en-US" b="1" dirty="0" smtClean="0">
                <a:solidFill>
                  <a:schemeClr val="tx1"/>
                </a:solidFill>
              </a:rPr>
              <a:t>of </a:t>
            </a:r>
            <a:r>
              <a:rPr lang="en-US" b="1" u="sng" dirty="0" smtClean="0">
                <a:solidFill>
                  <a:srgbClr val="7030A0"/>
                </a:solidFill>
              </a:rPr>
              <a:t>actively dividing </a:t>
            </a:r>
            <a:r>
              <a:rPr lang="en-US" b="1" dirty="0" smtClean="0">
                <a:solidFill>
                  <a:schemeClr val="tx1"/>
                </a:solidFill>
              </a:rPr>
              <a:t>cells including </a:t>
            </a:r>
            <a:r>
              <a:rPr lang="en-US" b="1" dirty="0" smtClean="0">
                <a:solidFill>
                  <a:srgbClr val="C00000"/>
                </a:solidFill>
              </a:rPr>
              <a:t>immune cells </a:t>
            </a:r>
            <a:r>
              <a:rPr lang="en-US" b="1" dirty="0" smtClean="0">
                <a:solidFill>
                  <a:schemeClr val="tx1"/>
                </a:solidFill>
              </a:rPr>
              <a:t>and </a:t>
            </a:r>
            <a:r>
              <a:rPr lang="en-US" b="1" dirty="0" smtClean="0">
                <a:solidFill>
                  <a:srgbClr val="C00000"/>
                </a:solidFill>
              </a:rPr>
              <a:t>cancer cells</a:t>
            </a:r>
            <a:r>
              <a:rPr lang="en-US" b="1" dirty="0" smtClean="0">
                <a:solidFill>
                  <a:schemeClr val="tx1"/>
                </a:solidFill>
              </a:rPr>
              <a:t>. They are used primarily for </a:t>
            </a:r>
            <a:r>
              <a:rPr lang="en-US" b="1" dirty="0" smtClean="0">
                <a:solidFill>
                  <a:srgbClr val="0070C0"/>
                </a:solidFill>
              </a:rPr>
              <a:t>cancer chemotherapy</a:t>
            </a:r>
            <a:r>
              <a:rPr lang="en-US" b="1" dirty="0" smtClean="0">
                <a:solidFill>
                  <a:schemeClr val="tx1"/>
                </a:solidFill>
              </a:rPr>
              <a:t>, but also useful as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immunosuppressive agents</a:t>
            </a:r>
            <a:r>
              <a:rPr lang="en-US" b="1" dirty="0" smtClean="0">
                <a:solidFill>
                  <a:schemeClr val="tx1"/>
                </a:solidFill>
              </a:rPr>
              <a:t>. The major side effects of these agents are </a:t>
            </a:r>
            <a:r>
              <a:rPr lang="en-US" b="1" dirty="0" err="1" smtClean="0">
                <a:solidFill>
                  <a:srgbClr val="C00000"/>
                </a:solidFill>
              </a:rPr>
              <a:t>myelo</a:t>
            </a:r>
            <a:r>
              <a:rPr lang="en-US" b="1" dirty="0" smtClean="0">
                <a:solidFill>
                  <a:srgbClr val="C00000"/>
                </a:solidFill>
              </a:rPr>
              <a:t>-suppression </a:t>
            </a:r>
            <a:r>
              <a:rPr lang="en-US" b="1" dirty="0" smtClean="0">
                <a:solidFill>
                  <a:schemeClr val="tx1"/>
                </a:solidFill>
              </a:rPr>
              <a:t>(bone marrow suppression/ leucopenia), </a:t>
            </a:r>
            <a:r>
              <a:rPr lang="en-US" b="1" dirty="0" smtClean="0">
                <a:solidFill>
                  <a:srgbClr val="C00000"/>
                </a:solidFill>
              </a:rPr>
              <a:t>infection</a:t>
            </a:r>
            <a:r>
              <a:rPr lang="en-US" b="1" dirty="0" smtClean="0">
                <a:solidFill>
                  <a:schemeClr val="tx1"/>
                </a:solidFill>
              </a:rPr>
              <a:t> and </a:t>
            </a:r>
            <a:r>
              <a:rPr lang="en-US" b="1" dirty="0" err="1" smtClean="0">
                <a:solidFill>
                  <a:srgbClr val="C00000"/>
                </a:solidFill>
              </a:rPr>
              <a:t>hepatotoxicity</a:t>
            </a:r>
            <a:r>
              <a:rPr lang="en-US" b="1" dirty="0" smtClean="0">
                <a:solidFill>
                  <a:schemeClr val="tx1"/>
                </a:solidFill>
              </a:rPr>
              <a:t>. The commonly used agents for immune suppression are: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991600" cy="6705600"/>
          </a:xfrm>
        </p:spPr>
        <p:txBody>
          <a:bodyPr>
            <a:normAutofit/>
          </a:bodyPr>
          <a:lstStyle/>
          <a:p>
            <a:pPr lvl="0" algn="l"/>
            <a:r>
              <a:rPr lang="en-US" b="1" i="1" u="sng" dirty="0" smtClean="0">
                <a:solidFill>
                  <a:srgbClr val="FF0000"/>
                </a:solidFill>
              </a:rPr>
              <a:t>Cont./…Anti-proliferative drugs</a:t>
            </a:r>
          </a:p>
          <a:p>
            <a:pPr lvl="0" algn="l"/>
            <a:r>
              <a:rPr lang="en-US" b="1" u="sng" dirty="0" smtClean="0">
                <a:solidFill>
                  <a:srgbClr val="7030A0"/>
                </a:solidFill>
              </a:rPr>
              <a:t>1. </a:t>
            </a:r>
            <a:r>
              <a:rPr lang="en-US" b="1" u="sng" dirty="0" err="1" smtClean="0">
                <a:solidFill>
                  <a:srgbClr val="FF0000"/>
                </a:solidFill>
              </a:rPr>
              <a:t>Azathioprine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It is a </a:t>
            </a:r>
            <a:r>
              <a:rPr lang="en-US" b="1" dirty="0" err="1" smtClean="0">
                <a:solidFill>
                  <a:srgbClr val="7030A0"/>
                </a:solidFill>
              </a:rPr>
              <a:t>purine</a:t>
            </a:r>
            <a:r>
              <a:rPr lang="en-US" b="1" dirty="0" smtClean="0">
                <a:solidFill>
                  <a:srgbClr val="7030A0"/>
                </a:solidFill>
              </a:rPr>
              <a:t> analogue </a:t>
            </a:r>
            <a:r>
              <a:rPr lang="en-US" b="1" dirty="0" smtClean="0">
                <a:solidFill>
                  <a:schemeClr val="tx1"/>
                </a:solidFill>
              </a:rPr>
              <a:t>that </a:t>
            </a:r>
            <a:r>
              <a:rPr lang="en-US" b="1" dirty="0" smtClean="0">
                <a:solidFill>
                  <a:srgbClr val="0070C0"/>
                </a:solidFill>
              </a:rPr>
              <a:t>inhibits </a:t>
            </a:r>
            <a:r>
              <a:rPr lang="en-US" b="1" dirty="0" err="1" smtClean="0">
                <a:solidFill>
                  <a:srgbClr val="0070C0"/>
                </a:solidFill>
              </a:rPr>
              <a:t>purine</a:t>
            </a:r>
            <a:r>
              <a:rPr lang="en-US" b="1" dirty="0" smtClean="0">
                <a:solidFill>
                  <a:srgbClr val="0070C0"/>
                </a:solidFill>
              </a:rPr>
              <a:t> synthesis </a:t>
            </a:r>
            <a:r>
              <a:rPr lang="en-US" b="1" dirty="0" smtClean="0">
                <a:solidFill>
                  <a:schemeClr val="tx1"/>
                </a:solidFill>
              </a:rPr>
              <a:t>consequently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blocking DNA synthesi</a:t>
            </a:r>
            <a:r>
              <a:rPr lang="en-US" b="1" dirty="0" smtClean="0">
                <a:solidFill>
                  <a:schemeClr val="tx1"/>
                </a:solidFill>
              </a:rPr>
              <a:t>s after it is metabolized in the </a:t>
            </a:r>
            <a:r>
              <a:rPr lang="en-US" b="1" dirty="0" smtClean="0">
                <a:solidFill>
                  <a:srgbClr val="C00000"/>
                </a:solidFill>
              </a:rPr>
              <a:t>liver</a:t>
            </a:r>
            <a:r>
              <a:rPr lang="en-US" b="1" dirty="0" smtClean="0">
                <a:solidFill>
                  <a:schemeClr val="tx1"/>
                </a:solidFill>
              </a:rPr>
              <a:t> to an active drug form which is </a:t>
            </a:r>
            <a:r>
              <a:rPr lang="en-US" b="1" dirty="0" smtClean="0">
                <a:solidFill>
                  <a:srgbClr val="00B050"/>
                </a:solidFill>
              </a:rPr>
              <a:t>6-mercaptopurine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rgbClr val="00B050"/>
                </a:solidFill>
              </a:rPr>
              <a:t>6MP</a:t>
            </a:r>
            <a:r>
              <a:rPr lang="en-US" b="1" dirty="0" smtClean="0">
                <a:solidFill>
                  <a:schemeClr val="tx1"/>
                </a:solidFill>
              </a:rPr>
              <a:t>). It is used to </a:t>
            </a:r>
            <a:r>
              <a:rPr lang="en-US" b="1" u="sng" dirty="0" smtClean="0">
                <a:solidFill>
                  <a:srgbClr val="C00000"/>
                </a:solidFill>
              </a:rPr>
              <a:t>prevent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graft rejection and </a:t>
            </a:r>
            <a:r>
              <a:rPr lang="en-US" b="1" u="sng" dirty="0" smtClean="0">
                <a:solidFill>
                  <a:srgbClr val="C00000"/>
                </a:solidFill>
              </a:rPr>
              <a:t>treatment </a:t>
            </a:r>
            <a:r>
              <a:rPr lang="en-US" b="1" dirty="0" smtClean="0">
                <a:solidFill>
                  <a:schemeClr val="tx1"/>
                </a:solidFill>
              </a:rPr>
              <a:t>of many autoimmune diseases. </a:t>
            </a:r>
          </a:p>
          <a:p>
            <a:pPr lvl="0" algn="l"/>
            <a:r>
              <a:rPr lang="en-US" b="1" u="sng" dirty="0" smtClean="0">
                <a:solidFill>
                  <a:srgbClr val="7030A0"/>
                </a:solidFill>
              </a:rPr>
              <a:t>2. </a:t>
            </a:r>
            <a:r>
              <a:rPr lang="en-US" b="1" u="sng" dirty="0" err="1" smtClean="0">
                <a:solidFill>
                  <a:srgbClr val="FF0000"/>
                </a:solidFill>
              </a:rPr>
              <a:t>Mycophenolate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mofitil</a:t>
            </a:r>
            <a:r>
              <a:rPr lang="en-US" b="1" u="sng" dirty="0" smtClean="0">
                <a:solidFill>
                  <a:srgbClr val="FF0000"/>
                </a:solidFill>
              </a:rPr>
              <a:t> (MMF</a:t>
            </a:r>
            <a:endParaRPr lang="en-US" b="1" dirty="0" smtClean="0">
              <a:solidFill>
                <a:srgbClr val="FF0000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It is also a </a:t>
            </a:r>
            <a:r>
              <a:rPr lang="en-US" b="1" dirty="0" err="1" smtClean="0">
                <a:solidFill>
                  <a:srgbClr val="7030A0"/>
                </a:solidFill>
              </a:rPr>
              <a:t>purine</a:t>
            </a:r>
            <a:r>
              <a:rPr lang="en-US" b="1" dirty="0" smtClean="0">
                <a:solidFill>
                  <a:srgbClr val="7030A0"/>
                </a:solidFill>
              </a:rPr>
              <a:t> analogue </a:t>
            </a:r>
            <a:r>
              <a:rPr lang="en-US" b="1" dirty="0" smtClean="0">
                <a:solidFill>
                  <a:schemeClr val="tx1"/>
                </a:solidFill>
              </a:rPr>
              <a:t>which has a similar action to </a:t>
            </a:r>
            <a:r>
              <a:rPr lang="en-US" b="1" dirty="0" err="1" smtClean="0">
                <a:solidFill>
                  <a:schemeClr val="tx1"/>
                </a:solidFill>
              </a:rPr>
              <a:t>azathioprine</a:t>
            </a:r>
            <a:r>
              <a:rPr lang="en-US" b="1" dirty="0" smtClean="0">
                <a:solidFill>
                  <a:schemeClr val="tx1"/>
                </a:solidFill>
              </a:rPr>
              <a:t> but </a:t>
            </a:r>
            <a:r>
              <a:rPr lang="en-US" b="1" dirty="0" smtClean="0">
                <a:solidFill>
                  <a:srgbClr val="C00000"/>
                </a:solidFill>
              </a:rPr>
              <a:t>more powerful </a:t>
            </a:r>
            <a:r>
              <a:rPr lang="en-US" b="1" dirty="0" smtClean="0">
                <a:solidFill>
                  <a:schemeClr val="tx1"/>
                </a:solidFill>
              </a:rPr>
              <a:t>with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less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myelotoxicity</a:t>
            </a:r>
            <a:r>
              <a:rPr lang="en-US" b="1" dirty="0" smtClean="0">
                <a:solidFill>
                  <a:schemeClr val="tx1"/>
                </a:solidFill>
              </a:rPr>
              <a:t>.    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Cont./….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lnSpcReduction="10000"/>
          </a:bodyPr>
          <a:lstStyle/>
          <a:p>
            <a:pPr lvl="0" algn="l"/>
            <a:r>
              <a:rPr lang="en-US" sz="2400" b="1" i="1" u="sng" dirty="0" smtClean="0">
                <a:solidFill>
                  <a:srgbClr val="7030A0"/>
                </a:solidFill>
              </a:rPr>
              <a:t>Cont/… Anti-</a:t>
            </a:r>
            <a:r>
              <a:rPr lang="en-US" sz="2400" b="1" i="1" u="sng" dirty="0" err="1" smtClean="0">
                <a:solidFill>
                  <a:srgbClr val="7030A0"/>
                </a:solidFill>
              </a:rPr>
              <a:t>prokiferative</a:t>
            </a:r>
            <a:r>
              <a:rPr lang="en-US" sz="2400" b="1" i="1" u="sng" dirty="0" smtClean="0">
                <a:solidFill>
                  <a:srgbClr val="7030A0"/>
                </a:solidFill>
              </a:rPr>
              <a:t> drugs</a:t>
            </a:r>
          </a:p>
          <a:p>
            <a:pPr lvl="0" algn="l"/>
            <a:r>
              <a:rPr lang="en-US" b="1" u="sng" dirty="0" smtClean="0">
                <a:solidFill>
                  <a:srgbClr val="7030A0"/>
                </a:solidFill>
              </a:rPr>
              <a:t>3. </a:t>
            </a:r>
            <a:r>
              <a:rPr lang="en-US" b="1" u="sng" dirty="0" err="1" smtClean="0">
                <a:solidFill>
                  <a:srgbClr val="FF0000"/>
                </a:solidFill>
              </a:rPr>
              <a:t>Cyclophosphamide</a:t>
            </a:r>
            <a:endParaRPr lang="en-US" b="1" u="sng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It is an </a:t>
            </a:r>
            <a:r>
              <a:rPr lang="en-US" b="1" dirty="0" err="1" smtClean="0">
                <a:solidFill>
                  <a:srgbClr val="7030A0"/>
                </a:solidFill>
              </a:rPr>
              <a:t>alkylating</a:t>
            </a:r>
            <a:r>
              <a:rPr lang="en-US" b="1" dirty="0" smtClean="0">
                <a:solidFill>
                  <a:srgbClr val="7030A0"/>
                </a:solidFill>
              </a:rPr>
              <a:t> agent </a:t>
            </a:r>
            <a:r>
              <a:rPr lang="en-US" b="1" dirty="0" smtClean="0">
                <a:solidFill>
                  <a:schemeClr val="tx1"/>
                </a:solidFill>
              </a:rPr>
              <a:t>that </a:t>
            </a:r>
            <a:r>
              <a:rPr lang="en-US" b="1" dirty="0" smtClean="0">
                <a:solidFill>
                  <a:srgbClr val="0070C0"/>
                </a:solidFill>
              </a:rPr>
              <a:t>inhibits DNA synthesis</a:t>
            </a:r>
            <a:r>
              <a:rPr lang="en-US" b="1" dirty="0" smtClean="0">
                <a:solidFill>
                  <a:schemeClr val="tx1"/>
                </a:solidFill>
              </a:rPr>
              <a:t>. It is used in the </a:t>
            </a:r>
            <a:r>
              <a:rPr lang="en-US" b="1" u="sng" dirty="0" smtClean="0">
                <a:solidFill>
                  <a:srgbClr val="C00000"/>
                </a:solidFill>
              </a:rPr>
              <a:t>treatment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of many </a:t>
            </a:r>
            <a:r>
              <a:rPr lang="en-US" b="1" dirty="0" smtClean="0">
                <a:solidFill>
                  <a:srgbClr val="00B050"/>
                </a:solidFill>
              </a:rPr>
              <a:t>autoimmune diseases </a:t>
            </a:r>
            <a:r>
              <a:rPr lang="en-US" b="1" dirty="0" smtClean="0">
                <a:solidFill>
                  <a:schemeClr val="tx1"/>
                </a:solidFill>
              </a:rPr>
              <a:t>such as </a:t>
            </a:r>
            <a:r>
              <a:rPr lang="en-US" b="1" dirty="0" smtClean="0">
                <a:solidFill>
                  <a:srgbClr val="00B050"/>
                </a:solidFill>
              </a:rPr>
              <a:t>SLE </a:t>
            </a:r>
            <a:r>
              <a:rPr lang="en-US" b="1" dirty="0" smtClean="0">
                <a:solidFill>
                  <a:schemeClr val="tx1"/>
                </a:solidFill>
              </a:rPr>
              <a:t>and </a:t>
            </a:r>
            <a:r>
              <a:rPr lang="en-US" b="1" dirty="0" err="1" smtClean="0">
                <a:solidFill>
                  <a:srgbClr val="00B050"/>
                </a:solidFill>
              </a:rPr>
              <a:t>vasculitis</a:t>
            </a:r>
            <a:r>
              <a:rPr lang="en-US" b="1" dirty="0" smtClean="0">
                <a:solidFill>
                  <a:schemeClr val="tx1"/>
                </a:solidFill>
              </a:rPr>
              <a:t> (e.g. </a:t>
            </a:r>
            <a:r>
              <a:rPr lang="en-US" b="1" dirty="0" smtClean="0">
                <a:solidFill>
                  <a:srgbClr val="00B050"/>
                </a:solidFill>
              </a:rPr>
              <a:t>Wegener’s </a:t>
            </a:r>
            <a:r>
              <a:rPr lang="en-US" b="1" dirty="0" err="1" smtClean="0">
                <a:solidFill>
                  <a:srgbClr val="00B050"/>
                </a:solidFill>
              </a:rPr>
              <a:t>granulomatosis</a:t>
            </a:r>
            <a:r>
              <a:rPr lang="en-US" b="1" dirty="0" smtClean="0">
                <a:solidFill>
                  <a:schemeClr val="tx1"/>
                </a:solidFill>
              </a:rPr>
              <a:t>).  It may cause </a:t>
            </a:r>
            <a:r>
              <a:rPr lang="en-US" b="1" i="1" dirty="0" err="1" smtClean="0">
                <a:solidFill>
                  <a:srgbClr val="002060"/>
                </a:solidFill>
              </a:rPr>
              <a:t>haemorrhagic</a:t>
            </a:r>
            <a:r>
              <a:rPr lang="en-US" b="1" i="1" dirty="0" smtClean="0">
                <a:solidFill>
                  <a:srgbClr val="002060"/>
                </a:solidFill>
              </a:rPr>
              <a:t> cystitis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4. </a:t>
            </a:r>
            <a:r>
              <a:rPr lang="en-US" b="1" u="sng" dirty="0" err="1" smtClean="0">
                <a:solidFill>
                  <a:srgbClr val="FF0000"/>
                </a:solidFill>
              </a:rPr>
              <a:t>Methotrexate</a:t>
            </a:r>
            <a:r>
              <a:rPr lang="en-US" b="1" u="sng" dirty="0" smtClean="0">
                <a:solidFill>
                  <a:srgbClr val="FF0000"/>
                </a:solidFill>
              </a:rPr>
              <a:t> (MTX)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It is a </a:t>
            </a:r>
            <a:r>
              <a:rPr lang="en-US" b="1" dirty="0" smtClean="0">
                <a:solidFill>
                  <a:srgbClr val="7030A0"/>
                </a:solidFill>
              </a:rPr>
              <a:t>folic acid antagonist </a:t>
            </a:r>
            <a:r>
              <a:rPr lang="en-US" b="1" dirty="0" smtClean="0">
                <a:solidFill>
                  <a:schemeClr val="tx1"/>
                </a:solidFill>
              </a:rPr>
              <a:t>and blocks both </a:t>
            </a:r>
            <a:r>
              <a:rPr lang="en-US" b="1" dirty="0" smtClean="0">
                <a:solidFill>
                  <a:srgbClr val="0070C0"/>
                </a:solidFill>
              </a:rPr>
              <a:t>DNA and RNA </a:t>
            </a:r>
            <a:r>
              <a:rPr lang="en-US" b="1" dirty="0" smtClean="0">
                <a:solidFill>
                  <a:schemeClr val="tx1"/>
                </a:solidFill>
              </a:rPr>
              <a:t>synthesis. It is commonly used in the treatment of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rheumatoid arthritis </a:t>
            </a:r>
            <a:r>
              <a:rPr lang="en-US" b="1" dirty="0" smtClean="0">
                <a:solidFill>
                  <a:schemeClr val="tx1"/>
                </a:solidFill>
              </a:rPr>
              <a:t>and sometimes in the treatment of </a:t>
            </a:r>
            <a:r>
              <a:rPr lang="en-US" b="1" dirty="0" smtClean="0">
                <a:solidFill>
                  <a:srgbClr val="C00000"/>
                </a:solidFill>
              </a:rPr>
              <a:t>psoriasis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900" b="1" u="sng" dirty="0" err="1" smtClean="0">
                <a:solidFill>
                  <a:srgbClr val="FF0000"/>
                </a:solidFill>
              </a:rPr>
              <a:t>Calcineurin</a:t>
            </a:r>
            <a:r>
              <a:rPr lang="en-US" sz="3900" b="1" u="sng" dirty="0" smtClean="0">
                <a:solidFill>
                  <a:srgbClr val="FF0000"/>
                </a:solidFill>
              </a:rPr>
              <a:t> inhibitors &amp; proliferation signal inhibitors</a:t>
            </a:r>
            <a:endParaRPr lang="en-US" sz="3900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i="1" u="sng" dirty="0" err="1" smtClean="0">
                <a:solidFill>
                  <a:srgbClr val="7030A0"/>
                </a:solidFill>
              </a:rPr>
              <a:t>Calcineurin</a:t>
            </a:r>
            <a:r>
              <a:rPr lang="en-US" b="1" i="1" u="sng" dirty="0" smtClean="0">
                <a:solidFill>
                  <a:srgbClr val="7030A0"/>
                </a:solidFill>
              </a:rPr>
              <a:t> inhibitor (</a:t>
            </a:r>
            <a:r>
              <a:rPr lang="en-US" b="1" i="1" u="sng" dirty="0" err="1" smtClean="0">
                <a:solidFill>
                  <a:srgbClr val="7030A0"/>
                </a:solidFill>
              </a:rPr>
              <a:t>Cyclosporin</a:t>
            </a:r>
            <a:r>
              <a:rPr lang="en-US" b="1" i="1" u="sng" dirty="0" smtClean="0">
                <a:solidFill>
                  <a:srgbClr val="7030A0"/>
                </a:solidFill>
              </a:rPr>
              <a:t> and </a:t>
            </a:r>
            <a:r>
              <a:rPr lang="en-US" b="1" i="1" u="sng" dirty="0" err="1" smtClean="0">
                <a:solidFill>
                  <a:srgbClr val="7030A0"/>
                </a:solidFill>
              </a:rPr>
              <a:t>Tacrolimus</a:t>
            </a:r>
            <a:r>
              <a:rPr lang="en-US" b="1" i="1" u="sng" dirty="0" smtClean="0">
                <a:solidFill>
                  <a:srgbClr val="7030A0"/>
                </a:solidFill>
              </a:rPr>
              <a:t>)</a:t>
            </a:r>
            <a:r>
              <a:rPr lang="en-US" b="1" u="sng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inhibit </a:t>
            </a:r>
            <a:r>
              <a:rPr lang="en-US" b="1" dirty="0" smtClean="0">
                <a:solidFill>
                  <a:srgbClr val="0070C0"/>
                </a:solidFill>
              </a:rPr>
              <a:t>IL-2</a:t>
            </a:r>
            <a:r>
              <a:rPr lang="en-US" b="1" dirty="0" smtClean="0">
                <a:solidFill>
                  <a:schemeClr val="tx1"/>
                </a:solidFill>
              </a:rPr>
              <a:t> production that leads to inhibition of </a:t>
            </a:r>
            <a:r>
              <a:rPr lang="en-US" b="1" dirty="0" smtClean="0">
                <a:solidFill>
                  <a:srgbClr val="0070C0"/>
                </a:solidFill>
              </a:rPr>
              <a:t>T lymphocytes </a:t>
            </a:r>
            <a:r>
              <a:rPr lang="en-US" b="1" dirty="0" smtClean="0">
                <a:solidFill>
                  <a:schemeClr val="tx1"/>
                </a:solidFill>
              </a:rPr>
              <a:t>activation and proliferation.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1. </a:t>
            </a:r>
            <a:r>
              <a:rPr lang="en-US" b="1" u="sng" dirty="0" smtClean="0">
                <a:solidFill>
                  <a:schemeClr val="tx1"/>
                </a:solidFill>
              </a:rPr>
              <a:t>Cyclosporine</a:t>
            </a:r>
            <a:r>
              <a:rPr lang="en-US" b="1" dirty="0" smtClean="0">
                <a:solidFill>
                  <a:schemeClr val="tx1"/>
                </a:solidFill>
              </a:rPr>
              <a:t>: It is a fungal derived peptide which is used to </a:t>
            </a:r>
            <a:r>
              <a:rPr lang="en-US" b="1" u="sng" dirty="0" smtClean="0">
                <a:solidFill>
                  <a:srgbClr val="C00000"/>
                </a:solidFill>
              </a:rPr>
              <a:t>prevent </a:t>
            </a:r>
            <a:r>
              <a:rPr lang="en-US" b="1" dirty="0" smtClean="0">
                <a:solidFill>
                  <a:schemeClr val="tx1"/>
                </a:solidFill>
              </a:rPr>
              <a:t>graft rejection. Its main side effects are increased susceptibility to </a:t>
            </a:r>
            <a:r>
              <a:rPr lang="en-US" b="1" dirty="0" smtClean="0">
                <a:solidFill>
                  <a:srgbClr val="C00000"/>
                </a:solidFill>
              </a:rPr>
              <a:t>infections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nephrotoxicity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(problem ), </a:t>
            </a:r>
            <a:r>
              <a:rPr lang="en-US" b="1" dirty="0" smtClean="0">
                <a:solidFill>
                  <a:srgbClr val="C00000"/>
                </a:solidFill>
              </a:rPr>
              <a:t>hypertension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hirsutism</a:t>
            </a:r>
            <a:r>
              <a:rPr lang="en-US" b="1" dirty="0" smtClean="0">
                <a:solidFill>
                  <a:schemeClr val="tx1"/>
                </a:solidFill>
              </a:rPr>
              <a:t> and </a:t>
            </a:r>
            <a:r>
              <a:rPr lang="en-US" b="1" u="sng" dirty="0" smtClean="0">
                <a:solidFill>
                  <a:srgbClr val="0070C0"/>
                </a:solidFill>
              </a:rPr>
              <a:t>gingival hypertrophy </a:t>
            </a:r>
            <a:r>
              <a:rPr lang="en-US" b="1" dirty="0" smtClean="0">
                <a:solidFill>
                  <a:schemeClr val="tx1"/>
                </a:solidFill>
              </a:rPr>
              <a:t>(Figure 4).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2. </a:t>
            </a:r>
            <a:r>
              <a:rPr lang="en-US" b="1" u="sng" dirty="0" err="1" smtClean="0">
                <a:solidFill>
                  <a:schemeClr val="tx1"/>
                </a:solidFill>
              </a:rPr>
              <a:t>Tacrolimus</a:t>
            </a:r>
            <a:r>
              <a:rPr lang="en-US" b="1" dirty="0" smtClean="0">
                <a:solidFill>
                  <a:schemeClr val="tx1"/>
                </a:solidFill>
              </a:rPr>
              <a:t>: It is more potent than cyclosporine, but is </a:t>
            </a:r>
            <a:r>
              <a:rPr lang="en-US" b="1" dirty="0" err="1" smtClean="0">
                <a:solidFill>
                  <a:srgbClr val="C00000"/>
                </a:solidFill>
              </a:rPr>
              <a:t>diabetogenic</a:t>
            </a:r>
            <a:r>
              <a:rPr lang="en-US" b="1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less</a:t>
            </a:r>
            <a:r>
              <a:rPr lang="en-US" b="1" dirty="0" smtClean="0">
                <a:solidFill>
                  <a:schemeClr val="tx1"/>
                </a:solidFill>
              </a:rPr>
              <a:t> likely to cause </a:t>
            </a:r>
            <a:r>
              <a:rPr lang="en-US" b="1" dirty="0" err="1" smtClean="0">
                <a:solidFill>
                  <a:srgbClr val="C00000"/>
                </a:solidFill>
              </a:rPr>
              <a:t>hirsutism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hypertrichosis</a:t>
            </a:r>
            <a:r>
              <a:rPr lang="en-US" b="1" dirty="0" smtClean="0">
                <a:solidFill>
                  <a:schemeClr val="tx1"/>
                </a:solidFill>
              </a:rPr>
              <a:t>).</a:t>
            </a:r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 descr="&lt;b&gt;Gingival Hypertrophy&lt;/b&gt;">
            <a:hlinkClick r:id="rId2" tooltip="http://south-bay.doctoroogle.com/images.cfm/Image/112443before3.jpg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57200" y="381000"/>
            <a:ext cx="83057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sz="3600" b="1" u="sng" dirty="0" smtClean="0">
                <a:solidFill>
                  <a:srgbClr val="FF0000"/>
                </a:solidFill>
              </a:rPr>
              <a:t>Proliferation signal inhibitors (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Sirolimus</a:t>
            </a:r>
            <a:r>
              <a:rPr lang="en-US" sz="3600" b="1" u="sng" dirty="0" smtClean="0">
                <a:solidFill>
                  <a:srgbClr val="FF0000"/>
                </a:solidFill>
              </a:rPr>
              <a:t>) </a:t>
            </a:r>
            <a:r>
              <a:rPr lang="en-US" sz="4400" b="1" dirty="0" err="1" smtClean="0">
                <a:solidFill>
                  <a:srgbClr val="7030A0"/>
                </a:solidFill>
              </a:rPr>
              <a:t>Sirolimus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acts on </a:t>
            </a:r>
            <a:r>
              <a:rPr lang="en-US" sz="4400" b="1" dirty="0" smtClean="0">
                <a:solidFill>
                  <a:srgbClr val="C00000"/>
                </a:solidFill>
              </a:rPr>
              <a:t>T-cells </a:t>
            </a:r>
            <a:r>
              <a:rPr lang="en-US" sz="4400" b="1" dirty="0" smtClean="0">
                <a:solidFill>
                  <a:schemeClr val="tx1"/>
                </a:solidFill>
              </a:rPr>
              <a:t>at the level of post-activation events in the nucleus. Its major advantage over </a:t>
            </a:r>
            <a:r>
              <a:rPr lang="en-US" sz="4400" b="1" dirty="0" err="1" smtClean="0">
                <a:solidFill>
                  <a:schemeClr val="tx1"/>
                </a:solidFill>
              </a:rPr>
              <a:t>calcineurin</a:t>
            </a:r>
            <a:r>
              <a:rPr lang="en-US" sz="4400" b="1" dirty="0" smtClean="0">
                <a:solidFill>
                  <a:schemeClr val="tx1"/>
                </a:solidFill>
              </a:rPr>
              <a:t> inhibitors is that it is </a:t>
            </a:r>
            <a:r>
              <a:rPr lang="en-US" sz="4400" b="1" i="1" u="sng" dirty="0" smtClean="0">
                <a:solidFill>
                  <a:srgbClr val="0070C0"/>
                </a:solidFill>
              </a:rPr>
              <a:t>not </a:t>
            </a:r>
            <a:r>
              <a:rPr lang="en-US" sz="4400" b="1" i="1" u="sng" dirty="0" err="1" smtClean="0">
                <a:solidFill>
                  <a:srgbClr val="0070C0"/>
                </a:solidFill>
              </a:rPr>
              <a:t>nephrotoxic</a:t>
            </a:r>
            <a:r>
              <a:rPr lang="en-US" sz="4400" b="1" dirty="0" smtClean="0">
                <a:solidFill>
                  <a:schemeClr val="tx1"/>
                </a:solidFill>
              </a:rPr>
              <a:t>.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500" b="1" u="sng" dirty="0" smtClean="0">
                <a:solidFill>
                  <a:srgbClr val="FF0000"/>
                </a:solidFill>
              </a:rPr>
              <a:t>Biological agents</a:t>
            </a:r>
            <a:endParaRPr lang="en-US" sz="3500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These agents (mainly </a:t>
            </a:r>
            <a:r>
              <a:rPr lang="en-US" b="1" dirty="0" smtClean="0">
                <a:solidFill>
                  <a:srgbClr val="C00000"/>
                </a:solidFill>
              </a:rPr>
              <a:t>polyclonal </a:t>
            </a:r>
            <a:r>
              <a:rPr lang="en-US" b="1" dirty="0" smtClean="0">
                <a:solidFill>
                  <a:schemeClr val="tx1"/>
                </a:solidFill>
              </a:rPr>
              <a:t>or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chimeric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/ monoclonal antibodies</a:t>
            </a:r>
            <a:r>
              <a:rPr lang="en-US" b="1" dirty="0" smtClean="0">
                <a:solidFill>
                  <a:schemeClr val="tx1"/>
                </a:solidFill>
              </a:rPr>
              <a:t>) target antigens on the </a:t>
            </a:r>
            <a:r>
              <a:rPr lang="en-US" b="1" dirty="0" smtClean="0">
                <a:solidFill>
                  <a:srgbClr val="7030A0"/>
                </a:solidFill>
              </a:rPr>
              <a:t>lymphocytes </a:t>
            </a:r>
            <a:r>
              <a:rPr lang="en-US" b="1" dirty="0" smtClean="0">
                <a:solidFill>
                  <a:schemeClr val="tx1"/>
                </a:solidFill>
              </a:rPr>
              <a:t>or </a:t>
            </a:r>
            <a:r>
              <a:rPr lang="en-US" b="1" dirty="0" smtClean="0">
                <a:solidFill>
                  <a:srgbClr val="7030A0"/>
                </a:solidFill>
              </a:rPr>
              <a:t>cytokines and cytokine receptors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 algn="l"/>
            <a:r>
              <a:rPr lang="en-US" b="1" i="1" dirty="0" smtClean="0">
                <a:solidFill>
                  <a:srgbClr val="FF0000"/>
                </a:solidFill>
              </a:rPr>
              <a:t>1. </a:t>
            </a:r>
            <a:r>
              <a:rPr lang="en-US" b="1" i="1" u="sng" dirty="0" smtClean="0">
                <a:solidFill>
                  <a:srgbClr val="FF0000"/>
                </a:solidFill>
              </a:rPr>
              <a:t>Polyclonal antibodies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Antithymocyte</a:t>
            </a:r>
            <a:r>
              <a:rPr lang="en-US" b="1" dirty="0" smtClean="0">
                <a:solidFill>
                  <a:schemeClr val="tx1"/>
                </a:solidFill>
              </a:rPr>
              <a:t> globulin (ATG) is a horse antibody that can deplete the long-lived peripheral </a:t>
            </a:r>
            <a:r>
              <a:rPr lang="en-US" b="1" dirty="0" smtClean="0">
                <a:solidFill>
                  <a:srgbClr val="7030A0"/>
                </a:solidFill>
              </a:rPr>
              <a:t>T lymphocytes</a:t>
            </a:r>
            <a:r>
              <a:rPr lang="en-US" b="1" dirty="0" smtClean="0">
                <a:solidFill>
                  <a:schemeClr val="tx1"/>
                </a:solidFill>
              </a:rPr>
              <a:t>. It is used in the </a:t>
            </a:r>
            <a:r>
              <a:rPr lang="en-US" b="1" dirty="0" smtClean="0">
                <a:solidFill>
                  <a:srgbClr val="7030A0"/>
                </a:solidFill>
              </a:rPr>
              <a:t>treatment</a:t>
            </a:r>
            <a:r>
              <a:rPr lang="en-US" b="1" dirty="0" smtClean="0">
                <a:solidFill>
                  <a:schemeClr val="tx1"/>
                </a:solidFill>
              </a:rPr>
              <a:t> of acute </a:t>
            </a:r>
            <a:r>
              <a:rPr lang="en-US" b="1" dirty="0" smtClean="0">
                <a:solidFill>
                  <a:srgbClr val="0070C0"/>
                </a:solidFill>
              </a:rPr>
              <a:t>rejection</a:t>
            </a:r>
            <a:r>
              <a:rPr lang="en-US" b="1" dirty="0" smtClean="0">
                <a:solidFill>
                  <a:schemeClr val="tx1"/>
                </a:solidFill>
              </a:rPr>
              <a:t> episodes and </a:t>
            </a:r>
            <a:r>
              <a:rPr lang="en-US" b="1" dirty="0" err="1" smtClean="0">
                <a:solidFill>
                  <a:srgbClr val="0070C0"/>
                </a:solidFill>
              </a:rPr>
              <a:t>GvHD</a:t>
            </a:r>
            <a:r>
              <a:rPr lang="en-US" b="1" dirty="0" smtClean="0">
                <a:solidFill>
                  <a:schemeClr val="tx1"/>
                </a:solidFill>
              </a:rPr>
              <a:t> in combination with other immunosuppressive agents. As well as in the treatment of </a:t>
            </a:r>
            <a:r>
              <a:rPr lang="en-US" b="1" dirty="0" err="1" smtClean="0">
                <a:solidFill>
                  <a:srgbClr val="0070C0"/>
                </a:solidFill>
              </a:rPr>
              <a:t>aplastic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anaemia</a:t>
            </a:r>
            <a:r>
              <a:rPr lang="en-US" b="1" dirty="0" smtClean="0">
                <a:solidFill>
                  <a:schemeClr val="tx1"/>
                </a:solidFill>
              </a:rPr>
              <a:t>. The main side effects are </a:t>
            </a:r>
            <a:r>
              <a:rPr lang="en-US" b="1" dirty="0" smtClean="0">
                <a:solidFill>
                  <a:srgbClr val="C00000"/>
                </a:solidFill>
              </a:rPr>
              <a:t>serum sickness-like </a:t>
            </a:r>
            <a:r>
              <a:rPr lang="en-US" b="1" dirty="0" smtClean="0">
                <a:solidFill>
                  <a:schemeClr val="tx1"/>
                </a:solidFill>
              </a:rPr>
              <a:t>reaction.</a:t>
            </a:r>
          </a:p>
          <a:p>
            <a:pPr lvl="0" algn="l"/>
            <a:r>
              <a:rPr lang="en-US" b="1" i="1" dirty="0" smtClean="0">
                <a:solidFill>
                  <a:srgbClr val="FF0000"/>
                </a:solidFill>
              </a:rPr>
              <a:t>2. </a:t>
            </a:r>
            <a:r>
              <a:rPr lang="en-US" b="1" i="1" u="sng" dirty="0" err="1" smtClean="0">
                <a:solidFill>
                  <a:srgbClr val="FF0000"/>
                </a:solidFill>
              </a:rPr>
              <a:t>Chimeric</a:t>
            </a:r>
            <a:r>
              <a:rPr lang="en-US" b="1" i="1" u="sng" dirty="0" smtClean="0">
                <a:solidFill>
                  <a:srgbClr val="FF0000"/>
                </a:solidFill>
              </a:rPr>
              <a:t>/ monoclonal antibodies (</a:t>
            </a:r>
            <a:r>
              <a:rPr lang="en-US" b="1" i="1" u="sng" dirty="0" err="1" smtClean="0">
                <a:solidFill>
                  <a:srgbClr val="FF0000"/>
                </a:solidFill>
              </a:rPr>
              <a:t>MAb</a:t>
            </a:r>
            <a:r>
              <a:rPr lang="en-US" b="1" i="1" u="sng" dirty="0" smtClean="0">
                <a:solidFill>
                  <a:srgbClr val="FF0000"/>
                </a:solidFill>
              </a:rPr>
              <a:t>)</a:t>
            </a:r>
            <a:r>
              <a:rPr lang="en-US" b="1" u="sng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>
                <a:solidFill>
                  <a:schemeClr val="tx1"/>
                </a:solidFill>
              </a:rPr>
              <a:t>The most important examples are (see Figure 3 about rheumatoid arthritis as a clinical example):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85000" lnSpcReduction="10000"/>
          </a:bodyPr>
          <a:lstStyle/>
          <a:p>
            <a:pPr lvl="0" algn="l"/>
            <a:r>
              <a:rPr lang="en-US" b="1" i="1" u="sng" dirty="0" smtClean="0">
                <a:solidFill>
                  <a:srgbClr val="00B050"/>
                </a:solidFill>
              </a:rPr>
              <a:t>Cont./… Biological agents</a:t>
            </a: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Anti-TNF-alpha blockers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i="1" u="sng" dirty="0" err="1" smtClean="0">
                <a:solidFill>
                  <a:schemeClr val="accent6">
                    <a:lumMod val="50000"/>
                  </a:schemeClr>
                </a:solidFill>
              </a:rPr>
              <a:t>MAb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Inflixima</a:t>
            </a:r>
            <a:r>
              <a:rPr lang="en-US" dirty="0" err="1" smtClean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Remicade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b="1" dirty="0" err="1" smtClean="0">
                <a:solidFill>
                  <a:srgbClr val="7030A0"/>
                </a:solidFill>
              </a:rPr>
              <a:t>adalimumab</a:t>
            </a:r>
            <a:r>
              <a:rPr lang="en-US" dirty="0" smtClean="0">
                <a:solidFill>
                  <a:schemeClr val="tx1"/>
                </a:solidFill>
              </a:rPr>
              <a:t>, and </a:t>
            </a:r>
            <a:r>
              <a:rPr lang="en-US" b="1" dirty="0" err="1" smtClean="0">
                <a:solidFill>
                  <a:srgbClr val="7030A0"/>
                </a:solidFill>
              </a:rPr>
              <a:t>certolizumab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b="1" dirty="0" smtClean="0">
                <a:solidFill>
                  <a:schemeClr val="tx1"/>
                </a:solidFill>
              </a:rPr>
              <a:t>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u="sng" dirty="0" smtClean="0">
                <a:solidFill>
                  <a:schemeClr val="accent6">
                    <a:lumMod val="50000"/>
                  </a:schemeClr>
                </a:solidFill>
              </a:rPr>
              <a:t>circulating receptor fusion protein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Etanercept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Enbrel</a:t>
            </a:r>
            <a:r>
              <a:rPr lang="en-US" dirty="0" smtClean="0">
                <a:solidFill>
                  <a:schemeClr val="tx1"/>
                </a:solidFill>
              </a:rPr>
              <a:t>); for </a:t>
            </a:r>
            <a:r>
              <a:rPr lang="en-US" b="1" dirty="0" smtClean="0">
                <a:solidFill>
                  <a:schemeClr val="tx1"/>
                </a:solidFill>
              </a:rPr>
              <a:t>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Crohn’s</a:t>
            </a:r>
            <a:r>
              <a:rPr lang="en-US" b="1" dirty="0" smtClean="0">
                <a:solidFill>
                  <a:schemeClr val="tx1"/>
                </a:solidFill>
              </a:rPr>
              <a:t> disease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Anti-CD80/CD28 (</a:t>
            </a:r>
            <a:r>
              <a:rPr lang="en-US" b="1" u="sng" dirty="0" err="1" smtClean="0">
                <a:solidFill>
                  <a:srgbClr val="FF0000"/>
                </a:solidFill>
              </a:rPr>
              <a:t>costimulatory</a:t>
            </a:r>
            <a:r>
              <a:rPr lang="en-US" b="1" u="sng" dirty="0" smtClean="0">
                <a:solidFill>
                  <a:srgbClr val="FF0000"/>
                </a:solidFill>
              </a:rPr>
              <a:t>  pair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Abatacept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RA 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Anti-IL-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Anakinra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RA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Anti-IL-6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T</a:t>
            </a:r>
            <a:r>
              <a:rPr lang="en-US" b="1" dirty="0" err="1" smtClean="0">
                <a:solidFill>
                  <a:srgbClr val="7030A0"/>
                </a:solidFill>
              </a:rPr>
              <a:t>ocilizumab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RA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Anti-IL-2/receptor (CD2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): </a:t>
            </a:r>
            <a:r>
              <a:rPr lang="en-US" b="1" dirty="0" err="1" smtClean="0">
                <a:solidFill>
                  <a:srgbClr val="7030A0"/>
                </a:solidFill>
              </a:rPr>
              <a:t>Basilizumab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</a:rPr>
              <a:t>Daclizumab</a:t>
            </a:r>
            <a:r>
              <a:rPr lang="en-US" dirty="0" smtClean="0">
                <a:solidFill>
                  <a:schemeClr val="tx1"/>
                </a:solidFill>
              </a:rPr>
              <a:t>; for prevention of </a:t>
            </a:r>
            <a:r>
              <a:rPr lang="en-US" b="1" dirty="0" smtClean="0">
                <a:solidFill>
                  <a:schemeClr val="tx1"/>
                </a:solidFill>
              </a:rPr>
              <a:t>acute transplant rejection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Anti-B cells (CD20</a:t>
            </a:r>
            <a:r>
              <a:rPr lang="en-US" dirty="0" smtClean="0">
                <a:solidFill>
                  <a:schemeClr val="tx1"/>
                </a:solidFill>
              </a:rPr>
              <a:t>): </a:t>
            </a:r>
            <a:r>
              <a:rPr lang="en-US" b="1" dirty="0" err="1" smtClean="0">
                <a:solidFill>
                  <a:srgbClr val="7030A0"/>
                </a:solidFill>
              </a:rPr>
              <a:t>Rituximab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dirty="0" smtClean="0">
                <a:solidFill>
                  <a:schemeClr val="tx1"/>
                </a:solidFill>
              </a:rPr>
              <a:t>L, RA, </a:t>
            </a:r>
            <a:r>
              <a:rPr lang="en-US" b="1" dirty="0" smtClean="0">
                <a:solidFill>
                  <a:schemeClr val="tx1"/>
                </a:solidFill>
              </a:rPr>
              <a:t>multiple sclerosis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Anti-CD3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Muromonab</a:t>
            </a:r>
            <a:r>
              <a:rPr lang="en-US" dirty="0" smtClean="0">
                <a:solidFill>
                  <a:schemeClr val="tx1"/>
                </a:solidFill>
              </a:rPr>
              <a:t>;  for </a:t>
            </a:r>
            <a:r>
              <a:rPr lang="en-US" b="1" dirty="0" smtClean="0">
                <a:solidFill>
                  <a:schemeClr val="tx1"/>
                </a:solidFill>
              </a:rPr>
              <a:t>graft rejection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</a:t>
            </a:r>
            <a:r>
              <a:rPr lang="en-US" b="1" u="sng" dirty="0" err="1" smtClean="0">
                <a:solidFill>
                  <a:srgbClr val="FF0000"/>
                </a:solidFill>
              </a:rPr>
              <a:t>IgE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Omalizumab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asthma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u="sng" dirty="0" smtClean="0">
                <a:solidFill>
                  <a:srgbClr val="FF0000"/>
                </a:solidFill>
              </a:rPr>
              <a:t>Anti-CD11a (LFA-1/ICAM-1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</a:rPr>
              <a:t>Efalizumab</a:t>
            </a:r>
            <a:r>
              <a:rPr lang="en-US" dirty="0" smtClean="0">
                <a:solidFill>
                  <a:schemeClr val="tx1"/>
                </a:solidFill>
              </a:rPr>
              <a:t>; for </a:t>
            </a:r>
            <a:r>
              <a:rPr lang="en-US" b="1" dirty="0" smtClean="0">
                <a:solidFill>
                  <a:schemeClr val="tx1"/>
                </a:solidFill>
              </a:rPr>
              <a:t>Psoriasis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763000" cy="6172200"/>
          </a:xfrm>
        </p:spPr>
        <p:txBody>
          <a:bodyPr/>
          <a:lstStyle/>
          <a:p>
            <a:pPr algn="l"/>
            <a:r>
              <a:rPr lang="en-US" sz="4000" b="1" u="sng" dirty="0" smtClean="0">
                <a:solidFill>
                  <a:srgbClr val="FF0000"/>
                </a:solidFill>
              </a:rPr>
              <a:t>Objectives of the lecture</a:t>
            </a:r>
          </a:p>
          <a:p>
            <a:pPr marL="514350" indent="-514350" algn="l"/>
            <a:r>
              <a:rPr lang="en-US" b="1" dirty="0" smtClean="0">
                <a:solidFill>
                  <a:srgbClr val="7030A0"/>
                </a:solidFill>
              </a:rPr>
              <a:t>1.</a:t>
            </a:r>
            <a:r>
              <a:rPr lang="en-US" b="1" dirty="0" smtClean="0">
                <a:solidFill>
                  <a:schemeClr val="tx1"/>
                </a:solidFill>
              </a:rPr>
              <a:t> To define what is the  immune suppression and </a:t>
            </a:r>
            <a:r>
              <a:rPr lang="en-US" b="1" dirty="0" err="1" smtClean="0">
                <a:solidFill>
                  <a:schemeClr val="tx1"/>
                </a:solidFill>
              </a:rPr>
              <a:t>immunocompromised</a:t>
            </a:r>
            <a:r>
              <a:rPr lang="en-US" b="1" dirty="0" smtClean="0">
                <a:solidFill>
                  <a:schemeClr val="tx1"/>
                </a:solidFill>
              </a:rPr>
              <a:t> status.</a:t>
            </a:r>
          </a:p>
          <a:p>
            <a:pPr marL="514350" indent="-514350" algn="l"/>
            <a:r>
              <a:rPr lang="en-US" b="1" dirty="0" smtClean="0">
                <a:solidFill>
                  <a:srgbClr val="7030A0"/>
                </a:solidFill>
              </a:rPr>
              <a:t>2.</a:t>
            </a:r>
            <a:r>
              <a:rPr lang="en-US" b="1" dirty="0" smtClean="0">
                <a:solidFill>
                  <a:schemeClr val="tx1"/>
                </a:solidFill>
              </a:rPr>
              <a:t> To know the indications of immunosuppressive agents</a:t>
            </a:r>
          </a:p>
          <a:p>
            <a:pPr marL="514350" indent="-514350" algn="l"/>
            <a:r>
              <a:rPr lang="en-US" b="1" dirty="0" smtClean="0">
                <a:solidFill>
                  <a:srgbClr val="7030A0"/>
                </a:solidFill>
              </a:rPr>
              <a:t>3.</a:t>
            </a:r>
            <a:r>
              <a:rPr lang="en-US" b="1" dirty="0" smtClean="0">
                <a:solidFill>
                  <a:schemeClr val="tx1"/>
                </a:solidFill>
              </a:rPr>
              <a:t> To study from clinical point of view the different immunosuppressive agents </a:t>
            </a:r>
          </a:p>
          <a:p>
            <a:pPr marL="514350" indent="-514350" algn="l"/>
            <a:r>
              <a:rPr lang="en-US" b="1" dirty="0" smtClean="0">
                <a:solidFill>
                  <a:srgbClr val="7030A0"/>
                </a:solidFill>
              </a:rPr>
              <a:t>4</a:t>
            </a:r>
            <a:r>
              <a:rPr lang="en-US" b="1" dirty="0" smtClean="0">
                <a:solidFill>
                  <a:schemeClr val="tx1"/>
                </a:solidFill>
              </a:rPr>
              <a:t>. To understand the basis and indications of immunotherapy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 descr="C:\Users\zain\Documents\img03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Immunotherapy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Immunotherapy is a new term used instead </a:t>
            </a:r>
            <a:r>
              <a:rPr lang="en-US" b="1" dirty="0" smtClean="0">
                <a:solidFill>
                  <a:srgbClr val="7030A0"/>
                </a:solidFill>
              </a:rPr>
              <a:t>hypo/desensitization</a:t>
            </a:r>
            <a:r>
              <a:rPr lang="en-US" b="1" dirty="0" smtClean="0">
                <a:solidFill>
                  <a:schemeClr val="tx1"/>
                </a:solidFill>
              </a:rPr>
              <a:t>. Its mechanism of action is poorly understood, but the following mechanisms could explain it:</a:t>
            </a:r>
          </a:p>
          <a:p>
            <a:pPr lvl="0" algn="l"/>
            <a:r>
              <a:rPr lang="en-US" b="1" dirty="0" smtClean="0">
                <a:solidFill>
                  <a:srgbClr val="C00000"/>
                </a:solidFill>
              </a:rPr>
              <a:t>1.</a:t>
            </a:r>
            <a:r>
              <a:rPr lang="en-US" b="1" dirty="0" smtClean="0">
                <a:solidFill>
                  <a:schemeClr val="tx1"/>
                </a:solidFill>
              </a:rPr>
              <a:t> Induction the formation of </a:t>
            </a:r>
            <a:r>
              <a:rPr lang="en-US" b="1" u="sng" dirty="0" err="1" smtClean="0">
                <a:solidFill>
                  <a:srgbClr val="7030A0"/>
                </a:solidFill>
              </a:rPr>
              <a:t>IgG</a:t>
            </a:r>
            <a:r>
              <a:rPr lang="en-US" b="1" u="sng" dirty="0" smtClean="0">
                <a:solidFill>
                  <a:srgbClr val="7030A0"/>
                </a:solidFill>
              </a:rPr>
              <a:t> blocking antibodies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 the extracellular fluid that can catch the allergens before reaching the basophiles/mast cells.</a:t>
            </a:r>
          </a:p>
          <a:p>
            <a:pPr lvl="0" algn="l"/>
            <a:r>
              <a:rPr lang="en-US" b="1" dirty="0" smtClean="0">
                <a:solidFill>
                  <a:srgbClr val="C00000"/>
                </a:solidFill>
              </a:rPr>
              <a:t>2.</a:t>
            </a:r>
            <a:r>
              <a:rPr lang="en-US" b="1" dirty="0" smtClean="0">
                <a:solidFill>
                  <a:schemeClr val="tx1"/>
                </a:solidFill>
              </a:rPr>
              <a:t> Induction of some changes in the </a:t>
            </a:r>
            <a:r>
              <a:rPr lang="en-US" b="1" dirty="0" smtClean="0">
                <a:solidFill>
                  <a:srgbClr val="7030A0"/>
                </a:solidFill>
              </a:rPr>
              <a:t>T-cell regulatory </a:t>
            </a:r>
            <a:r>
              <a:rPr lang="en-US" b="1" dirty="0" smtClean="0">
                <a:solidFill>
                  <a:schemeClr val="tx1"/>
                </a:solidFill>
              </a:rPr>
              <a:t>mechanism </a:t>
            </a:r>
          </a:p>
          <a:p>
            <a:pPr lvl="0" algn="l"/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. Induction of </a:t>
            </a:r>
            <a:r>
              <a:rPr lang="en-US" b="1" dirty="0" smtClean="0">
                <a:solidFill>
                  <a:srgbClr val="7030A0"/>
                </a:solidFill>
              </a:rPr>
              <a:t>tolerance</a:t>
            </a:r>
            <a:r>
              <a:rPr lang="en-US" b="1" dirty="0" smtClean="0">
                <a:solidFill>
                  <a:schemeClr val="tx1"/>
                </a:solidFill>
              </a:rPr>
              <a:t> (state of a specific unresponsiveness)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sz="4800" b="1" u="sng" dirty="0" smtClean="0">
                <a:solidFill>
                  <a:srgbClr val="FF0000"/>
                </a:solidFill>
              </a:rPr>
              <a:t>The immunotherapy is done </a:t>
            </a:r>
            <a:r>
              <a:rPr lang="en-US" sz="4800" b="1" dirty="0" smtClean="0">
                <a:solidFill>
                  <a:schemeClr val="tx1"/>
                </a:solidFill>
              </a:rPr>
              <a:t>by: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Subcutaneous injections </a:t>
            </a:r>
            <a:r>
              <a:rPr lang="en-US" sz="4400" b="1" dirty="0" smtClean="0">
                <a:solidFill>
                  <a:schemeClr val="tx1"/>
                </a:solidFill>
              </a:rPr>
              <a:t>of the sensitizing allergen </a:t>
            </a:r>
            <a:r>
              <a:rPr lang="en-US" sz="4400" b="1" dirty="0" smtClean="0">
                <a:solidFill>
                  <a:srgbClr val="0070C0"/>
                </a:solidFill>
              </a:rPr>
              <a:t>once</a:t>
            </a:r>
            <a:r>
              <a:rPr lang="en-US" sz="4400" b="1" dirty="0" smtClean="0">
                <a:solidFill>
                  <a:schemeClr val="tx1"/>
                </a:solidFill>
              </a:rPr>
              <a:t> or </a:t>
            </a:r>
            <a:r>
              <a:rPr lang="en-US" sz="4400" b="1" dirty="0" smtClean="0">
                <a:solidFill>
                  <a:srgbClr val="0070C0"/>
                </a:solidFill>
              </a:rPr>
              <a:t>twice</a:t>
            </a:r>
            <a:r>
              <a:rPr lang="en-US" sz="4400" b="1" dirty="0" smtClean="0">
                <a:solidFill>
                  <a:schemeClr val="tx1"/>
                </a:solidFill>
              </a:rPr>
              <a:t> weekly in </a:t>
            </a:r>
            <a:r>
              <a:rPr lang="en-US" sz="4400" b="1" dirty="0" smtClean="0">
                <a:solidFill>
                  <a:srgbClr val="0070C0"/>
                </a:solidFill>
              </a:rPr>
              <a:t>increasing </a:t>
            </a:r>
            <a:r>
              <a:rPr lang="en-US" sz="4400" b="1" dirty="0" smtClean="0">
                <a:solidFill>
                  <a:schemeClr val="tx1"/>
                </a:solidFill>
              </a:rPr>
              <a:t>doses pattern, until a </a:t>
            </a:r>
            <a:r>
              <a:rPr lang="en-US" sz="4400" b="1" dirty="0" smtClean="0">
                <a:solidFill>
                  <a:srgbClr val="0070C0"/>
                </a:solidFill>
              </a:rPr>
              <a:t>maintenance</a:t>
            </a:r>
            <a:r>
              <a:rPr lang="en-US" sz="4400" b="1" dirty="0" smtClean="0">
                <a:solidFill>
                  <a:schemeClr val="tx1"/>
                </a:solidFill>
              </a:rPr>
              <a:t> dose is reached based on the clinical improvement showed by the patient.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900" b="1" u="sng" dirty="0" smtClean="0">
                <a:solidFill>
                  <a:srgbClr val="FF0000"/>
                </a:solidFill>
              </a:rPr>
              <a:t>Indications for immunotherapy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1.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Severe allergic rhinitis </a:t>
            </a:r>
            <a:r>
              <a:rPr lang="en-US" b="1" u="sng" dirty="0" smtClean="0">
                <a:solidFill>
                  <a:srgbClr val="C00000"/>
                </a:solidFill>
              </a:rPr>
              <a:t>poorly</a:t>
            </a:r>
            <a:r>
              <a:rPr lang="en-US" b="1" dirty="0" smtClean="0">
                <a:solidFill>
                  <a:schemeClr val="tx1"/>
                </a:solidFill>
              </a:rPr>
              <a:t> responding to drug therapy and in whom allergen </a:t>
            </a:r>
            <a:r>
              <a:rPr lang="en-US" b="1" dirty="0" smtClean="0">
                <a:solidFill>
                  <a:srgbClr val="C00000"/>
                </a:solidFill>
              </a:rPr>
              <a:t>avoidance</a:t>
            </a:r>
            <a:r>
              <a:rPr lang="en-US" b="1" dirty="0" smtClean="0">
                <a:solidFill>
                  <a:schemeClr val="tx1"/>
                </a:solidFill>
              </a:rPr>
              <a:t> is </a:t>
            </a:r>
            <a:r>
              <a:rPr lang="en-US" b="1" dirty="0" smtClean="0">
                <a:solidFill>
                  <a:srgbClr val="C00000"/>
                </a:solidFill>
              </a:rPr>
              <a:t>not </a:t>
            </a:r>
            <a:r>
              <a:rPr lang="en-US" b="1" dirty="0" smtClean="0">
                <a:solidFill>
                  <a:schemeClr val="tx1"/>
                </a:solidFill>
              </a:rPr>
              <a:t>possible</a:t>
            </a:r>
          </a:p>
          <a:p>
            <a:pPr lvl="0" algn="l"/>
            <a:r>
              <a:rPr lang="en-US" b="1" dirty="0" smtClean="0">
                <a:solidFill>
                  <a:schemeClr val="tx1"/>
                </a:solidFill>
              </a:rPr>
              <a:t>2. </a:t>
            </a:r>
            <a:r>
              <a:rPr lang="en-US" b="1" dirty="0" smtClean="0">
                <a:solidFill>
                  <a:srgbClr val="0070C0"/>
                </a:solidFill>
              </a:rPr>
              <a:t>Allergic asthma </a:t>
            </a:r>
            <a:r>
              <a:rPr lang="en-US" b="1" dirty="0" smtClean="0">
                <a:solidFill>
                  <a:schemeClr val="tx1"/>
                </a:solidFill>
              </a:rPr>
              <a:t>not responding to drug therapy; this rather </a:t>
            </a:r>
            <a:r>
              <a:rPr lang="en-US" b="1" u="sng" dirty="0" smtClean="0">
                <a:solidFill>
                  <a:srgbClr val="C00000"/>
                </a:solidFill>
              </a:rPr>
              <a:t>less certain </a:t>
            </a:r>
            <a:r>
              <a:rPr lang="en-US" b="1" dirty="0" smtClean="0">
                <a:solidFill>
                  <a:schemeClr val="tx1"/>
                </a:solidFill>
              </a:rPr>
              <a:t>indication for immunotherapy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3.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IgE</a:t>
            </a:r>
            <a:r>
              <a:rPr lang="en-US" b="1" dirty="0" smtClean="0">
                <a:solidFill>
                  <a:srgbClr val="0070C0"/>
                </a:solidFill>
              </a:rPr>
              <a:t>-mediated allergy to drugs </a:t>
            </a:r>
            <a:r>
              <a:rPr lang="en-US" b="1" dirty="0" smtClean="0">
                <a:solidFill>
                  <a:schemeClr val="tx1"/>
                </a:solidFill>
              </a:rPr>
              <a:t>such as penicillin, or insulin. A </a:t>
            </a:r>
            <a:r>
              <a:rPr lang="en-US" b="1" u="sng" dirty="0" smtClean="0">
                <a:solidFill>
                  <a:srgbClr val="C00000"/>
                </a:solidFill>
              </a:rPr>
              <a:t>short course </a:t>
            </a:r>
            <a:r>
              <a:rPr lang="en-US" b="1" dirty="0" smtClean="0">
                <a:solidFill>
                  <a:schemeClr val="tx1"/>
                </a:solidFill>
              </a:rPr>
              <a:t>of immunotherapy can be prescribed.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4. </a:t>
            </a:r>
            <a:r>
              <a:rPr lang="en-US" b="1" dirty="0" smtClean="0">
                <a:solidFill>
                  <a:srgbClr val="0070C0"/>
                </a:solidFill>
              </a:rPr>
              <a:t>Anaphylaxis to insect venom</a:t>
            </a:r>
            <a:r>
              <a:rPr lang="en-US" b="1" dirty="0" smtClean="0">
                <a:solidFill>
                  <a:schemeClr val="tx1"/>
                </a:solidFill>
              </a:rPr>
              <a:t>; it is an </a:t>
            </a:r>
            <a:r>
              <a:rPr lang="en-US" b="1" u="sng" dirty="0" smtClean="0">
                <a:solidFill>
                  <a:srgbClr val="C00000"/>
                </a:solidFill>
              </a:rPr>
              <a:t>effective</a:t>
            </a:r>
            <a:r>
              <a:rPr lang="en-US" b="1" dirty="0" smtClean="0">
                <a:solidFill>
                  <a:schemeClr val="tx1"/>
                </a:solidFill>
              </a:rPr>
              <a:t> therapy to prevent the development of systemic anaphylaxis to insect venom (e.g. bees, wasp).   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5100" b="1" u="sng" dirty="0" smtClean="0">
                <a:solidFill>
                  <a:srgbClr val="FF0000"/>
                </a:solidFill>
              </a:rPr>
              <a:t>Summary of the lecture</a:t>
            </a:r>
          </a:p>
          <a:p>
            <a:pPr marL="514350" indent="-514350" algn="l"/>
            <a:r>
              <a:rPr lang="en-US" b="1" dirty="0" smtClean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Immunosuppression</a:t>
            </a:r>
            <a:r>
              <a:rPr lang="en-US" b="1" dirty="0" smtClean="0">
                <a:solidFill>
                  <a:schemeClr val="tx1"/>
                </a:solidFill>
              </a:rPr>
              <a:t> reduces the activation of the immune system;</a:t>
            </a:r>
          </a:p>
          <a:p>
            <a:pPr marL="514350" indent="-514350" algn="l"/>
            <a:r>
              <a:rPr lang="en-US" b="1" i="1" dirty="0" smtClean="0"/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Immunocompromised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whose immune system is weak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2.  </a:t>
            </a:r>
            <a:r>
              <a:rPr lang="en-US" b="1" dirty="0" smtClean="0">
                <a:solidFill>
                  <a:schemeClr val="tx1"/>
                </a:solidFill>
              </a:rPr>
              <a:t>Groups of immunosuppressive </a:t>
            </a:r>
            <a:r>
              <a:rPr lang="en-US" b="1" dirty="0" smtClean="0">
                <a:solidFill>
                  <a:schemeClr val="tx1"/>
                </a:solidFill>
              </a:rPr>
              <a:t>agents </a:t>
            </a:r>
            <a:r>
              <a:rPr lang="en-US" b="1" dirty="0" smtClean="0">
                <a:solidFill>
                  <a:schemeClr val="tx1"/>
                </a:solidFill>
              </a:rPr>
              <a:t>are: </a:t>
            </a:r>
            <a:r>
              <a:rPr lang="en-US" b="1" dirty="0" err="1" smtClean="0">
                <a:solidFill>
                  <a:schemeClr val="tx1"/>
                </a:solidFill>
              </a:rPr>
              <a:t>Glucocorticosteroids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Antiproliferative</a:t>
            </a:r>
            <a:r>
              <a:rPr lang="en-US" b="1" dirty="0" smtClean="0">
                <a:solidFill>
                  <a:schemeClr val="tx1"/>
                </a:solidFill>
              </a:rPr>
              <a:t> drugs, </a:t>
            </a:r>
            <a:r>
              <a:rPr lang="en-US" b="1" dirty="0" err="1" smtClean="0">
                <a:solidFill>
                  <a:schemeClr val="tx1"/>
                </a:solidFill>
              </a:rPr>
              <a:t>Calcineurine</a:t>
            </a:r>
            <a:r>
              <a:rPr lang="en-US" b="1" dirty="0" smtClean="0">
                <a:solidFill>
                  <a:schemeClr val="tx1"/>
                </a:solidFill>
              </a:rPr>
              <a:t> inhibitors, and Biological agents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3.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Glucocorticosteroids</a:t>
            </a:r>
            <a:r>
              <a:rPr lang="en-US" b="1" dirty="0" smtClean="0">
                <a:solidFill>
                  <a:schemeClr val="tx1"/>
                </a:solidFill>
              </a:rPr>
              <a:t>: Act on </a:t>
            </a:r>
            <a:r>
              <a:rPr lang="en-US" b="1" dirty="0" smtClean="0">
                <a:solidFill>
                  <a:srgbClr val="C00000"/>
                </a:solidFill>
              </a:rPr>
              <a:t>T-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- Macrophages, and </a:t>
            </a:r>
            <a:r>
              <a:rPr lang="en-US" b="1" dirty="0" err="1" smtClean="0">
                <a:solidFill>
                  <a:srgbClr val="C00000"/>
                </a:solidFill>
              </a:rPr>
              <a:t>Neutrophils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/>
            <a:r>
              <a:rPr lang="en-US" b="1" dirty="0" smtClean="0">
                <a:solidFill>
                  <a:srgbClr val="7030A0"/>
                </a:solidFill>
              </a:rPr>
              <a:t>4.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Antiproliferative</a:t>
            </a:r>
            <a:r>
              <a:rPr lang="en-US" b="1" u="sng" dirty="0" smtClean="0">
                <a:solidFill>
                  <a:schemeClr val="tx1"/>
                </a:solidFill>
              </a:rPr>
              <a:t> drugs: </a:t>
            </a:r>
            <a:r>
              <a:rPr lang="en-US" b="1" dirty="0" smtClean="0">
                <a:solidFill>
                  <a:schemeClr val="tx1"/>
                </a:solidFill>
              </a:rPr>
              <a:t>affect the </a:t>
            </a:r>
            <a:r>
              <a:rPr lang="en-US" b="1" dirty="0" smtClean="0">
                <a:solidFill>
                  <a:srgbClr val="7030A0"/>
                </a:solidFill>
              </a:rPr>
              <a:t>cell divis</a:t>
            </a:r>
            <a:r>
              <a:rPr lang="en-US" b="1" dirty="0" smtClean="0">
                <a:solidFill>
                  <a:schemeClr val="tx1"/>
                </a:solidFill>
              </a:rPr>
              <a:t>ion of actively dividing cells</a:t>
            </a:r>
          </a:p>
          <a:p>
            <a:pPr algn="l"/>
            <a:r>
              <a:rPr lang="en-US" b="1" dirty="0" smtClean="0">
                <a:solidFill>
                  <a:srgbClr val="7030A0"/>
                </a:solidFill>
              </a:rPr>
              <a:t>5. </a:t>
            </a:r>
            <a:r>
              <a:rPr lang="en-US" b="1" u="sng" dirty="0" err="1" smtClean="0">
                <a:solidFill>
                  <a:schemeClr val="tx1"/>
                </a:solidFill>
              </a:rPr>
              <a:t>Calcineurin</a:t>
            </a:r>
            <a:r>
              <a:rPr lang="en-US" b="1" u="sng" dirty="0" smtClean="0">
                <a:solidFill>
                  <a:schemeClr val="tx1"/>
                </a:solidFill>
              </a:rPr>
              <a:t> inhibitors: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affect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IL-2 production </a:t>
            </a:r>
            <a:r>
              <a:rPr lang="en-US" b="1" dirty="0" smtClean="0">
                <a:solidFill>
                  <a:schemeClr val="tx1"/>
                </a:solidFill>
              </a:rPr>
              <a:t>that leads to inhibition of T lymphocytes</a:t>
            </a:r>
          </a:p>
          <a:p>
            <a:pPr algn="l"/>
            <a:r>
              <a:rPr lang="en-US" b="1" dirty="0" smtClean="0">
                <a:solidFill>
                  <a:srgbClr val="7030A0"/>
                </a:solidFill>
              </a:rPr>
              <a:t>6. </a:t>
            </a:r>
            <a:r>
              <a:rPr lang="en-US" b="1" u="sng" dirty="0" smtClean="0">
                <a:solidFill>
                  <a:schemeClr val="tx1"/>
                </a:solidFill>
              </a:rPr>
              <a:t>Biological agents:</a:t>
            </a:r>
            <a:r>
              <a:rPr lang="en-US" b="1" dirty="0" smtClean="0">
                <a:solidFill>
                  <a:schemeClr val="tx1"/>
                </a:solidFill>
              </a:rPr>
              <a:t> (polyclonal or </a:t>
            </a:r>
            <a:r>
              <a:rPr lang="en-US" b="1" dirty="0" err="1" smtClean="0">
                <a:solidFill>
                  <a:schemeClr val="tx1"/>
                </a:solidFill>
              </a:rPr>
              <a:t>chimeric</a:t>
            </a:r>
            <a:r>
              <a:rPr lang="en-US" b="1" dirty="0" smtClean="0">
                <a:solidFill>
                  <a:schemeClr val="tx1"/>
                </a:solidFill>
              </a:rPr>
              <a:t>/ monoclonal antibodies) target antigens on the </a:t>
            </a:r>
            <a:r>
              <a:rPr lang="en-US" b="1" dirty="0" smtClean="0">
                <a:solidFill>
                  <a:srgbClr val="0070C0"/>
                </a:solidFill>
              </a:rPr>
              <a:t>lymphocyte</a:t>
            </a:r>
            <a:r>
              <a:rPr lang="en-US" b="1" dirty="0" smtClean="0">
                <a:solidFill>
                  <a:schemeClr val="tx1"/>
                </a:solidFill>
              </a:rPr>
              <a:t>s or </a:t>
            </a:r>
            <a:r>
              <a:rPr lang="en-US" b="1" dirty="0" smtClean="0">
                <a:solidFill>
                  <a:srgbClr val="0070C0"/>
                </a:solidFill>
              </a:rPr>
              <a:t>cytokines and cytokine receptors</a:t>
            </a:r>
            <a:r>
              <a:rPr lang="en-US" b="1" dirty="0" smtClean="0">
                <a:solidFill>
                  <a:schemeClr val="tx1"/>
                </a:solidFill>
              </a:rPr>
              <a:t>. A clinical application is given about </a:t>
            </a:r>
            <a:r>
              <a:rPr lang="en-US" b="1" dirty="0" smtClean="0">
                <a:solidFill>
                  <a:srgbClr val="00B050"/>
                </a:solidFill>
              </a:rPr>
              <a:t>rheumatoid arthritis</a:t>
            </a:r>
          </a:p>
          <a:p>
            <a:pPr algn="l"/>
            <a:r>
              <a:rPr lang="en-US" b="1" dirty="0" smtClean="0">
                <a:solidFill>
                  <a:srgbClr val="7030A0"/>
                </a:solidFill>
              </a:rPr>
              <a:t>7.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Immunotherapy</a:t>
            </a:r>
            <a:r>
              <a:rPr lang="en-US" b="1" dirty="0" smtClean="0">
                <a:solidFill>
                  <a:schemeClr val="tx1"/>
                </a:solidFill>
              </a:rPr>
              <a:t> induces the formation of </a:t>
            </a:r>
            <a:r>
              <a:rPr lang="en-US" b="1" u="sng" dirty="0" err="1" smtClean="0">
                <a:solidFill>
                  <a:schemeClr val="tx1"/>
                </a:solidFill>
              </a:rPr>
              <a:t>IgG</a:t>
            </a:r>
            <a:r>
              <a:rPr lang="en-US" b="1" u="sng" dirty="0" smtClean="0">
                <a:solidFill>
                  <a:schemeClr val="tx1"/>
                </a:solidFill>
              </a:rPr>
              <a:t> blocking antibodies</a:t>
            </a:r>
            <a:r>
              <a:rPr lang="en-US" b="1" dirty="0" smtClean="0">
                <a:solidFill>
                  <a:schemeClr val="tx1"/>
                </a:solidFill>
              </a:rPr>
              <a:t> , changes in the T-cell regulatory mechanism ,  and tolerance.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It is indicated for management of severe allergic rhinitis,  allergic asthma, </a:t>
            </a:r>
            <a:r>
              <a:rPr lang="en-US" b="1" dirty="0" err="1" smtClean="0">
                <a:solidFill>
                  <a:schemeClr val="tx1"/>
                </a:solidFill>
              </a:rPr>
              <a:t>IgE</a:t>
            </a:r>
            <a:r>
              <a:rPr lang="en-US" b="1" dirty="0" smtClean="0">
                <a:solidFill>
                  <a:schemeClr val="tx1"/>
                </a:solidFill>
              </a:rPr>
              <a:t>-mediated allergy to drugs, and anaphylaxis to insect venom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3074" name="Picture 2" descr="http://ts1.mm.bing.net/th?id=HN.608031107031174816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098" name="Picture 2" descr="http://ts2.mm.bing.net/th?id=HN.608035526554027657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"/>
            <a:ext cx="8305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FF0000"/>
                </a:solidFill>
              </a:rPr>
              <a:t>Immunosuppressive Therapy</a:t>
            </a:r>
          </a:p>
          <a:p>
            <a:pPr algn="l"/>
            <a:r>
              <a:rPr lang="en-US" b="1" dirty="0" err="1">
                <a:solidFill>
                  <a:schemeClr val="tx1"/>
                </a:solidFill>
              </a:rPr>
              <a:t>Immunosuppression</a:t>
            </a:r>
            <a:r>
              <a:rPr lang="en-US" b="1" dirty="0">
                <a:solidFill>
                  <a:schemeClr val="tx1"/>
                </a:solidFill>
              </a:rPr>
              <a:t> involves an act that reduces the activation of the immune system. </a:t>
            </a:r>
            <a:r>
              <a:rPr lang="en-US" b="1" i="1" dirty="0">
                <a:solidFill>
                  <a:srgbClr val="7030A0"/>
                </a:solidFill>
              </a:rPr>
              <a:t>Deliberately induced </a:t>
            </a:r>
            <a:r>
              <a:rPr lang="en-US" b="1" dirty="0" err="1">
                <a:solidFill>
                  <a:schemeClr val="tx1"/>
                </a:solidFill>
              </a:rPr>
              <a:t>immunosuppression</a:t>
            </a:r>
            <a:r>
              <a:rPr lang="en-US" b="1" dirty="0">
                <a:solidFill>
                  <a:schemeClr val="tx1"/>
                </a:solidFill>
              </a:rPr>
              <a:t> is used for: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1.</a:t>
            </a:r>
            <a:r>
              <a:rPr lang="en-US" b="1" dirty="0" smtClean="0">
                <a:solidFill>
                  <a:schemeClr val="tx1"/>
                </a:solidFill>
              </a:rPr>
              <a:t> Hypersensitivity </a:t>
            </a:r>
            <a:r>
              <a:rPr lang="en-US" b="1" dirty="0">
                <a:solidFill>
                  <a:schemeClr val="tx1"/>
                </a:solidFill>
              </a:rPr>
              <a:t>disorders 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2.</a:t>
            </a:r>
            <a:r>
              <a:rPr lang="en-US" b="1" dirty="0" smtClean="0">
                <a:solidFill>
                  <a:schemeClr val="tx1"/>
                </a:solidFill>
              </a:rPr>
              <a:t> Autoimmune </a:t>
            </a:r>
            <a:r>
              <a:rPr lang="en-US" b="1" dirty="0">
                <a:solidFill>
                  <a:schemeClr val="tx1"/>
                </a:solidFill>
              </a:rPr>
              <a:t>diseases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3.</a:t>
            </a:r>
            <a:r>
              <a:rPr lang="en-US" b="1" dirty="0" smtClean="0">
                <a:solidFill>
                  <a:schemeClr val="tx1"/>
                </a:solidFill>
              </a:rPr>
              <a:t> Solid </a:t>
            </a:r>
            <a:r>
              <a:rPr lang="en-US" b="1" dirty="0">
                <a:solidFill>
                  <a:schemeClr val="tx1"/>
                </a:solidFill>
              </a:rPr>
              <a:t>organ transplantation including </a:t>
            </a:r>
            <a:r>
              <a:rPr lang="en-US" b="1" dirty="0" err="1">
                <a:solidFill>
                  <a:schemeClr val="tx1"/>
                </a:solidFill>
              </a:rPr>
              <a:t>GvHD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i="1" u="sng" dirty="0" err="1" smtClean="0">
                <a:solidFill>
                  <a:srgbClr val="FF0000"/>
                </a:solidFill>
              </a:rPr>
              <a:t>Immunocompromised</a:t>
            </a:r>
            <a:r>
              <a:rPr lang="en-US" sz="4000" b="1" i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000" b="1" dirty="0" err="1" smtClean="0">
                <a:solidFill>
                  <a:schemeClr val="tx1"/>
                </a:solidFill>
              </a:rPr>
              <a:t>Immunocompromised</a:t>
            </a:r>
            <a:r>
              <a:rPr lang="en-US" sz="4000" b="1" dirty="0" smtClean="0">
                <a:solidFill>
                  <a:schemeClr val="tx1"/>
                </a:solidFill>
              </a:rPr>
              <a:t> individual is the person who is undergoing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-  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</a:rPr>
              <a:t>immunosuppression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(deliberate)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-  or whose immune system is weak for reasons (</a:t>
            </a:r>
            <a:r>
              <a:rPr lang="en-US" sz="4000" b="1" dirty="0" smtClean="0">
                <a:solidFill>
                  <a:srgbClr val="C00000"/>
                </a:solidFill>
              </a:rPr>
              <a:t>non-deliberate</a:t>
            </a:r>
            <a:r>
              <a:rPr lang="en-US" sz="4000" b="1" dirty="0" smtClean="0">
                <a:solidFill>
                  <a:schemeClr val="tx1"/>
                </a:solidFill>
              </a:rPr>
              <a:t>) such as: </a:t>
            </a:r>
          </a:p>
          <a:p>
            <a:pPr algn="l"/>
            <a:r>
              <a:rPr lang="en-US" sz="4000" b="1" dirty="0" smtClean="0">
                <a:solidFill>
                  <a:srgbClr val="7030A0"/>
                </a:solidFill>
              </a:rPr>
              <a:t>chemotherapy</a:t>
            </a:r>
            <a:r>
              <a:rPr lang="en-US" sz="4000" b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radiation</a:t>
            </a:r>
            <a:r>
              <a:rPr lang="en-US" sz="4000" b="1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4000" b="1" dirty="0" smtClean="0">
                <a:solidFill>
                  <a:srgbClr val="002060"/>
                </a:solidFill>
              </a:rPr>
              <a:t>HIV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rgbClr val="C00000"/>
                </a:solidFill>
              </a:rPr>
              <a:t>lupus</a:t>
            </a:r>
            <a:r>
              <a:rPr lang="en-US" sz="40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sz="3600" b="1" u="sng" dirty="0" smtClean="0">
                <a:solidFill>
                  <a:srgbClr val="FF0000"/>
                </a:solidFill>
              </a:rPr>
              <a:t>Types of immunosuppressive drugs/agents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There are several groups of immunosuppressive drugs/agents including: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1.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Glucocorticosteroids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2.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Antiproliferative</a:t>
            </a:r>
            <a:r>
              <a:rPr lang="en-US" b="1" dirty="0" smtClean="0">
                <a:solidFill>
                  <a:schemeClr val="tx1"/>
                </a:solidFill>
              </a:rPr>
              <a:t> drugs 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3. </a:t>
            </a:r>
            <a:r>
              <a:rPr lang="en-US" b="1" dirty="0" err="1" smtClean="0">
                <a:solidFill>
                  <a:schemeClr val="tx1"/>
                </a:solidFill>
              </a:rPr>
              <a:t>Calcineurine</a:t>
            </a:r>
            <a:r>
              <a:rPr lang="en-US" b="1" dirty="0" smtClean="0">
                <a:solidFill>
                  <a:schemeClr val="tx1"/>
                </a:solidFill>
              </a:rPr>
              <a:t> inhibitors</a:t>
            </a:r>
          </a:p>
          <a:p>
            <a:pPr lvl="0" algn="l"/>
            <a:r>
              <a:rPr lang="en-US" b="1" dirty="0" smtClean="0">
                <a:solidFill>
                  <a:srgbClr val="7030A0"/>
                </a:solidFill>
              </a:rPr>
              <a:t>4. </a:t>
            </a:r>
            <a:r>
              <a:rPr lang="en-US" b="1" dirty="0" smtClean="0">
                <a:solidFill>
                  <a:schemeClr val="tx1"/>
                </a:solidFill>
              </a:rPr>
              <a:t>Biological agents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algn="l"/>
            <a:r>
              <a:rPr lang="en-US" sz="3600" b="1" u="sng" dirty="0" err="1" smtClean="0">
                <a:solidFill>
                  <a:srgbClr val="FF0000"/>
                </a:solidFill>
              </a:rPr>
              <a:t>Glucocorticosteroids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Glucocorticosteroid</a:t>
            </a:r>
            <a:r>
              <a:rPr lang="en-US" b="1" dirty="0" smtClean="0">
                <a:solidFill>
                  <a:schemeClr val="tx1"/>
                </a:solidFill>
              </a:rPr>
              <a:t> drugs such as </a:t>
            </a:r>
            <a:r>
              <a:rPr lang="en-US" b="1" dirty="0" smtClean="0">
                <a:solidFill>
                  <a:srgbClr val="7030A0"/>
                </a:solidFill>
              </a:rPr>
              <a:t>cortisone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002060"/>
                </a:solidFill>
              </a:rPr>
              <a:t>hydrocortisone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0070C0"/>
                </a:solidFill>
              </a:rPr>
              <a:t>prednisone</a:t>
            </a:r>
            <a:r>
              <a:rPr lang="en-US" b="1" dirty="0" smtClean="0">
                <a:solidFill>
                  <a:schemeClr val="tx1"/>
                </a:solidFill>
              </a:rPr>
              <a:t>, and </a:t>
            </a:r>
            <a:r>
              <a:rPr lang="en-US" b="1" dirty="0" err="1" smtClean="0">
                <a:solidFill>
                  <a:srgbClr val="C00000"/>
                </a:solidFill>
              </a:rPr>
              <a:t>prednisolone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are the most commonly used steroids as an immunosuppressive medication. They have also potent </a:t>
            </a:r>
            <a:r>
              <a:rPr lang="en-US" b="1" dirty="0" smtClean="0">
                <a:solidFill>
                  <a:srgbClr val="7030A0"/>
                </a:solidFill>
              </a:rPr>
              <a:t>anti-inflammatory effects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b="1" i="1" dirty="0" smtClean="0">
                <a:solidFill>
                  <a:srgbClr val="FF0000"/>
                </a:solidFill>
              </a:rPr>
              <a:t>I.</a:t>
            </a:r>
            <a:r>
              <a:rPr lang="en-US" b="1" i="1" dirty="0" smtClean="0">
                <a:solidFill>
                  <a:schemeClr val="tx1"/>
                </a:solidFill>
              </a:rPr>
              <a:t> The </a:t>
            </a:r>
            <a:r>
              <a:rPr lang="en-US" b="1" i="1" dirty="0" smtClean="0">
                <a:solidFill>
                  <a:srgbClr val="C00000"/>
                </a:solidFill>
              </a:rPr>
              <a:t>immunosuppressive effects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on the immune system are more prominent on the </a:t>
            </a:r>
            <a:r>
              <a:rPr lang="en-US" b="1" dirty="0" smtClean="0">
                <a:solidFill>
                  <a:srgbClr val="7030A0"/>
                </a:solidFill>
              </a:rPr>
              <a:t>cellular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immunity</a:t>
            </a:r>
            <a:r>
              <a:rPr lang="en-US" b="1" dirty="0" smtClean="0">
                <a:solidFill>
                  <a:schemeClr val="tx1"/>
                </a:solidFill>
              </a:rPr>
              <a:t> than on </a:t>
            </a:r>
            <a:r>
              <a:rPr lang="en-US" b="1" dirty="0" smtClean="0">
                <a:solidFill>
                  <a:srgbClr val="002060"/>
                </a:solidFill>
              </a:rPr>
              <a:t>antibody production </a:t>
            </a:r>
            <a:r>
              <a:rPr lang="en-US" b="1" dirty="0" smtClean="0">
                <a:solidFill>
                  <a:schemeClr val="tx1"/>
                </a:solidFill>
              </a:rPr>
              <a:t>according to the following mechanisms (See Figure 1):</a:t>
            </a:r>
          </a:p>
          <a:p>
            <a:pPr algn="l"/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172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Figure 1</a:t>
            </a:r>
            <a:r>
              <a:rPr lang="en-US" sz="2400" dirty="0" smtClean="0">
                <a:solidFill>
                  <a:schemeClr val="tx1"/>
                </a:solidFill>
              </a:rPr>
              <a:t>: Immunosuppressive action of </a:t>
            </a:r>
            <a:r>
              <a:rPr lang="en-US" sz="2400" dirty="0" err="1" smtClean="0">
                <a:solidFill>
                  <a:schemeClr val="tx1"/>
                </a:solidFill>
              </a:rPr>
              <a:t>glucocorticosteroid</a:t>
            </a:r>
            <a:r>
              <a:rPr lang="en-US" sz="2400" dirty="0" smtClean="0">
                <a:solidFill>
                  <a:schemeClr val="tx1"/>
                </a:solidFill>
              </a:rPr>
              <a:t> drugs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zain\Documents\mydrawing modifie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89154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458200" cy="6477000"/>
          </a:xfrm>
        </p:spPr>
        <p:txBody>
          <a:bodyPr>
            <a:normAutofit lnSpcReduction="10000"/>
          </a:bodyPr>
          <a:lstStyle/>
          <a:p>
            <a:pPr lvl="0" algn="l"/>
            <a:r>
              <a:rPr lang="en-US" sz="2000" b="1" i="1" u="sng" dirty="0" smtClean="0">
                <a:solidFill>
                  <a:srgbClr val="0070C0"/>
                </a:solidFill>
              </a:rPr>
              <a:t>Cont./… Immunosuppressive effects of </a:t>
            </a:r>
            <a:r>
              <a:rPr lang="en-US" sz="2000" b="1" i="1" u="sng" dirty="0" err="1" smtClean="0">
                <a:solidFill>
                  <a:srgbClr val="0070C0"/>
                </a:solidFill>
              </a:rPr>
              <a:t>Glucocorticosteroids</a:t>
            </a:r>
            <a:endParaRPr lang="en-US" sz="2000" b="1" i="1" u="sng" dirty="0" smtClean="0">
              <a:solidFill>
                <a:srgbClr val="0070C0"/>
              </a:solidFill>
            </a:endParaRPr>
          </a:p>
          <a:p>
            <a:pPr lvl="0" algn="l"/>
            <a:r>
              <a:rPr lang="en-US" sz="2000" b="1" u="sng" dirty="0" smtClean="0">
                <a:solidFill>
                  <a:srgbClr val="FF0000"/>
                </a:solidFill>
              </a:rPr>
              <a:t>On T-cells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Decreased numbers of peripheral </a:t>
            </a:r>
            <a:r>
              <a:rPr lang="en-US" sz="2000" b="1" u="sng" dirty="0" smtClean="0">
                <a:solidFill>
                  <a:schemeClr val="tx1"/>
                </a:solidFill>
              </a:rPr>
              <a:t>blood </a:t>
            </a:r>
            <a:r>
              <a:rPr lang="en-US" sz="2000" b="1" dirty="0" smtClean="0">
                <a:solidFill>
                  <a:schemeClr val="tx1"/>
                </a:solidFill>
              </a:rPr>
              <a:t>lymphocytes (</a:t>
            </a:r>
            <a:r>
              <a:rPr lang="en-US" sz="2000" b="1" dirty="0" err="1" smtClean="0">
                <a:solidFill>
                  <a:schemeClr val="tx1"/>
                </a:solidFill>
              </a:rPr>
              <a:t>lymphopenia</a:t>
            </a:r>
            <a:r>
              <a:rPr lang="en-US" sz="2000" b="1" dirty="0" smtClean="0">
                <a:solidFill>
                  <a:schemeClr val="tx1"/>
                </a:solidFill>
              </a:rPr>
              <a:t>) and in lymphoid </a:t>
            </a:r>
            <a:r>
              <a:rPr lang="en-US" sz="2000" b="1" u="sng" dirty="0" smtClean="0">
                <a:solidFill>
                  <a:schemeClr val="tx1"/>
                </a:solidFill>
              </a:rPr>
              <a:t>tissues</a:t>
            </a:r>
            <a:r>
              <a:rPr lang="en-US" sz="2000" b="1" dirty="0" smtClean="0">
                <a:solidFill>
                  <a:schemeClr val="tx1"/>
                </a:solidFill>
              </a:rPr>
              <a:t> in particular CD4 T cells due to apoptosis in the bone marrow (sequestration) and inhibition of activation and proliferation due to blockade of cytokines production mainly IL-2 and INF-gamma by interfering with their gene expression.</a:t>
            </a:r>
          </a:p>
          <a:p>
            <a:pPr lvl="0" algn="l"/>
            <a:r>
              <a:rPr lang="en-US" sz="2000" b="1" u="sng" dirty="0" smtClean="0">
                <a:solidFill>
                  <a:srgbClr val="FF0000"/>
                </a:solidFill>
              </a:rPr>
              <a:t>On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Neutrophils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Increased numbers in the peripheral blood due to interference with their migration (</a:t>
            </a:r>
            <a:r>
              <a:rPr lang="en-US" sz="2000" b="1" dirty="0" err="1" smtClean="0">
                <a:solidFill>
                  <a:schemeClr val="tx1"/>
                </a:solidFill>
              </a:rPr>
              <a:t>chemotaxis</a:t>
            </a:r>
            <a:r>
              <a:rPr lang="en-US" sz="2000" b="1" dirty="0" smtClean="0">
                <a:solidFill>
                  <a:schemeClr val="tx1"/>
                </a:solidFill>
              </a:rPr>
              <a:t>) to tissues (</a:t>
            </a:r>
            <a:r>
              <a:rPr lang="en-US" sz="2000" b="1" dirty="0" err="1" smtClean="0">
                <a:solidFill>
                  <a:schemeClr val="tx1"/>
                </a:solidFill>
              </a:rPr>
              <a:t>demargination</a:t>
            </a:r>
            <a:r>
              <a:rPr lang="en-US" sz="2000" b="1" dirty="0" smtClean="0">
                <a:solidFill>
                  <a:schemeClr val="tx1"/>
                </a:solidFill>
              </a:rPr>
              <a:t>).</a:t>
            </a:r>
          </a:p>
          <a:p>
            <a:pPr lvl="0" algn="l"/>
            <a:r>
              <a:rPr lang="en-US" sz="2000" b="1" u="sng" dirty="0" smtClean="0">
                <a:solidFill>
                  <a:srgbClr val="FF0000"/>
                </a:solidFill>
              </a:rPr>
              <a:t>On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monocytes</a:t>
            </a:r>
            <a:r>
              <a:rPr lang="en-US" sz="2000" b="1" u="sng" dirty="0" smtClean="0">
                <a:solidFill>
                  <a:srgbClr val="FF0000"/>
                </a:solidFill>
              </a:rPr>
              <a:t>/macrophages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</a:p>
          <a:p>
            <a:pPr lvl="0" algn="l"/>
            <a:r>
              <a:rPr lang="en-US" sz="2000" b="1" dirty="0" smtClean="0">
                <a:solidFill>
                  <a:schemeClr val="tx1"/>
                </a:solidFill>
              </a:rPr>
              <a:t>Decreased </a:t>
            </a:r>
            <a:r>
              <a:rPr lang="en-US" sz="2000" b="1" u="sng" dirty="0" smtClean="0">
                <a:solidFill>
                  <a:schemeClr val="tx1"/>
                </a:solidFill>
              </a:rPr>
              <a:t>numbers </a:t>
            </a:r>
            <a:r>
              <a:rPr lang="en-US" sz="2000" b="1" dirty="0" smtClean="0">
                <a:solidFill>
                  <a:schemeClr val="tx1"/>
                </a:solidFill>
              </a:rPr>
              <a:t>of </a:t>
            </a:r>
            <a:r>
              <a:rPr lang="en-US" sz="2000" b="1" dirty="0" err="1" smtClean="0">
                <a:solidFill>
                  <a:schemeClr val="tx1"/>
                </a:solidFill>
              </a:rPr>
              <a:t>monocytes</a:t>
            </a:r>
            <a:r>
              <a:rPr lang="en-US" sz="2000" b="1" dirty="0" smtClean="0">
                <a:solidFill>
                  <a:schemeClr val="tx1"/>
                </a:solidFill>
              </a:rPr>
              <a:t> in the blood, and </a:t>
            </a:r>
            <a:r>
              <a:rPr lang="en-US" sz="2000" b="1" u="sng" dirty="0" smtClean="0">
                <a:solidFill>
                  <a:schemeClr val="tx1"/>
                </a:solidFill>
              </a:rPr>
              <a:t>inhibition </a:t>
            </a:r>
            <a:r>
              <a:rPr lang="en-US" sz="2000" b="1" dirty="0" smtClean="0">
                <a:solidFill>
                  <a:schemeClr val="tx1"/>
                </a:solidFill>
              </a:rPr>
              <a:t>of the </a:t>
            </a:r>
            <a:r>
              <a:rPr lang="en-US" sz="2000" b="1" dirty="0" err="1" smtClean="0">
                <a:solidFill>
                  <a:schemeClr val="tx1"/>
                </a:solidFill>
              </a:rPr>
              <a:t>proinflammatory</a:t>
            </a:r>
            <a:r>
              <a:rPr lang="en-US" sz="2000" b="1" dirty="0" smtClean="0">
                <a:solidFill>
                  <a:schemeClr val="tx1"/>
                </a:solidFill>
              </a:rPr>
              <a:t> cytokines production (IL-1, IL-6, and TNF-alpha), antigen presentation, and bactericidal activity.</a:t>
            </a:r>
          </a:p>
          <a:p>
            <a:pPr lvl="0" algn="l"/>
            <a:r>
              <a:rPr lang="en-US" sz="2000" b="1" u="sng" dirty="0" smtClean="0">
                <a:solidFill>
                  <a:srgbClr val="FF0000"/>
                </a:solidFill>
              </a:rPr>
              <a:t>On B cells</a:t>
            </a:r>
            <a:r>
              <a:rPr lang="en-US" sz="2000" b="1" dirty="0" smtClean="0">
                <a:solidFill>
                  <a:schemeClr val="tx1"/>
                </a:solidFill>
              </a:rPr>
              <a:t>: Decrease antibody production in primary immune response and no effect on memory cells (secondary immune response).</a:t>
            </a:r>
          </a:p>
          <a:p>
            <a:pPr algn="l"/>
            <a:r>
              <a:rPr lang="en-US" sz="2800" b="1" i="1" dirty="0" smtClean="0">
                <a:solidFill>
                  <a:srgbClr val="FF0000"/>
                </a:solidFill>
              </a:rPr>
              <a:t>II.</a:t>
            </a:r>
            <a:r>
              <a:rPr lang="en-US" sz="2800" b="1" i="1" dirty="0" smtClean="0">
                <a:solidFill>
                  <a:srgbClr val="7030A0"/>
                </a:solidFill>
              </a:rPr>
              <a:t> The anti-inflammatory effect</a:t>
            </a:r>
            <a:r>
              <a:rPr lang="en-US" sz="2000" b="1" dirty="0" smtClean="0">
                <a:solidFill>
                  <a:schemeClr val="tx1"/>
                </a:solidFill>
              </a:rPr>
              <a:t> is through the inhibition of </a:t>
            </a:r>
            <a:r>
              <a:rPr lang="en-US" sz="2000" b="1" dirty="0" err="1" smtClean="0">
                <a:solidFill>
                  <a:schemeClr val="tx1"/>
                </a:solidFill>
              </a:rPr>
              <a:t>phosphlipase</a:t>
            </a:r>
            <a:r>
              <a:rPr lang="en-US" sz="2000" b="1" dirty="0" smtClean="0">
                <a:solidFill>
                  <a:schemeClr val="tx1"/>
                </a:solidFill>
              </a:rPr>
              <a:t> A2 and </a:t>
            </a:r>
            <a:r>
              <a:rPr lang="en-US" sz="2000" b="1" dirty="0" err="1" smtClean="0">
                <a:solidFill>
                  <a:schemeClr val="tx1"/>
                </a:solidFill>
              </a:rPr>
              <a:t>cyclo-oxygenase</a:t>
            </a:r>
            <a:r>
              <a:rPr lang="en-US" sz="2000" b="1" dirty="0" smtClean="0">
                <a:solidFill>
                  <a:schemeClr val="tx1"/>
                </a:solidFill>
              </a:rPr>
              <a:t> enzymes of </a:t>
            </a:r>
            <a:r>
              <a:rPr lang="en-US" sz="2000" b="1" dirty="0" err="1" smtClean="0">
                <a:solidFill>
                  <a:schemeClr val="tx1"/>
                </a:solidFill>
              </a:rPr>
              <a:t>arachidonic</a:t>
            </a:r>
            <a:r>
              <a:rPr lang="en-US" sz="2000" b="1" dirty="0" smtClean="0">
                <a:solidFill>
                  <a:schemeClr val="tx1"/>
                </a:solidFill>
              </a:rPr>
              <a:t> acid metabolites (inflammatory mediators). 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1433</Words>
  <Application>Microsoft Office PowerPoint</Application>
  <PresentationFormat>On-screen Show (4:3)</PresentationFormat>
  <Paragraphs>98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zain</dc:creator>
  <cp:lastModifiedBy>zain</cp:lastModifiedBy>
  <cp:revision>59</cp:revision>
  <dcterms:created xsi:type="dcterms:W3CDTF">2014-02-23T20:47:20Z</dcterms:created>
  <dcterms:modified xsi:type="dcterms:W3CDTF">2014-02-24T11:59:05Z</dcterms:modified>
</cp:coreProperties>
</file>