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78" r:id="rId9"/>
    <p:sldId id="279" r:id="rId10"/>
    <p:sldId id="286" r:id="rId11"/>
    <p:sldId id="276" r:id="rId12"/>
    <p:sldId id="277" r:id="rId13"/>
    <p:sldId id="287" r:id="rId14"/>
    <p:sldId id="262" r:id="rId15"/>
    <p:sldId id="263" r:id="rId16"/>
    <p:sldId id="264" r:id="rId17"/>
    <p:sldId id="265" r:id="rId18"/>
    <p:sldId id="266" r:id="rId19"/>
    <p:sldId id="289" r:id="rId20"/>
    <p:sldId id="288" r:id="rId21"/>
    <p:sldId id="267" r:id="rId22"/>
    <p:sldId id="268" r:id="rId23"/>
    <p:sldId id="269" r:id="rId24"/>
    <p:sldId id="280" r:id="rId25"/>
    <p:sldId id="281" r:id="rId26"/>
    <p:sldId id="270" r:id="rId27"/>
    <p:sldId id="282" r:id="rId28"/>
    <p:sldId id="271" r:id="rId29"/>
    <p:sldId id="272" r:id="rId30"/>
    <p:sldId id="273" r:id="rId31"/>
    <p:sldId id="274" r:id="rId32"/>
    <p:sldId id="283" r:id="rId33"/>
    <p:sldId id="284" r:id="rId34"/>
    <p:sldId id="275" r:id="rId35"/>
  </p:sldIdLst>
  <p:sldSz cx="9144000" cy="6858000" type="screen4x3"/>
  <p:notesSz cx="6858000" cy="9144000"/>
  <p:defaultTextStyle>
    <a:defPPr>
      <a:defRPr lang="ko-KR"/>
    </a:defPPr>
    <a:lvl1pPr marL="0" indent="0" algn="l" defTabSz="914400">
      <a:buNone/>
      <a:defRPr lang="ko-KR" sz="1800" baseline="0" smtClean="0">
        <a:solidFill>
          <a:srgbClr val="000000"/>
        </a:solidFill>
        <a:latin typeface="굴림"/>
        <a:ea typeface="굴림"/>
      </a:defRPr>
    </a:lvl1pPr>
    <a:lvl2pPr marL="457200" lvl="1" indent="0" defTabSz="914400">
      <a:defRPr lang="ko-KR" smtClean="0"/>
    </a:lvl2pPr>
    <a:lvl3pPr marL="914400" lvl="2" indent="0" defTabSz="914400">
      <a:defRPr lang="ko-KR" smtClean="0"/>
    </a:lvl3pPr>
    <a:lvl4pPr marL="1371600" lvl="3" indent="0" defTabSz="914400">
      <a:defRPr lang="ko-KR" smtClean="0"/>
    </a:lvl4pPr>
    <a:lvl5pPr marL="1828800" lvl="4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rgbClr val="000000"/>
                </a:solidFill>
              </a:defRPr>
            </a:lvl2pPr>
            <a:lvl3pPr marL="914400" indent="0" algn="ctr">
              <a:buNone/>
              <a:defRPr>
                <a:solidFill>
                  <a:srgbClr val="000000"/>
                </a:solidFill>
              </a:defRPr>
            </a:lvl3pPr>
            <a:lvl4pPr marL="1371600" indent="0" algn="ctr">
              <a:buNone/>
              <a:defRPr>
                <a:solidFill>
                  <a:srgbClr val="000000"/>
                </a:solidFill>
              </a:defRPr>
            </a:lvl4pPr>
            <a:lvl5pPr marL="1828800" indent="0" algn="ctr">
              <a:buNone/>
              <a:defRPr>
                <a:solidFill>
                  <a:srgbClr val="000000"/>
                </a:solidFill>
              </a:defRPr>
            </a:lvl5pPr>
            <a:lvl6pPr marL="2286000" indent="0" algn="ctr">
              <a:buNone/>
              <a:defRPr>
                <a:solidFill>
                  <a:srgbClr val="000000"/>
                </a:solidFill>
              </a:defRPr>
            </a:lvl6pPr>
            <a:lvl7pPr marL="2743200" indent="0" algn="ctr">
              <a:buNone/>
              <a:defRPr>
                <a:solidFill>
                  <a:srgbClr val="000000"/>
                </a:solidFill>
              </a:defRPr>
            </a:lvl7pPr>
            <a:lvl8pPr marL="3200400" indent="0" algn="ctr">
              <a:buNone/>
              <a:defRPr>
                <a:solidFill>
                  <a:srgbClr val="000000"/>
                </a:solidFill>
              </a:defRPr>
            </a:lvl8pPr>
            <a:lvl9pPr marL="3657600" indent="0" algn="ctr"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ko-KR" altLang="en-US" dirty="0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  <a:lvl6pPr marL="2286000" indent="0">
              <a:buNone/>
              <a:defRPr sz="1400">
                <a:solidFill>
                  <a:srgbClr val="000000"/>
                </a:solidFill>
              </a:defRPr>
            </a:lvl6pPr>
            <a:lvl7pPr marL="2743200" indent="0">
              <a:buNone/>
              <a:defRPr sz="1400">
                <a:solidFill>
                  <a:srgbClr val="000000"/>
                </a:solidFill>
              </a:defRPr>
            </a:lvl7pPr>
            <a:lvl8pPr marL="3200400" indent="0">
              <a:buNone/>
              <a:defRPr sz="1400">
                <a:solidFill>
                  <a:srgbClr val="000000"/>
                </a:solidFill>
              </a:defRPr>
            </a:lvl8pPr>
            <a:lvl9pPr marL="3657600" indent="0">
              <a:buNone/>
              <a:defRPr sz="1400">
                <a:solidFill>
                  <a:srgbClr val="000000"/>
                </a:solidFill>
              </a:defRPr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defTabSz="0">
              <a:defRPr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type="pic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defTabSz="0">
              <a:defRPr sz="3200"/>
            </a:lvl1pPr>
            <a:lvl2pPr marL="0" defTabSz="0">
              <a:defRPr sz="2800"/>
            </a:lvl2pPr>
            <a:lvl3pPr marL="0" defTabSz="0">
              <a:defRPr sz="2400"/>
            </a:lvl3pPr>
            <a:lvl4pPr marL="0" defTabSz="0">
              <a:defRPr sz="2000"/>
            </a:lvl4pPr>
            <a:lvl5pPr marL="0" defTabSz="0">
              <a:defRPr sz="2000"/>
            </a:lvl5pPr>
            <a:lvl6pPr marL="0" defTabSz="0">
              <a:defRPr sz="2000"/>
            </a:lvl6pPr>
            <a:lvl7pPr marL="0" defTabSz="0">
              <a:defRPr sz="2000"/>
            </a:lvl7pPr>
            <a:lvl8pPr marL="0" defTabSz="0">
              <a:defRPr sz="2000"/>
            </a:lvl8pPr>
            <a:lvl9pPr marL="0" defTabSz="0">
              <a:defRPr sz="20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C1A2B81-1DA3-497E-83CD-70D401AD2C06}" type="datetimeFigureOut">
              <a:rPr lang="ko-KR" altLang="en-US" dirty="0" smtClean="0"/>
              <a:pPr/>
              <a:t>2014-02-22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CD56DC7-0AF8-4C3E-9120-C82FF52A6C0B}" type="slidenum">
              <a:rPr lang="ko-KR" altLang="en-US" dirty="0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914400">
        <a:buNone/>
        <a:defRPr lang="ko-KR" sz="4400" baseline="0" smtClean="0">
          <a:solidFill>
            <a:srgbClr val="000000"/>
          </a:solidFill>
          <a:latin typeface="굴림"/>
          <a:ea typeface="굴림"/>
        </a:defRPr>
      </a:lvl1pPr>
    </p:titleStyle>
    <p:bodyStyle>
      <a:lvl1pPr marL="342900" indent="-342900" algn="l" defTabSz="914400">
        <a:spcBef>
          <a:spcPct val="20000"/>
        </a:spcBef>
        <a:buFont typeface="굴림"/>
        <a:buChar char="●"/>
        <a:defRPr lang="ko-KR" sz="3200" baseline="0" smtClean="0">
          <a:solidFill>
            <a:srgbClr val="000000"/>
          </a:solidFill>
          <a:latin typeface="굴림"/>
          <a:ea typeface="굴림"/>
        </a:defRPr>
      </a:lvl1pPr>
      <a:lvl2pPr marL="742950" lvl="1" indent="-285750" defTabSz="914400">
        <a:buChar char="-"/>
        <a:defRPr lang="ko-KR" sz="2800" smtClean="0"/>
      </a:lvl2pPr>
      <a:lvl3pPr marL="1143000" lvl="2" indent="-228600" defTabSz="914400">
        <a:buChar char="●"/>
        <a:defRPr lang="ko-KR" sz="2400" smtClean="0"/>
      </a:lvl3pPr>
      <a:lvl4pPr marL="1600200" lvl="3" indent="-228600" defTabSz="914400">
        <a:buChar char="-"/>
        <a:defRPr lang="ko-KR" sz="2000" smtClean="0"/>
      </a:lvl4pPr>
      <a:lvl5pPr marL="2057400" lvl="4" indent="-228600" defTabSz="914400">
        <a:buChar char="»"/>
        <a:defRPr lang="ko-KR" smtClean="0"/>
      </a:lvl5pPr>
    </p:bodyStyle>
    <p:otherStyle>
      <a:lvl1pPr marL="0" indent="0" algn="l" defTabSz="914400">
        <a:buNone/>
        <a:defRPr lang="ko-KR" sz="1800" baseline="0" smtClean="0">
          <a:solidFill>
            <a:srgbClr val="000000"/>
          </a:solidFill>
          <a:latin typeface="굴림"/>
          <a:ea typeface="굴림"/>
        </a:defRPr>
      </a:lvl1pPr>
      <a:lvl2pPr marL="457200" lvl="1" indent="0" defTabSz="914400">
        <a:defRPr lang="ko-KR" smtClean="0"/>
      </a:lvl2pPr>
      <a:lvl3pPr marL="914400" lvl="2" indent="0" defTabSz="914400">
        <a:defRPr lang="ko-KR" smtClean="0"/>
      </a:lvl3pPr>
      <a:lvl4pPr marL="1371600" lvl="3" indent="0" defTabSz="914400">
        <a:defRPr lang="ko-KR" smtClean="0"/>
      </a:lvl4pPr>
      <a:lvl5pPr marL="1828800" lvl="4" indent="0" defTabSz="914400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ctrTitle"/>
          </p:nvPr>
        </p:nvSpPr>
        <p:spPr>
          <a:xfrm>
            <a:off x="686435" y="2134235"/>
            <a:ext cx="7785735" cy="144208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Times New Roman" charset="0"/>
              </a:rPr>
              <a:t>Pleural Disease</a:t>
            </a:r>
            <a:endParaRPr lang="ko-KR" alt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عنصر نائب للمحتوى 5" descr="pneumothorax 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290" y="517523"/>
            <a:ext cx="6636858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giant emphysematus bull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910" y="714375"/>
            <a:ext cx="5024180" cy="5411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giant emphysematus bullae 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858" y="785794"/>
            <a:ext cx="7574794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giant bull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386" y="1023137"/>
            <a:ext cx="6577200" cy="46918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 3"/>
          <p:cNvSpPr>
            <a:spLocks noGrp="1" noChangeArrowheads="1"/>
          </p:cNvSpPr>
          <p:nvPr>
            <p:ph type="body"/>
          </p:nvPr>
        </p:nvSpPr>
        <p:spPr>
          <a:xfrm>
            <a:off x="456565" y="644525"/>
            <a:ext cx="8230870" cy="548259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>
            <a:normAutofit lnSpcReduction="10000"/>
          </a:bodyPr>
          <a:lstStyle/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CT scan</a:t>
            </a: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3100" dirty="0" smtClean="0">
              <a:solidFill>
                <a:srgbClr val="000000"/>
              </a:solidFill>
              <a:latin typeface="Times New Roman" charset="0"/>
            </a:endParaRPr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err="1" smtClean="0">
                <a:solidFill>
                  <a:srgbClr val="000000"/>
                </a:solidFill>
                <a:latin typeface="Times New Roman" charset="0"/>
              </a:rPr>
              <a:t>Bronchoscopy</a:t>
            </a:r>
            <a:endParaRPr lang="ko-KR" altLang="en-US" sz="3100" dirty="0" smtClean="0"/>
          </a:p>
        </p:txBody>
      </p:sp>
      <p:pic>
        <p:nvPicPr>
          <p:cNvPr id="2" name="Picture 1" descr="/data/data/com.infraware.PolarisOfficeStdForTablet/files/.polaris_temp/fImage92399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615" y="1340811"/>
            <a:ext cx="3839210" cy="330263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3" name="Rect 3"/>
          <p:cNvSpPr>
            <a:spLocks noGrp="1" noChangeArrowheads="1"/>
          </p:cNvSpPr>
          <p:nvPr/>
        </p:nvSpPr>
        <p:spPr>
          <a:xfrm>
            <a:off x="1598930" y="4712970"/>
            <a:ext cx="1516380" cy="38925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Times New Roman" charset="0"/>
              </a:rPr>
              <a:t>Pneumothorax</a:t>
            </a:r>
            <a:endParaRPr lang="ko-KR" altLang="en-US" sz="1800" dirty="0" smtClean="0"/>
          </a:p>
        </p:txBody>
      </p:sp>
      <p:pic>
        <p:nvPicPr>
          <p:cNvPr id="4" name="Picture 2" descr="/data/data/com.infraware.PolarisOfficeStdForTablet/files/.polaris_temp/fImage957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8870" y="1292860"/>
            <a:ext cx="3381375" cy="324167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5" name="Rect 3"/>
          <p:cNvSpPr>
            <a:spLocks noGrp="1" noChangeArrowheads="1"/>
          </p:cNvSpPr>
          <p:nvPr/>
        </p:nvSpPr>
        <p:spPr>
          <a:xfrm>
            <a:off x="5850255" y="4652645"/>
            <a:ext cx="1311275" cy="38925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Times New Roman" charset="0"/>
              </a:rPr>
              <a:t>Emphysema</a:t>
            </a: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Complications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1600835"/>
            <a:ext cx="8229600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0" tIns="0" rIns="0" bIns="0" anchor="t"/>
          <a:lstStyle/>
          <a:p>
            <a:pPr marL="228600" indent="-22860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ko-KR" altLang="en-US" sz="1200" dirty="0" smtClean="0"/>
          </a:p>
          <a:p>
            <a:pPr marL="514350" lvl="0" indent="-51435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300" dirty="0" smtClean="0">
                <a:solidFill>
                  <a:srgbClr val="000000"/>
                </a:solidFill>
                <a:latin typeface="Times New Roman" charset="0"/>
              </a:rPr>
              <a:t>Pleural effusion</a:t>
            </a:r>
            <a:endParaRPr lang="ko-KR" altLang="en-US" sz="3300" dirty="0" smtClean="0"/>
          </a:p>
          <a:p>
            <a:pPr marL="514350" lvl="0" indent="-51435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300" dirty="0" smtClean="0">
                <a:solidFill>
                  <a:srgbClr val="000000"/>
                </a:solidFill>
                <a:latin typeface="Times New Roman" charset="0"/>
              </a:rPr>
              <a:t>Hemothorax due to torn pleural adhesions</a:t>
            </a:r>
            <a:endParaRPr lang="ko-KR" altLang="en-US" sz="3300" dirty="0" smtClean="0"/>
          </a:p>
          <a:p>
            <a:pPr marL="514350" lvl="0" indent="-51435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300" dirty="0" smtClean="0">
                <a:solidFill>
                  <a:srgbClr val="000000"/>
                </a:solidFill>
                <a:latin typeface="Times New Roman" charset="0"/>
              </a:rPr>
              <a:t>Empyema</a:t>
            </a:r>
            <a:endParaRPr lang="ko-KR" altLang="en-US" sz="3300" dirty="0" smtClean="0"/>
          </a:p>
          <a:p>
            <a:pPr marL="514350" lvl="0" indent="-51435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300" dirty="0" smtClean="0">
                <a:solidFill>
                  <a:srgbClr val="000000"/>
                </a:solidFill>
                <a:latin typeface="Times New Roman" charset="0"/>
              </a:rPr>
              <a:t>Trapped lung (fibrothorax) due to failure of  re-expansion</a:t>
            </a:r>
            <a:endParaRPr lang="ko-KR" altLang="en-US" sz="3300" dirty="0" smtClean="0"/>
          </a:p>
          <a:p>
            <a:pPr marL="514350" lvl="0" indent="-51435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arenR"/>
            </a:pPr>
            <a:r>
              <a:rPr lang="en-US" altLang="ko-KR" sz="3300" dirty="0" smtClean="0">
                <a:solidFill>
                  <a:srgbClr val="000000"/>
                </a:solidFill>
                <a:latin typeface="Times New Roman" charset="0"/>
              </a:rPr>
              <a:t>Tension pneumothorax</a:t>
            </a:r>
            <a:endParaRPr lang="ko-KR" altLang="en-US" sz="3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Treatment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1600835"/>
            <a:ext cx="8229600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0" tIns="0" rIns="0" bIns="0" anchor="t">
            <a:normAutofit lnSpcReduction="10000"/>
          </a:bodyPr>
          <a:lstStyle/>
          <a:p>
            <a:pPr marL="514350" lvl="0" indent="-51435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UcPeriod"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Observation</a:t>
            </a:r>
            <a:endParaRPr lang="ko-KR" altLang="en-US" sz="3100" dirty="0" smtClean="0"/>
          </a:p>
          <a:p>
            <a:pPr marL="514350" lvl="0" indent="-51435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UcPeriod"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 Pleurocenthesis or thoracocenthesis</a:t>
            </a:r>
            <a:endParaRPr lang="ko-KR" altLang="en-US" sz="3100" dirty="0" smtClean="0"/>
          </a:p>
          <a:p>
            <a:pPr marL="514350" lvl="0" indent="-51435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UcPeriod"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 Chest tube thoracostomy</a:t>
            </a:r>
            <a:endParaRPr lang="ko-KR" altLang="en-US" sz="3100" dirty="0" smtClean="0"/>
          </a:p>
          <a:p>
            <a:pPr marL="514350" lvl="0" indent="-51435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UcPeriod"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 Surgery</a:t>
            </a:r>
            <a:endParaRPr lang="ko-KR" altLang="en-US" sz="3100" dirty="0" smtClean="0"/>
          </a:p>
          <a:p>
            <a:pPr marL="1092200" indent="-45720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sz="2300" dirty="0" smtClean="0">
                <a:solidFill>
                  <a:srgbClr val="000000"/>
                </a:solidFill>
                <a:latin typeface="Times New Roman" charset="0"/>
              </a:rPr>
              <a:t>Massive air leak</a:t>
            </a:r>
            <a:endParaRPr lang="ko-KR" altLang="en-US" sz="2300" dirty="0" smtClean="0"/>
          </a:p>
          <a:p>
            <a:pPr marL="1092200" indent="-45720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sz="2300" dirty="0" smtClean="0">
                <a:solidFill>
                  <a:srgbClr val="000000"/>
                </a:solidFill>
                <a:latin typeface="Times New Roman" charset="0"/>
              </a:rPr>
              <a:t>Persistent air leak</a:t>
            </a:r>
            <a:endParaRPr lang="ko-KR" altLang="en-US" sz="2300" dirty="0" smtClean="0"/>
          </a:p>
          <a:p>
            <a:pPr marL="1092200" indent="-45720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sz="2300" dirty="0" smtClean="0">
                <a:solidFill>
                  <a:srgbClr val="000000"/>
                </a:solidFill>
                <a:latin typeface="Times New Roman" charset="0"/>
              </a:rPr>
              <a:t>Recurrent pneumothorax</a:t>
            </a:r>
            <a:endParaRPr lang="ko-KR" altLang="en-US" sz="2300" dirty="0" smtClean="0"/>
          </a:p>
          <a:p>
            <a:pPr marL="1092200" indent="-45720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sz="2300" dirty="0" smtClean="0">
                <a:solidFill>
                  <a:srgbClr val="000000"/>
                </a:solidFill>
                <a:latin typeface="Times New Roman" charset="0"/>
              </a:rPr>
              <a:t>Bilateral pneumothorax</a:t>
            </a:r>
            <a:endParaRPr lang="ko-KR" altLang="en-US" sz="2300" dirty="0" smtClean="0"/>
          </a:p>
          <a:p>
            <a:pPr marL="1092200" indent="-45720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sz="2300" dirty="0" smtClean="0">
                <a:solidFill>
                  <a:srgbClr val="000000"/>
                </a:solidFill>
                <a:latin typeface="Times New Roman" charset="0"/>
              </a:rPr>
              <a:t>Previous pneumonectomy</a:t>
            </a:r>
            <a:endParaRPr lang="ko-KR" altLang="en-US" sz="2300" dirty="0" smtClean="0"/>
          </a:p>
          <a:p>
            <a:pPr marL="1092200" indent="-45720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ko-KR" sz="2300" dirty="0" smtClean="0">
                <a:solidFill>
                  <a:srgbClr val="000000"/>
                </a:solidFill>
                <a:latin typeface="Times New Roman" charset="0"/>
              </a:rPr>
              <a:t>Occupational hazard</a:t>
            </a:r>
            <a:endParaRPr lang="ko-KR" altLang="en-US" sz="2300" dirty="0" smtClean="0"/>
          </a:p>
          <a:p>
            <a:pPr marL="514350" lvl="0" indent="-51435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UcPeriod" startAt="5"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 Pleurodesis</a:t>
            </a:r>
            <a:endParaRPr lang="ko-KR" alt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Malignant pleural effusion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357158" y="1600835"/>
            <a:ext cx="8501122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>
            <a:normAutofit lnSpcReduction="10000"/>
          </a:bodyPr>
          <a:lstStyle/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Causes</a:t>
            </a:r>
            <a:endParaRPr lang="ko-KR" altLang="en-US" sz="3100" dirty="0" smtClean="0"/>
          </a:p>
          <a:p>
            <a:pPr marL="461645" lvl="0" indent="-461645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lung cancer</a:t>
            </a:r>
            <a:endParaRPr lang="ko-KR" altLang="en-US" sz="2500" dirty="0" smtClean="0"/>
          </a:p>
          <a:p>
            <a:pPr marL="461645" lvl="0" indent="-461645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pleural malignancy</a:t>
            </a:r>
            <a:endParaRPr lang="ko-KR" altLang="en-US" sz="2500" dirty="0" smtClean="0"/>
          </a:p>
          <a:p>
            <a:pPr marL="461645" lvl="0" indent="-461645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mediastinal LN malignancy</a:t>
            </a:r>
            <a:endParaRPr lang="ko-KR" altLang="en-US" sz="25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Treatment of pleural effusion→physician or oncologist</a:t>
            </a:r>
            <a:endParaRPr lang="ko-KR" altLang="en-US" sz="25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00" dirty="0" smtClean="0"/>
          </a:p>
          <a:p>
            <a:pPr marL="3952875" indent="-3952875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When to reffer to a surgeon →recurrent &amp;/or a suspicion of being a malignant effusion</a:t>
            </a:r>
            <a:endParaRPr lang="ko-KR" altLang="en-US" sz="25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Why reffer →biopsy + prevent reccurence of effusion</a:t>
            </a:r>
            <a:endParaRPr lang="ko-KR" alt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274320"/>
            <a:ext cx="8229600" cy="585279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marL="0" indent="0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Biopsy:</a:t>
            </a:r>
            <a:endParaRPr lang="ko-KR" altLang="en-US" sz="3100" dirty="0" smtClean="0"/>
          </a:p>
          <a:p>
            <a:pPr marL="721995" lvl="0" indent="-40449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>
                <a:latin typeface="Times New Roman" charset="0"/>
              </a:rPr>
              <a:t>C</a:t>
            </a: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ytology of pleural effusion</a:t>
            </a:r>
            <a:endParaRPr lang="ko-KR" altLang="en-US" sz="2700" dirty="0" smtClean="0"/>
          </a:p>
          <a:p>
            <a:pPr marL="721995" lvl="0" indent="-40449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Abram's needle</a:t>
            </a:r>
            <a:endParaRPr lang="ko-KR" altLang="en-US" sz="2700" dirty="0" smtClean="0"/>
          </a:p>
          <a:p>
            <a:pPr marL="721995" lvl="0" indent="-40449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CT or U/S guided biopsy</a:t>
            </a:r>
            <a:endParaRPr lang="ko-KR" altLang="en-US" sz="2700" dirty="0" smtClean="0"/>
          </a:p>
          <a:p>
            <a:pPr marL="721995" lvl="0" indent="-40449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VATS biopsy</a:t>
            </a:r>
            <a:endParaRPr lang="ko-KR" altLang="en-US" sz="2700" dirty="0" smtClean="0"/>
          </a:p>
          <a:p>
            <a:pPr marL="721995" lvl="0" indent="-40449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>
                <a:latin typeface="Times New Roman" charset="0"/>
              </a:rPr>
              <a:t>O</a:t>
            </a: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pen biopsy</a:t>
            </a:r>
            <a:endParaRPr lang="ko-KR" altLang="en-US" sz="2700" dirty="0" smtClean="0"/>
          </a:p>
          <a:p>
            <a:pPr marL="0" indent="0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Prevent recurrence</a:t>
            </a:r>
            <a:endParaRPr lang="ko-KR" altLang="en-US" sz="3100" dirty="0" smtClean="0"/>
          </a:p>
          <a:p>
            <a:pPr marL="317500" lvl="0" indent="58102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Repeated thoracocenthesis</a:t>
            </a:r>
            <a:endParaRPr lang="ko-KR" altLang="en-US" sz="2700" dirty="0" smtClean="0"/>
          </a:p>
          <a:p>
            <a:pPr marL="317500" lvl="0" indent="58102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700" dirty="0">
                <a:latin typeface="Times New Roman" charset="0"/>
              </a:rPr>
              <a:t>C</a:t>
            </a: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hemical pleurodesis</a:t>
            </a:r>
            <a:endParaRPr lang="ko-KR" altLang="en-US" sz="2700" dirty="0" smtClean="0"/>
          </a:p>
          <a:p>
            <a:pPr marL="317500" lvl="0" indent="58102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700" dirty="0">
                <a:latin typeface="Times New Roman" charset="0"/>
              </a:rPr>
              <a:t>S</a:t>
            </a: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urgical pleurodesis/pleurectomy</a:t>
            </a:r>
            <a:endParaRPr lang="ko-KR" altLang="en-US" sz="2700" dirty="0" smtClean="0"/>
          </a:p>
          <a:p>
            <a:pPr marL="317500" lvl="0" indent="58102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700" dirty="0" err="1">
                <a:latin typeface="Times New Roman" charset="0"/>
              </a:rPr>
              <a:t>P</a:t>
            </a:r>
            <a:r>
              <a:rPr lang="en-US" altLang="ko-KR" sz="2700" dirty="0" err="1" smtClean="0">
                <a:solidFill>
                  <a:srgbClr val="000000"/>
                </a:solidFill>
                <a:latin typeface="Times New Roman" charset="0"/>
              </a:rPr>
              <a:t>leuro</a:t>
            </a: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-peritoneal shunt (Denver's shunt)</a:t>
            </a:r>
            <a:endParaRPr lang="ko-KR" altLang="en-US" sz="2700" dirty="0" smtClean="0"/>
          </a:p>
        </p:txBody>
      </p:sp>
      <p:pic>
        <p:nvPicPr>
          <p:cNvPr id="3" name="Picture 1" descr="/data/data/com.infraware.PolarisOfficeStdForTablet/files/.polaris_temp/fImage435315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60000">
            <a:off x="5708015" y="1882140"/>
            <a:ext cx="5271135" cy="150939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2" descr="/data/data/com.infraware.PolarisOfficeStdForTablet/files/.polaris_temp/fImage64091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98365" y="1442085"/>
            <a:ext cx="3816985" cy="113220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Denver’s Shunt</a:t>
            </a:r>
            <a:endParaRPr lang="ar-IQ" sz="2800" b="1" dirty="0"/>
          </a:p>
        </p:txBody>
      </p:sp>
      <p:pic>
        <p:nvPicPr>
          <p:cNvPr id="4" name="عنصر نائب للمحتوى 3" descr="denver's shun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357166"/>
            <a:ext cx="5162476" cy="616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835" y="274320"/>
            <a:ext cx="8243570" cy="114681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Times New Roman" charset="0"/>
              </a:rPr>
              <a:t>Pneumothorax</a:t>
            </a:r>
            <a:endParaRPr lang="ko-KR" altLang="en-US" sz="4400" dirty="0" smtClean="0"/>
          </a:p>
        </p:txBody>
      </p:sp>
      <p:sp>
        <p:nvSpPr>
          <p:cNvPr id="4" name="Rect 3"/>
          <p:cNvSpPr>
            <a:spLocks noGrp="1" noChangeArrowheads="1"/>
          </p:cNvSpPr>
          <p:nvPr>
            <p:ph type="body" idx="1"/>
          </p:nvPr>
        </p:nvSpPr>
        <p:spPr>
          <a:xfrm>
            <a:off x="457835" y="1604010"/>
            <a:ext cx="8243570" cy="453390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u="sng" dirty="0" smtClean="0">
                <a:solidFill>
                  <a:srgbClr val="000000"/>
                </a:solidFill>
                <a:latin typeface="Times New Roman" charset="0"/>
              </a:rPr>
              <a:t>Classification</a:t>
            </a:r>
            <a:endParaRPr lang="ko-KR" altLang="en-US" sz="3600" u="sng" dirty="0" smtClean="0"/>
          </a:p>
          <a:p>
            <a:pPr marL="514350" indent="-514350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ko-KR" sz="3600" dirty="0" smtClean="0">
                <a:solidFill>
                  <a:srgbClr val="000000"/>
                </a:solidFill>
                <a:latin typeface="Times New Roman" charset="0"/>
              </a:rPr>
              <a:t>Spontaneous</a:t>
            </a:r>
            <a:endParaRPr lang="ko-KR" altLang="en-US" sz="3600" dirty="0" smtClean="0"/>
          </a:p>
          <a:p>
            <a:pPr marL="1428750" lvl="2" indent="-514350" algn="l" defTabSz="508000" rtl="0">
              <a:lnSpc>
                <a:spcPct val="104000"/>
              </a:lnSpc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charset="0"/>
              </a:rPr>
              <a:t>PSP</a:t>
            </a:r>
            <a:endParaRPr lang="ko-KR" altLang="en-US" sz="2800" dirty="0" smtClean="0"/>
          </a:p>
          <a:p>
            <a:pPr marL="1428750" lvl="2" indent="-514350" algn="l" defTabSz="508000" rtl="0">
              <a:lnSpc>
                <a:spcPct val="104000"/>
              </a:lnSpc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charset="0"/>
              </a:rPr>
              <a:t>SSP</a:t>
            </a:r>
            <a:endParaRPr lang="ko-KR" altLang="en-US" sz="2800" dirty="0" smtClean="0"/>
          </a:p>
          <a:p>
            <a:pPr marL="514350" indent="-514350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altLang="ko-KR" sz="3600" dirty="0" smtClean="0">
                <a:solidFill>
                  <a:srgbClr val="000000"/>
                </a:solidFill>
                <a:latin typeface="Times New Roman" charset="0"/>
              </a:rPr>
              <a:t>Acquired</a:t>
            </a:r>
            <a:endParaRPr lang="ko-KR" altLang="en-US" sz="3600" dirty="0" smtClean="0"/>
          </a:p>
          <a:p>
            <a:pPr marL="1428750" lvl="2" indent="-514350" algn="l" defTabSz="508000" rtl="0">
              <a:lnSpc>
                <a:spcPct val="104000"/>
              </a:lnSpc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charset="0"/>
              </a:rPr>
              <a:t>Blunt trauma</a:t>
            </a:r>
            <a:endParaRPr lang="ko-KR" altLang="en-US" sz="2800" dirty="0" smtClean="0"/>
          </a:p>
          <a:p>
            <a:pPr marL="1428750" lvl="2" indent="-514350" algn="l" defTabSz="508000" rtl="0">
              <a:lnSpc>
                <a:spcPct val="104000"/>
              </a:lnSpc>
              <a:buFont typeface="+mj-lt"/>
              <a:buAutoNum type="arabicPeriod"/>
            </a:pPr>
            <a:r>
              <a:rPr lang="en-US" altLang="ko-KR" sz="2800" dirty="0" smtClean="0">
                <a:solidFill>
                  <a:srgbClr val="000000"/>
                </a:solidFill>
                <a:latin typeface="Times New Roman" charset="0"/>
              </a:rPr>
              <a:t>Penetrating trauma</a:t>
            </a:r>
            <a:endParaRPr lang="ko-KR" altLang="en-US" sz="2800" dirty="0" smtClean="0"/>
          </a:p>
          <a:p>
            <a:pPr marL="1428750" lvl="2" indent="-514350" algn="l" defTabSz="508000" rtl="0">
              <a:lnSpc>
                <a:spcPct val="104000"/>
              </a:lnSpc>
              <a:buFont typeface="+mj-lt"/>
              <a:buAutoNum type="arabicPeriod"/>
            </a:pPr>
            <a:r>
              <a:rPr lang="en-US" altLang="ko-KR" sz="2800" dirty="0" err="1" smtClean="0">
                <a:solidFill>
                  <a:srgbClr val="000000"/>
                </a:solidFill>
                <a:latin typeface="Times New Roman" charset="0"/>
              </a:rPr>
              <a:t>Barotrauma</a:t>
            </a:r>
            <a:endParaRPr lang="ko-KR" altLang="en-US" sz="2800" dirty="0" smtClean="0"/>
          </a:p>
          <a:p>
            <a:pPr marL="1428750" lvl="2" indent="-514350" algn="l" defTabSz="508000" rtl="0">
              <a:lnSpc>
                <a:spcPct val="104000"/>
              </a:lnSpc>
              <a:buFont typeface="+mj-lt"/>
              <a:buAutoNum type="arabicPeriod"/>
            </a:pPr>
            <a:r>
              <a:rPr lang="en-US" altLang="ko-KR" sz="2800" dirty="0" err="1" smtClean="0">
                <a:solidFill>
                  <a:srgbClr val="000000"/>
                </a:solidFill>
                <a:latin typeface="Times New Roman" charset="0"/>
              </a:rPr>
              <a:t>Iatragenic</a:t>
            </a:r>
            <a:r>
              <a:rPr lang="en-US" altLang="ko-KR" sz="2800" dirty="0" smtClean="0">
                <a:solidFill>
                  <a:srgbClr val="000000"/>
                </a:solidFill>
                <a:latin typeface="Times New Roman" charset="0"/>
              </a:rPr>
              <a:t> injury</a:t>
            </a:r>
            <a:endParaRPr lang="ko-KR" altLang="en-US" sz="2800" dirty="0" smtClean="0"/>
          </a:p>
        </p:txBody>
      </p:sp>
      <p:pic>
        <p:nvPicPr>
          <p:cNvPr id="5" name="Picture 1" descr="/data/data/com.infraware.PolarisOfficeStdForTablet/files/.polaris_temp/fImage1048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8235" y="1788160"/>
            <a:ext cx="4237990" cy="435546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the difference??</a:t>
            </a:r>
            <a:endParaRPr lang="ar-IQ" dirty="0"/>
          </a:p>
        </p:txBody>
      </p:sp>
      <p:pic>
        <p:nvPicPr>
          <p:cNvPr id="4" name="عنصر نائب للمحتوى 3" descr="huge_eff_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4117657" cy="4668839"/>
          </a:xfrm>
        </p:spPr>
      </p:pic>
      <p:pic>
        <p:nvPicPr>
          <p:cNvPr id="5" name="صورة 4" descr="atelectasi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1500174"/>
            <a:ext cx="4143405" cy="4714908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571604" y="5662214"/>
            <a:ext cx="17859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 smtClean="0"/>
              <a:t>Massive effusion</a:t>
            </a:r>
            <a:endParaRPr lang="ar-IQ" sz="16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500694" y="5590776"/>
            <a:ext cx="235745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 smtClean="0"/>
              <a:t>Whole lung </a:t>
            </a:r>
            <a:r>
              <a:rPr lang="en-US" sz="1600" b="1" dirty="0" err="1" smtClean="0"/>
              <a:t>atelectasis</a:t>
            </a:r>
            <a:endParaRPr lang="ar-IQ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Empyema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1600835"/>
            <a:ext cx="8229600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dirty="0" smtClean="0">
                <a:solidFill>
                  <a:srgbClr val="000000"/>
                </a:solidFill>
                <a:latin typeface="Times New Roman" charset="0"/>
              </a:rPr>
              <a:t>Causes</a:t>
            </a: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:</a:t>
            </a:r>
            <a:endParaRPr lang="ko-KR" altLang="en-US" sz="3100" dirty="0" smtClean="0"/>
          </a:p>
          <a:p>
            <a:pPr marL="533400" lvl="0" indent="-533400" algn="l" defTabSz="508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3000" dirty="0" smtClean="0">
                <a:solidFill>
                  <a:srgbClr val="000000"/>
                </a:solidFill>
                <a:latin typeface="Times New Roman" charset="0"/>
              </a:rPr>
              <a:t>Complication of pulmonary infection</a:t>
            </a:r>
            <a:endParaRPr lang="ko-KR" altLang="en-US" sz="3000" dirty="0" smtClean="0"/>
          </a:p>
          <a:p>
            <a:pPr marL="533400" lvl="0" indent="-533400" algn="l" defTabSz="508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3000" dirty="0" smtClean="0">
                <a:solidFill>
                  <a:srgbClr val="000000"/>
                </a:solidFill>
                <a:latin typeface="Times New Roman" charset="0"/>
              </a:rPr>
              <a:t>Following chest trauma</a:t>
            </a:r>
            <a:endParaRPr lang="ko-KR" altLang="en-US" sz="3000" dirty="0" smtClean="0"/>
          </a:p>
          <a:p>
            <a:pPr marL="533400" lvl="0" indent="-533400" algn="l" defTabSz="508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3000" dirty="0" smtClean="0">
                <a:solidFill>
                  <a:srgbClr val="000000"/>
                </a:solidFill>
                <a:latin typeface="Times New Roman" charset="0"/>
              </a:rPr>
              <a:t>Extrapulmonary spread</a:t>
            </a:r>
            <a:endParaRPr lang="ko-KR" altLang="en-US" sz="3000" dirty="0" smtClean="0"/>
          </a:p>
          <a:p>
            <a:pPr marL="533400" lvl="0" indent="-533400" algn="l" defTabSz="508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3000" dirty="0" smtClean="0">
                <a:solidFill>
                  <a:srgbClr val="000000"/>
                </a:solidFill>
                <a:latin typeface="Times New Roman" charset="0"/>
              </a:rPr>
              <a:t>Complication of pneumothorax</a:t>
            </a:r>
            <a:endParaRPr lang="ko-KR" altLang="en-US" sz="3000" dirty="0" smtClean="0"/>
          </a:p>
          <a:p>
            <a:pPr marL="533400" lvl="0" indent="-533400" algn="l" defTabSz="508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3000" dirty="0" smtClean="0">
                <a:solidFill>
                  <a:srgbClr val="000000"/>
                </a:solidFill>
                <a:latin typeface="Times New Roman" charset="0"/>
              </a:rPr>
              <a:t>Non sterile aspiration of pleural fluid</a:t>
            </a:r>
            <a:endParaRPr lang="ko-KR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Pathogenesis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1600835"/>
            <a:ext cx="8229600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1. Acute or exudative phase</a:t>
            </a:r>
            <a:endParaRPr lang="ko-KR" altLang="en-US" sz="3100" dirty="0" smtClean="0"/>
          </a:p>
          <a:p>
            <a:pPr marL="63500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Thin pus, Thin pleura, Expandable lungs</a:t>
            </a:r>
            <a:endParaRPr lang="ko-KR" altLang="en-US" sz="2500" dirty="0" smtClean="0"/>
          </a:p>
          <a:p>
            <a:pPr marL="63500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Antibiotics and drainage</a:t>
            </a:r>
            <a:endParaRPr lang="ko-KR" altLang="en-US" sz="2500" dirty="0" smtClean="0"/>
          </a:p>
          <a:p>
            <a:pPr marL="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2. Transitional or fibrinopurulent phase</a:t>
            </a:r>
            <a:endParaRPr lang="ko-KR" altLang="en-US" sz="3100" dirty="0" smtClean="0"/>
          </a:p>
          <a:p>
            <a:pPr marL="63500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Pus thicker, fibrin deposition, lung less expandable</a:t>
            </a:r>
            <a:endParaRPr lang="ko-KR" altLang="en-US" sz="2500" dirty="0" smtClean="0"/>
          </a:p>
          <a:p>
            <a:pPr marL="63500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Antibiotics and drainage</a:t>
            </a:r>
            <a:endParaRPr lang="ko-KR" altLang="en-US" sz="2500" dirty="0" smtClean="0"/>
          </a:p>
          <a:p>
            <a:pPr marL="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3. Chronic or organization phase</a:t>
            </a:r>
            <a:endParaRPr lang="ko-KR" altLang="en-US" sz="3100" dirty="0" smtClean="0"/>
          </a:p>
          <a:p>
            <a:pPr marL="63500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Thick pus, thick pleura with fibrous coat, non expandable lungs</a:t>
            </a:r>
            <a:endParaRPr lang="ko-KR" altLang="en-US" sz="2500" dirty="0" smtClean="0"/>
          </a:p>
          <a:p>
            <a:pPr marL="635000" indent="0" algn="l" defTabSz="508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Surgery (decortication)</a:t>
            </a:r>
            <a:endParaRPr lang="ko-KR" alt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 3"/>
          <p:cNvSpPr>
            <a:spLocks noGrp="1" noChangeArrowheads="1"/>
          </p:cNvSpPr>
          <p:nvPr>
            <p:ph type="body"/>
          </p:nvPr>
        </p:nvSpPr>
        <p:spPr>
          <a:xfrm>
            <a:off x="456565" y="428603"/>
            <a:ext cx="8230870" cy="5698511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>
            <a:normAutofit lnSpcReduction="10000"/>
          </a:bodyPr>
          <a:lstStyle/>
          <a:p>
            <a:pPr marL="0" indent="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Clinical presentation</a:t>
            </a:r>
            <a:endParaRPr lang="ko-KR" altLang="en-US" sz="3100" dirty="0" smtClean="0"/>
          </a:p>
          <a:p>
            <a:pPr marL="1166495" lvl="0" indent="-404495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fever, maliase, anorexia, weight loss</a:t>
            </a:r>
            <a:endParaRPr lang="ko-KR" altLang="en-US" sz="2500" dirty="0" smtClean="0"/>
          </a:p>
          <a:p>
            <a:pPr marL="1166495" lvl="0" indent="-404495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pleuretic chest pain</a:t>
            </a:r>
            <a:endParaRPr lang="ko-KR" altLang="en-US" sz="2500" dirty="0" smtClean="0"/>
          </a:p>
          <a:p>
            <a:pPr marL="1166495" lvl="0" indent="-404495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dyspnea, cough, purulent sputum</a:t>
            </a:r>
            <a:endParaRPr lang="ko-KR" altLang="en-US" sz="2500" dirty="0" smtClean="0"/>
          </a:p>
          <a:p>
            <a:pPr marL="0" indent="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O/E: signs of infection + signs of pleural effusion</a:t>
            </a:r>
            <a:endParaRPr lang="ko-KR" altLang="en-US" sz="2500" dirty="0" smtClean="0"/>
          </a:p>
          <a:p>
            <a:pPr marL="0" indent="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00" dirty="0" smtClean="0"/>
          </a:p>
          <a:p>
            <a:pPr marL="0" indent="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Investigations:</a:t>
            </a:r>
            <a:endParaRPr lang="ko-KR" altLang="en-US" sz="3100" dirty="0" smtClean="0"/>
          </a:p>
          <a:p>
            <a:pPr marL="1066800" lvl="0" indent="-43180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CXR</a:t>
            </a:r>
            <a:endParaRPr lang="ko-KR" altLang="en-US" sz="2500" dirty="0" smtClean="0"/>
          </a:p>
          <a:p>
            <a:pPr marL="1066800" lvl="0" indent="-43180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Thoracocenthesis</a:t>
            </a:r>
            <a:endParaRPr lang="ko-KR" altLang="en-US" sz="2500" dirty="0" smtClean="0"/>
          </a:p>
          <a:p>
            <a:pPr marL="1066800" lvl="0" indent="-43180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CT scan</a:t>
            </a:r>
            <a:endParaRPr lang="ko-KR" alt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cs typeface="+mj-cs"/>
              </a:rPr>
              <a:t>CXR:</a:t>
            </a:r>
            <a:endParaRPr lang="ar-IQ" dirty="0">
              <a:cs typeface="+mj-cs"/>
            </a:endParaRPr>
          </a:p>
        </p:txBody>
      </p:sp>
      <p:pic>
        <p:nvPicPr>
          <p:cNvPr id="4" name="عنصر نائب للمحتوى 3" descr="fibrothorax CX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0380" y="386225"/>
            <a:ext cx="6096462" cy="5971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1" descr="/data/data/com.infraware.PolarisOfficeStdForTablet/files/.polaris_temp/fImage72019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22886"/>
            <a:ext cx="7286676" cy="6349386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Treatment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1600835"/>
            <a:ext cx="8229600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marL="0" indent="0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Objectives:</a:t>
            </a:r>
            <a:endParaRPr lang="ko-KR" altLang="en-US" sz="3100" dirty="0" smtClean="0"/>
          </a:p>
          <a:p>
            <a:pPr marL="1158875" lvl="0" indent="-46037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Control infection</a:t>
            </a:r>
            <a:endParaRPr lang="ko-KR" altLang="en-US" sz="2500" dirty="0" smtClean="0"/>
          </a:p>
          <a:p>
            <a:pPr marL="1158875" lvl="0" indent="-46037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Drain purulent material</a:t>
            </a:r>
            <a:endParaRPr lang="ko-KR" altLang="en-US" sz="2500" dirty="0" smtClean="0"/>
          </a:p>
          <a:p>
            <a:pPr marL="1158875" lvl="0" indent="-46037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LcPeriod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Restore lung function</a:t>
            </a:r>
            <a:endParaRPr lang="ko-KR" altLang="en-US" sz="2500" dirty="0" smtClean="0"/>
          </a:p>
          <a:p>
            <a:pPr marL="0" indent="0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Treatment line</a:t>
            </a:r>
            <a:endParaRPr lang="ko-KR" altLang="en-US" sz="3100" dirty="0" smtClean="0"/>
          </a:p>
          <a:p>
            <a:pPr marL="1158875" lvl="0" indent="-52387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600" dirty="0" smtClean="0">
                <a:solidFill>
                  <a:srgbClr val="000000"/>
                </a:solidFill>
                <a:latin typeface="Times New Roman" charset="0"/>
              </a:rPr>
              <a:t>Chest tube thoracostomy + physiotherapy</a:t>
            </a:r>
            <a:endParaRPr lang="ko-KR" altLang="en-US" sz="2600" dirty="0" smtClean="0"/>
          </a:p>
          <a:p>
            <a:pPr marL="1158875" lvl="0" indent="-52387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600" dirty="0" smtClean="0">
                <a:solidFill>
                  <a:srgbClr val="000000"/>
                </a:solidFill>
                <a:latin typeface="Times New Roman" charset="0"/>
              </a:rPr>
              <a:t>Decortication / pleurectomy</a:t>
            </a:r>
            <a:endParaRPr lang="ko-KR" altLang="en-US" sz="2600" dirty="0" smtClean="0"/>
          </a:p>
          <a:p>
            <a:pPr marL="1158875" lvl="0" indent="-523875" algn="l" defTabSz="50800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600" dirty="0" smtClean="0">
                <a:solidFill>
                  <a:srgbClr val="000000"/>
                </a:solidFill>
                <a:latin typeface="Times New Roman" charset="0"/>
              </a:rPr>
              <a:t>Open drainage e.g., Eloesser's flap</a:t>
            </a:r>
            <a:endParaRPr lang="ko-KR" alt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5852" y="5929330"/>
            <a:ext cx="2757478" cy="5825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dirty="0" err="1" smtClean="0"/>
              <a:t>Decortication</a:t>
            </a:r>
            <a:endParaRPr lang="ar-IQ" sz="3600" dirty="0"/>
          </a:p>
        </p:txBody>
      </p:sp>
      <p:pic>
        <p:nvPicPr>
          <p:cNvPr id="4" name="عنصر نائب للمحتوى 3" descr="DECORTIC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948263" cy="5778993"/>
          </a:xfrm>
        </p:spPr>
      </p:pic>
      <p:pic>
        <p:nvPicPr>
          <p:cNvPr id="5" name="صورة 4" descr="eloesser's fl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87" y="1071570"/>
            <a:ext cx="4071945" cy="4714884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5572132" y="5857892"/>
            <a:ext cx="3143272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/>
              <a:t>Eloesser’s</a:t>
            </a:r>
            <a:r>
              <a:rPr lang="en-US" sz="3200" dirty="0" smtClean="0"/>
              <a:t> flap</a:t>
            </a:r>
            <a:endParaRPr kumimoji="0" lang="ar-IQ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/>
              <a:ea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Chylothorax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1600835"/>
            <a:ext cx="8229600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508000">
              <a:lnSpc>
                <a:spcPct val="10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Etiology:</a:t>
            </a:r>
            <a:endParaRPr lang="ko-KR" altLang="en-US" sz="3100" dirty="0" smtClean="0"/>
          </a:p>
          <a:p>
            <a:pPr marL="0" indent="0" algn="l" defTabSz="50800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Disruption or tear in the thoracic duct during its coarse in the chest.</a:t>
            </a:r>
            <a:endParaRPr lang="ko-KR" altLang="en-US" sz="2500" dirty="0" smtClean="0"/>
          </a:p>
          <a:p>
            <a:pPr marL="0" indent="0" algn="l" defTabSz="50800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500" dirty="0" smtClean="0"/>
          </a:p>
          <a:p>
            <a:pPr marL="625475" lvl="0" indent="-625475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Trauma including penetrating, blunt or iatrogenic injury</a:t>
            </a:r>
            <a:endParaRPr lang="ko-KR" altLang="en-US" sz="2500" dirty="0" smtClean="0"/>
          </a:p>
          <a:p>
            <a:pPr marL="625475" lvl="0" indent="-625475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Neoplasm with invasion of the thoracic duct</a:t>
            </a:r>
            <a:endParaRPr lang="ko-KR" altLang="en-US" sz="2500" dirty="0" smtClean="0"/>
          </a:p>
          <a:p>
            <a:pPr marL="625475" lvl="0" indent="-625475" algn="l" defTabSz="50800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ea"/>
              <a:buAutoNum type="circleNumDbPlain"/>
            </a:pPr>
            <a:r>
              <a:rPr lang="en-US" altLang="ko-KR" sz="2500" dirty="0" smtClean="0">
                <a:solidFill>
                  <a:srgbClr val="000000"/>
                </a:solidFill>
                <a:latin typeface="Times New Roman" charset="0"/>
              </a:rPr>
              <a:t>Infection</a:t>
            </a:r>
            <a:endParaRPr lang="ko-KR" altLang="en-US" sz="2500" dirty="0" smtClean="0"/>
          </a:p>
          <a:p>
            <a:pPr marL="0" indent="0" algn="l" defTabSz="508000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300" dirty="0" smtClean="0">
              <a:latin typeface="굴림"/>
              <a:ea typeface="굴림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327660" y="358140"/>
            <a:ext cx="8230870" cy="617283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Clinical presentation</a:t>
            </a:r>
            <a:endParaRPr lang="ko-KR" altLang="en-US" sz="3100" dirty="0" smtClean="0"/>
          </a:p>
          <a:p>
            <a:pPr marL="912495" lvl="0" indent="-404495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Dyspnea, orthopnea, and cough</a:t>
            </a:r>
            <a:endParaRPr lang="ko-KR" altLang="en-US" sz="2700" dirty="0" smtClean="0"/>
          </a:p>
          <a:p>
            <a:pPr marL="912495" lvl="0" indent="-404495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Malnutrition</a:t>
            </a:r>
            <a:endParaRPr lang="ko-KR" altLang="en-US" sz="2700" dirty="0" smtClean="0"/>
          </a:p>
          <a:p>
            <a:pPr marL="912495" lvl="0" indent="-404495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Dehydration</a:t>
            </a:r>
            <a:endParaRPr lang="ko-KR" altLang="en-US" sz="2700" dirty="0" smtClean="0"/>
          </a:p>
          <a:p>
            <a:pPr marL="912495" lvl="0" indent="-404495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Decreased immunity</a:t>
            </a:r>
            <a:endParaRPr lang="ko-KR" altLang="en-US" sz="2700" dirty="0" smtClean="0"/>
          </a:p>
          <a:p>
            <a:pPr marL="0" indent="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>
              <a:latin typeface="굴림"/>
              <a:ea typeface="굴림"/>
            </a:endParaRPr>
          </a:p>
          <a:p>
            <a:pPr marL="0" indent="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Investigations:</a:t>
            </a:r>
            <a:endParaRPr lang="ko-KR" altLang="en-US" sz="3100" dirty="0" smtClean="0"/>
          </a:p>
          <a:p>
            <a:pPr marL="912495" indent="-404495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1. </a:t>
            </a: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Pleural fluid analysis: odorless milky white appearance with a creamy layer on standing.</a:t>
            </a:r>
            <a:endParaRPr lang="ko-KR" altLang="en-US" sz="2700" dirty="0" smtClean="0"/>
          </a:p>
          <a:p>
            <a:pPr marL="912495" indent="-404495" algn="l" defTabSz="508000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2. Lymphangiography</a:t>
            </a:r>
            <a:endParaRPr lang="ko-KR" altLang="en-US" sz="2700" dirty="0" smtClean="0"/>
          </a:p>
        </p:txBody>
      </p:sp>
      <p:pic>
        <p:nvPicPr>
          <p:cNvPr id="3" name="Picture 1" descr="/data/data/com.infraware.PolarisOfficeStdForTablet/files/.polaris_temp/fImage106261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0310" y="2540"/>
            <a:ext cx="2856230" cy="3607435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pic>
        <p:nvPicPr>
          <p:cNvPr id="4" name="Picture 2" descr="/data/data/com.infraware.PolarisOfficeStdForTablet/files/.polaris_temp/fImage874416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2200" y="4093845"/>
            <a:ext cx="1703705" cy="2762250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3"/>
          <p:cNvSpPr>
            <a:spLocks noGrp="1" noChangeArrowheads="1"/>
          </p:cNvSpPr>
          <p:nvPr>
            <p:ph type="body" idx="1"/>
          </p:nvPr>
        </p:nvSpPr>
        <p:spPr>
          <a:xfrm>
            <a:off x="457835" y="1604010"/>
            <a:ext cx="8243570" cy="453390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dirty="0" smtClean="0"/>
          </a:p>
        </p:txBody>
      </p:sp>
      <p:pic>
        <p:nvPicPr>
          <p:cNvPr id="10" name="صورة 9" descr="ten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442912"/>
            <a:ext cx="8020050" cy="5972175"/>
          </a:xfrm>
          <a:prstGeom prst="rect">
            <a:avLst/>
          </a:prstGeom>
        </p:spPr>
      </p:pic>
      <p:sp>
        <p:nvSpPr>
          <p:cNvPr id="7" name="Rect 3"/>
          <p:cNvSpPr>
            <a:spLocks noGrp="1" noChangeArrowheads="1"/>
          </p:cNvSpPr>
          <p:nvPr>
            <p:ph type="title"/>
          </p:nvPr>
        </p:nvSpPr>
        <p:spPr>
          <a:xfrm>
            <a:off x="457835" y="274320"/>
            <a:ext cx="8243570" cy="1082978"/>
          </a:xfrm>
          <a:prstGeom prst="rect">
            <a:avLst/>
          </a:prstGeom>
          <a:solidFill>
            <a:schemeClr val="bg1"/>
          </a:solidFill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u="sng" dirty="0" smtClean="0">
                <a:solidFill>
                  <a:srgbClr val="000000"/>
                </a:solidFill>
                <a:latin typeface="Times New Roman" charset="0"/>
              </a:rPr>
              <a:t>Pathophysiology</a:t>
            </a:r>
            <a:endParaRPr lang="ko-KR" altLang="en-US" sz="4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Treatment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1600835"/>
            <a:ext cx="8229600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1. Conservative treatment</a:t>
            </a: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      a. </a:t>
            </a: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Chest tube drainage</a:t>
            </a:r>
            <a:endParaRPr lang="ko-KR" altLang="en-US" sz="27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       b. Correct dehydration</a:t>
            </a:r>
            <a:endParaRPr lang="ko-KR" altLang="en-US" sz="27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       c. Correct electrolyte imbalance</a:t>
            </a:r>
            <a:endParaRPr lang="ko-KR" altLang="en-US" sz="27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700" dirty="0" smtClean="0">
                <a:solidFill>
                  <a:srgbClr val="000000"/>
                </a:solidFill>
                <a:latin typeface="Times New Roman" charset="0"/>
              </a:rPr>
              <a:t>       d. Nutritional support by TPN or fat free oral diet</a:t>
            </a:r>
            <a:endParaRPr lang="ko-KR" altLang="en-US" sz="27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7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2. Surgical repair or ligation of thoracic duct</a:t>
            </a: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100" dirty="0" smtClean="0"/>
          </a:p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3. Denver's shunt (</a:t>
            </a:r>
            <a:r>
              <a:rPr lang="en-US" altLang="ko-KR" sz="3100" dirty="0" err="1" smtClean="0">
                <a:solidFill>
                  <a:srgbClr val="000000"/>
                </a:solidFill>
                <a:latin typeface="Times New Roman" charset="0"/>
              </a:rPr>
              <a:t>pleuro</a:t>
            </a: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-peritoneal shunt)</a:t>
            </a:r>
            <a:endParaRPr lang="ko-KR" altLang="en-U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Pleural malignancy</a:t>
            </a:r>
            <a:endParaRPr lang="ko-KR" altLang="en-US" sz="4300" dirty="0" smtClean="0"/>
          </a:p>
        </p:txBody>
      </p:sp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1600835"/>
            <a:ext cx="8229600" cy="452628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0" tIns="0" rIns="0" bIns="0" anchor="t">
            <a:normAutofit fontScale="92500" lnSpcReduction="10000"/>
          </a:bodyPr>
          <a:lstStyle/>
          <a:p>
            <a:pPr marL="332740" lvl="0" indent="-332740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b="1" dirty="0" smtClean="0">
                <a:solidFill>
                  <a:srgbClr val="000000"/>
                </a:solidFill>
                <a:latin typeface="굴림" charset="0"/>
                <a:ea typeface="굴림" charset="0"/>
              </a:rPr>
              <a:t>Primary pleural tumors are rare </a:t>
            </a:r>
            <a:endParaRPr lang="ko-KR" altLang="en-US" sz="2500" b="1" dirty="0" smtClean="0"/>
          </a:p>
          <a:p>
            <a:pPr marL="332740" lvl="0" indent="-332740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b="1" dirty="0" smtClean="0">
                <a:solidFill>
                  <a:srgbClr val="000000"/>
                </a:solidFill>
                <a:latin typeface="굴림" charset="0"/>
                <a:ea typeface="굴림" charset="0"/>
              </a:rPr>
              <a:t>The most common primary tumor </a:t>
            </a:r>
            <a:r>
              <a:rPr lang="en-US" altLang="ko-KR" sz="2500" b="1" u="sng" dirty="0" smtClean="0">
                <a:solidFill>
                  <a:srgbClr val="FF0000"/>
                </a:solidFill>
                <a:latin typeface="굴림" charset="0"/>
                <a:ea typeface="굴림" charset="0"/>
              </a:rPr>
              <a:t>malignant mesothelioma </a:t>
            </a:r>
            <a:r>
              <a:rPr lang="en-US" altLang="ko-KR" sz="2500" b="1" dirty="0" smtClean="0">
                <a:solidFill>
                  <a:srgbClr val="000000"/>
                </a:solidFill>
                <a:latin typeface="굴림" charset="0"/>
                <a:ea typeface="굴림" charset="0"/>
              </a:rPr>
              <a:t>(usually as a consequence of asbestos exposure). </a:t>
            </a:r>
            <a:endParaRPr lang="ko-KR" altLang="en-US" sz="2500" b="1" dirty="0" smtClean="0"/>
          </a:p>
          <a:p>
            <a:pPr marL="332740" lvl="0" indent="-332740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b="1" dirty="0" smtClean="0">
                <a:solidFill>
                  <a:srgbClr val="000000"/>
                </a:solidFill>
                <a:latin typeface="굴림" charset="0"/>
                <a:ea typeface="굴림" charset="0"/>
              </a:rPr>
              <a:t>Poor prognosis </a:t>
            </a:r>
            <a:endParaRPr lang="ko-KR" altLang="en-US" sz="2500" b="1" dirty="0" smtClean="0"/>
          </a:p>
          <a:p>
            <a:pPr marL="332740" lvl="0" indent="-332740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b="1" dirty="0" smtClean="0">
                <a:solidFill>
                  <a:srgbClr val="000000"/>
                </a:solidFill>
                <a:latin typeface="굴림" charset="0"/>
                <a:ea typeface="굴림" charset="0"/>
              </a:rPr>
              <a:t>Respiratory failure or symptoms of invasion of nearby organ. </a:t>
            </a:r>
            <a:endParaRPr lang="ko-KR" altLang="en-US" sz="2500" b="1" dirty="0" smtClean="0"/>
          </a:p>
          <a:p>
            <a:pPr marL="332740" lvl="0" indent="-332740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b="1" dirty="0" smtClean="0">
                <a:solidFill>
                  <a:srgbClr val="000000"/>
                </a:solidFill>
                <a:latin typeface="굴림" charset="0"/>
                <a:ea typeface="굴림" charset="0"/>
              </a:rPr>
              <a:t>CXR: lung surrounded by thick irregular pleura with multiple nodules with extension to nearby structures. </a:t>
            </a:r>
            <a:endParaRPr lang="ko-KR" altLang="en-US" sz="2500" b="1" dirty="0" smtClean="0"/>
          </a:p>
          <a:p>
            <a:pPr marL="332740" lvl="0" indent="-332740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b="1" dirty="0" smtClean="0">
                <a:solidFill>
                  <a:srgbClr val="000000"/>
                </a:solidFill>
                <a:latin typeface="굴림" charset="0"/>
                <a:ea typeface="굴림" charset="0"/>
              </a:rPr>
              <a:t>Curative treatment is surgery (extrapleural pneumonectomy). </a:t>
            </a:r>
            <a:endParaRPr lang="ko-KR" altLang="en-US" sz="2500" b="1" dirty="0" smtClean="0"/>
          </a:p>
          <a:p>
            <a:pPr marL="332740" lvl="0" indent="-332740" algn="l" defTabSz="50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r>
              <a:rPr lang="en-US" altLang="ko-KR" sz="2500" b="1" dirty="0" smtClean="0">
                <a:solidFill>
                  <a:srgbClr val="000000"/>
                </a:solidFill>
                <a:latin typeface="굴림" charset="0"/>
                <a:ea typeface="굴림" charset="0"/>
              </a:rPr>
              <a:t>Both radiotherapy and chemotherapy are weakly effective. </a:t>
            </a:r>
            <a:endParaRPr lang="ko-KR" altLang="en-US" sz="2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Mesotheli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73" y="163774"/>
            <a:ext cx="6369875" cy="662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mesothel_plaques_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974" y="446085"/>
            <a:ext cx="7190802" cy="5911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3"/>
          <p:cNvSpPr>
            <a:spLocks noGrp="1" noChangeArrowheads="1"/>
          </p:cNvSpPr>
          <p:nvPr>
            <p:ph type="title"/>
          </p:nvPr>
        </p:nvSpPr>
        <p:spPr>
          <a:xfrm>
            <a:off x="437515" y="30175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300" dirty="0" smtClean="0">
                <a:solidFill>
                  <a:srgbClr val="000000"/>
                </a:solidFill>
                <a:latin typeface="Times New Roman" charset="0"/>
              </a:rPr>
              <a:t>Thank You</a:t>
            </a:r>
            <a:endParaRPr lang="ko-KR" altLang="en-US" sz="4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554683"/>
          </a:xfrm>
        </p:spPr>
        <p:txBody>
          <a:bodyPr>
            <a:normAutofit lnSpcReduction="10000"/>
          </a:bodyPr>
          <a:lstStyle/>
          <a:p>
            <a:pPr marL="533400" indent="-533400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Primary Spontaneous </a:t>
            </a:r>
            <a:r>
              <a:rPr lang="en-US" sz="2800" b="1" dirty="0" err="1" smtClean="0">
                <a:solidFill>
                  <a:srgbClr val="FF0000"/>
                </a:solidFill>
              </a:rPr>
              <a:t>Pneumothorax</a:t>
            </a:r>
            <a:r>
              <a:rPr lang="en-US" sz="2800" b="1" dirty="0" smtClean="0">
                <a:solidFill>
                  <a:srgbClr val="FF0000"/>
                </a:solidFill>
              </a:rPr>
              <a:t> (PSP)</a:t>
            </a:r>
          </a:p>
          <a:p>
            <a:pPr marL="933450" lvl="1" indent="-54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Young men (teens – mid 20s)</a:t>
            </a:r>
          </a:p>
          <a:p>
            <a:pPr marL="933450" lvl="1" indent="-54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Tall and thin</a:t>
            </a:r>
          </a:p>
          <a:p>
            <a:pPr marL="933450" lvl="1" indent="-54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Families</a:t>
            </a:r>
          </a:p>
          <a:p>
            <a:pPr marL="933450" lvl="1" indent="-54000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Smokers </a:t>
            </a:r>
            <a:endParaRPr lang="en-US" sz="2400" dirty="0"/>
          </a:p>
          <a:p>
            <a:pPr marL="533400" indent="-533400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Secondary Spontaneous </a:t>
            </a:r>
            <a:r>
              <a:rPr lang="en-US" sz="2800" b="1" dirty="0" err="1" smtClean="0">
                <a:solidFill>
                  <a:srgbClr val="FF0000"/>
                </a:solidFill>
              </a:rPr>
              <a:t>Pneumothorax</a:t>
            </a:r>
            <a:r>
              <a:rPr lang="en-US" sz="2800" b="1" dirty="0" smtClean="0">
                <a:solidFill>
                  <a:srgbClr val="FF0000"/>
                </a:solidFill>
              </a:rPr>
              <a:t> (SSP)</a:t>
            </a:r>
          </a:p>
          <a:p>
            <a:pPr marL="933450" lvl="1" indent="-53340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Older people (45 – 64 years)</a:t>
            </a:r>
          </a:p>
          <a:p>
            <a:pPr marL="933450" lvl="1" indent="-53340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Pre-existing lung disease</a:t>
            </a:r>
          </a:p>
          <a:p>
            <a:pPr marL="933450" lvl="1" indent="-53340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Higher incidence of respiratory failure</a:t>
            </a:r>
          </a:p>
          <a:p>
            <a:pPr marL="933450" lvl="1" indent="-533400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Higher mortality rate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 3"/>
          <p:cNvSpPr>
            <a:spLocks noGrp="1" noChangeArrowheads="1"/>
          </p:cNvSpPr>
          <p:nvPr>
            <p:ph type="title"/>
          </p:nvPr>
        </p:nvSpPr>
        <p:spPr>
          <a:xfrm>
            <a:off x="457835" y="274320"/>
            <a:ext cx="8243570" cy="114681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Times New Roman" charset="0"/>
              </a:rPr>
              <a:t>Clinical presentation</a:t>
            </a:r>
            <a:endParaRPr lang="ko-KR" altLang="en-US" sz="4400" dirty="0" smtClean="0"/>
          </a:p>
        </p:txBody>
      </p:sp>
      <p:sp>
        <p:nvSpPr>
          <p:cNvPr id="11" name="Rect 3"/>
          <p:cNvSpPr>
            <a:spLocks noGrp="1" noChangeArrowheads="1"/>
          </p:cNvSpPr>
          <p:nvPr>
            <p:ph type="body" idx="1"/>
          </p:nvPr>
        </p:nvSpPr>
        <p:spPr>
          <a:xfrm>
            <a:off x="457835" y="1604010"/>
            <a:ext cx="8243570" cy="453390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Times New Roman" charset="0"/>
              </a:rPr>
              <a:t>1.  Asymptomatic</a:t>
            </a:r>
            <a:endParaRPr lang="ko-KR" altLang="en-US" sz="3200" dirty="0" smtClean="0"/>
          </a:p>
          <a:p>
            <a:pPr marL="0" indent="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dirty="0" smtClean="0"/>
          </a:p>
          <a:p>
            <a:pPr marL="0" indent="0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Times New Roman" charset="0"/>
              </a:rPr>
              <a:t>2.  Symptomatic</a:t>
            </a:r>
            <a:endParaRPr lang="ko-KR" altLang="en-US" sz="3200" dirty="0" smtClean="0"/>
          </a:p>
          <a:p>
            <a:pPr marL="365125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Times New Roman" charset="0"/>
              </a:rPr>
              <a:t>       a. Pain (PSP)</a:t>
            </a:r>
            <a:endParaRPr lang="ko-KR" altLang="en-US" sz="3200" dirty="0" smtClean="0"/>
          </a:p>
          <a:p>
            <a:pPr marL="365125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Times New Roman" charset="0"/>
              </a:rPr>
              <a:t>       b. </a:t>
            </a:r>
            <a:r>
              <a:rPr lang="en-US" altLang="ko-KR" sz="3200" dirty="0" err="1" smtClean="0">
                <a:solidFill>
                  <a:srgbClr val="000000"/>
                </a:solidFill>
                <a:latin typeface="Times New Roman" charset="0"/>
              </a:rPr>
              <a:t>Dyspnea</a:t>
            </a:r>
            <a:r>
              <a:rPr lang="en-US" altLang="ko-KR" sz="3200" dirty="0" smtClean="0">
                <a:solidFill>
                  <a:srgbClr val="000000"/>
                </a:solidFill>
                <a:latin typeface="Times New Roman" charset="0"/>
              </a:rPr>
              <a:t> (SSP)</a:t>
            </a:r>
            <a:endParaRPr lang="ko-KR" altLang="en-US" sz="3200" dirty="0" smtClean="0"/>
          </a:p>
          <a:p>
            <a:pPr marL="365125" algn="l" defTabSz="508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Times New Roman" charset="0"/>
              </a:rPr>
              <a:t>       c. Orthopnea, hemoptysis, cough</a:t>
            </a:r>
            <a:endParaRPr lang="ko-KR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 3"/>
          <p:cNvSpPr>
            <a:spLocks noGrp="1" noChangeArrowheads="1"/>
          </p:cNvSpPr>
          <p:nvPr>
            <p:ph type="title"/>
          </p:nvPr>
        </p:nvSpPr>
        <p:spPr>
          <a:xfrm>
            <a:off x="457835" y="274320"/>
            <a:ext cx="8243570" cy="114681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Times New Roman" charset="0"/>
              </a:rPr>
              <a:t>On examination</a:t>
            </a:r>
            <a:endParaRPr lang="ko-KR" altLang="en-US" sz="4400" dirty="0" smtClean="0"/>
          </a:p>
        </p:txBody>
      </p:sp>
      <p:sp>
        <p:nvSpPr>
          <p:cNvPr id="13" name="Rect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4010"/>
            <a:ext cx="8715436" cy="4968262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0" tIns="0" rIns="0" bIns="0" anchor="t">
            <a:normAutofit lnSpcReduction="10000"/>
          </a:bodyPr>
          <a:lstStyle/>
          <a:p>
            <a:pPr marL="0" indent="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u="sng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Inspection:</a:t>
            </a: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   </a:t>
            </a:r>
            <a:r>
              <a:rPr lang="en-US" altLang="ko-KR" sz="2800" b="1" dirty="0" err="1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Dyspnea</a:t>
            </a: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 ± cyanosis</a:t>
            </a:r>
          </a:p>
          <a:p>
            <a:pPr marL="2149475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Decrease or absence chest wall movement</a:t>
            </a:r>
            <a:endParaRPr lang="ko-KR" altLang="en-US" sz="2800" b="1" dirty="0" smtClean="0">
              <a:cs typeface="+mj-cs"/>
            </a:endParaRPr>
          </a:p>
          <a:p>
            <a:pPr marL="0" indent="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u="sng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Palpation:</a:t>
            </a: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     Apex shifted to the other side</a:t>
            </a:r>
          </a:p>
          <a:p>
            <a:pPr marL="2149475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Trachea shifted to the other side</a:t>
            </a:r>
            <a:endParaRPr lang="ko-KR" altLang="en-US" sz="2800" b="1" dirty="0" smtClean="0">
              <a:cs typeface="+mj-cs"/>
            </a:endParaRPr>
          </a:p>
          <a:p>
            <a:pPr marL="215265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Decreased chest wall expansion</a:t>
            </a:r>
          </a:p>
          <a:p>
            <a:pPr marL="215265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Decreased or absent tactile vocal fremitus</a:t>
            </a:r>
            <a:endParaRPr lang="ko-KR" altLang="en-US" sz="2800" b="1" dirty="0" smtClean="0">
              <a:cs typeface="+mj-cs"/>
            </a:endParaRPr>
          </a:p>
          <a:p>
            <a:pPr marL="0" indent="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u="sng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Percussion:</a:t>
            </a: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   </a:t>
            </a:r>
            <a:r>
              <a:rPr lang="en-US" altLang="ko-KR" sz="2800" b="1" dirty="0" smtClean="0">
                <a:solidFill>
                  <a:srgbClr val="FF0000"/>
                </a:solidFill>
                <a:latin typeface="굴림" charset="0"/>
                <a:ea typeface="굴림" charset="0"/>
                <a:cs typeface="+mj-cs"/>
              </a:rPr>
              <a:t>Hyper-resonance</a:t>
            </a: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 (tympanic)</a:t>
            </a:r>
            <a:endParaRPr lang="ko-KR" altLang="en-US" sz="2800" b="1" dirty="0" smtClean="0">
              <a:cs typeface="+mj-cs"/>
            </a:endParaRPr>
          </a:p>
          <a:p>
            <a:pPr marL="0" indent="0" algn="l" defTabSz="508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 u="sng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Auscultation</a:t>
            </a:r>
            <a:r>
              <a:rPr lang="en-US" altLang="ko-KR" sz="2800" b="1" dirty="0" smtClean="0">
                <a:solidFill>
                  <a:srgbClr val="000000"/>
                </a:solidFill>
                <a:latin typeface="굴림" charset="0"/>
                <a:ea typeface="굴림" charset="0"/>
                <a:cs typeface="+mj-cs"/>
              </a:rPr>
              <a:t>:  Decrease or absent breath sounds</a:t>
            </a:r>
            <a:endParaRPr lang="ko-KR" altLang="en-US" sz="2800" b="1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3"/>
          <p:cNvSpPr>
            <a:spLocks noGrp="1" noChangeArrowheads="1"/>
          </p:cNvSpPr>
          <p:nvPr>
            <p:ph type="body"/>
          </p:nvPr>
        </p:nvSpPr>
        <p:spPr>
          <a:xfrm>
            <a:off x="457200" y="428604"/>
            <a:ext cx="8229600" cy="5698511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t"/>
          <a:lstStyle/>
          <a:p>
            <a:pPr marL="0" indent="0" algn="l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100" dirty="0" smtClean="0">
                <a:solidFill>
                  <a:srgbClr val="000000"/>
                </a:solidFill>
                <a:latin typeface="Times New Roman" charset="0"/>
              </a:rPr>
              <a:t>CXR:</a:t>
            </a:r>
            <a:endParaRPr lang="ko-KR" altLang="en-US" sz="3100" dirty="0" smtClean="0"/>
          </a:p>
        </p:txBody>
      </p:sp>
      <p:pic>
        <p:nvPicPr>
          <p:cNvPr id="4" name="Picture 2" descr="/data/data/com.infraware.PolarisOfficeStdForTablet/files/.polaris_temp/fImage78914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57166"/>
            <a:ext cx="6017910" cy="6000158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5" name="Rect 3"/>
          <p:cNvSpPr>
            <a:spLocks noGrp="1" noChangeArrowheads="1"/>
          </p:cNvSpPr>
          <p:nvPr/>
        </p:nvSpPr>
        <p:spPr>
          <a:xfrm>
            <a:off x="4627578" y="5800725"/>
            <a:ext cx="2159000" cy="38544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Times New Roman" charset="0"/>
              </a:rPr>
              <a:t>closed Pneumothorax</a:t>
            </a: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/data/data/com.infraware.PolarisOfficeStdForTablet/files/.polaris_temp/fImage133284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67488"/>
            <a:ext cx="7072362" cy="6019032"/>
          </a:xfrm>
          <a:prstGeom prst="rect">
            <a:avLst/>
          </a:prstGeom>
          <a:noFill/>
          <a:ln w="3175" cap="flat" cmpd="sng">
            <a:noFill/>
            <a:prstDash/>
          </a:ln>
        </p:spPr>
      </p:pic>
      <p:sp>
        <p:nvSpPr>
          <p:cNvPr id="5" name="Rect 3"/>
          <p:cNvSpPr>
            <a:spLocks noGrp="1" noChangeArrowheads="1"/>
          </p:cNvSpPr>
          <p:nvPr/>
        </p:nvSpPr>
        <p:spPr>
          <a:xfrm>
            <a:off x="4071934" y="5768340"/>
            <a:ext cx="2310765" cy="379730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89535" tIns="46355" rIns="89535" bIns="46355" anchor="t">
            <a:spAutoFit/>
          </a:bodyPr>
          <a:lstStyle/>
          <a:p>
            <a:pPr marL="0" indent="0" algn="l" defTabSz="508000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>
                <a:solidFill>
                  <a:srgbClr val="000000"/>
                </a:solidFill>
                <a:latin typeface="Times New Roman" charset="0"/>
              </a:rPr>
              <a:t>Tension Pnenmothorax</a:t>
            </a:r>
            <a:endParaRPr lang="ko-KR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868346"/>
          </a:xfrm>
        </p:spPr>
        <p:txBody>
          <a:bodyPr/>
          <a:lstStyle/>
          <a:p>
            <a:pPr algn="l" rtl="0"/>
            <a:r>
              <a:rPr lang="en-US" dirty="0" smtClean="0"/>
              <a:t>What is the difference??</a:t>
            </a:r>
            <a:endParaRPr lang="ar-IQ" dirty="0"/>
          </a:p>
        </p:txBody>
      </p:sp>
      <p:pic>
        <p:nvPicPr>
          <p:cNvPr id="4" name="عنصر نائب للمحتوى 3" descr="nejmicm0901473_f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18" y="1071546"/>
            <a:ext cx="8483886" cy="5456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628</Words>
  <Application>Polaris Office</Application>
  <PresentationFormat>عرض على الشاشة (3:4)‏</PresentationFormat>
  <Paragraphs>178</Paragraphs>
  <Slides>34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Office 테마</vt:lpstr>
      <vt:lpstr>Pleural Disease</vt:lpstr>
      <vt:lpstr>Pneumothorax</vt:lpstr>
      <vt:lpstr>Pathophysiology</vt:lpstr>
      <vt:lpstr>الشريحة 4</vt:lpstr>
      <vt:lpstr>Clinical presentation</vt:lpstr>
      <vt:lpstr>On examination</vt:lpstr>
      <vt:lpstr>الشريحة 7</vt:lpstr>
      <vt:lpstr>الشريحة 8</vt:lpstr>
      <vt:lpstr>What is the difference??</vt:lpstr>
      <vt:lpstr>الشريحة 10</vt:lpstr>
      <vt:lpstr>الشريحة 11</vt:lpstr>
      <vt:lpstr>الشريحة 12</vt:lpstr>
      <vt:lpstr>الشريحة 13</vt:lpstr>
      <vt:lpstr>الشريحة 14</vt:lpstr>
      <vt:lpstr>Complications</vt:lpstr>
      <vt:lpstr>Treatment</vt:lpstr>
      <vt:lpstr>Malignant pleural effusion</vt:lpstr>
      <vt:lpstr>الشريحة 18</vt:lpstr>
      <vt:lpstr>Denver’s Shunt</vt:lpstr>
      <vt:lpstr>What is the difference??</vt:lpstr>
      <vt:lpstr>Empyema</vt:lpstr>
      <vt:lpstr>Pathogenesis</vt:lpstr>
      <vt:lpstr>الشريحة 23</vt:lpstr>
      <vt:lpstr>CXR:</vt:lpstr>
      <vt:lpstr>الشريحة 25</vt:lpstr>
      <vt:lpstr>Treatment</vt:lpstr>
      <vt:lpstr>Decortication</vt:lpstr>
      <vt:lpstr>Chylothorax</vt:lpstr>
      <vt:lpstr>الشريحة 29</vt:lpstr>
      <vt:lpstr>Treatment</vt:lpstr>
      <vt:lpstr>Pleural malignancy</vt:lpstr>
      <vt:lpstr>الشريحة 32</vt:lpstr>
      <vt:lpstr>الشريحة 33</vt:lpstr>
      <vt:lpstr>Thank You</vt:lpstr>
    </vt:vector>
  </TitlesOfParts>
  <Company>INFRAWARE,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disease</dc:title>
  <dc:creator>User</dc:creator>
  <cp:lastModifiedBy>Abu Lujain</cp:lastModifiedBy>
  <cp:revision>24</cp:revision>
  <dcterms:modified xsi:type="dcterms:W3CDTF">2014-02-22T04:33:53Z</dcterms:modified>
</cp:coreProperties>
</file>