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63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/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21" Type="http://schemas.openxmlformats.org/officeDocument/2006/relationships/presProps" Target="presProps.xml"/><Relationship Id="rId12" Type="http://schemas.openxmlformats.org/officeDocument/2006/relationships/slide" Target="slides/slide9.xml"/><Relationship Id="rId2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11" Type="http://schemas.openxmlformats.org/officeDocument/2006/relationships/slide" Target="slides/slide8.xml"/><Relationship Id="rId3" Type="http://schemas.openxmlformats.org/officeDocument/2006/relationships/slideMaster" Target="slideMasters/slideMaster1.xml"/><Relationship Id="rId20" Type="http://schemas.openxmlformats.org/officeDocument/2006/relationships/slide" Target="slides/slide17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8" Type="http://schemas.openxmlformats.org/officeDocument/2006/relationships/slide" Target="slides/slide5.xml"/><Relationship Id="rId7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/>
          <p:nvPr>
            <p:ph type="dt" idx="1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200"/>
            </a:lvl1pPr>
          </a:lstStyle>
          <a:p/>
        </p:txBody>
      </p:sp>
      <p:sp>
        <p:nvSpPr>
          <p:cNvPr id="4" name=""/>
          <p:cNvSpPr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wrap="square" anchor="ctr"/>
          <a:p/>
        </p:txBody>
      </p:sp>
      <p:sp>
        <p:nvSpPr>
          <p:cNvPr id="5" name=""/>
          <p:cNvSpPr/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"/>
          <p:cNvSpPr/>
          <p:nvPr>
            <p:ph type="ftr" sz="quarter" idx="4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 sz="1200"/>
            </a:lvl1pPr>
          </a:lstStyle>
          <a:p/>
        </p:txBody>
      </p:sp>
      <p:sp>
        <p:nvSpPr>
          <p:cNvPr id="7" name=""/>
          <p:cNvSpPr/>
          <p:nvPr>
            <p:ph type="sldNum" sz="quarter" idx="5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200"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notesMaster>
</file>

<file path=ppt/notesSlides/_rels/notesSlide1.xml.rels><?xml version="1.0" encoding="UTF-8" standalone="yes"?>
<Relationships xmlns="http://schemas.openxmlformats.org/package/2006/relationships"></Relationships>
</file>

<file path=ppt/notesSlides/_rels/notesSlide2.xml.rels><?xml version="1.0" encoding="UTF-8" standalone="yes"?>
<Relationships xmlns="http://schemas.openxmlformats.org/package/2006/relationships"></Relationships>
</file>

<file path=ppt/notesSlides/notesSlide1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sldImg" idx="0"/>
          </p:nvPr>
        </p:nvSpPr>
        <p:spPr>
          <a:xfrm>
            <a:off x="0" y="0"/>
            <a:ext cx="0" cy="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0" y="0"/>
            <a:ext cx="0" cy="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</a:p>
        </p:txBody>
      </p:sp>
      <p:sp>
        <p:nvSpPr>
          <p:cNvPr id="4" name=""/>
          <p:cNvSpPr txBox="1"/>
          <p:nvPr>
            <p:ph type="sldNum" idx="10"/>
          </p:nvPr>
        </p:nvSpPr>
        <p:spPr>
          <a:xfrm>
            <a:off x="0" y="0"/>
            <a:ext cx="0" cy="0"/>
          </a:xfrm>
          <a:prstGeom prst="rect"/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notes>
</file>

<file path=ppt/notesSlides/notesSlide2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sldNum" idx="5"/>
          </p:nvPr>
        </p:nvSpPr>
        <p:spPr>
          <a:xfrm>
            <a:off x="0" y="0"/>
            <a:ext cx="0" cy="0"/>
          </a:xfrm>
          <a:prstGeom prst="rect"/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  <p:sp>
        <p:nvSpPr>
          <p:cNvPr id="3" name=""/>
          <p:cNvSpPr txBox="1"/>
          <p:nvPr>
            <p:ph type="sldImg" idx="0"/>
          </p:nvPr>
        </p:nvSpPr>
        <p:spPr>
          <a:xfrm>
            <a:off x="0" y="0"/>
            <a:ext cx="0" cy="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>
                <a:latin typeface="Calibri"/>
              </a:rPr>
              <a:t>27_table_01</a:t>
            </a:r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4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533525"/>
            <a:ext cx="4038600" cy="638175"/>
          </a:xfrm>
          <a:prstGeom prst="rect"/>
          <a:noFill/>
          <a:ln>
            <a:noFill/>
          </a:ln>
        </p:spPr>
        <p:txBody>
          <a:bodyPr wrap="square" anchor="b"/>
          <a:p>
            <a:pPr lvl="0" marL="0" indent="0">
              <a:buNone/>
            </a:pPr>
            <a:r>
              <a:rPr sz="2400" b="1" i="0" u="none" strike="noStrike">
                <a:latin typeface="Calibri"/>
              </a:rPr>
              <a:t>انقر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لتحرير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أنماط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النص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الرئيسي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457200" y="2174875"/>
            <a:ext cx="4038600" cy="394970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 sz="2400">
                <a:latin typeface="Calibri"/>
              </a:rPr>
              <a:t>انقر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لتحرير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أنماط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النص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الرئيسي</a:t>
            </a:r>
          </a:p>
          <a:p>
            <a:pPr lvl="1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الثاني</a:t>
            </a:r>
          </a:p>
          <a:p>
            <a:pPr lvl="2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الثالث</a:t>
            </a:r>
          </a:p>
          <a:p>
            <a:pPr lvl="3"/>
            <a:r>
              <a:rPr sz="1600">
                <a:latin typeface="Calibri"/>
              </a:rPr>
              <a:t>المستوى</a:t>
            </a:r>
            <a:r>
              <a:rPr sz="1600">
                <a:latin typeface="Calibri"/>
              </a:rPr>
              <a:t> </a:t>
            </a:r>
            <a:r>
              <a:rPr sz="1600">
                <a:latin typeface="Calibri"/>
              </a:rPr>
              <a:t>الرابع</a:t>
            </a:r>
          </a:p>
          <a:p>
            <a:pPr lvl="4"/>
            <a:r>
              <a:rPr sz="1600">
                <a:latin typeface="Calibri"/>
              </a:rPr>
              <a:t>المستوى</a:t>
            </a:r>
            <a:r>
              <a:rPr sz="1600">
                <a:latin typeface="Calibri"/>
              </a:rPr>
              <a:t> </a:t>
            </a:r>
            <a:r>
              <a:rPr sz="1600">
                <a:latin typeface="Calibri"/>
              </a:rPr>
              <a:t>الخامس</a:t>
            </a:r>
          </a:p>
        </p:txBody>
      </p:sp>
      <p:sp>
        <p:nvSpPr>
          <p:cNvPr id="5" name=""/>
          <p:cNvSpPr txBox="1"/>
          <p:nvPr>
            <p:ph type="body" idx="3"/>
          </p:nvPr>
        </p:nvSpPr>
        <p:spPr>
          <a:xfrm>
            <a:off x="4645025" y="1533525"/>
            <a:ext cx="4041775" cy="638175"/>
          </a:xfrm>
          <a:prstGeom prst="rect"/>
          <a:noFill/>
          <a:ln>
            <a:noFill/>
          </a:ln>
        </p:spPr>
        <p:txBody>
          <a:bodyPr wrap="square" anchor="b"/>
          <a:p>
            <a:pPr lvl="0" marL="0" indent="0">
              <a:buNone/>
            </a:pPr>
            <a:r>
              <a:rPr sz="2400" b="1" i="0" u="none" strike="noStrike">
                <a:latin typeface="Calibri"/>
              </a:rPr>
              <a:t>انقر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لتحرير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أنماط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النص</a:t>
            </a:r>
            <a:r>
              <a:rPr sz="2400" b="1" i="0" u="none" strike="noStrike">
                <a:latin typeface="Calibri"/>
              </a:rPr>
              <a:t> </a:t>
            </a:r>
            <a:r>
              <a:rPr sz="2400" b="1" i="0" u="none" strike="noStrike">
                <a:latin typeface="Calibri"/>
              </a:rPr>
              <a:t>الرئيسي</a:t>
            </a:r>
          </a:p>
        </p:txBody>
      </p:sp>
      <p:sp>
        <p:nvSpPr>
          <p:cNvPr id="6" name=""/>
          <p:cNvSpPr txBox="1"/>
          <p:nvPr>
            <p:ph type="body" idx="4"/>
          </p:nvPr>
        </p:nvSpPr>
        <p:spPr>
          <a:xfrm>
            <a:off x="4645025" y="2174875"/>
            <a:ext cx="4041775" cy="394970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 sz="2400">
                <a:latin typeface="Calibri"/>
              </a:rPr>
              <a:t>انقر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لتحرير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أنماط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النص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الرئيسي</a:t>
            </a:r>
          </a:p>
          <a:p>
            <a:pPr lvl="1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الثاني</a:t>
            </a:r>
          </a:p>
          <a:p>
            <a:pPr lvl="2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الثالث</a:t>
            </a:r>
          </a:p>
          <a:p>
            <a:pPr lvl="3"/>
            <a:r>
              <a:rPr sz="1600">
                <a:latin typeface="Calibri"/>
              </a:rPr>
              <a:t>المستوى</a:t>
            </a:r>
            <a:r>
              <a:rPr sz="1600">
                <a:latin typeface="Calibri"/>
              </a:rPr>
              <a:t> </a:t>
            </a:r>
            <a:r>
              <a:rPr sz="1600">
                <a:latin typeface="Calibri"/>
              </a:rPr>
              <a:t>الرابع</a:t>
            </a:r>
          </a:p>
          <a:p>
            <a:pPr lvl="4"/>
            <a:r>
              <a:rPr sz="1600">
                <a:latin typeface="Calibri"/>
              </a:rPr>
              <a:t>المستوى</a:t>
            </a:r>
            <a:r>
              <a:rPr sz="1600">
                <a:latin typeface="Calibri"/>
              </a:rPr>
              <a:t> </a:t>
            </a:r>
            <a:r>
              <a:rPr sz="1600">
                <a:latin typeface="Calibri"/>
              </a:rPr>
              <a:t>الخامس</a:t>
            </a:r>
          </a:p>
        </p:txBody>
      </p:sp>
      <p:sp>
        <p:nvSpPr>
          <p:cNvPr id="7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8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9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720725" y="4406900"/>
            <a:ext cx="7772400" cy="1362075"/>
          </a:xfrm>
          <a:prstGeom prst="rect"/>
          <a:noFill/>
          <a:ln>
            <a:noFill/>
          </a:ln>
        </p:spPr>
        <p:txBody>
          <a:bodyPr wrap="square" anchor="t"/>
          <a:p>
            <a:pPr lvl="0" algn="r"/>
            <a:r>
              <a:rPr sz="4000" b="1" i="0" u="none" strike="noStrike">
                <a:latin typeface="Calibri"/>
              </a:rPr>
              <a:t>انقر</a:t>
            </a:r>
            <a:r>
              <a:rPr sz="4000" b="1" i="0" u="none" strike="noStrike">
                <a:latin typeface="Calibri"/>
              </a:rPr>
              <a:t> </a:t>
            </a:r>
            <a:r>
              <a:rPr sz="4000" b="1" i="0" u="none" strike="noStrike">
                <a:latin typeface="Calibri"/>
              </a:rPr>
              <a:t>لتحرير</a:t>
            </a:r>
            <a:r>
              <a:rPr sz="4000" b="1" i="0" u="none" strike="noStrike">
                <a:latin typeface="Calibri"/>
              </a:rPr>
              <a:t> </a:t>
            </a:r>
            <a:r>
              <a:rPr sz="4000" b="1" i="0" u="none" strike="noStrike">
                <a:latin typeface="Calibri"/>
              </a:rPr>
              <a:t>نمط</a:t>
            </a:r>
            <a:r>
              <a:rPr sz="4000" b="1" i="0" u="none" strike="noStrike">
                <a:latin typeface="Calibri"/>
              </a:rPr>
              <a:t> </a:t>
            </a:r>
            <a:r>
              <a:rPr sz="4000" b="1" i="0" u="none" strike="noStrike">
                <a:latin typeface="Calibri"/>
              </a:rPr>
              <a:t>العنوان</a:t>
            </a:r>
            <a:r>
              <a:rPr sz="4000" b="1" i="0" u="none" strike="noStrike">
                <a:latin typeface="Calibri"/>
              </a:rPr>
              <a:t> </a:t>
            </a:r>
            <a:r>
              <a:rPr sz="4000" b="1" i="0" u="none" strike="noStrike"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720725" y="2905125"/>
            <a:ext cx="7772400" cy="1498600"/>
          </a:xfrm>
          <a:prstGeom prst="rect"/>
          <a:noFill/>
          <a:ln>
            <a:noFill/>
          </a:ln>
        </p:spPr>
        <p:txBody>
          <a:bodyPr wrap="square" anchor="b"/>
          <a:p>
            <a:pPr lvl="0" marL="0" indent="0">
              <a:buNone/>
            </a:pPr>
            <a:r>
              <a:rPr sz="2000">
                <a:solidFill>
                  <a:srgbClr val="3F3F3F"/>
                </a:solidFill>
                <a:latin typeface="Calibri"/>
              </a:rPr>
              <a:t>انقر</a:t>
            </a:r>
            <a:r>
              <a:rPr sz="2000">
                <a:solidFill>
                  <a:srgbClr val="3F3F3F"/>
                </a:solidFill>
                <a:latin typeface="Calibri"/>
              </a:rPr>
              <a:t> </a:t>
            </a:r>
            <a:r>
              <a:rPr sz="2000">
                <a:solidFill>
                  <a:srgbClr val="3F3F3F"/>
                </a:solidFill>
                <a:latin typeface="Calibri"/>
              </a:rPr>
              <a:t>لتحرير</a:t>
            </a:r>
            <a:r>
              <a:rPr sz="2000">
                <a:solidFill>
                  <a:srgbClr val="3F3F3F"/>
                </a:solidFill>
                <a:latin typeface="Calibri"/>
              </a:rPr>
              <a:t> </a:t>
            </a:r>
            <a:r>
              <a:rPr sz="2000">
                <a:solidFill>
                  <a:srgbClr val="3F3F3F"/>
                </a:solidFill>
                <a:latin typeface="Calibri"/>
              </a:rPr>
              <a:t>أنماط</a:t>
            </a:r>
            <a:r>
              <a:rPr sz="2000">
                <a:solidFill>
                  <a:srgbClr val="3F3F3F"/>
                </a:solidFill>
                <a:latin typeface="Calibri"/>
              </a:rPr>
              <a:t> </a:t>
            </a:r>
            <a:r>
              <a:rPr sz="2000">
                <a:solidFill>
                  <a:srgbClr val="3F3F3F"/>
                </a:solidFill>
                <a:latin typeface="Calibri"/>
              </a:rPr>
              <a:t>النص</a:t>
            </a:r>
            <a:r>
              <a:rPr sz="2000">
                <a:solidFill>
                  <a:srgbClr val="3F3F3F"/>
                </a:solidFill>
                <a:latin typeface="Calibri"/>
              </a:rPr>
              <a:t> </a:t>
            </a:r>
            <a:r>
              <a:rPr sz="2000">
                <a:solidFill>
                  <a:srgbClr val="3F3F3F"/>
                </a:solidFill>
                <a:latin typeface="Calibri"/>
              </a:rPr>
              <a:t>الرئيسي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6629400" y="273050"/>
            <a:ext cx="2057400" cy="5851525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273050"/>
            <a:ext cx="6019800" cy="585152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1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2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3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4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4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1790700" y="4800600"/>
            <a:ext cx="5486400" cy="565150"/>
          </a:xfrm>
          <a:prstGeom prst="rect"/>
          <a:noFill/>
          <a:ln>
            <a:noFill/>
          </a:ln>
        </p:spPr>
        <p:txBody>
          <a:bodyPr wrap="square" anchor="b"/>
          <a:p>
            <a:pPr lvl="0" algn="r"/>
            <a:r>
              <a:rPr sz="2000" b="1" i="0" u="none" strike="noStrike">
                <a:latin typeface="Calibri"/>
              </a:rPr>
              <a:t>انقر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لتحرير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نمط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العنوان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obj" idx="1"/>
          </p:nvPr>
        </p:nvSpPr>
        <p:spPr>
          <a:xfrm>
            <a:off x="1790700" y="612775"/>
            <a:ext cx="5486400" cy="4114800"/>
          </a:xfrm>
          <a:prstGeom prst="rect"/>
          <a:noFill/>
          <a:ln>
            <a:noFill/>
          </a:ln>
        </p:spPr>
        <p:txBody>
          <a:bodyPr wrap="square" anchor="t"/>
          <a:p>
            <a:pPr lvl="0" algn="r" marL="0" indent="0">
              <a:lnSpc>
                <a:spcPct val="100000"/>
              </a:lnSpc>
              <a:buNone/>
            </a:pP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1790700" y="5365750"/>
            <a:ext cx="5486400" cy="803275"/>
          </a:xfrm>
          <a:prstGeom prst="rect"/>
          <a:noFill/>
          <a:ln>
            <a:noFill/>
          </a:ln>
        </p:spPr>
        <p:txBody>
          <a:bodyPr wrap="square" anchor="t"/>
          <a:p>
            <a:pPr lvl="0" marL="0" indent="0">
              <a:buNone/>
            </a:pPr>
            <a:r>
              <a:rPr sz="1400">
                <a:latin typeface="Calibri"/>
              </a:rPr>
              <a:t>انقر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لتحرير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أنماط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النص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الرئيسي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6175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3375"/>
            <a:ext cx="4022725" cy="4505325"/>
          </a:xfrm>
          <a:prstGeom prst="rect"/>
          <a:noFill/>
          <a:ln>
            <a:noFill/>
          </a:ln>
        </p:spPr>
        <p:txBody>
          <a:bodyPr wrap="square" anchor="t"/>
          <a:p>
            <a:pPr lvl="0" algn="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4651375" y="1603375"/>
            <a:ext cx="4024312" cy="4505325"/>
          </a:xfrm>
          <a:prstGeom prst="rect"/>
          <a:noFill/>
          <a:ln>
            <a:noFill/>
          </a:ln>
        </p:spPr>
        <p:txBody>
          <a:bodyPr wrap="square" anchor="t"/>
          <a:p>
            <a:pPr lvl="0" algn="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</p:spTree>
  </p:cSld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685800" y="2130425"/>
            <a:ext cx="7772400" cy="1470025"/>
          </a:xfrm>
          <a:prstGeom prst="rect"/>
          <a:noFill/>
          <a:ln>
            <a:noFill/>
          </a:ln>
        </p:spPr>
        <p:txBody>
          <a:bodyPr wrap="square" anchor="t"/>
          <a:lstStyle>
            <a:lvl1pPr lvl="0" algn="ctr" marL="0" indent="0">
              <a:lnSpc>
                <a:spcPct val="100000"/>
              </a:lnSpc>
              <a:buNone/>
              <a:defRPr sz="44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 algn="ctr" marL="0" indent="0">
              <a:lnSpc>
                <a:spcPct val="100000"/>
              </a:lnSpc>
              <a:buNone/>
            </a:pP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انقر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 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لتحرير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 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نمط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 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العنوان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 </a:t>
            </a:r>
            <a:r>
              <a:rPr sz="4400" b="0" i="0" u="none" strike="noStrike" baseline="0">
                <a:solidFill>
                  <a:srgbClr val="000000"/>
                </a:solidFill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/>
          <a:noFill/>
          <a:ln>
            <a:noFill/>
          </a:ln>
        </p:spPr>
        <p:txBody>
          <a:bodyPr wrap="square" anchor="t"/>
          <a:p>
            <a:pPr lvl="0" algn="ctr" marL="0" indent="0">
              <a:buNone/>
            </a:pPr>
            <a:r>
              <a:rPr>
                <a:solidFill>
                  <a:srgbClr val="3F3F3F"/>
                </a:solidFill>
                <a:latin typeface="Calibri"/>
              </a:rPr>
              <a:t>انقر</a:t>
            </a:r>
            <a:r>
              <a:rPr>
                <a:solidFill>
                  <a:srgbClr val="3F3F3F"/>
                </a:solidFill>
                <a:latin typeface="Calibri"/>
              </a:rPr>
              <a:t> </a:t>
            </a:r>
            <a:r>
              <a:rPr>
                <a:solidFill>
                  <a:srgbClr val="3F3F3F"/>
                </a:solidFill>
                <a:latin typeface="Calibri"/>
              </a:rPr>
              <a:t>لتحرير</a:t>
            </a:r>
            <a:r>
              <a:rPr>
                <a:solidFill>
                  <a:srgbClr val="3F3F3F"/>
                </a:solidFill>
                <a:latin typeface="Calibri"/>
              </a:rPr>
              <a:t> </a:t>
            </a:r>
            <a:r>
              <a:rPr>
                <a:solidFill>
                  <a:srgbClr val="3F3F3F"/>
                </a:solidFill>
                <a:latin typeface="Calibri"/>
              </a:rPr>
              <a:t>نمط</a:t>
            </a:r>
            <a:r>
              <a:rPr>
                <a:solidFill>
                  <a:srgbClr val="3F3F3F"/>
                </a:solidFill>
                <a:latin typeface="Calibri"/>
              </a:rPr>
              <a:t> </a:t>
            </a:r>
            <a:r>
              <a:rPr>
                <a:solidFill>
                  <a:srgbClr val="3F3F3F"/>
                </a:solidFill>
                <a:latin typeface="Calibri"/>
              </a:rPr>
              <a:t>العنوان</a:t>
            </a:r>
            <a:r>
              <a:rPr>
                <a:solidFill>
                  <a:srgbClr val="3F3F3F"/>
                </a:solidFill>
                <a:latin typeface="Calibri"/>
              </a:rPr>
              <a:t> </a:t>
            </a:r>
            <a:r>
              <a:rPr>
                <a:solidFill>
                  <a:srgbClr val="3F3F3F"/>
                </a:solidFill>
                <a:latin typeface="Calibri"/>
              </a:rPr>
              <a:t>الثانوي</a:t>
            </a:r>
            <a:r>
              <a:rPr>
                <a:solidFill>
                  <a:srgbClr val="3F3F3F"/>
                </a:solidFill>
                <a:latin typeface="Calibri"/>
              </a:rPr>
              <a:t> </a:t>
            </a:r>
            <a:r>
              <a:rPr>
                <a:solidFill>
                  <a:srgbClr val="3F3F3F"/>
                </a:solidFill>
                <a:latin typeface="Calibri"/>
              </a:rPr>
              <a:t>الرئيسي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685800" y="2124075"/>
            <a:ext cx="7772400" cy="1439862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title" idx="1"/>
          </p:nvPr>
        </p:nvSpPr>
        <p:spPr>
          <a:xfrm>
            <a:off x="1371600" y="3867150"/>
            <a:ext cx="6400800" cy="1762125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</p:spTree>
  </p:cSld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52437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1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2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3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4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6175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3375"/>
            <a:ext cx="8229600" cy="4505325"/>
          </a:xfrm>
          <a:prstGeom prst="rect"/>
          <a:noFill/>
          <a:ln>
            <a:noFill/>
          </a:ln>
        </p:spPr>
        <p:txBody>
          <a:bodyPr wrap="square" anchor="t"/>
          <a:p>
            <a:pPr lvl="0" algn="r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0" algn="r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</p:spTree>
  </p:cSld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52437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1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2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3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4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3006725" cy="1162050"/>
          </a:xfrm>
          <a:prstGeom prst="rect"/>
          <a:noFill/>
          <a:ln>
            <a:noFill/>
          </a:ln>
        </p:spPr>
        <p:txBody>
          <a:bodyPr wrap="square" anchor="b"/>
          <a:p>
            <a:pPr lvl="0" algn="r"/>
            <a:r>
              <a:rPr sz="2000" b="1" i="0" u="none" strike="noStrike">
                <a:latin typeface="Calibri"/>
              </a:rPr>
              <a:t>انقر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لتحرير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نمط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العنوان</a:t>
            </a:r>
            <a:r>
              <a:rPr sz="2000" b="1" i="0" u="none" strike="noStrike">
                <a:latin typeface="Calibri"/>
              </a:rPr>
              <a:t> </a:t>
            </a:r>
            <a:r>
              <a:rPr sz="2000" b="1" i="0" u="none" strike="noStrike"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3575050" y="273050"/>
            <a:ext cx="5111750" cy="585152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 sz="3200">
                <a:latin typeface="Calibri"/>
              </a:rPr>
              <a:t>انقر</a:t>
            </a:r>
            <a:r>
              <a:rPr sz="3200">
                <a:latin typeface="Calibri"/>
              </a:rPr>
              <a:t> </a:t>
            </a:r>
            <a:r>
              <a:rPr sz="3200">
                <a:latin typeface="Calibri"/>
              </a:rPr>
              <a:t>لتحرير</a:t>
            </a:r>
            <a:r>
              <a:rPr sz="3200">
                <a:latin typeface="Calibri"/>
              </a:rPr>
              <a:t> </a:t>
            </a:r>
            <a:r>
              <a:rPr sz="3200">
                <a:latin typeface="Calibri"/>
              </a:rPr>
              <a:t>أنماط</a:t>
            </a:r>
            <a:r>
              <a:rPr sz="3200">
                <a:latin typeface="Calibri"/>
              </a:rPr>
              <a:t> </a:t>
            </a:r>
            <a:r>
              <a:rPr sz="3200">
                <a:latin typeface="Calibri"/>
              </a:rPr>
              <a:t>النص</a:t>
            </a:r>
            <a:r>
              <a:rPr sz="3200">
                <a:latin typeface="Calibri"/>
              </a:rPr>
              <a:t> </a:t>
            </a:r>
            <a:r>
              <a:rPr sz="3200">
                <a:latin typeface="Calibri"/>
              </a:rPr>
              <a:t>الرئيسي</a:t>
            </a:r>
          </a:p>
          <a:p>
            <a:pPr lvl="1"/>
            <a:r>
              <a:rPr sz="2800">
                <a:latin typeface="Calibri"/>
              </a:rPr>
              <a:t>المستوى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الثاني</a:t>
            </a:r>
          </a:p>
          <a:p>
            <a:pPr lvl="2"/>
            <a:r>
              <a:rPr sz="2400">
                <a:latin typeface="Calibri"/>
              </a:rPr>
              <a:t>المستوى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الثالث</a:t>
            </a:r>
          </a:p>
          <a:p>
            <a:pPr lvl="3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الرابع</a:t>
            </a:r>
          </a:p>
          <a:p>
            <a:pPr lvl="4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457200" y="1435100"/>
            <a:ext cx="3006725" cy="4689475"/>
          </a:xfrm>
          <a:prstGeom prst="rect"/>
          <a:noFill/>
          <a:ln>
            <a:noFill/>
          </a:ln>
        </p:spPr>
        <p:txBody>
          <a:bodyPr wrap="square" anchor="t"/>
          <a:p>
            <a:pPr lvl="0" marL="0" indent="0">
              <a:buNone/>
            </a:pPr>
            <a:r>
              <a:rPr sz="1400">
                <a:latin typeface="Calibri"/>
              </a:rPr>
              <a:t>انقر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لتحرير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أنماط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النص</a:t>
            </a:r>
            <a:r>
              <a:rPr sz="1400">
                <a:latin typeface="Calibri"/>
              </a:rPr>
              <a:t> </a:t>
            </a:r>
            <a:r>
              <a:rPr sz="1400">
                <a:latin typeface="Calibri"/>
              </a:rPr>
              <a:t>الرئيسي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4038600" cy="452437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 sz="2800">
                <a:latin typeface="Calibri"/>
              </a:rPr>
              <a:t>انقر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لتحرير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أنماط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النص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الرئيسي</a:t>
            </a:r>
          </a:p>
          <a:p>
            <a:pPr lvl="1"/>
            <a:r>
              <a:rPr sz="2400">
                <a:latin typeface="Calibri"/>
              </a:rPr>
              <a:t>المستوى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الثاني</a:t>
            </a:r>
          </a:p>
          <a:p>
            <a:pPr lvl="2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الثالث</a:t>
            </a:r>
          </a:p>
          <a:p>
            <a:pPr lvl="3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الرابع</a:t>
            </a:r>
          </a:p>
          <a:p>
            <a:pPr lvl="4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4648200" y="1600200"/>
            <a:ext cx="4038600" cy="452437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 sz="2800">
                <a:latin typeface="Calibri"/>
              </a:rPr>
              <a:t>انقر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لتحرير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أنماط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النص</a:t>
            </a:r>
            <a:r>
              <a:rPr sz="2800">
                <a:latin typeface="Calibri"/>
              </a:rPr>
              <a:t> </a:t>
            </a:r>
            <a:r>
              <a:rPr sz="2800">
                <a:latin typeface="Calibri"/>
              </a:rPr>
              <a:t>الرئيسي</a:t>
            </a:r>
          </a:p>
          <a:p>
            <a:pPr lvl="1"/>
            <a:r>
              <a:rPr sz="2400">
                <a:latin typeface="Calibri"/>
              </a:rPr>
              <a:t>المستوى</a:t>
            </a:r>
            <a:r>
              <a:rPr sz="2400">
                <a:latin typeface="Calibri"/>
              </a:rPr>
              <a:t> </a:t>
            </a:r>
            <a:r>
              <a:rPr sz="2400">
                <a:latin typeface="Calibri"/>
              </a:rPr>
              <a:t>الثاني</a:t>
            </a:r>
          </a:p>
          <a:p>
            <a:pPr lvl="2"/>
            <a:r>
              <a:rPr sz="2000">
                <a:latin typeface="Calibri"/>
              </a:rPr>
              <a:t>المستوى</a:t>
            </a:r>
            <a:r>
              <a:rPr sz="2000">
                <a:latin typeface="Calibri"/>
              </a:rPr>
              <a:t> </a:t>
            </a:r>
            <a:r>
              <a:rPr sz="2000">
                <a:latin typeface="Calibri"/>
              </a:rPr>
              <a:t>الثالث</a:t>
            </a:r>
          </a:p>
          <a:p>
            <a:pPr lvl="3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الرابع</a:t>
            </a:r>
          </a:p>
          <a:p>
            <a:pPr lvl="4"/>
            <a:r>
              <a:rPr sz="1800">
                <a:latin typeface="Calibri"/>
              </a:rPr>
              <a:t>المستوى</a:t>
            </a:r>
            <a:r>
              <a:rPr sz="1800">
                <a:latin typeface="Calibri"/>
              </a:rPr>
              <a:t> </a:t>
            </a:r>
            <a:r>
              <a:rPr sz="1800">
                <a:latin typeface="Calibri"/>
              </a:rPr>
              <a:t>الخامس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Masters/_rels/slideMaster1.xml.rels><?xml version="1.0" encoding="UTF-8" standalone="yes"?>
<Relationships xmlns="http://schemas.openxmlformats.org/package/2006/relationships"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3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نمط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العنوان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524375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>
                <a:latin typeface="Calibri"/>
              </a:rPr>
              <a:t>انقر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لتحرير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أنماط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النص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الرئيسي</a:t>
            </a:r>
          </a:p>
          <a:p>
            <a:pPr lvl="1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الثاني</a:t>
            </a:r>
          </a:p>
          <a:p>
            <a:pPr lvl="2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الثالث</a:t>
            </a:r>
          </a:p>
          <a:p>
            <a:pPr lvl="3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الرابع</a:t>
            </a:r>
          </a:p>
          <a:p>
            <a:pPr lvl="4"/>
            <a:r>
              <a:rPr>
                <a:latin typeface="Calibri"/>
              </a:rPr>
              <a:t>المستوى</a:t>
            </a:r>
            <a:r>
              <a:rPr>
                <a:latin typeface="Calibri"/>
              </a:rPr>
              <a:t> </a:t>
            </a:r>
            <a:r>
              <a:rPr>
                <a:latin typeface="Calibri"/>
              </a:rPr>
              <a:t>الخامس</a:t>
            </a:r>
          </a:p>
        </p:txBody>
      </p:sp>
      <p:sp>
        <p:nvSpPr>
          <p:cNvPr id="4" name=""/>
          <p:cNvSpPr txBox="1"/>
          <p:nvPr>
            <p:ph type="dt" idx="2"/>
          </p:nvPr>
        </p:nvSpPr>
        <p:spPr>
          <a:xfrm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r">
              <a:defRPr>
                <a:latin typeface="Calibri"/>
              </a:defRPr>
            </a:lvl1pPr>
          </a:lstStyle>
          <a:p/>
        </p:txBody>
      </p:sp>
      <p:sp>
        <p:nvSpPr>
          <p:cNvPr id="5" name=""/>
          <p:cNvSpPr txBox="1"/>
          <p:nvPr>
            <p:ph type="ftr" idx="3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ctr">
              <a:defRPr>
                <a:latin typeface="Calibri"/>
              </a:defRPr>
            </a:lvl1pPr>
          </a:lstStyle>
          <a:p/>
        </p:txBody>
      </p:sp>
      <p:sp>
        <p:nvSpPr>
          <p:cNvPr id="6" name=""/>
          <p:cNvSpPr txBox="1"/>
          <p:nvPr>
            <p:ph type="sldNum" idx="4"/>
          </p:nvPr>
        </p:nvSpPr>
        <p:spPr>
          <a:xfrm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xStyles>
    <p:titleStyle>
      <a:lvl1pPr lvl="0" algn="ctr" marL="0" indent="0">
        <a:lnSpc>
          <a:spcPct val="100000"/>
        </a:lnSpc>
        <a:buNone/>
        <a:defRPr sz="4400" b="0" i="0" u="none" strike="noStrike" baseline="0">
          <a:solidFill>
            <a:srgbClr val="000000"/>
          </a:solidFill>
          <a:latin typeface="Arial"/>
        </a:defRPr>
      </a:lvl1pPr>
    </p:titleStyle>
    <p:bodyStyle>
      <a:lvl1pPr lvl="0" algn="r" marL="342900" indent="342900">
        <a:lnSpc>
          <a:spcPct val="100000"/>
        </a:lnSpc>
        <a:buFont typeface="Arial"/>
        <a:buChar char="•"/>
        <a:defRPr sz="3200" b="0" i="0" u="none" strike="noStrike" baseline="0">
          <a:solidFill>
            <a:srgbClr val="000000"/>
          </a:solidFill>
          <a:latin typeface="Arial"/>
        </a:defRPr>
      </a:lvl1pPr>
      <a:lvl2pPr lvl="1" algn="r" marL="742950" indent="1200150">
        <a:lnSpc>
          <a:spcPct val="100000"/>
        </a:lnSpc>
        <a:buFont typeface="Arial"/>
        <a:buChar char="–"/>
        <a:defRPr sz="2800" b="0" i="0" u="none" strike="noStrike" baseline="0">
          <a:solidFill>
            <a:srgbClr val="000000"/>
          </a:solidFill>
          <a:latin typeface="Arial"/>
        </a:defRPr>
      </a:lvl2pPr>
      <a:lvl3pPr lvl="2" algn="r" marL="1143000" indent="2057400">
        <a:lnSpc>
          <a:spcPct val="100000"/>
        </a:lnSpc>
        <a:buFont typeface="Arial"/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lvl="3" algn="r" marL="1600200" indent="2971800">
        <a:lnSpc>
          <a:spcPct val="100000"/>
        </a:lnSpc>
        <a:buFont typeface="Arial"/>
        <a:buChar char="–"/>
        <a:defRPr sz="2000" b="0" i="0" u="none" strike="noStrike" baseline="0">
          <a:solidFill>
            <a:srgbClr val="000000"/>
          </a:solidFill>
          <a:latin typeface="Arial"/>
        </a:defRPr>
      </a:lvl4pPr>
      <a:lvl5pPr lvl="4" algn="r" marL="2057400" indent="3886200">
        <a:lnSpc>
          <a:spcPct val="100000"/>
        </a:lnSpc>
        <a:buFont typeface="Arial"/>
        <a:buChar char="»"/>
        <a:defRPr sz="2000" b="0" i="0" u="none" strike="noStrike" baseline="0">
          <a:solidFill>
            <a:srgbClr val="000000"/>
          </a:solidFill>
          <a:latin typeface="Arial"/>
        </a:defRPr>
      </a:lvl5pPr>
      <a:lvl6pPr lvl="5" algn="r" marL="2514600" indent="4800600">
        <a:lnSpc>
          <a:spcPct val="100000"/>
        </a:lnSpc>
        <a:buFont typeface="Arial"/>
        <a:buChar char="•"/>
        <a:defRPr sz="2000" b="0" i="0" u="none" strike="noStrike" baseline="0">
          <a:solidFill>
            <a:srgbClr val="000000"/>
          </a:solidFill>
          <a:latin typeface="Arial"/>
        </a:defRPr>
      </a:lvl6pPr>
      <a:lvl7pPr lvl="6" algn="r" marL="2971800" indent="5715000">
        <a:lnSpc>
          <a:spcPct val="100000"/>
        </a:lnSpc>
        <a:buFont typeface="Arial"/>
        <a:buChar char="•"/>
        <a:defRPr sz="2000" b="0" i="0" u="none" strike="noStrike" baseline="0">
          <a:solidFill>
            <a:srgbClr val="000000"/>
          </a:solidFill>
          <a:latin typeface="Arial"/>
        </a:defRPr>
      </a:lvl7pPr>
      <a:lvl8pPr lvl="7" algn="r" marL="3429000" indent="6629400">
        <a:lnSpc>
          <a:spcPct val="100000"/>
        </a:lnSpc>
        <a:buFont typeface="Arial"/>
        <a:buChar char="•"/>
        <a:defRPr sz="2000" b="0" i="0" u="none" strike="noStrike" baseline="0">
          <a:solidFill>
            <a:srgbClr val="000000"/>
          </a:solidFill>
          <a:latin typeface="Arial"/>
        </a:defRPr>
      </a:lvl8pPr>
      <a:lvl9pPr lvl="8" algn="r" marL="3886200" indent="7543800">
        <a:lnSpc>
          <a:spcPct val="100000"/>
        </a:lnSpc>
        <a:buFont typeface="Arial"/>
        <a:buChar char="•"/>
        <a:defRPr sz="2000" b="0" i="0" u="none" strike="noStrike" baseline="0">
          <a:solidFill>
            <a:srgbClr val="000000"/>
          </a:solidFill>
          <a:latin typeface="Arial"/>
        </a:defRPr>
      </a:lvl9pPr>
    </p:bodyStyle>
    <p:otherStyle>
      <a:lvl1pPr lvl="0" algn="r" marL="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lvl="1" algn="r" marL="457200" indent="9144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lvl="2" algn="r" marL="914400" indent="18288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lvl="3" algn="r" marL="1371600" indent="27432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lvl="4" algn="r" marL="1828800" indent="36576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lvl="5" algn="r" marL="2286000" indent="45720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lvl="6" algn="r" marL="2743200" indent="54864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lvl="7" algn="r" marL="3200400" indent="64008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lvl="8" algn="r" marL="3657600" indent="731520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2.jpeg"/><Relationship Id="rId3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4.jpeg"/><Relationship Id="rId4" Type="http://schemas.openxmlformats.org/officeDocument/2006/relationships/slide" Target="../slides/slide8.xml"/><Relationship Id="rId3" Type="http://schemas.openxmlformats.org/officeDocument/2006/relationships/notesSlide" Target="../notesSlides/notesSlide2.xml"/><Relationship Id="rId5" Type="http://schemas.openxmlformats.org/officeDocument/2006/relationships/notesMaster" Target="../notesMasters/notesMaster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0"/>
            <a:ext cx="9144000" cy="68580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ctr" marL="0" indent="0">
              <a:buNone/>
            </a:pPr>
          </a:p>
          <a:p>
            <a:pPr lvl="0" algn="ctr" marL="0" indent="0">
              <a:buNone/>
            </a:pPr>
            <a:r>
              <a:rPr>
                <a:solidFill>
                  <a:srgbClr val="3F3F3F"/>
                </a:solidFill>
                <a:latin typeface="Calibri"/>
              </a:rPr>
              <a:t> </a:t>
            </a:r>
          </a:p>
          <a:p>
            <a:pPr lvl="0" algn="ctr" marL="0" indent="0">
              <a:buNone/>
            </a:pPr>
          </a:p>
          <a:p>
            <a:pPr lvl="0" algn="ctr" marL="0" indent="0">
              <a:buNone/>
            </a:pPr>
          </a:p>
          <a:p>
            <a:pPr lvl="0" algn="ctr" marL="0" indent="0">
              <a:buNone/>
            </a:pP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Water Balance </a:t>
            </a: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in </a:t>
            </a: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Human </a:t>
            </a: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Body</a:t>
            </a:r>
          </a:p>
          <a:p>
            <a:pPr lvl="0" algn="ctr" marL="0" indent="0">
              <a:buNone/>
            </a:pPr>
            <a:r>
              <a:rPr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د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.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عبدالحق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ألنعيمي</a:t>
            </a:r>
          </a:p>
        </p:txBody>
      </p:sp>
    </p:spTree>
  </p:cSld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854075"/>
            <a:ext cx="9144000" cy="60007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l" marL="0" indent="0">
              <a:buNone/>
            </a:pP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Osmosis</a:t>
            </a:r>
            <a:r>
              <a:rPr>
                <a:solidFill>
                  <a:srgbClr val="60497B"/>
                </a:solidFill>
                <a:latin typeface="Calibri"/>
              </a:rPr>
              <a:t> is the primary method of </a:t>
            </a:r>
            <a:r>
              <a:rPr>
                <a:solidFill>
                  <a:srgbClr val="FF0000"/>
                </a:solidFill>
                <a:latin typeface="Calibri"/>
              </a:rPr>
              <a:t>water movement </a:t>
            </a:r>
            <a:r>
              <a:rPr>
                <a:solidFill>
                  <a:srgbClr val="60497B"/>
                </a:solidFill>
                <a:latin typeface="Calibri"/>
              </a:rPr>
              <a:t>into and out of body fluid compartments.</a:t>
            </a:r>
          </a:p>
          <a:p>
            <a:pPr lvl="0" algn="l" marL="0" indent="0">
              <a:buNone/>
            </a:pPr>
            <a:r>
              <a:rPr>
                <a:solidFill>
                  <a:srgbClr val="60497B"/>
                </a:solidFill>
                <a:latin typeface="Calibri"/>
              </a:rPr>
              <a:t>Osmosis is the net movement of water molecules through a selectively permeable membrane from an area of </a:t>
            </a:r>
            <a:r>
              <a:rPr b="1" i="0" u="none" strike="noStrike">
                <a:solidFill>
                  <a:srgbClr val="60497B"/>
                </a:solidFill>
                <a:latin typeface="Calibri"/>
              </a:rPr>
              <a:t>high water concentration to an area of lower water concentration.</a:t>
            </a:r>
          </a:p>
          <a:p>
            <a:pPr lvl="0" algn="l" marL="0" indent="0">
              <a:buNone/>
            </a:pPr>
            <a:r>
              <a:rPr>
                <a:solidFill>
                  <a:srgbClr val="60497B"/>
                </a:solidFill>
                <a:latin typeface="Calibri"/>
              </a:rPr>
              <a:t>The </a:t>
            </a:r>
            <a:r>
              <a:rPr b="1" i="0" u="none" strike="noStrike">
                <a:solidFill>
                  <a:srgbClr val="FF0000"/>
                </a:solidFill>
                <a:latin typeface="Calibri"/>
              </a:rPr>
              <a:t>concentration of solutes </a:t>
            </a:r>
            <a:r>
              <a:rPr>
                <a:solidFill>
                  <a:srgbClr val="FF0000"/>
                </a:solidFill>
                <a:latin typeface="Calibri"/>
              </a:rPr>
              <a:t>determines the direction of water movement</a:t>
            </a:r>
            <a:r>
              <a:rPr>
                <a:solidFill>
                  <a:srgbClr val="60497B"/>
                </a:solidFill>
                <a:latin typeface="Calibri"/>
              </a:rPr>
              <a:t>.</a:t>
            </a:r>
          </a:p>
          <a:p>
            <a:pPr lvl="0" algn="l" marL="0" indent="0">
              <a:buNone/>
            </a:pPr>
            <a:r>
              <a:rPr>
                <a:solidFill>
                  <a:srgbClr val="FF0000"/>
                </a:solidFill>
                <a:latin typeface="Calibri"/>
              </a:rPr>
              <a:t>Most solutes in the body are electrolytes</a:t>
            </a:r>
            <a:r>
              <a:rPr>
                <a:solidFill>
                  <a:srgbClr val="60497B"/>
                </a:solidFill>
                <a:latin typeface="Calibri"/>
              </a:rPr>
              <a:t> – inorganic compounds which dissociate into ions in solution.</a:t>
            </a:r>
          </a:p>
          <a:p>
            <a:pPr lvl="0" algn="l" marL="0" indent="0">
              <a:buNone/>
            </a:pPr>
            <a:r>
              <a:rPr b="1" i="0" u="none" strike="noStrike">
                <a:solidFill>
                  <a:srgbClr val="60497B"/>
                </a:solidFill>
                <a:latin typeface="Calibri"/>
              </a:rPr>
              <a:t>“Where sodium goes, water follows.”</a:t>
            </a:r>
          </a:p>
          <a:p>
            <a:pPr lvl="0" algn="l" marL="0" indent="0">
              <a:buNone/>
            </a:pPr>
          </a:p>
        </p:txBody>
      </p:sp>
    </p:spTree>
  </p:cSld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508000" y="381000"/>
            <a:ext cx="8128000" cy="6096000"/>
          </a:xfrm>
          <a:prstGeom prst="rect"/>
          <a:noFill/>
        </p:spPr>
      </p:pic>
    </p:spTree>
  </p:cSld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508000" y="381000"/>
            <a:ext cx="8128000" cy="6096000"/>
          </a:xfrm>
          <a:prstGeom prst="rect"/>
          <a:noFill/>
        </p:spPr>
      </p:pic>
    </p:spTree>
  </p:cSld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lstStyle>
            <a:lvl1pPr lvl="0" algn="l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0" y="0"/>
            <a:ext cx="9144000" cy="14160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p>
            <a:pPr lvl="0"/>
            <a:r>
              <a:rPr b="1" i="0" u="none" strike="noStrike">
                <a:solidFill>
                  <a:srgbClr val="FF0000"/>
                </a:solidFill>
                <a:latin typeface="Calibri"/>
              </a:rPr>
              <a:t>Solutes : dissolved particles</a:t>
            </a:r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0" y="1282700"/>
            <a:ext cx="9144000" cy="55721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l">
              <a:buNone/>
            </a:pPr>
            <a:r>
              <a:rPr sz="3600" b="0" i="0" u="sng" strike="noStrike">
                <a:solidFill>
                  <a:srgbClr val="FF0000"/>
                </a:solidFill>
                <a:latin typeface="Calibri"/>
              </a:rPr>
              <a:t>Electrolytes</a:t>
            </a:r>
            <a:r>
              <a:rPr sz="3600" b="0" i="0" u="sng" strike="noStrike">
                <a:solidFill>
                  <a:srgbClr val="60497B"/>
                </a:solidFill>
                <a:latin typeface="Calibri"/>
              </a:rPr>
              <a:t> – charged particles</a:t>
            </a:r>
          </a:p>
          <a:p>
            <a:pPr lvl="1" algn="l">
              <a:buNone/>
            </a:pPr>
            <a:r>
              <a:rPr sz="3200" b="1" i="0" u="none" strike="noStrike">
                <a:solidFill>
                  <a:srgbClr val="FF0000"/>
                </a:solidFill>
                <a:latin typeface="Calibri"/>
              </a:rPr>
              <a:t>Cations</a:t>
            </a:r>
            <a:r>
              <a:rPr sz="3200" b="1" i="0" u="none" strike="noStrike">
                <a:solidFill>
                  <a:srgbClr val="60497B"/>
                </a:solidFill>
                <a:latin typeface="Calibri"/>
              </a:rPr>
              <a:t> </a:t>
            </a:r>
            <a:r>
              <a:rPr sz="3200">
                <a:solidFill>
                  <a:srgbClr val="60497B"/>
                </a:solidFill>
                <a:latin typeface="Calibri"/>
              </a:rPr>
              <a:t>– positively charged ions</a:t>
            </a:r>
          </a:p>
          <a:p>
            <a:pPr lvl="2" algn="l">
              <a:buNone/>
            </a:pPr>
            <a:r>
              <a:rPr sz="3200">
                <a:solidFill>
                  <a:srgbClr val="60497B"/>
                </a:solidFill>
                <a:latin typeface="Calibri"/>
              </a:rPr>
              <a:t>Na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3200">
                <a:solidFill>
                  <a:srgbClr val="60497B"/>
                </a:solidFill>
                <a:latin typeface="Calibri"/>
              </a:rPr>
              <a:t>, K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3200">
                <a:solidFill>
                  <a:srgbClr val="60497B"/>
                </a:solidFill>
                <a:latin typeface="Calibri"/>
              </a:rPr>
              <a:t> , Ca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++</a:t>
            </a:r>
            <a:r>
              <a:rPr sz="3200">
                <a:solidFill>
                  <a:srgbClr val="60497B"/>
                </a:solidFill>
                <a:latin typeface="Calibri"/>
              </a:rPr>
              <a:t>, H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+</a:t>
            </a:r>
          </a:p>
          <a:p>
            <a:pPr lvl="1" algn="l">
              <a:buNone/>
            </a:pPr>
            <a:r>
              <a:rPr sz="3200" b="1" i="0" u="none" strike="noStrike">
                <a:solidFill>
                  <a:srgbClr val="FF0000"/>
                </a:solidFill>
                <a:latin typeface="Calibri"/>
              </a:rPr>
              <a:t>Anions</a:t>
            </a:r>
            <a:r>
              <a:rPr sz="3200">
                <a:solidFill>
                  <a:srgbClr val="60497B"/>
                </a:solidFill>
                <a:latin typeface="Calibri"/>
              </a:rPr>
              <a:t> – negatively charged ions</a:t>
            </a:r>
          </a:p>
          <a:p>
            <a:pPr lvl="2" algn="l">
              <a:buNone/>
            </a:pPr>
            <a:r>
              <a:rPr sz="3200">
                <a:solidFill>
                  <a:srgbClr val="60497B"/>
                </a:solidFill>
                <a:latin typeface="Calibri"/>
              </a:rPr>
              <a:t>Cl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-</a:t>
            </a:r>
            <a:r>
              <a:rPr sz="3200">
                <a:solidFill>
                  <a:srgbClr val="60497B"/>
                </a:solidFill>
                <a:latin typeface="Calibri"/>
              </a:rPr>
              <a:t>, HCO</a:t>
            </a:r>
            <a:r>
              <a:rPr sz="3200" baseline="-25000">
                <a:solidFill>
                  <a:srgbClr val="60497B"/>
                </a:solidFill>
                <a:latin typeface="Calibri"/>
              </a:rPr>
              <a:t>3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-</a:t>
            </a:r>
            <a:r>
              <a:rPr sz="3200">
                <a:solidFill>
                  <a:srgbClr val="60497B"/>
                </a:solidFill>
                <a:latin typeface="Calibri"/>
              </a:rPr>
              <a:t> , PO</a:t>
            </a:r>
            <a:r>
              <a:rPr sz="3200" baseline="-25000">
                <a:solidFill>
                  <a:srgbClr val="60497B"/>
                </a:solidFill>
                <a:latin typeface="Calibri"/>
              </a:rPr>
              <a:t>4</a:t>
            </a:r>
            <a:r>
              <a:rPr sz="3200" baseline="30000">
                <a:solidFill>
                  <a:srgbClr val="60497B"/>
                </a:solidFill>
                <a:latin typeface="Calibri"/>
              </a:rPr>
              <a:t>3-</a:t>
            </a:r>
          </a:p>
          <a:p>
            <a:pPr lvl="0" algn="l">
              <a:buNone/>
            </a:pPr>
            <a:r>
              <a:rPr sz="3600" b="0" i="0" u="sng" strike="noStrike">
                <a:solidFill>
                  <a:srgbClr val="FF0000"/>
                </a:solidFill>
                <a:latin typeface="Calibri"/>
              </a:rPr>
              <a:t>Non-electrolytes</a:t>
            </a:r>
            <a:r>
              <a:rPr sz="3600" b="0" i="0" u="sng" strike="noStrike">
                <a:solidFill>
                  <a:srgbClr val="60497B"/>
                </a:solidFill>
                <a:latin typeface="Calibri"/>
              </a:rPr>
              <a:t> - Uncharged </a:t>
            </a:r>
          </a:p>
          <a:p>
            <a:pPr lvl="2" algn="l">
              <a:buNone/>
            </a:pPr>
            <a:r>
              <a:rPr sz="3200">
                <a:solidFill>
                  <a:srgbClr val="60497B"/>
                </a:solidFill>
                <a:latin typeface="Calibri"/>
              </a:rPr>
              <a:t>Proteins, urea, glucose, O</a:t>
            </a:r>
            <a:r>
              <a:rPr sz="3200" baseline="-25000">
                <a:solidFill>
                  <a:srgbClr val="60497B"/>
                </a:solidFill>
                <a:latin typeface="Calibri"/>
              </a:rPr>
              <a:t>2</a:t>
            </a:r>
            <a:r>
              <a:rPr sz="3200">
                <a:solidFill>
                  <a:srgbClr val="60497B"/>
                </a:solidFill>
                <a:latin typeface="Calibri"/>
              </a:rPr>
              <a:t>, CO</a:t>
            </a:r>
            <a:r>
              <a:rPr sz="3200" baseline="-25000">
                <a:solidFill>
                  <a:srgbClr val="60497B"/>
                </a:solidFill>
                <a:latin typeface="Calibri"/>
              </a:rPr>
              <a:t>2</a:t>
            </a:r>
          </a:p>
        </p:txBody>
      </p:sp>
    </p:spTree>
  </p:cSld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0" y="0"/>
            <a:ext cx="9144000" cy="9969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>
            <a:normAutofit fontScale="90000"/>
          </a:bodyPr>
          <a:p>
            <a:pPr lvl="0"/>
            <a:r>
              <a:rPr b="1" i="0" u="none" strike="noStrike">
                <a:solidFill>
                  <a:srgbClr val="FF0000"/>
                </a:solidFill>
                <a:latin typeface="Calibri"/>
              </a:rPr>
              <a:t>ICF differs considerably from ECF</a:t>
            </a:r>
            <a:br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0" y="498475"/>
            <a:ext cx="9144000" cy="66421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1" algn="l">
              <a:lnSpc>
                <a:spcPct val="80000"/>
              </a:lnSpc>
              <a:buNone/>
            </a:pPr>
          </a:p>
          <a:p>
            <a:pPr lvl="0" algn="l">
              <a:lnSpc>
                <a:spcPct val="80000"/>
              </a:lnSpc>
              <a:buNone/>
            </a:pPr>
            <a:r>
              <a:rPr sz="5400" b="1" i="0" u="none" strike="noStrike">
                <a:solidFill>
                  <a:srgbClr val="FF0000"/>
                </a:solidFill>
                <a:latin typeface="Calibri"/>
              </a:rPr>
              <a:t>ECF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: most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abundant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cations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are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Na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+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followed by</a:t>
            </a:r>
            <a:r>
              <a:rPr sz="3600">
                <a:solidFill>
                  <a:srgbClr val="60497B"/>
                </a:solidFill>
                <a:latin typeface="Calibri"/>
              </a:rPr>
              <a:t> </a:t>
            </a:r>
            <a:r>
              <a:rPr sz="3600">
                <a:solidFill>
                  <a:srgbClr val="FF0000"/>
                </a:solidFill>
                <a:latin typeface="Calibri"/>
              </a:rPr>
              <a:t>Ca</a:t>
            </a:r>
            <a:r>
              <a:rPr sz="3600" baseline="30000">
                <a:solidFill>
                  <a:srgbClr val="FF0000"/>
                </a:solidFill>
                <a:latin typeface="Calibri"/>
              </a:rPr>
              <a:t>++</a:t>
            </a:r>
          </a:p>
          <a:p>
            <a:pPr lvl="0" algn="l">
              <a:lnSpc>
                <a:spcPct val="80000"/>
              </a:lnSpc>
              <a:buNone/>
            </a:pPr>
            <a:r>
              <a:rPr sz="3600" b="1" i="0" u="none" strike="noStrike" baseline="30000">
                <a:solidFill>
                  <a:srgbClr val="60497B"/>
                </a:solidFill>
                <a:latin typeface="Calibri"/>
              </a:rPr>
              <a:t>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           ECF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anions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: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Cl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-</a:t>
            </a:r>
            <a:r>
              <a:rPr sz="3600">
                <a:solidFill>
                  <a:srgbClr val="60497B"/>
                </a:solidFill>
                <a:latin typeface="Calibri"/>
              </a:rPr>
              <a:t> ,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HCO3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-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</a:t>
            </a:r>
          </a:p>
          <a:p>
            <a:pPr lvl="0" algn="l">
              <a:lnSpc>
                <a:spcPct val="80000"/>
              </a:lnSpc>
              <a:buNone/>
            </a:pP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Sodium-functions</a:t>
            </a:r>
            <a:r>
              <a:rPr sz="3600">
                <a:solidFill>
                  <a:srgbClr val="60497B"/>
                </a:solidFill>
                <a:latin typeface="Calibri"/>
              </a:rPr>
              <a:t> 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Impulse transmission, muscle contraction, fluid and </a:t>
            </a:r>
            <a:r>
              <a:rPr sz="3600">
                <a:solidFill>
                  <a:srgbClr val="60497B"/>
                </a:solidFill>
                <a:latin typeface="Calibri"/>
              </a:rPr>
              <a:t>electrolyte balance</a:t>
            </a:r>
          </a:p>
          <a:p>
            <a:pPr lvl="1" algn="l">
              <a:lnSpc>
                <a:spcPct val="80000"/>
              </a:lnSpc>
              <a:buNone/>
            </a:pP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Chloride</a:t>
            </a:r>
            <a:r>
              <a:rPr sz="3600">
                <a:solidFill>
                  <a:srgbClr val="60497B"/>
                </a:solidFill>
                <a:latin typeface="Calibri"/>
              </a:rPr>
              <a:t> 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Regulating osmotic pressure, forming </a:t>
            </a:r>
            <a:r>
              <a:rPr sz="3600">
                <a:solidFill>
                  <a:srgbClr val="FF0000"/>
                </a:solidFill>
                <a:latin typeface="Calibri"/>
              </a:rPr>
              <a:t>HCl</a:t>
            </a:r>
            <a:r>
              <a:rPr sz="3600">
                <a:solidFill>
                  <a:srgbClr val="60497B"/>
                </a:solidFill>
                <a:latin typeface="Calibri"/>
              </a:rPr>
              <a:t> in gastric </a:t>
            </a:r>
            <a:r>
              <a:rPr sz="3600">
                <a:solidFill>
                  <a:srgbClr val="60497B"/>
                </a:solidFill>
                <a:latin typeface="Calibri"/>
              </a:rPr>
              <a:t>acid</a:t>
            </a:r>
          </a:p>
        </p:txBody>
      </p:sp>
    </p:spTree>
  </p:cSld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0" y="0"/>
            <a:ext cx="9144000" cy="9969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p>
            <a:pPr lvl="0"/>
            <a:r>
              <a:rPr sz="4000">
                <a:solidFill>
                  <a:srgbClr val="FF0000"/>
                </a:solidFill>
                <a:latin typeface="Calibri"/>
              </a:rPr>
              <a:t>ICF differs considerably from ECF</a:t>
            </a:r>
            <a:br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 rot="0">
            <a:off x="-92075" y="-263525"/>
            <a:ext cx="9142412" cy="6640512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1" algn="l">
              <a:lnSpc>
                <a:spcPct val="80000"/>
              </a:lnSpc>
              <a:buNone/>
            </a:pPr>
          </a:p>
          <a:p>
            <a:pPr lvl="0" algn="l">
              <a:lnSpc>
                <a:spcPct val="80000"/>
              </a:lnSpc>
              <a:buNone/>
            </a:pPr>
            <a:r>
              <a:rPr sz="5400" b="1" i="0" u="none" strike="noStrike">
                <a:solidFill>
                  <a:srgbClr val="FF0000"/>
                </a:solidFill>
                <a:latin typeface="Calibri"/>
              </a:rPr>
              <a:t>ICF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: most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abundant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cation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is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K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+</a:t>
            </a:r>
            <a:r>
              <a:rPr sz="3600">
                <a:solidFill>
                  <a:srgbClr val="FF0000"/>
                </a:solidFill>
                <a:latin typeface="Calibri"/>
              </a:rPr>
              <a:t> </a:t>
            </a:r>
            <a:r>
              <a:rPr sz="3600">
                <a:solidFill>
                  <a:srgbClr val="1F497D"/>
                </a:solidFill>
                <a:latin typeface="Calibri"/>
              </a:rPr>
              <a:t>followed by </a:t>
            </a:r>
            <a:r>
              <a:rPr sz="3600" b="1" i="0" u="none" strike="noStrike">
                <a:solidFill>
                  <a:srgbClr val="1F497D"/>
                </a:solidFill>
                <a:latin typeface="Calibri"/>
              </a:rPr>
              <a:t>Mg</a:t>
            </a:r>
            <a:r>
              <a:rPr sz="3600" b="1" i="0" u="none" strike="noStrike" baseline="30000">
                <a:solidFill>
                  <a:srgbClr val="1F497D"/>
                </a:solidFill>
                <a:latin typeface="Calibri"/>
              </a:rPr>
              <a:t>++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 </a:t>
            </a:r>
          </a:p>
          <a:p>
            <a:pPr lvl="0" algn="l">
              <a:lnSpc>
                <a:spcPct val="80000"/>
              </a:lnSpc>
              <a:buNone/>
            </a:pP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ICF 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anions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: negatively charged proteins 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and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phosphates</a:t>
            </a:r>
            <a:r>
              <a:rPr sz="3600" b="1" i="0" u="none" strike="noStrike">
                <a:solidFill>
                  <a:srgbClr val="60497B"/>
                </a:solidFill>
                <a:latin typeface="Calibri"/>
              </a:rPr>
              <a:t> (HPO</a:t>
            </a:r>
            <a:r>
              <a:rPr sz="3600" b="1" i="0" u="none" strike="noStrike" baseline="-25000">
                <a:solidFill>
                  <a:srgbClr val="60497B"/>
                </a:solidFill>
                <a:latin typeface="Calibri"/>
              </a:rPr>
              <a:t>4</a:t>
            </a:r>
            <a:r>
              <a:rPr sz="3600" b="1" i="0" u="none" strike="noStrike" baseline="30000">
                <a:solidFill>
                  <a:srgbClr val="60497B"/>
                </a:solidFill>
                <a:latin typeface="Calibri"/>
              </a:rPr>
              <a:t>2-</a:t>
            </a:r>
            <a:r>
              <a:rPr sz="3600">
                <a:solidFill>
                  <a:srgbClr val="60497B"/>
                </a:solidFill>
                <a:latin typeface="Calibri"/>
              </a:rPr>
              <a:t>) ICF contain </a:t>
            </a:r>
            <a:r>
              <a:rPr sz="3600">
                <a:solidFill>
                  <a:srgbClr val="FF0000"/>
                </a:solidFill>
                <a:latin typeface="Calibri"/>
              </a:rPr>
              <a:t>more protein </a:t>
            </a:r>
            <a:r>
              <a:rPr sz="3600">
                <a:solidFill>
                  <a:srgbClr val="60497B"/>
                </a:solidFill>
                <a:latin typeface="Calibri"/>
              </a:rPr>
              <a:t>than plasma</a:t>
            </a:r>
          </a:p>
          <a:p>
            <a:pPr lvl="1" algn="l">
              <a:lnSpc>
                <a:spcPct val="80000"/>
              </a:lnSpc>
              <a:buNone/>
            </a:pP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Potassium - function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Resting membrane potential , 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action </a:t>
            </a:r>
            <a:r>
              <a:rPr sz="3600">
                <a:solidFill>
                  <a:srgbClr val="60497B"/>
                </a:solidFill>
                <a:latin typeface="Calibri"/>
              </a:rPr>
              <a:t>potentials of nerves and muscles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Maintain intracellular volume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Regulation of pH</a:t>
            </a:r>
          </a:p>
          <a:p>
            <a:pPr lvl="2" algn="l">
              <a:lnSpc>
                <a:spcPct val="80000"/>
              </a:lnSpc>
              <a:buNone/>
            </a:pPr>
            <a:r>
              <a:rPr sz="3600">
                <a:solidFill>
                  <a:srgbClr val="60497B"/>
                </a:solidFill>
                <a:latin typeface="Calibri"/>
              </a:rPr>
              <a:t>Controlled by </a:t>
            </a:r>
            <a:r>
              <a:rPr sz="3600">
                <a:solidFill>
                  <a:srgbClr val="60497B"/>
                </a:solidFill>
                <a:latin typeface="Calibri"/>
              </a:rPr>
              <a:t>aldosterone</a:t>
            </a:r>
          </a:p>
          <a:p>
            <a:pPr lvl="0" algn="l">
              <a:lnSpc>
                <a:spcPct val="80000"/>
              </a:lnSpc>
            </a:pP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Na</a:t>
            </a:r>
            <a:r>
              <a:rPr sz="3600" b="1" i="0" u="sng" strike="noStrike" baseline="30000">
                <a:solidFill>
                  <a:srgbClr val="FF0000"/>
                </a:solidFill>
                <a:latin typeface="Calibri"/>
              </a:rPr>
              <a:t>+ </a:t>
            </a: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/K</a:t>
            </a:r>
            <a:r>
              <a:rPr sz="3600" b="1" i="0" u="sng" strike="noStrike" baseline="30000">
                <a:solidFill>
                  <a:srgbClr val="FF0000"/>
                </a:solidFill>
                <a:latin typeface="Calibri"/>
              </a:rPr>
              <a:t>+ </a:t>
            </a: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pumps 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play major role in keeping K</a:t>
            </a:r>
            <a:r>
              <a:rPr sz="3600" b="1" i="0" u="sng" strike="noStrike" baseline="30000">
                <a:solidFill>
                  <a:srgbClr val="60497B"/>
                </a:solidFill>
                <a:latin typeface="Calibri"/>
              </a:rPr>
              <a:t>+ 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high inside cells and Na</a:t>
            </a:r>
            <a:r>
              <a:rPr sz="3600" b="1" i="0" u="sng" strike="noStrike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 high outside cell</a:t>
            </a:r>
          </a:p>
        </p:txBody>
      </p:sp>
    </p:spTree>
  </p:cSld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0"/>
            <a:ext cx="9144000" cy="68580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ctr" marL="0" indent="0">
              <a:buNone/>
            </a:pPr>
          </a:p>
          <a:p>
            <a:pPr lvl="0" algn="ctr" marL="0" indent="0">
              <a:buNone/>
            </a:pPr>
            <a:r>
              <a:rPr>
                <a:solidFill>
                  <a:srgbClr val="FF0000"/>
                </a:solidFill>
                <a:latin typeface="Calibri"/>
              </a:rPr>
              <a:t>Manifestation of disorders of water , electrolytes</a:t>
            </a:r>
            <a:r>
              <a:rPr>
                <a:solidFill>
                  <a:srgbClr val="FF0000"/>
                </a:solidFill>
                <a:latin typeface="Calibri"/>
              </a:rPr>
              <a:t> and acid-base status</a:t>
            </a:r>
          </a:p>
        </p:txBody>
      </p:sp>
      <p:grpSp>
        <p:nvGrpSpPr>
          <p:cNvPr id="4" name=""/>
          <p:cNvGrpSpPr/>
          <p:nvPr/>
        </p:nvGrpSpPr>
        <p:grpSpPr>
          <a:xfrm rot="0">
            <a:off x="590550" y="1884362"/>
            <a:ext cx="8001000" cy="6346825"/>
            <a:chOff x="359" y="1124"/>
            <a:chExt cx="5040" cy="3998"/>
          </a:xfrm>
        </p:grpSpPr>
        <p:sp>
          <p:nvSpPr>
            <p:cNvPr id="5" name=""/>
            <p:cNvSpPr/>
            <p:nvPr/>
          </p:nvSpPr>
          <p:spPr>
            <a:xfrm>
              <a:off x="359" y="1124"/>
              <a:ext cx="1680" cy="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1" i="0" u="none" strike="noStrike" baseline="0">
                  <a:solidFill>
                    <a:srgbClr val="FFFFFF"/>
                  </a:solidFill>
                  <a:latin typeface="Calibri"/>
                </a:rPr>
                <a:t>Clinical effects         </a:t>
              </a:r>
            </a:p>
          </p:txBody>
        </p:sp>
        <p:sp>
          <p:nvSpPr>
            <p:cNvPr id="6" name=""/>
            <p:cNvSpPr/>
            <p:nvPr/>
          </p:nvSpPr>
          <p:spPr>
            <a:xfrm>
              <a:off x="359" y="112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" name=""/>
            <p:cNvSpPr/>
            <p:nvPr/>
          </p:nvSpPr>
          <p:spPr>
            <a:xfrm>
              <a:off x="35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" name=""/>
            <p:cNvSpPr/>
            <p:nvPr/>
          </p:nvSpPr>
          <p:spPr>
            <a:xfrm>
              <a:off x="203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" name=""/>
            <p:cNvSpPr/>
            <p:nvPr/>
          </p:nvSpPr>
          <p:spPr>
            <a:xfrm>
              <a:off x="2039" y="1124"/>
              <a:ext cx="1680" cy="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1" i="0" u="none" strike="noStrike" baseline="0">
                  <a:solidFill>
                    <a:srgbClr val="FFFFFF"/>
                  </a:solidFill>
                  <a:latin typeface="Calibri"/>
                </a:rPr>
                <a:t>Altered physiology     </a:t>
              </a:r>
            </a:p>
          </p:txBody>
        </p:sp>
        <p:sp>
          <p:nvSpPr>
            <p:cNvPr id="10" name=""/>
            <p:cNvSpPr/>
            <p:nvPr/>
          </p:nvSpPr>
          <p:spPr>
            <a:xfrm>
              <a:off x="2039" y="112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1" name=""/>
            <p:cNvSpPr/>
            <p:nvPr/>
          </p:nvSpPr>
          <p:spPr>
            <a:xfrm>
              <a:off x="203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2" name=""/>
            <p:cNvSpPr/>
            <p:nvPr/>
          </p:nvSpPr>
          <p:spPr>
            <a:xfrm>
              <a:off x="371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3" name=""/>
            <p:cNvSpPr/>
            <p:nvPr/>
          </p:nvSpPr>
          <p:spPr>
            <a:xfrm>
              <a:off x="3719" y="1124"/>
              <a:ext cx="1680" cy="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1" i="0" u="none" strike="noStrike" baseline="0">
                  <a:solidFill>
                    <a:srgbClr val="FFFFFF"/>
                  </a:solidFill>
                  <a:latin typeface="Calibri"/>
                </a:rPr>
                <a:t>Primary disturbance   </a:t>
              </a:r>
            </a:p>
          </p:txBody>
        </p:sp>
        <p:sp>
          <p:nvSpPr>
            <p:cNvPr id="14" name=""/>
            <p:cNvSpPr/>
            <p:nvPr/>
          </p:nvSpPr>
          <p:spPr>
            <a:xfrm>
              <a:off x="3719" y="112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5" name=""/>
            <p:cNvSpPr/>
            <p:nvPr/>
          </p:nvSpPr>
          <p:spPr>
            <a:xfrm>
              <a:off x="371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6" name=""/>
            <p:cNvSpPr/>
            <p:nvPr/>
          </p:nvSpPr>
          <p:spPr>
            <a:xfrm>
              <a:off x="5399" y="1124"/>
              <a:ext cx="0" cy="78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7" name=""/>
            <p:cNvSpPr/>
            <p:nvPr/>
          </p:nvSpPr>
          <p:spPr>
            <a:xfrm>
              <a:off x="359" y="1202"/>
              <a:ext cx="1680" cy="0"/>
            </a:xfrm>
            <a:prstGeom prst="line"/>
            <a:noFill/>
            <a:ln w="38100">
              <a:solidFill>
                <a:srgbClr val="FFFFFF"/>
              </a:solidFill>
            </a:ln>
          </p:spPr>
        </p:sp>
        <p:sp>
          <p:nvSpPr>
            <p:cNvPr id="18" name=""/>
            <p:cNvSpPr/>
            <p:nvPr/>
          </p:nvSpPr>
          <p:spPr>
            <a:xfrm>
              <a:off x="359" y="1202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Circulatory changes           </a:t>
              </a:r>
            </a:p>
          </p:txBody>
        </p:sp>
        <p:sp>
          <p:nvSpPr>
            <p:cNvPr id="19" name=""/>
            <p:cNvSpPr/>
            <p:nvPr/>
          </p:nvSpPr>
          <p:spPr>
            <a:xfrm>
              <a:off x="359" y="120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0" name=""/>
            <p:cNvSpPr/>
            <p:nvPr/>
          </p:nvSpPr>
          <p:spPr>
            <a:xfrm>
              <a:off x="35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1" name=""/>
            <p:cNvSpPr/>
            <p:nvPr/>
          </p:nvSpPr>
          <p:spPr>
            <a:xfrm>
              <a:off x="2039" y="1202"/>
              <a:ext cx="1680" cy="0"/>
            </a:xfrm>
            <a:prstGeom prst="line"/>
            <a:noFill/>
            <a:ln w="38100">
              <a:solidFill>
                <a:srgbClr val="FFFFFF"/>
              </a:solidFill>
            </a:ln>
          </p:spPr>
        </p:sp>
        <p:sp>
          <p:nvSpPr>
            <p:cNvPr id="22" name=""/>
            <p:cNvSpPr/>
            <p:nvPr/>
          </p:nvSpPr>
          <p:spPr>
            <a:xfrm>
              <a:off x="203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3" name=""/>
            <p:cNvSpPr/>
            <p:nvPr/>
          </p:nvSpPr>
          <p:spPr>
            <a:xfrm>
              <a:off x="2039" y="1202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ECF                                       </a:t>
              </a:r>
            </a:p>
          </p:txBody>
        </p:sp>
        <p:sp>
          <p:nvSpPr>
            <p:cNvPr id="24" name=""/>
            <p:cNvSpPr/>
            <p:nvPr/>
          </p:nvSpPr>
          <p:spPr>
            <a:xfrm>
              <a:off x="2039" y="120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5" name=""/>
            <p:cNvSpPr/>
            <p:nvPr/>
          </p:nvSpPr>
          <p:spPr>
            <a:xfrm>
              <a:off x="203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6" name=""/>
            <p:cNvSpPr/>
            <p:nvPr/>
          </p:nvSpPr>
          <p:spPr>
            <a:xfrm>
              <a:off x="3719" y="1202"/>
              <a:ext cx="1680" cy="0"/>
            </a:xfrm>
            <a:prstGeom prst="line"/>
            <a:noFill/>
            <a:ln w="38100">
              <a:solidFill>
                <a:srgbClr val="FFFFFF"/>
              </a:solidFill>
            </a:ln>
          </p:spPr>
        </p:sp>
        <p:sp>
          <p:nvSpPr>
            <p:cNvPr id="27" name=""/>
            <p:cNvSpPr/>
            <p:nvPr/>
          </p:nvSpPr>
          <p:spPr>
            <a:xfrm>
              <a:off x="371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28" name=""/>
            <p:cNvSpPr/>
            <p:nvPr/>
          </p:nvSpPr>
          <p:spPr>
            <a:xfrm>
              <a:off x="3719" y="1202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l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                    Na+</a:t>
              </a:r>
            </a:p>
          </p:txBody>
        </p:sp>
        <p:sp>
          <p:nvSpPr>
            <p:cNvPr id="29" name=""/>
            <p:cNvSpPr/>
            <p:nvPr/>
          </p:nvSpPr>
          <p:spPr>
            <a:xfrm>
              <a:off x="3719" y="120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0" name=""/>
            <p:cNvSpPr/>
            <p:nvPr/>
          </p:nvSpPr>
          <p:spPr>
            <a:xfrm>
              <a:off x="371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1" name=""/>
            <p:cNvSpPr/>
            <p:nvPr/>
          </p:nvSpPr>
          <p:spPr>
            <a:xfrm>
              <a:off x="5399" y="120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2" name=""/>
            <p:cNvSpPr/>
            <p:nvPr/>
          </p:nvSpPr>
          <p:spPr>
            <a:xfrm>
              <a:off x="35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3" name=""/>
            <p:cNvSpPr/>
            <p:nvPr/>
          </p:nvSpPr>
          <p:spPr>
            <a:xfrm>
              <a:off x="359" y="1668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Cerebral changes                </a:t>
              </a:r>
            </a:p>
          </p:txBody>
        </p:sp>
        <p:sp>
          <p:nvSpPr>
            <p:cNvPr id="34" name=""/>
            <p:cNvSpPr/>
            <p:nvPr/>
          </p:nvSpPr>
          <p:spPr>
            <a:xfrm>
              <a:off x="35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5" name=""/>
            <p:cNvSpPr/>
            <p:nvPr/>
          </p:nvSpPr>
          <p:spPr>
            <a:xfrm>
              <a:off x="35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6" name=""/>
            <p:cNvSpPr/>
            <p:nvPr/>
          </p:nvSpPr>
          <p:spPr>
            <a:xfrm>
              <a:off x="203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7" name=""/>
            <p:cNvSpPr/>
            <p:nvPr/>
          </p:nvSpPr>
          <p:spPr>
            <a:xfrm>
              <a:off x="203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38" name=""/>
            <p:cNvSpPr/>
            <p:nvPr/>
          </p:nvSpPr>
          <p:spPr>
            <a:xfrm>
              <a:off x="2039" y="1668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ECF 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osmolarity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            </a:t>
              </a:r>
            </a:p>
          </p:txBody>
        </p:sp>
        <p:sp>
          <p:nvSpPr>
            <p:cNvPr id="39" name=""/>
            <p:cNvSpPr/>
            <p:nvPr/>
          </p:nvSpPr>
          <p:spPr>
            <a:xfrm>
              <a:off x="203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0" name=""/>
            <p:cNvSpPr/>
            <p:nvPr/>
          </p:nvSpPr>
          <p:spPr>
            <a:xfrm>
              <a:off x="203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1" name=""/>
            <p:cNvSpPr/>
            <p:nvPr/>
          </p:nvSpPr>
          <p:spPr>
            <a:xfrm>
              <a:off x="371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2" name=""/>
            <p:cNvSpPr/>
            <p:nvPr/>
          </p:nvSpPr>
          <p:spPr>
            <a:xfrm>
              <a:off x="371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3" name=""/>
            <p:cNvSpPr/>
            <p:nvPr/>
          </p:nvSpPr>
          <p:spPr>
            <a:xfrm>
              <a:off x="3719" y="1668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Water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     </a:t>
              </a:r>
            </a:p>
          </p:txBody>
        </p:sp>
        <p:sp>
          <p:nvSpPr>
            <p:cNvPr id="44" name=""/>
            <p:cNvSpPr/>
            <p:nvPr/>
          </p:nvSpPr>
          <p:spPr>
            <a:xfrm>
              <a:off x="3719" y="166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5" name=""/>
            <p:cNvSpPr/>
            <p:nvPr/>
          </p:nvSpPr>
          <p:spPr>
            <a:xfrm>
              <a:off x="371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6" name=""/>
            <p:cNvSpPr/>
            <p:nvPr/>
          </p:nvSpPr>
          <p:spPr>
            <a:xfrm>
              <a:off x="5399" y="1668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7" name=""/>
            <p:cNvSpPr/>
            <p:nvPr/>
          </p:nvSpPr>
          <p:spPr>
            <a:xfrm>
              <a:off x="35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48" name=""/>
            <p:cNvSpPr/>
            <p:nvPr/>
          </p:nvSpPr>
          <p:spPr>
            <a:xfrm>
              <a:off x="359" y="2134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l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Neuromuscular weakness , Cardiac effects</a:t>
              </a:r>
            </a:p>
          </p:txBody>
        </p:sp>
        <p:sp>
          <p:nvSpPr>
            <p:cNvPr id="49" name=""/>
            <p:cNvSpPr/>
            <p:nvPr/>
          </p:nvSpPr>
          <p:spPr>
            <a:xfrm>
              <a:off x="35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0" name=""/>
            <p:cNvSpPr/>
            <p:nvPr/>
          </p:nvSpPr>
          <p:spPr>
            <a:xfrm>
              <a:off x="35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1" name=""/>
            <p:cNvSpPr/>
            <p:nvPr/>
          </p:nvSpPr>
          <p:spPr>
            <a:xfrm>
              <a:off x="203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2" name=""/>
            <p:cNvSpPr/>
            <p:nvPr/>
          </p:nvSpPr>
          <p:spPr>
            <a:xfrm>
              <a:off x="203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3" name=""/>
            <p:cNvSpPr/>
            <p:nvPr/>
          </p:nvSpPr>
          <p:spPr>
            <a:xfrm>
              <a:off x="2039" y="2134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l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Action potential in        excitable tissues</a:t>
              </a:r>
            </a:p>
          </p:txBody>
        </p:sp>
        <p:sp>
          <p:nvSpPr>
            <p:cNvPr id="54" name=""/>
            <p:cNvSpPr/>
            <p:nvPr/>
          </p:nvSpPr>
          <p:spPr>
            <a:xfrm>
              <a:off x="203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5" name=""/>
            <p:cNvSpPr/>
            <p:nvPr/>
          </p:nvSpPr>
          <p:spPr>
            <a:xfrm>
              <a:off x="203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6" name=""/>
            <p:cNvSpPr/>
            <p:nvPr/>
          </p:nvSpPr>
          <p:spPr>
            <a:xfrm>
              <a:off x="371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7" name=""/>
            <p:cNvSpPr/>
            <p:nvPr/>
          </p:nvSpPr>
          <p:spPr>
            <a:xfrm>
              <a:off x="371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58" name=""/>
            <p:cNvSpPr/>
            <p:nvPr/>
          </p:nvSpPr>
          <p:spPr>
            <a:xfrm>
              <a:off x="3719" y="2134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K+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         </a:t>
              </a:r>
            </a:p>
          </p:txBody>
        </p:sp>
        <p:sp>
          <p:nvSpPr>
            <p:cNvPr id="59" name=""/>
            <p:cNvSpPr/>
            <p:nvPr/>
          </p:nvSpPr>
          <p:spPr>
            <a:xfrm>
              <a:off x="3719" y="2134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0" name=""/>
            <p:cNvSpPr/>
            <p:nvPr/>
          </p:nvSpPr>
          <p:spPr>
            <a:xfrm>
              <a:off x="371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1" name=""/>
            <p:cNvSpPr/>
            <p:nvPr/>
          </p:nvSpPr>
          <p:spPr>
            <a:xfrm>
              <a:off x="5399" y="2134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2" name=""/>
            <p:cNvSpPr/>
            <p:nvPr/>
          </p:nvSpPr>
          <p:spPr>
            <a:xfrm>
              <a:off x="35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3" name=""/>
            <p:cNvSpPr/>
            <p:nvPr/>
          </p:nvSpPr>
          <p:spPr>
            <a:xfrm>
              <a:off x="359" y="2600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l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Altered tissue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function ,  respiratory compensation</a:t>
              </a:r>
            </a:p>
          </p:txBody>
        </p:sp>
        <p:sp>
          <p:nvSpPr>
            <p:cNvPr id="64" name=""/>
            <p:cNvSpPr/>
            <p:nvPr/>
          </p:nvSpPr>
          <p:spPr>
            <a:xfrm>
              <a:off x="35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5" name=""/>
            <p:cNvSpPr/>
            <p:nvPr/>
          </p:nvSpPr>
          <p:spPr>
            <a:xfrm>
              <a:off x="35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6" name=""/>
            <p:cNvSpPr/>
            <p:nvPr/>
          </p:nvSpPr>
          <p:spPr>
            <a:xfrm>
              <a:off x="203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7" name=""/>
            <p:cNvSpPr/>
            <p:nvPr/>
          </p:nvSpPr>
          <p:spPr>
            <a:xfrm>
              <a:off x="203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68" name=""/>
            <p:cNvSpPr/>
            <p:nvPr/>
          </p:nvSpPr>
          <p:spPr>
            <a:xfrm>
              <a:off x="2039" y="2600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Acid-base balance(PH)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</a:t>
              </a:r>
            </a:p>
          </p:txBody>
        </p:sp>
        <p:sp>
          <p:nvSpPr>
            <p:cNvPr id="69" name=""/>
            <p:cNvSpPr/>
            <p:nvPr/>
          </p:nvSpPr>
          <p:spPr>
            <a:xfrm>
              <a:off x="203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0" name=""/>
            <p:cNvSpPr/>
            <p:nvPr/>
          </p:nvSpPr>
          <p:spPr>
            <a:xfrm>
              <a:off x="203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1" name=""/>
            <p:cNvSpPr/>
            <p:nvPr/>
          </p:nvSpPr>
          <p:spPr>
            <a:xfrm>
              <a:off x="371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2" name=""/>
            <p:cNvSpPr/>
            <p:nvPr/>
          </p:nvSpPr>
          <p:spPr>
            <a:xfrm>
              <a:off x="371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3" name=""/>
            <p:cNvSpPr/>
            <p:nvPr/>
          </p:nvSpPr>
          <p:spPr>
            <a:xfrm>
              <a:off x="3719" y="2600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H+                </a:t>
              </a:r>
            </a:p>
            <a:p>
              <a:pPr lvl="0" algn="r" marL="0" indent="0">
                <a:lnSpc>
                  <a:spcPct val="100000"/>
                </a:lnSpc>
                <a:buNone/>
              </a:pPr>
            </a:p>
          </p:txBody>
        </p:sp>
        <p:sp>
          <p:nvSpPr>
            <p:cNvPr id="74" name=""/>
            <p:cNvSpPr/>
            <p:nvPr/>
          </p:nvSpPr>
          <p:spPr>
            <a:xfrm>
              <a:off x="3719" y="2600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5" name=""/>
            <p:cNvSpPr/>
            <p:nvPr/>
          </p:nvSpPr>
          <p:spPr>
            <a:xfrm>
              <a:off x="371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6" name=""/>
            <p:cNvSpPr/>
            <p:nvPr/>
          </p:nvSpPr>
          <p:spPr>
            <a:xfrm>
              <a:off x="5399" y="2600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7" name=""/>
            <p:cNvSpPr/>
            <p:nvPr/>
          </p:nvSpPr>
          <p:spPr>
            <a:xfrm>
              <a:off x="35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78" name=""/>
            <p:cNvSpPr/>
            <p:nvPr/>
          </p:nvSpPr>
          <p:spPr>
            <a:xfrm>
              <a:off x="359" y="3066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l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Neuromuscular ,vascular &amp;cardiac effects</a:t>
              </a:r>
            </a:p>
          </p:txBody>
        </p:sp>
        <p:sp>
          <p:nvSpPr>
            <p:cNvPr id="79" name=""/>
            <p:cNvSpPr/>
            <p:nvPr/>
          </p:nvSpPr>
          <p:spPr>
            <a:xfrm>
              <a:off x="35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0" name=""/>
            <p:cNvSpPr/>
            <p:nvPr/>
          </p:nvSpPr>
          <p:spPr>
            <a:xfrm>
              <a:off x="35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1" name=""/>
            <p:cNvSpPr/>
            <p:nvPr/>
          </p:nvSpPr>
          <p:spPr>
            <a:xfrm>
              <a:off x="203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2" name=""/>
            <p:cNvSpPr/>
            <p:nvPr/>
          </p:nvSpPr>
          <p:spPr>
            <a:xfrm>
              <a:off x="203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3" name=""/>
            <p:cNvSpPr/>
            <p:nvPr/>
          </p:nvSpPr>
          <p:spPr>
            <a:xfrm>
              <a:off x="2039" y="3066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Cell  membrane stability    </a:t>
              </a:r>
            </a:p>
          </p:txBody>
        </p:sp>
        <p:sp>
          <p:nvSpPr>
            <p:cNvPr id="84" name=""/>
            <p:cNvSpPr/>
            <p:nvPr/>
          </p:nvSpPr>
          <p:spPr>
            <a:xfrm>
              <a:off x="203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5" name=""/>
            <p:cNvSpPr/>
            <p:nvPr/>
          </p:nvSpPr>
          <p:spPr>
            <a:xfrm>
              <a:off x="203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6" name=""/>
            <p:cNvSpPr/>
            <p:nvPr/>
          </p:nvSpPr>
          <p:spPr>
            <a:xfrm>
              <a:off x="371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7" name=""/>
            <p:cNvSpPr/>
            <p:nvPr/>
          </p:nvSpPr>
          <p:spPr>
            <a:xfrm>
              <a:off x="371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88" name=""/>
            <p:cNvSpPr/>
            <p:nvPr/>
          </p:nvSpPr>
          <p:spPr>
            <a:xfrm>
              <a:off x="3719" y="3066"/>
              <a:ext cx="1680" cy="466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Magnesium</a:t>
              </a:r>
            </a:p>
          </p:txBody>
        </p:sp>
        <p:sp>
          <p:nvSpPr>
            <p:cNvPr id="89" name=""/>
            <p:cNvSpPr/>
            <p:nvPr/>
          </p:nvSpPr>
          <p:spPr>
            <a:xfrm>
              <a:off x="3719" y="3066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0" name=""/>
            <p:cNvSpPr/>
            <p:nvPr/>
          </p:nvSpPr>
          <p:spPr>
            <a:xfrm>
              <a:off x="371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1" name=""/>
            <p:cNvSpPr/>
            <p:nvPr/>
          </p:nvSpPr>
          <p:spPr>
            <a:xfrm>
              <a:off x="5399" y="3066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2" name=""/>
            <p:cNvSpPr/>
            <p:nvPr/>
          </p:nvSpPr>
          <p:spPr>
            <a:xfrm>
              <a:off x="35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3" name=""/>
            <p:cNvSpPr/>
            <p:nvPr/>
          </p:nvSpPr>
          <p:spPr>
            <a:xfrm>
              <a:off x="359" y="3532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Wide spread tissue effects </a:t>
              </a:r>
            </a:p>
          </p:txBody>
        </p:sp>
        <p:sp>
          <p:nvSpPr>
            <p:cNvPr id="94" name=""/>
            <p:cNvSpPr/>
            <p:nvPr/>
          </p:nvSpPr>
          <p:spPr>
            <a:xfrm>
              <a:off x="35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5" name=""/>
            <p:cNvSpPr/>
            <p:nvPr/>
          </p:nvSpPr>
          <p:spPr>
            <a:xfrm>
              <a:off x="35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6" name=""/>
            <p:cNvSpPr/>
            <p:nvPr/>
          </p:nvSpPr>
          <p:spPr>
            <a:xfrm>
              <a:off x="203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7" name=""/>
            <p:cNvSpPr/>
            <p:nvPr/>
          </p:nvSpPr>
          <p:spPr>
            <a:xfrm>
              <a:off x="203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98" name=""/>
            <p:cNvSpPr/>
            <p:nvPr/>
          </p:nvSpPr>
          <p:spPr>
            <a:xfrm>
              <a:off x="2039" y="3532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Cell 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energetics</a:t>
              </a: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                     </a:t>
              </a:r>
            </a:p>
          </p:txBody>
        </p:sp>
        <p:sp>
          <p:nvSpPr>
            <p:cNvPr id="99" name=""/>
            <p:cNvSpPr/>
            <p:nvPr/>
          </p:nvSpPr>
          <p:spPr>
            <a:xfrm>
              <a:off x="203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0" name=""/>
            <p:cNvSpPr/>
            <p:nvPr/>
          </p:nvSpPr>
          <p:spPr>
            <a:xfrm>
              <a:off x="203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1" name=""/>
            <p:cNvSpPr/>
            <p:nvPr/>
          </p:nvSpPr>
          <p:spPr>
            <a:xfrm>
              <a:off x="371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2" name=""/>
            <p:cNvSpPr/>
            <p:nvPr/>
          </p:nvSpPr>
          <p:spPr>
            <a:xfrm>
              <a:off x="371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3" name=""/>
            <p:cNvSpPr/>
            <p:nvPr/>
          </p:nvSpPr>
          <p:spPr>
            <a:xfrm>
              <a:off x="3719" y="3532"/>
              <a:ext cx="1680" cy="46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wrap="square" anchor="t"/>
            <a:p>
              <a:pPr lvl="0" algn="r" marL="0" indent="0">
                <a:lnSpc>
                  <a:spcPct val="100000"/>
                </a:lnSpc>
                <a:buNone/>
              </a:pPr>
              <a:r>
                <a:rPr sz="1800" b="0" i="0" u="none" strike="noStrike" baseline="0">
                  <a:solidFill>
                    <a:srgbClr val="000000"/>
                  </a:solidFill>
                  <a:latin typeface="Calibri"/>
                </a:rPr>
                <a:t>Phosphate  </a:t>
              </a:r>
            </a:p>
          </p:txBody>
        </p:sp>
        <p:sp>
          <p:nvSpPr>
            <p:cNvPr id="104" name=""/>
            <p:cNvSpPr/>
            <p:nvPr/>
          </p:nvSpPr>
          <p:spPr>
            <a:xfrm>
              <a:off x="3719" y="3532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5" name=""/>
            <p:cNvSpPr/>
            <p:nvPr/>
          </p:nvSpPr>
          <p:spPr>
            <a:xfrm>
              <a:off x="371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6" name=""/>
            <p:cNvSpPr/>
            <p:nvPr/>
          </p:nvSpPr>
          <p:spPr>
            <a:xfrm>
              <a:off x="5399" y="3532"/>
              <a:ext cx="0" cy="466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7" name=""/>
            <p:cNvSpPr/>
            <p:nvPr/>
          </p:nvSpPr>
          <p:spPr>
            <a:xfrm>
              <a:off x="359" y="399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8" name=""/>
            <p:cNvSpPr/>
            <p:nvPr/>
          </p:nvSpPr>
          <p:spPr>
            <a:xfrm>
              <a:off x="2039" y="399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  <p:sp>
          <p:nvSpPr>
            <p:cNvPr id="109" name=""/>
            <p:cNvSpPr/>
            <p:nvPr/>
          </p:nvSpPr>
          <p:spPr>
            <a:xfrm>
              <a:off x="3719" y="3998"/>
              <a:ext cx="1680" cy="0"/>
            </a:xfrm>
            <a:prstGeom prst="line"/>
            <a:noFill/>
            <a:ln w="12700">
              <a:solidFill>
                <a:srgbClr val="FFFFFF"/>
              </a:solidFill>
            </a:ln>
          </p:spPr>
        </p:sp>
      </p:grpSp>
      <p:pic>
        <p:nvPicPr>
          <p:cNvPr id="110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568325" y="1784350"/>
            <a:ext cx="8001000" cy="4810125"/>
          </a:xfrm>
          <a:prstGeom prst="rect"/>
        </p:spPr>
      </p:pic>
    </p:spTree>
  </p:cSld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0"/>
            <a:ext cx="9144000" cy="68580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>
            <a:normAutofit fontScale="70000" lnSpcReduction="20000"/>
          </a:bodyPr>
          <a:p>
            <a:pPr lvl="0" algn="l" marL="0" indent="0">
              <a:buNone/>
            </a:pPr>
          </a:p>
          <a:p>
            <a:pPr lvl="0" algn="l" marL="0" indent="0">
              <a:buNone/>
            </a:pP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How to interpret electrolyte , urea and </a:t>
            </a: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creatinine</a:t>
            </a:r>
            <a:r>
              <a:rPr sz="4000" b="1" i="0" u="none" strike="noStrike">
                <a:solidFill>
                  <a:srgbClr val="FF0000"/>
                </a:solidFill>
                <a:latin typeface="Calibri"/>
              </a:rPr>
              <a:t> results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Na</a:t>
            </a:r>
            <a:r>
              <a:rPr b="1" i="0" u="sng" strike="noStrike">
                <a:solidFill>
                  <a:srgbClr val="FF0000"/>
                </a:solidFill>
                <a:latin typeface="Calibri"/>
              </a:rPr>
              <a:t>+ (sodium)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Largely reflects reciprocal changes in body water content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K</a:t>
            </a:r>
            <a:r>
              <a:rPr b="1" i="0" u="sng" strike="noStrike">
                <a:solidFill>
                  <a:srgbClr val="FF0000"/>
                </a:solidFill>
                <a:latin typeface="Calibri"/>
              </a:rPr>
              <a:t>+ (potassium)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May reflect K shifts in and out of cells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Low levels usually mean excessive losses (gastrointestinal </a:t>
            </a:r>
            <a:r>
              <a:rPr>
                <a:solidFill>
                  <a:srgbClr val="000000"/>
                </a:solidFill>
                <a:latin typeface="Calibri"/>
              </a:rPr>
              <a:t>or renal</a:t>
            </a:r>
            <a:r>
              <a:rPr>
                <a:solidFill>
                  <a:srgbClr val="000000"/>
                </a:solidFill>
                <a:latin typeface="Calibri"/>
              </a:rPr>
              <a:t>)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High levels usually mean renal dysfunction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Cl</a:t>
            </a:r>
            <a:r>
              <a:rPr b="1" i="0" u="sng" strike="noStrike">
                <a:solidFill>
                  <a:srgbClr val="FF0000"/>
                </a:solidFill>
                <a:latin typeface="Calibri"/>
              </a:rPr>
              <a:t>− (chloride)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Generally changes in parallel with plasma Na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Low in metabolic </a:t>
            </a:r>
            <a:r>
              <a:rPr>
                <a:solidFill>
                  <a:srgbClr val="000000"/>
                </a:solidFill>
                <a:latin typeface="Calibri"/>
              </a:rPr>
              <a:t>alkalosis  • </a:t>
            </a:r>
            <a:r>
              <a:rPr>
                <a:solidFill>
                  <a:srgbClr val="000000"/>
                </a:solidFill>
                <a:latin typeface="Calibri"/>
              </a:rPr>
              <a:t>High in some forms of metabolic acidosis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HCO3− </a:t>
            </a:r>
            <a:r>
              <a:rPr b="1" i="0" u="sng" strike="noStrike">
                <a:solidFill>
                  <a:srgbClr val="FF0000"/>
                </a:solidFill>
                <a:latin typeface="Calibri"/>
              </a:rPr>
              <a:t>(bicarbonate)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Abnormal in acid–base disorders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Urea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Increased with a fall in </a:t>
            </a:r>
            <a:r>
              <a:rPr>
                <a:solidFill>
                  <a:srgbClr val="000000"/>
                </a:solidFill>
                <a:latin typeface="Calibri"/>
              </a:rPr>
              <a:t>glomerular</a:t>
            </a:r>
            <a:r>
              <a:rPr>
                <a:solidFill>
                  <a:srgbClr val="000000"/>
                </a:solidFill>
                <a:latin typeface="Calibri"/>
              </a:rPr>
              <a:t> filtration rate (GFR</a:t>
            </a:r>
            <a:r>
              <a:rPr>
                <a:solidFill>
                  <a:srgbClr val="000000"/>
                </a:solidFill>
                <a:latin typeface="Calibri"/>
              </a:rPr>
              <a:t>),reduced </a:t>
            </a:r>
            <a:r>
              <a:rPr>
                <a:solidFill>
                  <a:srgbClr val="000000"/>
                </a:solidFill>
                <a:latin typeface="Calibri"/>
              </a:rPr>
              <a:t>renal perfusion or urine flow rate, and in </a:t>
            </a:r>
            <a:r>
              <a:rPr>
                <a:solidFill>
                  <a:srgbClr val="000000"/>
                </a:solidFill>
                <a:latin typeface="Calibri"/>
              </a:rPr>
              <a:t>high protein </a:t>
            </a:r>
            <a:r>
              <a:rPr>
                <a:solidFill>
                  <a:srgbClr val="000000"/>
                </a:solidFill>
                <a:latin typeface="Calibri"/>
              </a:rPr>
              <a:t>intake or catabolic states</a:t>
            </a:r>
          </a:p>
          <a:p>
            <a:pPr lvl="0" algn="l" marL="0" indent="0">
              <a:buNone/>
            </a:pPr>
            <a:r>
              <a:rPr b="1" i="0" u="sng" strike="noStrike">
                <a:solidFill>
                  <a:srgbClr val="FF0000"/>
                </a:solidFill>
                <a:latin typeface="Calibri"/>
              </a:rPr>
              <a:t>Creatinine</a:t>
            </a:r>
          </a:p>
          <a:p>
            <a:pPr lvl="0" algn="l" marL="0" indent="0">
              <a:buNone/>
            </a:pPr>
            <a:r>
              <a:rPr>
                <a:solidFill>
                  <a:srgbClr val="000000"/>
                </a:solidFill>
                <a:latin typeface="Calibri"/>
              </a:rPr>
              <a:t>• Increased with a fall in GFR, in individuals with high </a:t>
            </a:r>
            <a:r>
              <a:rPr>
                <a:solidFill>
                  <a:srgbClr val="000000"/>
                </a:solidFill>
                <a:latin typeface="Calibri"/>
              </a:rPr>
              <a:t>musclemass</a:t>
            </a:r>
            <a:r>
              <a:rPr>
                <a:solidFill>
                  <a:srgbClr val="000000"/>
                </a:solidFill>
                <a:latin typeface="Calibri"/>
              </a:rPr>
              <a:t>, and with some </a:t>
            </a:r>
            <a:r>
              <a:rPr>
                <a:solidFill>
                  <a:srgbClr val="000000"/>
                </a:solidFill>
                <a:latin typeface="Calibri"/>
              </a:rPr>
              <a:t>drug</a:t>
            </a:r>
          </a:p>
        </p:txBody>
      </p:sp>
    </p:spTree>
  </p:cSld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ctr" marL="0" indent="0">
              <a:lnSpc>
                <a:spcPct val="100000"/>
              </a:lnSpc>
              <a:buNone/>
            </a:pPr>
            <a:r>
              <a:rPr sz="4400" b="0" i="0" u="none" strike="noStrike" baseline="0">
                <a:solidFill>
                  <a:srgbClr val="FF0000"/>
                </a:solidFill>
                <a:latin typeface="Calibri"/>
              </a:rPr>
              <a:t>Body Fluid Compartments</a:t>
            </a:r>
          </a:p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1355725"/>
            <a:ext cx="9144000" cy="54991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l" marL="0" indent="0">
              <a:buNone/>
            </a:pPr>
            <a:r>
              <a:rPr>
                <a:solidFill>
                  <a:srgbClr val="60497B"/>
                </a:solidFill>
                <a:latin typeface="Calibri"/>
              </a:rPr>
              <a:t>In lean adults, body fluids constitute 55% of female and 60% of male total body mass</a:t>
            </a:r>
          </a:p>
          <a:p>
            <a:pPr lvl="1" algn="l"/>
            <a:r>
              <a:rPr>
                <a:solidFill>
                  <a:srgbClr val="FF0000"/>
                </a:solidFill>
                <a:latin typeface="Calibri"/>
              </a:rPr>
              <a:t>Intracellular fluid (ICF) </a:t>
            </a:r>
            <a:r>
              <a:rPr>
                <a:solidFill>
                  <a:srgbClr val="60497B"/>
                </a:solidFill>
                <a:latin typeface="Calibri"/>
              </a:rPr>
              <a:t>:</a:t>
            </a:r>
          </a:p>
          <a:p>
            <a:pPr lvl="2" algn="l"/>
            <a:r>
              <a:rPr>
                <a:solidFill>
                  <a:srgbClr val="60497B"/>
                </a:solidFill>
                <a:latin typeface="Calibri"/>
              </a:rPr>
              <a:t>About</a:t>
            </a:r>
            <a:r>
              <a:rPr>
                <a:solidFill>
                  <a:srgbClr val="FF0000"/>
                </a:solidFill>
                <a:latin typeface="Calibri"/>
              </a:rPr>
              <a:t> </a:t>
            </a:r>
            <a:r>
              <a:rPr sz="2800">
                <a:solidFill>
                  <a:srgbClr val="FF0000"/>
                </a:solidFill>
                <a:latin typeface="Calibri"/>
              </a:rPr>
              <a:t>2/3</a:t>
            </a:r>
            <a:r>
              <a:rPr>
                <a:solidFill>
                  <a:srgbClr val="FF0000"/>
                </a:solidFill>
                <a:latin typeface="Calibri"/>
              </a:rPr>
              <a:t> </a:t>
            </a:r>
            <a:r>
              <a:rPr>
                <a:solidFill>
                  <a:srgbClr val="60497B"/>
                </a:solidFill>
                <a:latin typeface="Calibri"/>
              </a:rPr>
              <a:t>of body fluid</a:t>
            </a:r>
          </a:p>
          <a:p>
            <a:pPr lvl="1" algn="l"/>
            <a:r>
              <a:rPr>
                <a:solidFill>
                  <a:srgbClr val="FF0000"/>
                </a:solidFill>
                <a:latin typeface="Calibri"/>
              </a:rPr>
              <a:t>Extracellular fluid (ECF) : </a:t>
            </a:r>
          </a:p>
          <a:p>
            <a:pPr lvl="1" algn="l"/>
            <a:r>
              <a:rPr>
                <a:solidFill>
                  <a:srgbClr val="FF0000"/>
                </a:solidFill>
                <a:latin typeface="Calibri"/>
              </a:rPr>
              <a:t>1/3</a:t>
            </a:r>
            <a:r>
              <a:rPr>
                <a:solidFill>
                  <a:srgbClr val="1F497D"/>
                </a:solidFill>
                <a:latin typeface="Calibri"/>
              </a:rPr>
              <a:t> of body fluid which include</a:t>
            </a:r>
            <a:r>
              <a:rPr b="0" i="0" u="sng" strike="noStrike">
                <a:solidFill>
                  <a:srgbClr val="1F497D"/>
                </a:solidFill>
                <a:latin typeface="Calibri"/>
              </a:rPr>
              <a:t> Interstitial</a:t>
            </a:r>
            <a:r>
              <a:rPr>
                <a:solidFill>
                  <a:srgbClr val="1F497D"/>
                </a:solidFill>
                <a:latin typeface="Calibri"/>
              </a:rPr>
              <a:t> fluid &amp; </a:t>
            </a:r>
            <a:r>
              <a:rPr b="0" i="0" u="sng" strike="noStrike">
                <a:solidFill>
                  <a:srgbClr val="1F497D"/>
                </a:solidFill>
                <a:latin typeface="Calibri"/>
              </a:rPr>
              <a:t>Plasma</a:t>
            </a:r>
          </a:p>
          <a:p>
            <a:pPr lvl="2" algn="l"/>
            <a:r>
              <a:rPr b="0" i="0" u="sng" strike="noStrike">
                <a:solidFill>
                  <a:srgbClr val="FF0000"/>
                </a:solidFill>
                <a:latin typeface="Calibri"/>
              </a:rPr>
              <a:t>Interstitial</a:t>
            </a:r>
            <a:r>
              <a:rPr>
                <a:solidFill>
                  <a:srgbClr val="FF0000"/>
                </a:solidFill>
                <a:latin typeface="Calibri"/>
              </a:rPr>
              <a:t> </a:t>
            </a:r>
            <a:r>
              <a:rPr>
                <a:solidFill>
                  <a:srgbClr val="60497B"/>
                </a:solidFill>
                <a:latin typeface="Calibri"/>
              </a:rPr>
              <a:t>fluid between cell is </a:t>
            </a:r>
            <a:r>
              <a:rPr>
                <a:solidFill>
                  <a:srgbClr val="FF0000"/>
                </a:solidFill>
                <a:latin typeface="Calibri"/>
              </a:rPr>
              <a:t>80% </a:t>
            </a:r>
            <a:r>
              <a:rPr>
                <a:solidFill>
                  <a:srgbClr val="60497B"/>
                </a:solidFill>
                <a:latin typeface="Calibri"/>
              </a:rPr>
              <a:t>of ECF</a:t>
            </a:r>
          </a:p>
          <a:p>
            <a:pPr lvl="2" algn="l"/>
            <a:r>
              <a:rPr b="0" i="0" u="sng" strike="noStrike">
                <a:solidFill>
                  <a:srgbClr val="FF0000"/>
                </a:solidFill>
                <a:latin typeface="Calibri"/>
              </a:rPr>
              <a:t>Plasma</a:t>
            </a:r>
            <a:r>
              <a:rPr>
                <a:solidFill>
                  <a:srgbClr val="60497B"/>
                </a:solidFill>
                <a:latin typeface="Calibri"/>
              </a:rPr>
              <a:t> in blood is </a:t>
            </a:r>
            <a:r>
              <a:rPr>
                <a:solidFill>
                  <a:srgbClr val="FF0000"/>
                </a:solidFill>
                <a:latin typeface="Calibri"/>
              </a:rPr>
              <a:t>20% </a:t>
            </a:r>
            <a:r>
              <a:rPr>
                <a:solidFill>
                  <a:srgbClr val="60497B"/>
                </a:solidFill>
                <a:latin typeface="Calibri"/>
              </a:rPr>
              <a:t>of ECF</a:t>
            </a:r>
          </a:p>
          <a:p>
            <a:pPr lvl="2" algn="l"/>
            <a:r>
              <a:rPr>
                <a:solidFill>
                  <a:srgbClr val="60497B"/>
                </a:solidFill>
                <a:latin typeface="Calibri"/>
              </a:rPr>
              <a:t>Also includes lymph, cerebrospinal fluid, synovial fluid, aqueous humor, vitreous body, </a:t>
            </a:r>
            <a:r>
              <a:rPr>
                <a:solidFill>
                  <a:srgbClr val="60497B"/>
                </a:solidFill>
                <a:latin typeface="Calibri"/>
              </a:rPr>
              <a:t>endolymph</a:t>
            </a:r>
            <a:r>
              <a:rPr>
                <a:solidFill>
                  <a:srgbClr val="60497B"/>
                </a:solidFill>
                <a:latin typeface="Calibri"/>
              </a:rPr>
              <a:t>,, pleural, pericardial, and peritoneal fluids</a:t>
            </a:r>
          </a:p>
          <a:p>
            <a:pPr lvl="0" algn="l" marL="0" indent="0">
              <a:buNone/>
            </a:pPr>
          </a:p>
        </p:txBody>
      </p:sp>
    </p:spTree>
  </p:cSld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ctr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ctr" marL="0" indent="0">
              <a:lnSpc>
                <a:spcPct val="100000"/>
              </a:lnSpc>
              <a:buNone/>
            </a:pPr>
            <a:r>
              <a:rPr sz="4400" b="0" i="0" u="none" strike="noStrike" baseline="0">
                <a:solidFill>
                  <a:srgbClr val="FF0000"/>
                </a:solidFill>
                <a:latin typeface="Calibri"/>
              </a:rPr>
              <a:t>Sources of Body Water Gain and Loss</a:t>
            </a:r>
          </a:p>
        </p:txBody>
      </p:sp>
      <p:sp>
        <p:nvSpPr>
          <p:cNvPr id="3" name=""/>
          <p:cNvSpPr txBox="1"/>
          <p:nvPr>
            <p:ph type="subTitle" idx="1"/>
          </p:nvPr>
        </p:nvSpPr>
        <p:spPr>
          <a:xfrm>
            <a:off x="0" y="1355725"/>
            <a:ext cx="9144000" cy="549910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0" algn="l" marL="0" indent="0">
              <a:lnSpc>
                <a:spcPct val="80000"/>
              </a:lnSpc>
              <a:buNone/>
            </a:pPr>
            <a:r>
              <a:rPr sz="2800">
                <a:solidFill>
                  <a:srgbClr val="60497B"/>
                </a:solidFill>
                <a:latin typeface="Calibri"/>
              </a:rPr>
              <a:t>*  Fluid balance related to electrolyte balance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60497B"/>
                </a:solidFill>
                <a:latin typeface="Calibri"/>
              </a:rPr>
              <a:t>*  Kidneys excrete excess water through dilute urine or excess electrolytes through concentrated urine</a:t>
            </a:r>
          </a:p>
          <a:p>
            <a:pPr lvl="0" algn="l" marL="0" indent="0">
              <a:lnSpc>
                <a:spcPct val="80000"/>
              </a:lnSpc>
              <a:buNone/>
            </a:pPr>
            <a:r>
              <a:rPr sz="2800" b="1" i="0" u="none" strike="noStrike">
                <a:solidFill>
                  <a:srgbClr val="60497B"/>
                </a:solidFill>
                <a:latin typeface="Calibri"/>
              </a:rPr>
              <a:t>                    Body can gain water by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FF0000"/>
                </a:solidFill>
                <a:latin typeface="Calibri"/>
              </a:rPr>
              <a:t>Ingestion</a:t>
            </a:r>
            <a:r>
              <a:rPr>
                <a:solidFill>
                  <a:srgbClr val="60497B"/>
                </a:solidFill>
                <a:latin typeface="Calibri"/>
              </a:rPr>
              <a:t> of liquids and moist foods (2300mL/day)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FF0000"/>
                </a:solidFill>
                <a:latin typeface="Calibri"/>
              </a:rPr>
              <a:t>Metabolic synthesis </a:t>
            </a:r>
            <a:r>
              <a:rPr>
                <a:solidFill>
                  <a:srgbClr val="60497B"/>
                </a:solidFill>
                <a:latin typeface="Calibri"/>
              </a:rPr>
              <a:t>of water during cellular respiration (200mL/day)</a:t>
            </a:r>
          </a:p>
          <a:p>
            <a:pPr lvl="0" algn="l" marL="0" indent="0">
              <a:lnSpc>
                <a:spcPct val="80000"/>
              </a:lnSpc>
              <a:buNone/>
            </a:pPr>
            <a:r>
              <a:rPr sz="2800" b="1" i="0" u="none" strike="noStrike">
                <a:solidFill>
                  <a:srgbClr val="60497B"/>
                </a:solidFill>
                <a:latin typeface="Calibri"/>
              </a:rPr>
              <a:t>                    Body loses water through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FF0000"/>
                </a:solidFill>
                <a:latin typeface="Calibri"/>
              </a:rPr>
              <a:t>Kidneys</a:t>
            </a:r>
            <a:r>
              <a:rPr>
                <a:solidFill>
                  <a:srgbClr val="60497B"/>
                </a:solidFill>
                <a:latin typeface="Calibri"/>
              </a:rPr>
              <a:t> (1500mL/day)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FF0000"/>
                </a:solidFill>
                <a:latin typeface="Calibri"/>
              </a:rPr>
              <a:t>Evaporation</a:t>
            </a:r>
            <a:r>
              <a:rPr>
                <a:solidFill>
                  <a:srgbClr val="60497B"/>
                </a:solidFill>
                <a:latin typeface="Calibri"/>
              </a:rPr>
              <a:t> from skin (600mL/day)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60497B"/>
                </a:solidFill>
                <a:latin typeface="Calibri"/>
              </a:rPr>
              <a:t>Exhalation from </a:t>
            </a:r>
            <a:r>
              <a:rPr>
                <a:solidFill>
                  <a:srgbClr val="FF0000"/>
                </a:solidFill>
                <a:latin typeface="Calibri"/>
              </a:rPr>
              <a:t>lungs</a:t>
            </a:r>
            <a:r>
              <a:rPr>
                <a:solidFill>
                  <a:srgbClr val="60497B"/>
                </a:solidFill>
                <a:latin typeface="Calibri"/>
              </a:rPr>
              <a:t> (300mL/day)</a:t>
            </a:r>
          </a:p>
          <a:p>
            <a:pPr lvl="1" algn="l">
              <a:lnSpc>
                <a:spcPct val="80000"/>
              </a:lnSpc>
            </a:pPr>
            <a:r>
              <a:rPr>
                <a:solidFill>
                  <a:srgbClr val="FF0000"/>
                </a:solidFill>
                <a:latin typeface="Calibri"/>
              </a:rPr>
              <a:t>Feces</a:t>
            </a:r>
            <a:r>
              <a:rPr>
                <a:solidFill>
                  <a:srgbClr val="60497B"/>
                </a:solidFill>
                <a:latin typeface="Calibri"/>
              </a:rPr>
              <a:t> (100mL/day)</a:t>
            </a:r>
          </a:p>
        </p:txBody>
      </p:sp>
    </p:spTree>
  </p:cSld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Body Fluid Compartments</a:t>
            </a:r>
          </a:p>
        </p:txBody>
      </p:sp>
      <p:pic>
        <p:nvPicPr>
          <p:cNvPr id="4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609600" y="1552575"/>
            <a:ext cx="8534400" cy="4930775"/>
          </a:xfrm>
          <a:prstGeom prst="rect"/>
          <a:noFill/>
        </p:spPr>
      </p:pic>
    </p:spTree>
  </p:cSld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457200" y="282575"/>
            <a:ext cx="8229600" cy="85725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Daily Water Gain and Loss</a:t>
            </a:r>
          </a:p>
        </p:txBody>
      </p:sp>
      <p:pic>
        <p:nvPicPr>
          <p:cNvPr id="4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2409825" y="1035050"/>
            <a:ext cx="4321175" cy="5054600"/>
          </a:xfrm>
          <a:prstGeom prst="rect"/>
          <a:noFill/>
        </p:spPr>
      </p:pic>
      <p:pic>
        <p:nvPicPr>
          <p:cNvPr id="5" name="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854200" y="1187450"/>
            <a:ext cx="5027612" cy="5954712"/>
          </a:xfrm>
          <a:prstGeom prst="rect"/>
          <a:noFill/>
        </p:spPr>
      </p:pic>
    </p:spTree>
  </p:cSld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>
            <a:normAutofit fontScale="90000"/>
          </a:bodyPr>
          <a:p>
            <a:pPr lvl="0"/>
            <a:r>
              <a:rPr sz="3800">
                <a:solidFill>
                  <a:srgbClr val="FF0000"/>
                </a:solidFill>
                <a:latin typeface="Calibri"/>
              </a:rPr>
              <a:t>Regulation of body water gain</a:t>
            </a:r>
            <a:br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355600" y="854075"/>
            <a:ext cx="5356225" cy="6000750"/>
          </a:xfrm>
          <a:prstGeom prst="rect"/>
          <a:noFill/>
          <a:ln>
            <a:noFill/>
          </a:ln>
        </p:spPr>
        <p:txBody>
          <a:bodyPr wrap="square" anchor="t"/>
          <a:p>
            <a:pPr lvl="1" algn="l">
              <a:lnSpc>
                <a:spcPct val="90000"/>
              </a:lnSpc>
            </a:pPr>
            <a:r>
              <a:rPr sz="2800">
                <a:latin typeface="Calibri"/>
              </a:rPr>
              <a:t>Mainly by volume of water intake</a:t>
            </a:r>
          </a:p>
          <a:p>
            <a:pPr lvl="1" algn="l">
              <a:lnSpc>
                <a:spcPct val="90000"/>
              </a:lnSpc>
            </a:pPr>
            <a:r>
              <a:rPr sz="2800" b="1" i="0" u="none" strike="noStrike">
                <a:latin typeface="Calibri"/>
              </a:rPr>
              <a:t>Dehydration</a:t>
            </a:r>
            <a:r>
              <a:rPr sz="2800">
                <a:latin typeface="Calibri"/>
              </a:rPr>
              <a:t> – when  water loss is greater than </a:t>
            </a:r>
            <a:r>
              <a:rPr sz="2800">
                <a:latin typeface="Calibri"/>
              </a:rPr>
              <a:t>gain</a:t>
            </a:r>
          </a:p>
          <a:p>
            <a:pPr lvl="2" algn="l">
              <a:lnSpc>
                <a:spcPct val="90000"/>
              </a:lnSpc>
              <a:buNone/>
            </a:pPr>
            <a:r>
              <a:rPr sz="2800" b="1" i="0" u="none" strike="noStrike">
                <a:latin typeface="Calibri"/>
              </a:rPr>
              <a:t>1.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Decrease in volume</a:t>
            </a:r>
            <a:r>
              <a:rPr sz="2800">
                <a:latin typeface="Calibri"/>
              </a:rPr>
              <a:t>, </a:t>
            </a:r>
          </a:p>
          <a:p>
            <a:pPr lvl="2" algn="l">
              <a:lnSpc>
                <a:spcPct val="90000"/>
              </a:lnSpc>
              <a:buNone/>
            </a:pPr>
            <a:r>
              <a:rPr sz="2800" b="1" i="0" u="none" strike="noStrike">
                <a:latin typeface="Calibri"/>
              </a:rPr>
              <a:t>2.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increase 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in 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osmolarity</a:t>
            </a:r>
            <a:r>
              <a:rPr sz="2800"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sz="2800">
                <a:latin typeface="Calibri"/>
              </a:rPr>
              <a:t>of </a:t>
            </a:r>
            <a:r>
              <a:rPr sz="2800">
                <a:latin typeface="Calibri"/>
              </a:rPr>
              <a:t>body fluids</a:t>
            </a:r>
          </a:p>
          <a:p>
            <a:pPr lvl="2" algn="l">
              <a:lnSpc>
                <a:spcPct val="90000"/>
              </a:lnSpc>
              <a:buNone/>
            </a:pPr>
            <a:r>
              <a:rPr sz="2800">
                <a:latin typeface="Calibri"/>
              </a:rPr>
              <a:t>Stimulates </a:t>
            </a:r>
            <a:r>
              <a:rPr sz="2800" b="0" i="0" u="sng" strike="noStrike">
                <a:latin typeface="Calibri"/>
              </a:rPr>
              <a:t>thirst</a:t>
            </a:r>
            <a:r>
              <a:rPr sz="2800">
                <a:latin typeface="Calibri"/>
              </a:rPr>
              <a:t> center </a:t>
            </a:r>
          </a:p>
          <a:p>
            <a:pPr lvl="2" algn="l">
              <a:lnSpc>
                <a:spcPct val="90000"/>
              </a:lnSpc>
              <a:buNone/>
            </a:pPr>
            <a:r>
              <a:rPr sz="2800">
                <a:latin typeface="Calibri"/>
              </a:rPr>
              <a:t> in  </a:t>
            </a:r>
            <a:r>
              <a:rPr sz="2800" b="0" i="0" u="sng" strike="noStrike">
                <a:latin typeface="Calibri"/>
              </a:rPr>
              <a:t>hypothalamus</a:t>
            </a:r>
          </a:p>
        </p:txBody>
      </p:sp>
      <p:pic>
        <p:nvPicPr>
          <p:cNvPr id="5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5283200" y="1069975"/>
            <a:ext cx="3502025" cy="5784850"/>
          </a:xfrm>
          <a:prstGeom prst="rect"/>
          <a:noFill/>
        </p:spPr>
      </p:pic>
    </p:spTree>
  </p:cSld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0" y="0"/>
            <a:ext cx="9144000" cy="135572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p>
            <a:pPr lvl="0"/>
            <a:r>
              <a:rPr sz="3800" b="1" i="0" u="none" strike="noStrike">
                <a:solidFill>
                  <a:srgbClr val="FF0000"/>
                </a:solidFill>
                <a:latin typeface="Calibri"/>
              </a:rPr>
              <a:t>Regulation of water and solute loss</a:t>
            </a:r>
            <a:br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0" y="641350"/>
            <a:ext cx="9144000" cy="6213475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1" algn="l">
              <a:buNone/>
            </a:pPr>
          </a:p>
          <a:p>
            <a:pPr lvl="1" algn="l"/>
            <a:r>
              <a:rPr>
                <a:solidFill>
                  <a:srgbClr val="60497B"/>
                </a:solidFill>
                <a:latin typeface="Calibri"/>
              </a:rPr>
              <a:t>Extent of </a:t>
            </a:r>
            <a:r>
              <a:rPr b="0" i="0" u="sng" strike="noStrike">
                <a:solidFill>
                  <a:srgbClr val="60497B"/>
                </a:solidFill>
                <a:latin typeface="Calibri"/>
              </a:rPr>
              <a:t>urinary </a:t>
            </a:r>
            <a:r>
              <a:rPr b="0" i="0" u="sng" strike="noStrike">
                <a:solidFill>
                  <a:srgbClr val="FF0000"/>
                </a:solidFill>
                <a:latin typeface="Calibri"/>
              </a:rPr>
              <a:t>salt loss </a:t>
            </a:r>
            <a:r>
              <a:rPr>
                <a:solidFill>
                  <a:srgbClr val="60497B"/>
                </a:solidFill>
                <a:latin typeface="Calibri"/>
              </a:rPr>
              <a:t>is the main factor that determines 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body fluid </a:t>
            </a: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volume</a:t>
            </a:r>
          </a:p>
          <a:p>
            <a:pPr lvl="1" algn="l"/>
            <a:r>
              <a:rPr>
                <a:solidFill>
                  <a:srgbClr val="60497B"/>
                </a:solidFill>
                <a:latin typeface="Calibri"/>
              </a:rPr>
              <a:t>Main factor that determines 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body fluid </a:t>
            </a:r>
            <a:r>
              <a:rPr sz="3600" b="1" i="0" u="sng" strike="noStrike">
                <a:solidFill>
                  <a:srgbClr val="FF0000"/>
                </a:solidFill>
                <a:latin typeface="Calibri"/>
              </a:rPr>
              <a:t>osmolarity</a:t>
            </a:r>
            <a:r>
              <a:rPr sz="3600" b="1" i="0" u="sng" strike="noStrike">
                <a:solidFill>
                  <a:srgbClr val="60497B"/>
                </a:solidFill>
                <a:latin typeface="Calibri"/>
              </a:rPr>
              <a:t> </a:t>
            </a:r>
            <a:r>
              <a:rPr>
                <a:solidFill>
                  <a:srgbClr val="60497B"/>
                </a:solidFill>
                <a:latin typeface="Calibri"/>
              </a:rPr>
              <a:t>is extent of </a:t>
            </a:r>
            <a:r>
              <a:rPr b="0" i="0" u="sng" strike="noStrike">
                <a:solidFill>
                  <a:srgbClr val="60497B"/>
                </a:solidFill>
                <a:latin typeface="Calibri"/>
              </a:rPr>
              <a:t>urinary</a:t>
            </a:r>
            <a:r>
              <a:rPr>
                <a:solidFill>
                  <a:srgbClr val="60497B"/>
                </a:solidFill>
                <a:latin typeface="Calibri"/>
              </a:rPr>
              <a:t> </a:t>
            </a:r>
            <a:r>
              <a:rPr b="0" i="0" u="sng" strike="noStrike">
                <a:solidFill>
                  <a:srgbClr val="FF0000"/>
                </a:solidFill>
                <a:latin typeface="Calibri"/>
              </a:rPr>
              <a:t>water </a:t>
            </a:r>
            <a:r>
              <a:rPr b="0" i="0" u="sng" strike="noStrike">
                <a:solidFill>
                  <a:srgbClr val="FF0000"/>
                </a:solidFill>
                <a:latin typeface="Calibri"/>
              </a:rPr>
              <a:t>loss</a:t>
            </a:r>
            <a:r>
              <a:rPr b="1" i="0" u="sng" strike="noStrike">
                <a:solidFill>
                  <a:srgbClr val="FF0000"/>
                </a:solidFill>
                <a:latin typeface="Calibri"/>
              </a:rPr>
              <a:t> </a:t>
            </a:r>
          </a:p>
          <a:p>
            <a:pPr lvl="1" algn="l">
              <a:buNone/>
            </a:pP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3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hormones regulate renal Na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+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 and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Cl</a:t>
            </a:r>
            <a:r>
              <a:rPr sz="3600" b="1" i="0" u="none" strike="noStrike" baseline="30000">
                <a:solidFill>
                  <a:srgbClr val="FF0000"/>
                </a:solidFill>
                <a:latin typeface="Calibri"/>
              </a:rPr>
              <a:t>-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sz="3600" b="1" i="0" u="none" strike="noStrike">
                <a:solidFill>
                  <a:srgbClr val="FF0000"/>
                </a:solidFill>
                <a:latin typeface="Calibri"/>
              </a:rPr>
              <a:t>reabsorption</a:t>
            </a:r>
          </a:p>
          <a:p>
            <a:pPr lvl="2" algn="l">
              <a:buNone/>
            </a:pPr>
            <a:r>
              <a:rPr sz="2800">
                <a:solidFill>
                  <a:srgbClr val="60497B"/>
                </a:solidFill>
                <a:latin typeface="Calibri"/>
              </a:rPr>
              <a:t>    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Angiotensin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 II  </a:t>
            </a:r>
            <a:r>
              <a:rPr sz="2800">
                <a:solidFill>
                  <a:srgbClr val="60497B"/>
                </a:solidFill>
                <a:latin typeface="Calibri"/>
              </a:rPr>
              <a:t>and 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aldosterone</a:t>
            </a:r>
            <a:r>
              <a:rPr sz="2800">
                <a:solidFill>
                  <a:srgbClr val="60497B"/>
                </a:solidFill>
                <a:latin typeface="Calibri"/>
              </a:rPr>
              <a:t> promote urinary Na</a:t>
            </a:r>
            <a:r>
              <a:rPr sz="2800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2800">
                <a:solidFill>
                  <a:srgbClr val="60497B"/>
                </a:solidFill>
                <a:latin typeface="Calibri"/>
              </a:rPr>
              <a:t> and </a:t>
            </a:r>
            <a:r>
              <a:rPr sz="2800">
                <a:solidFill>
                  <a:srgbClr val="60497B"/>
                </a:solidFill>
                <a:latin typeface="Calibri"/>
              </a:rPr>
              <a:t>Cl</a:t>
            </a:r>
            <a:r>
              <a:rPr sz="2800" baseline="30000">
                <a:solidFill>
                  <a:srgbClr val="60497B"/>
                </a:solidFill>
                <a:latin typeface="Calibri"/>
              </a:rPr>
              <a:t>-</a:t>
            </a:r>
            <a:r>
              <a:rPr sz="2800">
                <a:solidFill>
                  <a:srgbClr val="60497B"/>
                </a:solidFill>
                <a:latin typeface="Calibri"/>
              </a:rPr>
              <a:t> </a:t>
            </a:r>
            <a:r>
              <a:rPr sz="2800">
                <a:solidFill>
                  <a:srgbClr val="60497B"/>
                </a:solidFill>
                <a:latin typeface="Calibri"/>
              </a:rPr>
              <a:t>reabsorption</a:t>
            </a:r>
            <a:r>
              <a:rPr sz="2800">
                <a:solidFill>
                  <a:srgbClr val="60497B"/>
                </a:solidFill>
                <a:latin typeface="Calibri"/>
              </a:rPr>
              <a:t> of (and water by osmosis) when dehydrated</a:t>
            </a:r>
          </a:p>
          <a:p>
            <a:pPr lvl="2" algn="l">
              <a:buNone/>
            </a:pP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Atrial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natriuretic</a:t>
            </a:r>
            <a:r>
              <a:rPr sz="2800" b="1" i="0" u="sng" strike="noStrike">
                <a:solidFill>
                  <a:srgbClr val="FF0000"/>
                </a:solidFill>
                <a:latin typeface="Calibri"/>
              </a:rPr>
              <a:t> peptide (ANP</a:t>
            </a:r>
            <a:r>
              <a:rPr sz="2800">
                <a:solidFill>
                  <a:srgbClr val="FF0000"/>
                </a:solidFill>
                <a:latin typeface="Calibri"/>
              </a:rPr>
              <a:t>)</a:t>
            </a:r>
            <a:r>
              <a:rPr sz="2800">
                <a:solidFill>
                  <a:srgbClr val="60497B"/>
                </a:solidFill>
                <a:latin typeface="Calibri"/>
              </a:rPr>
              <a:t> promotes </a:t>
            </a:r>
            <a:r>
              <a:rPr sz="2800">
                <a:solidFill>
                  <a:srgbClr val="60497B"/>
                </a:solidFill>
                <a:latin typeface="Calibri"/>
              </a:rPr>
              <a:t>natriuresis</a:t>
            </a:r>
            <a:r>
              <a:rPr sz="2800">
                <a:solidFill>
                  <a:srgbClr val="60497B"/>
                </a:solidFill>
                <a:latin typeface="Calibri"/>
              </a:rPr>
              <a:t>, excretion of Na</a:t>
            </a:r>
            <a:r>
              <a:rPr sz="2800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2800">
                <a:solidFill>
                  <a:srgbClr val="60497B"/>
                </a:solidFill>
                <a:latin typeface="Calibri"/>
              </a:rPr>
              <a:t> and </a:t>
            </a:r>
            <a:r>
              <a:rPr sz="2800">
                <a:solidFill>
                  <a:srgbClr val="60497B"/>
                </a:solidFill>
                <a:latin typeface="Calibri"/>
              </a:rPr>
              <a:t>Cl</a:t>
            </a:r>
            <a:r>
              <a:rPr sz="2800" baseline="30000">
                <a:solidFill>
                  <a:srgbClr val="60497B"/>
                </a:solidFill>
                <a:latin typeface="Calibri"/>
              </a:rPr>
              <a:t>-</a:t>
            </a:r>
            <a:r>
              <a:rPr sz="2800">
                <a:solidFill>
                  <a:srgbClr val="60497B"/>
                </a:solidFill>
                <a:latin typeface="Calibri"/>
              </a:rPr>
              <a:t> followed by water excretion .</a:t>
            </a:r>
          </a:p>
        </p:txBody>
      </p:sp>
    </p:spTree>
  </p:cSld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>
            <a:off x="457200" y="273050"/>
            <a:ext cx="8229600" cy="1143000"/>
          </a:xfrm>
          <a:prstGeom prst="rect"/>
          <a:noFill/>
          <a:ln>
            <a:noFill/>
          </a:ln>
        </p:spPr>
        <p:txBody>
          <a:bodyPr wrap="square" anchor="ctr"/>
          <a:p>
            <a:pPr lvl="0"/>
            <a:r>
              <a:rPr>
                <a:latin typeface="Calibri"/>
              </a:rPr>
              <a:t>27_table_01</a:t>
            </a:r>
          </a:p>
        </p:txBody>
      </p:sp>
      <p:pic>
        <p:nvPicPr>
          <p:cNvPr id="3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641350" y="104775"/>
            <a:ext cx="7858125" cy="6823075"/>
          </a:xfrm>
          <a:prstGeom prst="rect"/>
          <a:noFill/>
          <a:ln>
            <a:noFill/>
          </a:ln>
        </p:spPr>
      </p:pic>
    </p:spTree>
  </p:cSld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wrap="square" anchor="ctr"/>
          <a:lstStyle>
            <a:lvl1pPr lvl="0">
              <a:defRPr>
                <a:latin typeface="Calibri"/>
              </a:defRPr>
            </a:lvl1pPr>
          </a:lstStyle>
          <a:p/>
        </p:txBody>
      </p:sp>
      <p:sp>
        <p:nvSpPr>
          <p:cNvPr id="3" name=""/>
          <p:cNvSpPr txBox="1"/>
          <p:nvPr>
            <p:ph type="title" idx="0"/>
          </p:nvPr>
        </p:nvSpPr>
        <p:spPr>
          <a:xfrm>
            <a:off x="0" y="0"/>
            <a:ext cx="9144000" cy="14160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ctr"/>
          <a:p>
            <a:pPr lvl="0"/>
            <a:r>
              <a:rPr sz="3400">
                <a:solidFill>
                  <a:srgbClr val="FF0000"/>
                </a:solidFill>
                <a:latin typeface="Calibri"/>
              </a:rPr>
              <a:t>Movement of water between compartments</a:t>
            </a:r>
            <a:br/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0" y="1425575"/>
            <a:ext cx="9144000" cy="5429250"/>
          </a:xfrm>
          <a:prstGeom prst="rect"/>
          <a:solidFill>
            <a:srgbClr val="E5B8B7"/>
          </a:solidFill>
          <a:ln>
            <a:noFill/>
          </a:ln>
        </p:spPr>
        <p:txBody>
          <a:bodyPr wrap="square" anchor="t"/>
          <a:p>
            <a:pPr lvl="1" algn="l"/>
            <a:r>
              <a:rPr sz="2400">
                <a:solidFill>
                  <a:srgbClr val="60497B"/>
                </a:solidFill>
                <a:latin typeface="Calibri"/>
              </a:rPr>
              <a:t>Normally, cells neither shrink or swell </a:t>
            </a:r>
            <a:r>
              <a:rPr sz="2400">
                <a:solidFill>
                  <a:srgbClr val="FF0000"/>
                </a:solidFill>
                <a:latin typeface="Calibri"/>
              </a:rPr>
              <a:t>because </a:t>
            </a:r>
            <a:r>
              <a:rPr sz="2400" b="1" i="0" u="none" strike="noStrike">
                <a:solidFill>
                  <a:srgbClr val="FF0000"/>
                </a:solidFill>
                <a:latin typeface="Calibri"/>
              </a:rPr>
              <a:t>intracellular and interstitial fluids have the same </a:t>
            </a:r>
            <a:r>
              <a:rPr sz="2400" b="1" i="0" u="none" strike="noStrike">
                <a:solidFill>
                  <a:srgbClr val="FF0000"/>
                </a:solidFill>
                <a:latin typeface="Calibri"/>
              </a:rPr>
              <a:t>osmolarity</a:t>
            </a:r>
          </a:p>
          <a:p>
            <a:pPr lvl="2" algn="l">
              <a:buNone/>
            </a:pPr>
            <a:r>
              <a:rPr>
                <a:solidFill>
                  <a:srgbClr val="FF0000"/>
                </a:solidFill>
                <a:latin typeface="Calibri"/>
              </a:rPr>
              <a:t>Increasing </a:t>
            </a:r>
            <a:r>
              <a:rPr>
                <a:solidFill>
                  <a:srgbClr val="FF0000"/>
                </a:solidFill>
                <a:latin typeface="Calibri"/>
              </a:rPr>
              <a:t>osmolarity</a:t>
            </a:r>
            <a:r>
              <a:rPr>
                <a:solidFill>
                  <a:srgbClr val="FF0000"/>
                </a:solidFill>
                <a:latin typeface="Calibri"/>
              </a:rPr>
              <a:t> </a:t>
            </a:r>
            <a:r>
              <a:rPr>
                <a:solidFill>
                  <a:srgbClr val="60497B"/>
                </a:solidFill>
                <a:latin typeface="Calibri"/>
              </a:rPr>
              <a:t>(tonicity) </a:t>
            </a:r>
            <a:r>
              <a:rPr>
                <a:solidFill>
                  <a:srgbClr val="60497B"/>
                </a:solidFill>
                <a:latin typeface="Calibri"/>
              </a:rPr>
              <a:t>of interstitial fluid draws </a:t>
            </a:r>
            <a:r>
              <a:rPr>
                <a:solidFill>
                  <a:srgbClr val="60497B"/>
                </a:solidFill>
                <a:latin typeface="Calibri"/>
              </a:rPr>
              <a:t>water out </a:t>
            </a:r>
            <a:r>
              <a:rPr>
                <a:solidFill>
                  <a:srgbClr val="60497B"/>
                </a:solidFill>
                <a:latin typeface="Calibri"/>
              </a:rPr>
              <a:t>of cells and </a:t>
            </a:r>
            <a:r>
              <a:rPr>
                <a:solidFill>
                  <a:srgbClr val="FF0000"/>
                </a:solidFill>
                <a:latin typeface="Calibri"/>
              </a:rPr>
              <a:t>cells shrink</a:t>
            </a:r>
          </a:p>
          <a:p>
            <a:pPr lvl="2" algn="l">
              <a:buNone/>
            </a:pPr>
            <a:r>
              <a:rPr>
                <a:solidFill>
                  <a:srgbClr val="FF0000"/>
                </a:solidFill>
                <a:latin typeface="Calibri"/>
              </a:rPr>
              <a:t>Decreasing </a:t>
            </a:r>
            <a:r>
              <a:rPr>
                <a:solidFill>
                  <a:srgbClr val="FF0000"/>
                </a:solidFill>
                <a:latin typeface="Calibri"/>
              </a:rPr>
              <a:t>osmolarity</a:t>
            </a:r>
            <a:r>
              <a:rPr>
                <a:solidFill>
                  <a:srgbClr val="FF0000"/>
                </a:solidFill>
                <a:latin typeface="Calibri"/>
              </a:rPr>
              <a:t> </a:t>
            </a:r>
            <a:r>
              <a:rPr>
                <a:solidFill>
                  <a:srgbClr val="60497B"/>
                </a:solidFill>
                <a:latin typeface="Calibri"/>
              </a:rPr>
              <a:t>of interstitial fluid causes </a:t>
            </a:r>
            <a:r>
              <a:rPr>
                <a:solidFill>
                  <a:srgbClr val="FF0000"/>
                </a:solidFill>
                <a:latin typeface="Calibri"/>
              </a:rPr>
              <a:t>cells to swell</a:t>
            </a:r>
          </a:p>
          <a:p>
            <a:pPr lvl="1" algn="l"/>
            <a:r>
              <a:rPr sz="2400">
                <a:solidFill>
                  <a:srgbClr val="60497B"/>
                </a:solidFill>
                <a:latin typeface="Calibri"/>
              </a:rPr>
              <a:t>Changes in </a:t>
            </a:r>
            <a:r>
              <a:rPr sz="2400">
                <a:solidFill>
                  <a:srgbClr val="60497B"/>
                </a:solidFill>
                <a:latin typeface="Calibri"/>
              </a:rPr>
              <a:t>osmolarity</a:t>
            </a:r>
            <a:r>
              <a:rPr sz="2400">
                <a:solidFill>
                  <a:srgbClr val="60497B"/>
                </a:solidFill>
                <a:latin typeface="Calibri"/>
              </a:rPr>
              <a:t> most often result from changes in Na</a:t>
            </a:r>
            <a:r>
              <a:rPr sz="2400" baseline="30000">
                <a:solidFill>
                  <a:srgbClr val="60497B"/>
                </a:solidFill>
                <a:latin typeface="Calibri"/>
              </a:rPr>
              <a:t>+</a:t>
            </a:r>
            <a:r>
              <a:rPr sz="2400">
                <a:solidFill>
                  <a:srgbClr val="60497B"/>
                </a:solidFill>
                <a:latin typeface="Calibri"/>
              </a:rPr>
              <a:t> </a:t>
            </a:r>
          </a:p>
          <a:p>
            <a:pPr lvl="1" algn="l">
              <a:buNone/>
            </a:pPr>
            <a:r>
              <a:rPr sz="2400">
                <a:solidFill>
                  <a:srgbClr val="60497B"/>
                </a:solidFill>
                <a:latin typeface="Calibri"/>
              </a:rPr>
              <a:t>concentration</a:t>
            </a:r>
          </a:p>
          <a:p>
            <a:pPr lvl="1" algn="l"/>
            <a:r>
              <a:rPr sz="3200" b="1" i="0" u="sng" strike="noStrike">
                <a:solidFill>
                  <a:srgbClr val="60497B"/>
                </a:solidFill>
                <a:latin typeface="Calibri"/>
              </a:rPr>
              <a:t>Water </a:t>
            </a:r>
            <a:r>
              <a:rPr sz="3200" b="1" i="0" u="sng" strike="noStrike">
                <a:solidFill>
                  <a:srgbClr val="60497B"/>
                </a:solidFill>
                <a:latin typeface="Calibri"/>
              </a:rPr>
              <a:t>excess  &amp; intoxication </a:t>
            </a:r>
            <a:r>
              <a:rPr sz="2400">
                <a:solidFill>
                  <a:srgbClr val="60497B"/>
                </a:solidFill>
                <a:latin typeface="Calibri"/>
              </a:rPr>
              <a:t>– drinking water faster than the kidneys can excrete it</a:t>
            </a:r>
          </a:p>
          <a:p>
            <a:pPr lvl="2" algn="l"/>
            <a:r>
              <a:rPr>
                <a:solidFill>
                  <a:srgbClr val="60497B"/>
                </a:solidFill>
                <a:latin typeface="Calibri"/>
              </a:rPr>
              <a:t>Can lead to convulsions, coma </a:t>
            </a:r>
            <a:r>
              <a:rPr>
                <a:solidFill>
                  <a:srgbClr val="60497B"/>
                </a:solidFill>
                <a:latin typeface="Calibri"/>
              </a:rPr>
              <a:t>or even </a:t>
            </a:r>
            <a:r>
              <a:rPr>
                <a:solidFill>
                  <a:srgbClr val="60497B"/>
                </a:solidFill>
                <a:latin typeface="Calibri"/>
              </a:rPr>
              <a:t>death</a:t>
            </a:r>
          </a:p>
        </p:txBody>
      </p:sp>
    </p:spTree>
  </p:cSld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