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70" r:id="rId2"/>
    <p:sldId id="269" r:id="rId3"/>
    <p:sldId id="268" r:id="rId4"/>
    <p:sldId id="267" r:id="rId5"/>
    <p:sldId id="266" r:id="rId6"/>
    <p:sldId id="256" r:id="rId7"/>
    <p:sldId id="265" r:id="rId8"/>
    <p:sldId id="264" r:id="rId9"/>
    <p:sldId id="275" r:id="rId10"/>
    <p:sldId id="263" r:id="rId11"/>
    <p:sldId id="261" r:id="rId12"/>
    <p:sldId id="260" r:id="rId13"/>
    <p:sldId id="259" r:id="rId14"/>
    <p:sldId id="271" r:id="rId15"/>
    <p:sldId id="257" r:id="rId16"/>
    <p:sldId id="272" r:id="rId17"/>
    <p:sldId id="273" r:id="rId18"/>
    <p:sldId id="274" r:id="rId19"/>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36" d="100"/>
          <a:sy n="36" d="100"/>
        </p:scale>
        <p:origin x="-918"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0" name="مثلث قائم الزاوية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عنوان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grpSp>
        <p:nvGrpSpPr>
          <p:cNvPr id="2" name="مجموعة 1"/>
          <p:cNvGrpSpPr/>
          <p:nvPr/>
        </p:nvGrpSpPr>
        <p:grpSpPr>
          <a:xfrm>
            <a:off x="-3765" y="4953000"/>
            <a:ext cx="9147765" cy="1912088"/>
            <a:chOff x="-3765" y="4832896"/>
            <a:chExt cx="9147765" cy="2032192"/>
          </a:xfrm>
        </p:grpSpPr>
        <p:sp>
          <p:nvSpPr>
            <p:cNvPr id="7" name="شكل حر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شكل حر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شكل حر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رابط مستقيم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عنصر نائب للتاريخ 29"/>
          <p:cNvSpPr>
            <a:spLocks noGrp="1"/>
          </p:cNvSpPr>
          <p:nvPr>
            <p:ph type="dt" sz="half" idx="10"/>
          </p:nvPr>
        </p:nvSpPr>
        <p:spPr/>
        <p:txBody>
          <a:bodyPr/>
          <a:lstStyle>
            <a:lvl1pPr>
              <a:defRPr>
                <a:solidFill>
                  <a:srgbClr val="FFFFFF"/>
                </a:solidFill>
              </a:defRPr>
            </a:lvl1pPr>
            <a:extLst/>
          </a:lstStyle>
          <a:p>
            <a:fld id="{683D85D6-5A5D-4DF0-8E9D-F8390F510D6C}" type="datetimeFigureOut">
              <a:rPr lang="ar-IQ" smtClean="0"/>
              <a:pPr/>
              <a:t>07/06/1435</a:t>
            </a:fld>
            <a:endParaRPr lang="ar-IQ"/>
          </a:p>
        </p:txBody>
      </p:sp>
      <p:sp>
        <p:nvSpPr>
          <p:cNvPr id="19" name="عنصر نائب للتذييل 18"/>
          <p:cNvSpPr>
            <a:spLocks noGrp="1"/>
          </p:cNvSpPr>
          <p:nvPr>
            <p:ph type="ftr" sz="quarter" idx="11"/>
          </p:nvPr>
        </p:nvSpPr>
        <p:spPr/>
        <p:txBody>
          <a:bodyPr/>
          <a:lstStyle>
            <a:lvl1pPr>
              <a:defRPr>
                <a:solidFill>
                  <a:schemeClr val="accent1">
                    <a:tint val="20000"/>
                  </a:schemeClr>
                </a:solidFill>
              </a:defRPr>
            </a:lvl1pPr>
            <a:extLst/>
          </a:lstStyle>
          <a:p>
            <a:endParaRPr lang="ar-IQ"/>
          </a:p>
        </p:txBody>
      </p:sp>
      <p:sp>
        <p:nvSpPr>
          <p:cNvPr id="27" name="عنصر نائب لرقم الشريحة 26"/>
          <p:cNvSpPr>
            <a:spLocks noGrp="1"/>
          </p:cNvSpPr>
          <p:nvPr>
            <p:ph type="sldNum" sz="quarter" idx="12"/>
          </p:nvPr>
        </p:nvSpPr>
        <p:spPr/>
        <p:txBody>
          <a:bodyPr/>
          <a:lstStyle>
            <a:lvl1pPr>
              <a:defRPr>
                <a:solidFill>
                  <a:srgbClr val="FFFFFF"/>
                </a:solidFill>
              </a:defRPr>
            </a:lvl1pPr>
            <a:extLst/>
          </a:lstStyle>
          <a:p>
            <a:fld id="{C0F57495-9A58-4588-91BF-BE9006EA60BB}"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1481329"/>
            <a:ext cx="8229600" cy="4386071"/>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683D85D6-5A5D-4DF0-8E9D-F8390F510D6C}" type="datetimeFigureOut">
              <a:rPr lang="ar-IQ" smtClean="0"/>
              <a:pPr/>
              <a:t>07/06/1435</a:t>
            </a:fld>
            <a:endParaRPr lang="ar-IQ"/>
          </a:p>
        </p:txBody>
      </p:sp>
      <p:sp>
        <p:nvSpPr>
          <p:cNvPr id="5" name="عنصر نائب للتذييل 4"/>
          <p:cNvSpPr>
            <a:spLocks noGrp="1"/>
          </p:cNvSpPr>
          <p:nvPr>
            <p:ph type="ftr" sz="quarter" idx="11"/>
          </p:nvPr>
        </p:nvSpPr>
        <p:spPr/>
        <p:txBody>
          <a:bodyPr/>
          <a:lstStyle>
            <a:extLst/>
          </a:lstStyle>
          <a:p>
            <a:endParaRPr lang="ar-IQ"/>
          </a:p>
        </p:txBody>
      </p:sp>
      <p:sp>
        <p:nvSpPr>
          <p:cNvPr id="6" name="عنصر نائب لرقم الشريحة 5"/>
          <p:cNvSpPr>
            <a:spLocks noGrp="1"/>
          </p:cNvSpPr>
          <p:nvPr>
            <p:ph type="sldNum" sz="quarter" idx="12"/>
          </p:nvPr>
        </p:nvSpPr>
        <p:spPr/>
        <p:txBody>
          <a:bodyPr/>
          <a:lstStyle>
            <a:extLst/>
          </a:lstStyle>
          <a:p>
            <a:fld id="{C0F57495-9A58-4588-91BF-BE9006EA60BB}"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44013" y="274640"/>
            <a:ext cx="1777470" cy="5592761"/>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41"/>
            <a:ext cx="6324600" cy="5592760"/>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683D85D6-5A5D-4DF0-8E9D-F8390F510D6C}" type="datetimeFigureOut">
              <a:rPr lang="ar-IQ" smtClean="0"/>
              <a:pPr/>
              <a:t>07/06/1435</a:t>
            </a:fld>
            <a:endParaRPr lang="ar-IQ"/>
          </a:p>
        </p:txBody>
      </p:sp>
      <p:sp>
        <p:nvSpPr>
          <p:cNvPr id="5" name="عنصر نائب للتذييل 4"/>
          <p:cNvSpPr>
            <a:spLocks noGrp="1"/>
          </p:cNvSpPr>
          <p:nvPr>
            <p:ph type="ftr" sz="quarter" idx="11"/>
          </p:nvPr>
        </p:nvSpPr>
        <p:spPr/>
        <p:txBody>
          <a:bodyPr/>
          <a:lstStyle>
            <a:extLst/>
          </a:lstStyle>
          <a:p>
            <a:endParaRPr lang="ar-IQ"/>
          </a:p>
        </p:txBody>
      </p:sp>
      <p:sp>
        <p:nvSpPr>
          <p:cNvPr id="6" name="عنصر نائب لرقم الشريحة 5"/>
          <p:cNvSpPr>
            <a:spLocks noGrp="1"/>
          </p:cNvSpPr>
          <p:nvPr>
            <p:ph type="sldNum" sz="quarter" idx="12"/>
          </p:nvPr>
        </p:nvSpPr>
        <p:spPr/>
        <p:txBody>
          <a:bodyPr/>
          <a:lstStyle>
            <a:extLst/>
          </a:lstStyle>
          <a:p>
            <a:fld id="{C0F57495-9A58-4588-91BF-BE9006EA60BB}"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683D85D6-5A5D-4DF0-8E9D-F8390F510D6C}" type="datetimeFigureOut">
              <a:rPr lang="ar-IQ" smtClean="0"/>
              <a:pPr/>
              <a:t>07/06/1435</a:t>
            </a:fld>
            <a:endParaRPr lang="ar-IQ"/>
          </a:p>
        </p:txBody>
      </p:sp>
      <p:sp>
        <p:nvSpPr>
          <p:cNvPr id="5" name="عنصر نائب للتذييل 4"/>
          <p:cNvSpPr>
            <a:spLocks noGrp="1"/>
          </p:cNvSpPr>
          <p:nvPr>
            <p:ph type="ftr" sz="quarter" idx="11"/>
          </p:nvPr>
        </p:nvSpPr>
        <p:spPr/>
        <p:txBody>
          <a:bodyPr/>
          <a:lstStyle>
            <a:extLst/>
          </a:lstStyle>
          <a:p>
            <a:endParaRPr lang="ar-IQ"/>
          </a:p>
        </p:txBody>
      </p:sp>
      <p:sp>
        <p:nvSpPr>
          <p:cNvPr id="6" name="عنصر نائب لرقم الشريحة 5"/>
          <p:cNvSpPr>
            <a:spLocks noGrp="1"/>
          </p:cNvSpPr>
          <p:nvPr>
            <p:ph type="sldNum" sz="quarter" idx="12"/>
          </p:nvPr>
        </p:nvSpPr>
        <p:spPr/>
        <p:txBody>
          <a:bodyPr/>
          <a:lstStyle>
            <a:extLst/>
          </a:lstStyle>
          <a:p>
            <a:fld id="{C0F57495-9A58-4588-91BF-BE9006EA60BB}" type="slidenum">
              <a:rPr lang="ar-IQ" smtClean="0"/>
              <a:pPr/>
              <a:t>‹#›</a:t>
            </a:fld>
            <a:endParaRPr lang="ar-IQ"/>
          </a:p>
        </p:txBody>
      </p:sp>
      <p:sp>
        <p:nvSpPr>
          <p:cNvPr id="7" name="عنوان 6"/>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683D85D6-5A5D-4DF0-8E9D-F8390F510D6C}" type="datetimeFigureOut">
              <a:rPr lang="ar-IQ" smtClean="0"/>
              <a:pPr/>
              <a:t>07/06/1435</a:t>
            </a:fld>
            <a:endParaRPr lang="ar-IQ"/>
          </a:p>
        </p:txBody>
      </p:sp>
      <p:sp>
        <p:nvSpPr>
          <p:cNvPr id="5" name="عنصر نائب للتذييل 4"/>
          <p:cNvSpPr>
            <a:spLocks noGrp="1"/>
          </p:cNvSpPr>
          <p:nvPr>
            <p:ph type="ftr" sz="quarter" idx="11"/>
          </p:nvPr>
        </p:nvSpPr>
        <p:spPr/>
        <p:txBody>
          <a:bodyPr/>
          <a:lstStyle>
            <a:extLst/>
          </a:lstStyle>
          <a:p>
            <a:endParaRPr lang="ar-IQ"/>
          </a:p>
        </p:txBody>
      </p:sp>
      <p:sp>
        <p:nvSpPr>
          <p:cNvPr id="6" name="عنصر نائب لرقم الشريحة 5"/>
          <p:cNvSpPr>
            <a:spLocks noGrp="1"/>
          </p:cNvSpPr>
          <p:nvPr>
            <p:ph type="sldNum" sz="quarter" idx="12"/>
          </p:nvPr>
        </p:nvSpPr>
        <p:spPr/>
        <p:txBody>
          <a:bodyPr/>
          <a:lstStyle>
            <a:extLst/>
          </a:lstStyle>
          <a:p>
            <a:fld id="{C0F57495-9A58-4588-91BF-BE9006EA60BB}" type="slidenum">
              <a:rPr lang="ar-IQ" smtClean="0"/>
              <a:pPr/>
              <a:t>‹#›</a:t>
            </a:fld>
            <a:endParaRPr lang="ar-IQ"/>
          </a:p>
        </p:txBody>
      </p:sp>
      <p:sp>
        <p:nvSpPr>
          <p:cNvPr id="7" name="شارة رتبة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شارة رتبة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bg>
      <p:bgRef idx="1002">
        <a:schemeClr val="bg1"/>
      </p:bgRef>
    </p:bg>
    <p:spTree>
      <p:nvGrpSpPr>
        <p:cNvPr id="1" name=""/>
        <p:cNvGrpSpPr/>
        <p:nvPr/>
      </p:nvGrpSpPr>
      <p:grpSpPr>
        <a:xfrm>
          <a:off x="0" y="0"/>
          <a:ext cx="0" cy="0"/>
          <a:chOff x="0" y="0"/>
          <a:chExt cx="0" cy="0"/>
        </a:xfrm>
      </p:grpSpPr>
      <p:sp>
        <p:nvSpPr>
          <p:cNvPr id="3" name="عنصر نائب للمحتوى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683D85D6-5A5D-4DF0-8E9D-F8390F510D6C}" type="datetimeFigureOut">
              <a:rPr lang="ar-IQ" smtClean="0"/>
              <a:pPr/>
              <a:t>07/06/1435</a:t>
            </a:fld>
            <a:endParaRPr lang="ar-IQ"/>
          </a:p>
        </p:txBody>
      </p:sp>
      <p:sp>
        <p:nvSpPr>
          <p:cNvPr id="6" name="عنصر نائب للتذييل 5"/>
          <p:cNvSpPr>
            <a:spLocks noGrp="1"/>
          </p:cNvSpPr>
          <p:nvPr>
            <p:ph type="ftr" sz="quarter" idx="11"/>
          </p:nvPr>
        </p:nvSpPr>
        <p:spPr/>
        <p:txBody>
          <a:bodyPr/>
          <a:lstStyle>
            <a:extLst/>
          </a:lstStyle>
          <a:p>
            <a:endParaRPr lang="ar-IQ"/>
          </a:p>
        </p:txBody>
      </p:sp>
      <p:sp>
        <p:nvSpPr>
          <p:cNvPr id="7" name="عنصر نائب لرقم الشريحة 6"/>
          <p:cNvSpPr>
            <a:spLocks noGrp="1"/>
          </p:cNvSpPr>
          <p:nvPr>
            <p:ph type="sldNum" sz="quarter" idx="12"/>
          </p:nvPr>
        </p:nvSpPr>
        <p:spPr/>
        <p:txBody>
          <a:bodyPr/>
          <a:lstStyle>
            <a:extLst/>
          </a:lstStyle>
          <a:p>
            <a:fld id="{C0F57495-9A58-4588-91BF-BE9006EA60BB}" type="slidenum">
              <a:rPr lang="ar-IQ" smtClean="0"/>
              <a:pPr/>
              <a:t>‹#›</a:t>
            </a:fld>
            <a:endParaRPr lang="ar-IQ"/>
          </a:p>
        </p:txBody>
      </p:sp>
      <p:sp>
        <p:nvSpPr>
          <p:cNvPr id="8" name="عنوان 7"/>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bg>
      <p:bgRef idx="1003">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8229600" cy="1143000"/>
          </a:xfrm>
        </p:spPr>
        <p:txBody>
          <a:bodyPr anchor="ctr"/>
          <a:lstStyle>
            <a:lvl1pPr>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683D85D6-5A5D-4DF0-8E9D-F8390F510D6C}" type="datetimeFigureOut">
              <a:rPr lang="ar-IQ" smtClean="0"/>
              <a:pPr/>
              <a:t>07/06/1435</a:t>
            </a:fld>
            <a:endParaRPr lang="ar-IQ"/>
          </a:p>
        </p:txBody>
      </p:sp>
      <p:sp>
        <p:nvSpPr>
          <p:cNvPr id="8" name="عنصر نائب للتذييل 7"/>
          <p:cNvSpPr>
            <a:spLocks noGrp="1"/>
          </p:cNvSpPr>
          <p:nvPr>
            <p:ph type="ftr" sz="quarter" idx="11"/>
          </p:nvPr>
        </p:nvSpPr>
        <p:spPr/>
        <p:txBody>
          <a:bodyPr/>
          <a:lstStyle>
            <a:extLst/>
          </a:lstStyle>
          <a:p>
            <a:endParaRPr lang="ar-IQ"/>
          </a:p>
        </p:txBody>
      </p:sp>
      <p:sp>
        <p:nvSpPr>
          <p:cNvPr id="9" name="عنصر نائب لرقم الشريحة 8"/>
          <p:cNvSpPr>
            <a:spLocks noGrp="1"/>
          </p:cNvSpPr>
          <p:nvPr>
            <p:ph type="sldNum" sz="quarter" idx="12"/>
          </p:nvPr>
        </p:nvSpPr>
        <p:spPr/>
        <p:txBody>
          <a:bodyPr/>
          <a:lstStyle>
            <a:extLst/>
          </a:lstStyle>
          <a:p>
            <a:fld id="{C0F57495-9A58-4588-91BF-BE9006EA60BB}" type="slidenum">
              <a:rPr lang="ar-IQ" smtClean="0"/>
              <a:pPr/>
              <a:t>‹#›</a:t>
            </a:fld>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bg>
      <p:bgRef idx="1002">
        <a:schemeClr val="bg1"/>
      </p:bgRef>
    </p:bg>
    <p:spTree>
      <p:nvGrpSpPr>
        <p:cNvPr id="1" name=""/>
        <p:cNvGrpSpPr/>
        <p:nvPr/>
      </p:nvGrpSpPr>
      <p:grpSpPr>
        <a:xfrm>
          <a:off x="0" y="0"/>
          <a:ext cx="0" cy="0"/>
          <a:chOff x="0" y="0"/>
          <a:chExt cx="0" cy="0"/>
        </a:xfrm>
      </p:grpSpPr>
      <p:sp>
        <p:nvSpPr>
          <p:cNvPr id="3" name="عنصر نائب للتاريخ 2"/>
          <p:cNvSpPr>
            <a:spLocks noGrp="1"/>
          </p:cNvSpPr>
          <p:nvPr>
            <p:ph type="dt" sz="half" idx="10"/>
          </p:nvPr>
        </p:nvSpPr>
        <p:spPr/>
        <p:txBody>
          <a:bodyPr/>
          <a:lstStyle>
            <a:extLst/>
          </a:lstStyle>
          <a:p>
            <a:fld id="{683D85D6-5A5D-4DF0-8E9D-F8390F510D6C}" type="datetimeFigureOut">
              <a:rPr lang="ar-IQ" smtClean="0"/>
              <a:pPr/>
              <a:t>07/06/1435</a:t>
            </a:fld>
            <a:endParaRPr lang="ar-IQ"/>
          </a:p>
        </p:txBody>
      </p:sp>
      <p:sp>
        <p:nvSpPr>
          <p:cNvPr id="4" name="عنصر نائب للتذييل 3"/>
          <p:cNvSpPr>
            <a:spLocks noGrp="1"/>
          </p:cNvSpPr>
          <p:nvPr>
            <p:ph type="ftr" sz="quarter" idx="11"/>
          </p:nvPr>
        </p:nvSpPr>
        <p:spPr/>
        <p:txBody>
          <a:bodyPr/>
          <a:lstStyle>
            <a:extLst/>
          </a:lstStyle>
          <a:p>
            <a:endParaRPr lang="ar-IQ"/>
          </a:p>
        </p:txBody>
      </p:sp>
      <p:sp>
        <p:nvSpPr>
          <p:cNvPr id="5" name="عنصر نائب لرقم الشريحة 4"/>
          <p:cNvSpPr>
            <a:spLocks noGrp="1"/>
          </p:cNvSpPr>
          <p:nvPr>
            <p:ph type="sldNum" sz="quarter" idx="12"/>
          </p:nvPr>
        </p:nvSpPr>
        <p:spPr/>
        <p:txBody>
          <a:bodyPr/>
          <a:lstStyle>
            <a:extLst/>
          </a:lstStyle>
          <a:p>
            <a:fld id="{C0F57495-9A58-4588-91BF-BE9006EA60BB}" type="slidenum">
              <a:rPr lang="ar-IQ" smtClean="0"/>
              <a:pPr/>
              <a:t>‹#›</a:t>
            </a:fld>
            <a:endParaRPr lang="ar-IQ"/>
          </a:p>
        </p:txBody>
      </p:sp>
      <p:sp>
        <p:nvSpPr>
          <p:cNvPr id="6" name="عنوان 5"/>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extLst/>
          </a:lstStyle>
          <a:p>
            <a:fld id="{683D85D6-5A5D-4DF0-8E9D-F8390F510D6C}" type="datetimeFigureOut">
              <a:rPr lang="ar-IQ" smtClean="0"/>
              <a:pPr/>
              <a:t>07/06/1435</a:t>
            </a:fld>
            <a:endParaRPr lang="ar-IQ"/>
          </a:p>
        </p:txBody>
      </p:sp>
      <p:sp>
        <p:nvSpPr>
          <p:cNvPr id="3" name="عنصر نائب للتذييل 2"/>
          <p:cNvSpPr>
            <a:spLocks noGrp="1"/>
          </p:cNvSpPr>
          <p:nvPr>
            <p:ph type="ftr" sz="quarter" idx="11"/>
          </p:nvPr>
        </p:nvSpPr>
        <p:spPr/>
        <p:txBody>
          <a:bodyPr/>
          <a:lstStyle>
            <a:extLst/>
          </a:lstStyle>
          <a:p>
            <a:endParaRPr lang="ar-IQ"/>
          </a:p>
        </p:txBody>
      </p:sp>
      <p:sp>
        <p:nvSpPr>
          <p:cNvPr id="4" name="عنصر نائب لرقم الشريحة 3"/>
          <p:cNvSpPr>
            <a:spLocks noGrp="1"/>
          </p:cNvSpPr>
          <p:nvPr>
            <p:ph type="sldNum" sz="quarter" idx="12"/>
          </p:nvPr>
        </p:nvSpPr>
        <p:spPr/>
        <p:txBody>
          <a:bodyPr/>
          <a:lstStyle>
            <a:extLst/>
          </a:lstStyle>
          <a:p>
            <a:fld id="{C0F57495-9A58-4588-91BF-BE9006EA60BB}"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3">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a:xfrm>
            <a:off x="6727032" y="6407944"/>
            <a:ext cx="1920240" cy="365760"/>
          </a:xfrm>
        </p:spPr>
        <p:txBody>
          <a:bodyPr/>
          <a:lstStyle>
            <a:extLst/>
          </a:lstStyle>
          <a:p>
            <a:fld id="{683D85D6-5A5D-4DF0-8E9D-F8390F510D6C}" type="datetimeFigureOut">
              <a:rPr lang="ar-IQ" smtClean="0"/>
              <a:pPr/>
              <a:t>07/06/1435</a:t>
            </a:fld>
            <a:endParaRPr lang="ar-IQ"/>
          </a:p>
        </p:txBody>
      </p:sp>
      <p:sp>
        <p:nvSpPr>
          <p:cNvPr id="6" name="عنصر نائب للتذييل 5"/>
          <p:cNvSpPr>
            <a:spLocks noGrp="1"/>
          </p:cNvSpPr>
          <p:nvPr>
            <p:ph type="ftr" sz="quarter" idx="11"/>
          </p:nvPr>
        </p:nvSpPr>
        <p:spPr/>
        <p:txBody>
          <a:bodyPr/>
          <a:lstStyle>
            <a:extLst/>
          </a:lstStyle>
          <a:p>
            <a:endParaRPr lang="ar-IQ"/>
          </a:p>
        </p:txBody>
      </p:sp>
      <p:sp>
        <p:nvSpPr>
          <p:cNvPr id="7" name="عنصر نائب لرقم الشريحة 6"/>
          <p:cNvSpPr>
            <a:spLocks noGrp="1"/>
          </p:cNvSpPr>
          <p:nvPr>
            <p:ph type="sldNum" sz="quarter" idx="12"/>
          </p:nvPr>
        </p:nvSpPr>
        <p:spPr/>
        <p:txBody>
          <a:bodyPr/>
          <a:lstStyle>
            <a:extLst/>
          </a:lstStyle>
          <a:p>
            <a:fld id="{C0F57495-9A58-4588-91BF-BE9006EA60BB}" type="slidenum">
              <a:rPr lang="ar-IQ" smtClean="0"/>
              <a:pPr/>
              <a:t>‹#›</a:t>
            </a:fld>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2">
        <a:schemeClr val="bg1"/>
      </p:bgRef>
    </p:bg>
    <p:spTree>
      <p:nvGrpSpPr>
        <p:cNvPr id="1" name=""/>
        <p:cNvGrpSpPr/>
        <p:nvPr/>
      </p:nvGrpSpPr>
      <p:grpSpPr>
        <a:xfrm>
          <a:off x="0" y="0"/>
          <a:ext cx="0" cy="0"/>
          <a:chOff x="0" y="0"/>
          <a:chExt cx="0" cy="0"/>
        </a:xfrm>
      </p:grpSpPr>
      <p:sp>
        <p:nvSpPr>
          <p:cNvPr id="4" name="عنصر نائب للنص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
        <p:nvSpPr>
          <p:cNvPr id="3" name="عنصر نائب للصورة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ar-SA" smtClean="0"/>
              <a:t>انقر فوق الأيقونة لإضافة صورة</a:t>
            </a:r>
            <a:endParaRPr kumimoji="0" lang="en-US" dirty="0"/>
          </a:p>
        </p:txBody>
      </p:sp>
      <p:sp>
        <p:nvSpPr>
          <p:cNvPr id="5" name="عنصر نائب للتاريخ 4"/>
          <p:cNvSpPr>
            <a:spLocks noGrp="1"/>
          </p:cNvSpPr>
          <p:nvPr>
            <p:ph type="dt" sz="half" idx="10"/>
          </p:nvPr>
        </p:nvSpPr>
        <p:spPr/>
        <p:txBody>
          <a:bodyPr/>
          <a:lstStyle>
            <a:lvl1pPr>
              <a:defRPr>
                <a:solidFill>
                  <a:schemeClr val="tx1"/>
                </a:solidFill>
              </a:defRPr>
            </a:lvl1pPr>
            <a:extLst/>
          </a:lstStyle>
          <a:p>
            <a:fld id="{683D85D6-5A5D-4DF0-8E9D-F8390F510D6C}" type="datetimeFigureOut">
              <a:rPr lang="ar-IQ" smtClean="0"/>
              <a:pPr/>
              <a:t>07/06/1435</a:t>
            </a:fld>
            <a:endParaRPr lang="ar-IQ"/>
          </a:p>
        </p:txBody>
      </p:sp>
      <p:sp>
        <p:nvSpPr>
          <p:cNvPr id="6" name="عنصر نائب للتذييل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ar-IQ"/>
          </a:p>
        </p:txBody>
      </p:sp>
      <p:sp>
        <p:nvSpPr>
          <p:cNvPr id="7" name="عنصر نائب لرقم الشريحة 6"/>
          <p:cNvSpPr>
            <a:spLocks noGrp="1"/>
          </p:cNvSpPr>
          <p:nvPr>
            <p:ph type="sldNum" sz="quarter" idx="12"/>
          </p:nvPr>
        </p:nvSpPr>
        <p:spPr/>
        <p:txBody>
          <a:bodyPr/>
          <a:lstStyle>
            <a:lvl1pPr>
              <a:defRPr>
                <a:solidFill>
                  <a:schemeClr val="tx1"/>
                </a:solidFill>
              </a:defRPr>
            </a:lvl1pPr>
            <a:extLst/>
          </a:lstStyle>
          <a:p>
            <a:fld id="{C0F57495-9A58-4588-91BF-BE9006EA60BB}" type="slidenum">
              <a:rPr lang="ar-IQ" smtClean="0"/>
              <a:pPr/>
              <a:t>‹#›</a:t>
            </a:fld>
            <a:endParaRPr lang="ar-IQ"/>
          </a:p>
        </p:txBody>
      </p:sp>
      <p:sp>
        <p:nvSpPr>
          <p:cNvPr id="2" name="عنوان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ar-SA" smtClean="0"/>
              <a:t>انقر لتحرير نمط العنوان الرئيسي</a:t>
            </a:r>
            <a:endParaRPr kumimoji="0" lang="en-US"/>
          </a:p>
        </p:txBody>
      </p:sp>
      <p:sp>
        <p:nvSpPr>
          <p:cNvPr id="8" name="شكل حر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شكل حر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مثلث قائم الزاوية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رابط مستقيم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شارة رتبة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شارة رتبة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شكل حر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شكل حر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مثلث قائم الزاوية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رابط مستقيم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عنصر نائب للعنوان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83D85D6-5A5D-4DF0-8E9D-F8390F510D6C}" type="datetimeFigureOut">
              <a:rPr lang="ar-IQ" smtClean="0"/>
              <a:pPr/>
              <a:t>07/06/1435</a:t>
            </a:fld>
            <a:endParaRPr lang="ar-IQ"/>
          </a:p>
        </p:txBody>
      </p:sp>
      <p:sp>
        <p:nvSpPr>
          <p:cNvPr id="22" name="عنصر نائب للتذييل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ar-IQ"/>
          </a:p>
        </p:txBody>
      </p:sp>
      <p:sp>
        <p:nvSpPr>
          <p:cNvPr id="18" name="عنصر نائب لرقم الشريحة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C0F57495-9A58-4588-91BF-BE9006EA60BB}"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1371600" y="404664"/>
            <a:ext cx="6400800" cy="5234136"/>
          </a:xfrm>
        </p:spPr>
        <p:txBody>
          <a:bodyPr>
            <a:normAutofit/>
          </a:bodyPr>
          <a:lstStyle/>
          <a:p>
            <a:pPr rtl="0"/>
            <a:r>
              <a:rPr lang="en-US" sz="5400" b="1" dirty="0"/>
              <a:t>STUDY OF THE ACTION OF DRUGS ON THE RABBIT’S </a:t>
            </a:r>
            <a:r>
              <a:rPr lang="en-US" sz="5400" b="1" dirty="0" smtClean="0"/>
              <a:t>EYE</a:t>
            </a:r>
          </a:p>
          <a:p>
            <a:pPr rtl="0"/>
            <a:r>
              <a:rPr lang="ar-IQ" sz="5400" b="1" dirty="0" smtClean="0"/>
              <a:t>د. شذى هاني </a:t>
            </a:r>
            <a:endParaRPr lang="ar-IQ" sz="5400" b="1" dirty="0"/>
          </a:p>
        </p:txBody>
      </p:sp>
    </p:spTree>
    <p:extLst>
      <p:ext uri="{BB962C8B-B14F-4D97-AF65-F5344CB8AC3E}">
        <p14:creationId xmlns="" xmlns:p14="http://schemas.microsoft.com/office/powerpoint/2010/main" val="40358372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685800" y="980728"/>
            <a:ext cx="7772400" cy="3830583"/>
          </a:xfrm>
        </p:spPr>
        <p:txBody>
          <a:bodyPr>
            <a:normAutofit/>
          </a:bodyPr>
          <a:lstStyle/>
          <a:p>
            <a:pPr algn="l" rtl="0"/>
            <a:r>
              <a:rPr lang="en-US" sz="2800" b="1" dirty="0" err="1"/>
              <a:t>Ciliary</a:t>
            </a:r>
            <a:r>
              <a:rPr lang="en-US" sz="2800" b="1" dirty="0"/>
              <a:t> body: that involves </a:t>
            </a:r>
          </a:p>
          <a:p>
            <a:pPr algn="l" rtl="0"/>
            <a:r>
              <a:rPr lang="en-US" sz="2800" b="1" dirty="0"/>
              <a:t>- </a:t>
            </a:r>
            <a:r>
              <a:rPr lang="en-US" sz="2800" b="1" dirty="0" err="1"/>
              <a:t>Ciliary</a:t>
            </a:r>
            <a:r>
              <a:rPr lang="en-US" sz="2800" b="1" dirty="0"/>
              <a:t> epithelium (B2 receptors): responsible for secretion of aqueous humor.</a:t>
            </a:r>
          </a:p>
          <a:p>
            <a:pPr algn="l" rtl="0"/>
            <a:r>
              <a:rPr lang="en-US" sz="2800" b="1" dirty="0"/>
              <a:t>- </a:t>
            </a:r>
            <a:r>
              <a:rPr lang="en-US" sz="2800" b="1" dirty="0" err="1"/>
              <a:t>Ciliary</a:t>
            </a:r>
            <a:r>
              <a:rPr lang="en-US" sz="2800" b="1" dirty="0"/>
              <a:t> muscle (M receptors): responsible for near or far vision.</a:t>
            </a:r>
          </a:p>
          <a:p>
            <a:pPr algn="l" rtl="0"/>
            <a:endParaRPr lang="ar-IQ" sz="2800" b="1" dirty="0"/>
          </a:p>
        </p:txBody>
      </p:sp>
    </p:spTree>
    <p:extLst>
      <p:ext uri="{BB962C8B-B14F-4D97-AF65-F5344CB8AC3E}">
        <p14:creationId xmlns="" xmlns:p14="http://schemas.microsoft.com/office/powerpoint/2010/main" val="4852102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685800" y="620688"/>
            <a:ext cx="7772400" cy="4190623"/>
          </a:xfrm>
        </p:spPr>
        <p:txBody>
          <a:bodyPr/>
          <a:lstStyle/>
          <a:p>
            <a:pPr algn="l" rtl="0"/>
            <a:r>
              <a:rPr lang="en-US" dirty="0" err="1"/>
              <a:t>Ciliary</a:t>
            </a:r>
            <a:r>
              <a:rPr lang="en-US" dirty="0"/>
              <a:t> Muscle (Muscarinic </a:t>
            </a:r>
            <a:r>
              <a:rPr lang="en-US"/>
              <a:t>receptors</a:t>
            </a:r>
            <a:r>
              <a:rPr lang="en-US" smtClean="0"/>
              <a:t>)</a:t>
            </a:r>
            <a:endParaRPr lang="en-US" dirty="0"/>
          </a:p>
          <a:p>
            <a:pPr algn="l" rtl="0"/>
            <a:r>
              <a:rPr lang="en-US" dirty="0"/>
              <a:t>M-agonist → </a:t>
            </a:r>
            <a:r>
              <a:rPr lang="en-US" dirty="0" err="1"/>
              <a:t>Ciliary</a:t>
            </a:r>
            <a:r>
              <a:rPr lang="en-US" dirty="0"/>
              <a:t> M. Contraction →relaxation of suspensory ligaments of  Lens→ lens bulge more &amp;↓ focal length  →  accommodation of the eye  for near vision.</a:t>
            </a:r>
          </a:p>
          <a:p>
            <a:pPr algn="l" rtl="0"/>
            <a:endParaRPr lang="ar-IQ" dirty="0"/>
          </a:p>
        </p:txBody>
      </p:sp>
    </p:spTree>
    <p:extLst>
      <p:ext uri="{BB962C8B-B14F-4D97-AF65-F5344CB8AC3E}">
        <p14:creationId xmlns="" xmlns:p14="http://schemas.microsoft.com/office/powerpoint/2010/main" val="40979049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685800" y="764704"/>
            <a:ext cx="7772400" cy="4046607"/>
          </a:xfrm>
        </p:spPr>
        <p:txBody>
          <a:bodyPr>
            <a:normAutofit/>
          </a:bodyPr>
          <a:lstStyle/>
          <a:p>
            <a:pPr algn="l" rtl="0"/>
            <a:r>
              <a:rPr lang="en-US" sz="2800" b="1" dirty="0"/>
              <a:t>M-agonist also cause </a:t>
            </a:r>
            <a:r>
              <a:rPr lang="en-US" sz="2800" b="1" dirty="0" smtClean="0"/>
              <a:t>→ </a:t>
            </a:r>
            <a:r>
              <a:rPr lang="en-US" sz="2800" b="1" dirty="0"/>
              <a:t>↑ drainage of aqueous humor </a:t>
            </a:r>
            <a:r>
              <a:rPr lang="en-US" sz="2800" b="1" dirty="0" smtClean="0"/>
              <a:t> </a:t>
            </a:r>
            <a:r>
              <a:rPr lang="en-US" sz="2800" b="1" dirty="0" smtClean="0"/>
              <a:t>through  </a:t>
            </a:r>
            <a:r>
              <a:rPr lang="en-US" sz="2800" b="1" dirty="0" smtClean="0"/>
              <a:t>canal of </a:t>
            </a:r>
            <a:r>
              <a:rPr lang="en-US" sz="2800" b="1" dirty="0" err="1" smtClean="0"/>
              <a:t>schlemn</a:t>
            </a:r>
            <a:r>
              <a:rPr lang="en-US" sz="2800" b="1" dirty="0" err="1" smtClean="0"/>
              <a:t>m</a:t>
            </a:r>
            <a:r>
              <a:rPr lang="en-US" sz="2800" b="1" dirty="0" smtClean="0"/>
              <a:t>→ </a:t>
            </a:r>
            <a:r>
              <a:rPr lang="en-US" sz="2800" b="1" dirty="0"/>
              <a:t>↓IOP. </a:t>
            </a:r>
          </a:p>
          <a:p>
            <a:pPr algn="l" rtl="0"/>
            <a:r>
              <a:rPr lang="en-US" sz="2800" b="1" dirty="0"/>
              <a:t>Anti-Muscarinic (atropine ) → </a:t>
            </a:r>
            <a:r>
              <a:rPr lang="en-US" sz="2800" b="1" dirty="0" err="1"/>
              <a:t>Ciliary</a:t>
            </a:r>
            <a:r>
              <a:rPr lang="en-US" sz="2800" b="1" dirty="0"/>
              <a:t> M. Relaxation → Lens </a:t>
            </a:r>
            <a:r>
              <a:rPr lang="en-US" sz="2800" b="1"/>
              <a:t>relaxation </a:t>
            </a:r>
            <a:r>
              <a:rPr lang="en-US" sz="2800" b="1" smtClean="0"/>
              <a:t>→accommodation </a:t>
            </a:r>
            <a:r>
              <a:rPr lang="en-US" sz="2800" b="1" dirty="0" smtClean="0"/>
              <a:t>for  </a:t>
            </a:r>
            <a:r>
              <a:rPr lang="en-US" sz="2800" b="1" dirty="0"/>
              <a:t>far vision.</a:t>
            </a:r>
          </a:p>
          <a:p>
            <a:pPr algn="l" rtl="0"/>
            <a:r>
              <a:rPr lang="en-US" sz="2800" b="1" dirty="0"/>
              <a:t> Also This allow full visualization of retina (</a:t>
            </a:r>
            <a:r>
              <a:rPr lang="en-US" sz="2800" b="1" dirty="0" err="1"/>
              <a:t>cycloplegia</a:t>
            </a:r>
            <a:r>
              <a:rPr lang="en-US" sz="2800" b="1" dirty="0"/>
              <a:t>) &amp; proper prescription of glasses by </a:t>
            </a:r>
            <a:r>
              <a:rPr lang="en-US" sz="2800" b="1" dirty="0" err="1"/>
              <a:t>tropicamide</a:t>
            </a:r>
            <a:r>
              <a:rPr lang="en-US" sz="2800" b="1" dirty="0"/>
              <a:t> eye drops . </a:t>
            </a:r>
          </a:p>
          <a:p>
            <a:pPr algn="l" rtl="0"/>
            <a:endParaRPr lang="ar-IQ" sz="2800" b="1" dirty="0"/>
          </a:p>
        </p:txBody>
      </p:sp>
    </p:spTree>
    <p:extLst>
      <p:ext uri="{BB962C8B-B14F-4D97-AF65-F5344CB8AC3E}">
        <p14:creationId xmlns="" xmlns:p14="http://schemas.microsoft.com/office/powerpoint/2010/main" val="37077519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324544" y="-387424"/>
            <a:ext cx="9649071" cy="71287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8908403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pPr algn="l" rtl="0"/>
            <a:r>
              <a:rPr lang="en-US" dirty="0" err="1"/>
              <a:t>Ciliary</a:t>
            </a:r>
            <a:r>
              <a:rPr lang="en-US" dirty="0"/>
              <a:t> Epithelium (</a:t>
            </a:r>
            <a:r>
              <a:rPr lang="en-US" dirty="0" smtClean="0"/>
              <a:t>B-Receptors</a:t>
            </a:r>
            <a:r>
              <a:rPr lang="en-US" dirty="0"/>
              <a:t>)</a:t>
            </a:r>
          </a:p>
          <a:p>
            <a:pPr algn="l" rtl="0"/>
            <a:r>
              <a:rPr lang="en-US" dirty="0"/>
              <a:t>Responsible for secretion of aqueous </a:t>
            </a:r>
            <a:r>
              <a:rPr lang="en-US" dirty="0" smtClean="0"/>
              <a:t>humor</a:t>
            </a:r>
          </a:p>
          <a:p>
            <a:pPr algn="l" rtl="0">
              <a:buNone/>
            </a:pPr>
            <a:r>
              <a:rPr lang="en-US" dirty="0" smtClean="0"/>
              <a:t> </a:t>
            </a:r>
            <a:endParaRPr lang="en-US" dirty="0"/>
          </a:p>
          <a:p>
            <a:pPr algn="l" rtl="0"/>
            <a:endParaRPr lang="ar-IQ" dirty="0"/>
          </a:p>
        </p:txBody>
      </p:sp>
    </p:spTree>
    <p:extLst>
      <p:ext uri="{BB962C8B-B14F-4D97-AF65-F5344CB8AC3E}">
        <p14:creationId xmlns="" xmlns:p14="http://schemas.microsoft.com/office/powerpoint/2010/main" val="3256185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457200" y="908720"/>
            <a:ext cx="8229600" cy="51845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838200"/>
            <a:ext cx="91440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4258674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pPr algn="l" rtl="0"/>
            <a:r>
              <a:rPr lang="en-US" sz="3200" b="1" dirty="0" err="1"/>
              <a:t>Ciliary</a:t>
            </a:r>
            <a:r>
              <a:rPr lang="en-US" sz="3200" b="1" dirty="0"/>
              <a:t> muscle contraction → Increases flow → Decreases IOP.</a:t>
            </a:r>
          </a:p>
          <a:p>
            <a:pPr algn="l" rtl="0"/>
            <a:r>
              <a:rPr lang="en-US" sz="3200" b="1" dirty="0"/>
              <a:t>-</a:t>
            </a:r>
            <a:r>
              <a:rPr lang="en-US" sz="3200" b="1" dirty="0" err="1"/>
              <a:t>Ciliary</a:t>
            </a:r>
            <a:r>
              <a:rPr lang="en-US" sz="3200" b="1" dirty="0"/>
              <a:t> muscle Relaxation → Decreases flow → Increases IOP (Glaucoma).</a:t>
            </a:r>
          </a:p>
          <a:p>
            <a:pPr algn="l" rtl="0"/>
            <a:endParaRPr lang="en-US" sz="3200" b="1" dirty="0"/>
          </a:p>
          <a:p>
            <a:pPr algn="l" rtl="0"/>
            <a:endParaRPr lang="ar-IQ" dirty="0"/>
          </a:p>
        </p:txBody>
      </p:sp>
    </p:spTree>
    <p:extLst>
      <p:ext uri="{BB962C8B-B14F-4D97-AF65-F5344CB8AC3E}">
        <p14:creationId xmlns="" xmlns:p14="http://schemas.microsoft.com/office/powerpoint/2010/main" val="12966256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457200" y="188640"/>
            <a:ext cx="8229600" cy="5818651"/>
          </a:xfrm>
        </p:spPr>
        <p:txBody>
          <a:bodyPr>
            <a:normAutofit/>
          </a:bodyPr>
          <a:lstStyle/>
          <a:p>
            <a:pPr algn="l" rtl="0"/>
            <a:r>
              <a:rPr lang="en-US" dirty="0"/>
              <a:t>Methods:</a:t>
            </a:r>
          </a:p>
          <a:p>
            <a:pPr marL="109728" indent="0" algn="l" rtl="0">
              <a:buNone/>
            </a:pPr>
            <a:r>
              <a:rPr lang="en-US" dirty="0"/>
              <a:t>Place few drops of the agents in the following table into the eyes of rabbits and check for the parameters mentioned in the same table, and the results are as follows: </a:t>
            </a:r>
          </a:p>
          <a:p>
            <a:pPr marL="109728" indent="0" algn="l" rtl="0">
              <a:buNone/>
            </a:pPr>
            <a:r>
              <a:rPr lang="en-US" dirty="0"/>
              <a:t> </a:t>
            </a:r>
          </a:p>
          <a:p>
            <a:pPr algn="l" rtl="0"/>
            <a:endParaRPr lang="en-US" dirty="0"/>
          </a:p>
        </p:txBody>
      </p:sp>
      <p:graphicFrame>
        <p:nvGraphicFramePr>
          <p:cNvPr id="4" name="جدول 3"/>
          <p:cNvGraphicFramePr>
            <a:graphicFrameLocks noGrp="1"/>
          </p:cNvGraphicFramePr>
          <p:nvPr>
            <p:extLst>
              <p:ext uri="{D42A27DB-BD31-4B8C-83A1-F6EECF244321}">
                <p14:modId xmlns="" xmlns:p14="http://schemas.microsoft.com/office/powerpoint/2010/main" val="3423602136"/>
              </p:ext>
            </p:extLst>
          </p:nvPr>
        </p:nvGraphicFramePr>
        <p:xfrm>
          <a:off x="1259632" y="2708920"/>
          <a:ext cx="6926581" cy="2698226"/>
        </p:xfrm>
        <a:graphic>
          <a:graphicData uri="http://schemas.openxmlformats.org/drawingml/2006/table">
            <a:tbl>
              <a:tblPr firstRow="1" firstCol="1" bandRow="1">
                <a:tableStyleId>{5C22544A-7EE6-4342-B048-85BDC9FD1C3A}</a:tableStyleId>
              </a:tblPr>
              <a:tblGrid>
                <a:gridCol w="2333839"/>
                <a:gridCol w="990056"/>
                <a:gridCol w="1082139"/>
                <a:gridCol w="1620034"/>
                <a:gridCol w="900513"/>
              </a:tblGrid>
              <a:tr h="372795">
                <a:tc>
                  <a:txBody>
                    <a:bodyPr/>
                    <a:lstStyle/>
                    <a:p>
                      <a:pPr algn="r">
                        <a:lnSpc>
                          <a:spcPct val="115000"/>
                        </a:lnSpc>
                        <a:spcAft>
                          <a:spcPts val="0"/>
                        </a:spcAft>
                      </a:pPr>
                      <a:r>
                        <a:rPr lang="en-US" sz="1600" dirty="0">
                          <a:effectLst/>
                        </a:rPr>
                        <a:t>Parameter </a:t>
                      </a:r>
                      <a:endParaRPr lang="en-US" sz="1200" dirty="0">
                        <a:effectLst/>
                        <a:latin typeface="Times New Roman"/>
                        <a:ea typeface="SimSun"/>
                      </a:endParaRPr>
                    </a:p>
                  </a:txBody>
                  <a:tcPr marL="68580" marR="68580" marT="0" marB="0"/>
                </a:tc>
                <a:tc rowSpan="2">
                  <a:txBody>
                    <a:bodyPr/>
                    <a:lstStyle/>
                    <a:p>
                      <a:pPr algn="r">
                        <a:lnSpc>
                          <a:spcPct val="115000"/>
                        </a:lnSpc>
                        <a:spcAft>
                          <a:spcPts val="0"/>
                        </a:spcAft>
                      </a:pPr>
                      <a:r>
                        <a:rPr lang="en-US" sz="1600">
                          <a:effectLst/>
                        </a:rPr>
                        <a:t>Pupil Size</a:t>
                      </a:r>
                      <a:endParaRPr lang="en-US" sz="1200">
                        <a:effectLst/>
                        <a:latin typeface="Times New Roman"/>
                        <a:ea typeface="SimSun"/>
                      </a:endParaRPr>
                    </a:p>
                  </a:txBody>
                  <a:tcPr marL="68580" marR="68580" marT="0" marB="0"/>
                </a:tc>
                <a:tc rowSpan="2">
                  <a:txBody>
                    <a:bodyPr/>
                    <a:lstStyle/>
                    <a:p>
                      <a:pPr algn="r">
                        <a:lnSpc>
                          <a:spcPct val="115000"/>
                        </a:lnSpc>
                        <a:spcAft>
                          <a:spcPts val="0"/>
                        </a:spcAft>
                      </a:pPr>
                      <a:r>
                        <a:rPr lang="en-US" sz="1600">
                          <a:effectLst/>
                        </a:rPr>
                        <a:t>Light Reflex</a:t>
                      </a:r>
                      <a:endParaRPr lang="en-US" sz="1200">
                        <a:effectLst/>
                        <a:latin typeface="Times New Roman"/>
                        <a:ea typeface="SimSun"/>
                      </a:endParaRPr>
                    </a:p>
                  </a:txBody>
                  <a:tcPr marL="68580" marR="68580" marT="0" marB="0"/>
                </a:tc>
                <a:tc rowSpan="2">
                  <a:txBody>
                    <a:bodyPr/>
                    <a:lstStyle/>
                    <a:p>
                      <a:pPr algn="r">
                        <a:lnSpc>
                          <a:spcPct val="115000"/>
                        </a:lnSpc>
                        <a:spcAft>
                          <a:spcPts val="0"/>
                        </a:spcAft>
                      </a:pPr>
                      <a:r>
                        <a:rPr lang="en-US" sz="1600">
                          <a:effectLst/>
                        </a:rPr>
                        <a:t>Accommodation</a:t>
                      </a:r>
                      <a:endParaRPr lang="en-US" sz="1200">
                        <a:effectLst/>
                        <a:latin typeface="Times New Roman"/>
                        <a:ea typeface="SimSun"/>
                      </a:endParaRPr>
                    </a:p>
                  </a:txBody>
                  <a:tcPr marL="68580" marR="68580" marT="0" marB="0"/>
                </a:tc>
                <a:tc rowSpan="2">
                  <a:txBody>
                    <a:bodyPr/>
                    <a:lstStyle/>
                    <a:p>
                      <a:pPr algn="r">
                        <a:lnSpc>
                          <a:spcPct val="115000"/>
                        </a:lnSpc>
                        <a:spcAft>
                          <a:spcPts val="0"/>
                        </a:spcAft>
                      </a:pPr>
                      <a:r>
                        <a:rPr lang="en-US" sz="1600">
                          <a:effectLst/>
                        </a:rPr>
                        <a:t>IOP</a:t>
                      </a:r>
                      <a:endParaRPr lang="en-US" sz="1200">
                        <a:effectLst/>
                        <a:latin typeface="Times New Roman"/>
                        <a:ea typeface="SimSun"/>
                      </a:endParaRPr>
                    </a:p>
                  </a:txBody>
                  <a:tcPr marL="68580" marR="68580" marT="0" marB="0"/>
                </a:tc>
              </a:tr>
              <a:tr h="385361">
                <a:tc>
                  <a:txBody>
                    <a:bodyPr/>
                    <a:lstStyle/>
                    <a:p>
                      <a:pPr algn="r">
                        <a:lnSpc>
                          <a:spcPct val="115000"/>
                        </a:lnSpc>
                        <a:spcAft>
                          <a:spcPts val="0"/>
                        </a:spcAft>
                      </a:pPr>
                      <a:r>
                        <a:rPr lang="en-US" sz="1600">
                          <a:effectLst/>
                        </a:rPr>
                        <a:t>Agent</a:t>
                      </a:r>
                      <a:endParaRPr lang="en-US" sz="1200">
                        <a:effectLst/>
                        <a:latin typeface="Times New Roman"/>
                        <a:ea typeface="SimSun"/>
                      </a:endParaRPr>
                    </a:p>
                  </a:txBody>
                  <a:tcPr marL="68580" marR="68580" marT="0" marB="0"/>
                </a:tc>
                <a:tc vMerge="1">
                  <a:txBody>
                    <a:bodyPr/>
                    <a:lstStyle/>
                    <a:p>
                      <a:pPr rtl="1"/>
                      <a:endParaRPr lang="ar-IQ"/>
                    </a:p>
                  </a:txBody>
                  <a:tcPr/>
                </a:tc>
                <a:tc vMerge="1">
                  <a:txBody>
                    <a:bodyPr/>
                    <a:lstStyle/>
                    <a:p>
                      <a:pPr rtl="1"/>
                      <a:endParaRPr lang="ar-IQ"/>
                    </a:p>
                  </a:txBody>
                  <a:tcPr/>
                </a:tc>
                <a:tc vMerge="1">
                  <a:txBody>
                    <a:bodyPr/>
                    <a:lstStyle/>
                    <a:p>
                      <a:pPr rtl="1"/>
                      <a:endParaRPr lang="ar-IQ"/>
                    </a:p>
                  </a:txBody>
                  <a:tcPr/>
                </a:tc>
                <a:tc vMerge="1">
                  <a:txBody>
                    <a:bodyPr/>
                    <a:lstStyle/>
                    <a:p>
                      <a:pPr rtl="1"/>
                      <a:endParaRPr lang="ar-IQ"/>
                    </a:p>
                  </a:txBody>
                  <a:tcPr/>
                </a:tc>
              </a:tr>
              <a:tr h="372795">
                <a:tc>
                  <a:txBody>
                    <a:bodyPr/>
                    <a:lstStyle/>
                    <a:p>
                      <a:pPr algn="r">
                        <a:lnSpc>
                          <a:spcPct val="115000"/>
                        </a:lnSpc>
                        <a:spcAft>
                          <a:spcPts val="0"/>
                        </a:spcAft>
                      </a:pPr>
                      <a:r>
                        <a:rPr lang="en-US" sz="1600">
                          <a:effectLst/>
                        </a:rPr>
                        <a:t>Adrenaline</a:t>
                      </a:r>
                      <a:endParaRPr lang="en-US" sz="1200">
                        <a:effectLst/>
                        <a:latin typeface="Times New Roman"/>
                        <a:ea typeface="SimSun"/>
                      </a:endParaRPr>
                    </a:p>
                  </a:txBody>
                  <a:tcPr marL="68580" marR="68580" marT="0" marB="0"/>
                </a:tc>
                <a:tc>
                  <a:txBody>
                    <a:bodyPr/>
                    <a:lstStyle/>
                    <a:p>
                      <a:pPr algn="r">
                        <a:lnSpc>
                          <a:spcPct val="115000"/>
                        </a:lnSpc>
                        <a:spcAft>
                          <a:spcPts val="0"/>
                        </a:spcAft>
                      </a:pPr>
                      <a:r>
                        <a:rPr lang="en-US" sz="1600">
                          <a:effectLst/>
                        </a:rPr>
                        <a:t>↔</a:t>
                      </a:r>
                      <a:endParaRPr lang="en-US" sz="1200">
                        <a:effectLst/>
                        <a:latin typeface="Times New Roman"/>
                        <a:ea typeface="SimSun"/>
                      </a:endParaRPr>
                    </a:p>
                  </a:txBody>
                  <a:tcPr marL="68580" marR="68580" marT="0" marB="0"/>
                </a:tc>
                <a:tc>
                  <a:txBody>
                    <a:bodyPr/>
                    <a:lstStyle/>
                    <a:p>
                      <a:pPr algn="r">
                        <a:lnSpc>
                          <a:spcPct val="115000"/>
                        </a:lnSpc>
                        <a:spcAft>
                          <a:spcPts val="0"/>
                        </a:spcAft>
                      </a:pPr>
                      <a:r>
                        <a:rPr lang="en-US" sz="1600">
                          <a:effectLst/>
                        </a:rPr>
                        <a:t>+ve</a:t>
                      </a:r>
                      <a:endParaRPr lang="en-US" sz="1200">
                        <a:effectLst/>
                        <a:latin typeface="Times New Roman"/>
                        <a:ea typeface="SimSun"/>
                      </a:endParaRPr>
                    </a:p>
                  </a:txBody>
                  <a:tcPr marL="68580" marR="68580" marT="0" marB="0"/>
                </a:tc>
                <a:tc>
                  <a:txBody>
                    <a:bodyPr/>
                    <a:lstStyle/>
                    <a:p>
                      <a:pPr algn="r">
                        <a:lnSpc>
                          <a:spcPct val="115000"/>
                        </a:lnSpc>
                        <a:spcAft>
                          <a:spcPts val="0"/>
                        </a:spcAft>
                      </a:pPr>
                      <a:r>
                        <a:rPr lang="en-US" sz="1600">
                          <a:effectLst/>
                        </a:rPr>
                        <a:t>↔</a:t>
                      </a:r>
                      <a:endParaRPr lang="en-US" sz="1200">
                        <a:effectLst/>
                        <a:latin typeface="Times New Roman"/>
                        <a:ea typeface="SimSun"/>
                      </a:endParaRPr>
                    </a:p>
                  </a:txBody>
                  <a:tcPr marL="68580" marR="68580" marT="0" marB="0"/>
                </a:tc>
                <a:tc>
                  <a:txBody>
                    <a:bodyPr/>
                    <a:lstStyle/>
                    <a:p>
                      <a:pPr algn="r">
                        <a:lnSpc>
                          <a:spcPct val="115000"/>
                        </a:lnSpc>
                        <a:spcAft>
                          <a:spcPts val="0"/>
                        </a:spcAft>
                      </a:pPr>
                      <a:r>
                        <a:rPr lang="en-US" sz="1600">
                          <a:effectLst/>
                        </a:rPr>
                        <a:t>↔</a:t>
                      </a:r>
                      <a:endParaRPr lang="en-US" sz="1200">
                        <a:effectLst/>
                        <a:latin typeface="Times New Roman"/>
                        <a:ea typeface="SimSun"/>
                      </a:endParaRPr>
                    </a:p>
                  </a:txBody>
                  <a:tcPr marL="68580" marR="68580" marT="0" marB="0"/>
                </a:tc>
              </a:tr>
              <a:tr h="372795">
                <a:tc>
                  <a:txBody>
                    <a:bodyPr/>
                    <a:lstStyle/>
                    <a:p>
                      <a:pPr algn="r">
                        <a:lnSpc>
                          <a:spcPct val="115000"/>
                        </a:lnSpc>
                        <a:spcAft>
                          <a:spcPts val="0"/>
                        </a:spcAft>
                      </a:pPr>
                      <a:r>
                        <a:rPr lang="en-US" sz="1600" dirty="0" err="1">
                          <a:effectLst/>
                        </a:rPr>
                        <a:t>Pilocarpine</a:t>
                      </a:r>
                      <a:endParaRPr lang="en-US" sz="1200" dirty="0">
                        <a:effectLst/>
                        <a:latin typeface="Times New Roman"/>
                        <a:ea typeface="SimSun"/>
                      </a:endParaRPr>
                    </a:p>
                  </a:txBody>
                  <a:tcPr marL="68580" marR="68580" marT="0" marB="0"/>
                </a:tc>
                <a:tc>
                  <a:txBody>
                    <a:bodyPr/>
                    <a:lstStyle/>
                    <a:p>
                      <a:pPr algn="r">
                        <a:lnSpc>
                          <a:spcPct val="115000"/>
                        </a:lnSpc>
                        <a:spcAft>
                          <a:spcPts val="0"/>
                        </a:spcAft>
                      </a:pPr>
                      <a:r>
                        <a:rPr lang="en-US" sz="1600">
                          <a:effectLst/>
                        </a:rPr>
                        <a:t>Miosis</a:t>
                      </a:r>
                      <a:endParaRPr lang="en-US" sz="1200">
                        <a:effectLst/>
                        <a:latin typeface="Times New Roman"/>
                        <a:ea typeface="SimSun"/>
                      </a:endParaRPr>
                    </a:p>
                  </a:txBody>
                  <a:tcPr marL="68580" marR="68580" marT="0" marB="0"/>
                </a:tc>
                <a:tc>
                  <a:txBody>
                    <a:bodyPr/>
                    <a:lstStyle/>
                    <a:p>
                      <a:pPr algn="r">
                        <a:lnSpc>
                          <a:spcPct val="115000"/>
                        </a:lnSpc>
                        <a:spcAft>
                          <a:spcPts val="0"/>
                        </a:spcAft>
                      </a:pPr>
                      <a:r>
                        <a:rPr lang="en-US" sz="1600">
                          <a:effectLst/>
                        </a:rPr>
                        <a:t>+ve</a:t>
                      </a:r>
                      <a:endParaRPr lang="en-US" sz="1200">
                        <a:effectLst/>
                        <a:latin typeface="Times New Roman"/>
                        <a:ea typeface="SimSun"/>
                      </a:endParaRPr>
                    </a:p>
                  </a:txBody>
                  <a:tcPr marL="68580" marR="68580" marT="0" marB="0"/>
                </a:tc>
                <a:tc>
                  <a:txBody>
                    <a:bodyPr/>
                    <a:lstStyle/>
                    <a:p>
                      <a:pPr algn="r">
                        <a:lnSpc>
                          <a:spcPct val="115000"/>
                        </a:lnSpc>
                        <a:spcAft>
                          <a:spcPts val="0"/>
                        </a:spcAft>
                      </a:pPr>
                      <a:r>
                        <a:rPr lang="en-US" sz="1600">
                          <a:effectLst/>
                        </a:rPr>
                        <a:t>Near Vision</a:t>
                      </a:r>
                      <a:endParaRPr lang="en-US" sz="1200">
                        <a:effectLst/>
                        <a:latin typeface="Times New Roman"/>
                        <a:ea typeface="SimSun"/>
                      </a:endParaRPr>
                    </a:p>
                  </a:txBody>
                  <a:tcPr marL="68580" marR="68580" marT="0" marB="0"/>
                </a:tc>
                <a:tc>
                  <a:txBody>
                    <a:bodyPr/>
                    <a:lstStyle/>
                    <a:p>
                      <a:pPr algn="r">
                        <a:lnSpc>
                          <a:spcPct val="115000"/>
                        </a:lnSpc>
                        <a:spcAft>
                          <a:spcPts val="0"/>
                        </a:spcAft>
                      </a:pPr>
                      <a:r>
                        <a:rPr lang="en-US" sz="1600">
                          <a:effectLst/>
                        </a:rPr>
                        <a:t>Dec.</a:t>
                      </a:r>
                      <a:endParaRPr lang="en-US" sz="1200">
                        <a:effectLst/>
                        <a:latin typeface="Times New Roman"/>
                        <a:ea typeface="SimSun"/>
                      </a:endParaRPr>
                    </a:p>
                  </a:txBody>
                  <a:tcPr marL="68580" marR="68580" marT="0" marB="0"/>
                </a:tc>
              </a:tr>
              <a:tr h="758156">
                <a:tc>
                  <a:txBody>
                    <a:bodyPr/>
                    <a:lstStyle/>
                    <a:p>
                      <a:pPr algn="r">
                        <a:lnSpc>
                          <a:spcPct val="115000"/>
                        </a:lnSpc>
                        <a:spcAft>
                          <a:spcPts val="0"/>
                        </a:spcAft>
                      </a:pPr>
                      <a:r>
                        <a:rPr lang="en-US" sz="1600">
                          <a:effectLst/>
                        </a:rPr>
                        <a:t>Atropine</a:t>
                      </a:r>
                      <a:endParaRPr lang="en-US" sz="1200">
                        <a:effectLst/>
                        <a:latin typeface="Times New Roman"/>
                        <a:ea typeface="SimSun"/>
                      </a:endParaRPr>
                    </a:p>
                  </a:txBody>
                  <a:tcPr marL="68580" marR="68580" marT="0" marB="0"/>
                </a:tc>
                <a:tc>
                  <a:txBody>
                    <a:bodyPr/>
                    <a:lstStyle/>
                    <a:p>
                      <a:pPr algn="r">
                        <a:lnSpc>
                          <a:spcPct val="115000"/>
                        </a:lnSpc>
                        <a:spcAft>
                          <a:spcPts val="0"/>
                        </a:spcAft>
                      </a:pPr>
                      <a:r>
                        <a:rPr lang="en-US" sz="1600">
                          <a:effectLst/>
                        </a:rPr>
                        <a:t>Mydriasis</a:t>
                      </a:r>
                      <a:endParaRPr lang="en-US" sz="1200">
                        <a:effectLst/>
                        <a:latin typeface="Times New Roman"/>
                        <a:ea typeface="SimSun"/>
                      </a:endParaRPr>
                    </a:p>
                  </a:txBody>
                  <a:tcPr marL="68580" marR="68580" marT="0" marB="0"/>
                </a:tc>
                <a:tc>
                  <a:txBody>
                    <a:bodyPr/>
                    <a:lstStyle/>
                    <a:p>
                      <a:pPr algn="r">
                        <a:lnSpc>
                          <a:spcPct val="115000"/>
                        </a:lnSpc>
                        <a:spcAft>
                          <a:spcPts val="0"/>
                        </a:spcAft>
                      </a:pPr>
                      <a:r>
                        <a:rPr lang="en-US" sz="1600">
                          <a:effectLst/>
                        </a:rPr>
                        <a:t>-ve</a:t>
                      </a:r>
                      <a:endParaRPr lang="en-US" sz="1200">
                        <a:effectLst/>
                        <a:latin typeface="Times New Roman"/>
                        <a:ea typeface="SimSun"/>
                      </a:endParaRPr>
                    </a:p>
                  </a:txBody>
                  <a:tcPr marL="68580" marR="68580" marT="0" marB="0"/>
                </a:tc>
                <a:tc>
                  <a:txBody>
                    <a:bodyPr/>
                    <a:lstStyle/>
                    <a:p>
                      <a:pPr algn="r">
                        <a:lnSpc>
                          <a:spcPct val="115000"/>
                        </a:lnSpc>
                        <a:spcAft>
                          <a:spcPts val="0"/>
                        </a:spcAft>
                      </a:pPr>
                      <a:r>
                        <a:rPr lang="en-US" sz="1600">
                          <a:effectLst/>
                        </a:rPr>
                        <a:t>Far Vision</a:t>
                      </a:r>
                      <a:endParaRPr lang="en-US" sz="1200">
                        <a:effectLst/>
                        <a:latin typeface="Times New Roman"/>
                        <a:ea typeface="SimSun"/>
                      </a:endParaRPr>
                    </a:p>
                  </a:txBody>
                  <a:tcPr marL="68580" marR="68580" marT="0" marB="0"/>
                </a:tc>
                <a:tc>
                  <a:txBody>
                    <a:bodyPr/>
                    <a:lstStyle/>
                    <a:p>
                      <a:pPr algn="r">
                        <a:lnSpc>
                          <a:spcPct val="115000"/>
                        </a:lnSpc>
                        <a:spcAft>
                          <a:spcPts val="0"/>
                        </a:spcAft>
                      </a:pPr>
                      <a:r>
                        <a:rPr lang="en-US" sz="1600">
                          <a:effectLst/>
                        </a:rPr>
                        <a:t>Inc.</a:t>
                      </a:r>
                      <a:endParaRPr lang="en-US" sz="1200">
                        <a:effectLst/>
                        <a:latin typeface="Times New Roman"/>
                        <a:ea typeface="SimSun"/>
                      </a:endParaRPr>
                    </a:p>
                  </a:txBody>
                  <a:tcPr marL="68580" marR="68580" marT="0" marB="0"/>
                </a:tc>
              </a:tr>
              <a:tr h="436324">
                <a:tc>
                  <a:txBody>
                    <a:bodyPr/>
                    <a:lstStyle/>
                    <a:p>
                      <a:pPr algn="r">
                        <a:lnSpc>
                          <a:spcPct val="115000"/>
                        </a:lnSpc>
                        <a:spcAft>
                          <a:spcPts val="0"/>
                        </a:spcAft>
                      </a:pPr>
                      <a:r>
                        <a:rPr lang="en-US" sz="1600">
                          <a:effectLst/>
                        </a:rPr>
                        <a:t>Xylocaine</a:t>
                      </a:r>
                      <a:endParaRPr lang="en-US" sz="1200">
                        <a:effectLst/>
                        <a:latin typeface="Times New Roman"/>
                        <a:ea typeface="SimSun"/>
                      </a:endParaRPr>
                    </a:p>
                  </a:txBody>
                  <a:tcPr marL="68580" marR="68580" marT="0" marB="0"/>
                </a:tc>
                <a:tc>
                  <a:txBody>
                    <a:bodyPr/>
                    <a:lstStyle/>
                    <a:p>
                      <a:pPr algn="r">
                        <a:lnSpc>
                          <a:spcPct val="115000"/>
                        </a:lnSpc>
                        <a:spcAft>
                          <a:spcPts val="0"/>
                        </a:spcAft>
                      </a:pPr>
                      <a:r>
                        <a:rPr lang="en-US" sz="1600">
                          <a:effectLst/>
                        </a:rPr>
                        <a:t>↔</a:t>
                      </a:r>
                      <a:endParaRPr lang="en-US" sz="1200">
                        <a:effectLst/>
                        <a:latin typeface="Times New Roman"/>
                        <a:ea typeface="SimSun"/>
                      </a:endParaRPr>
                    </a:p>
                  </a:txBody>
                  <a:tcPr marL="68580" marR="68580" marT="0" marB="0"/>
                </a:tc>
                <a:tc>
                  <a:txBody>
                    <a:bodyPr/>
                    <a:lstStyle/>
                    <a:p>
                      <a:pPr algn="r">
                        <a:lnSpc>
                          <a:spcPct val="115000"/>
                        </a:lnSpc>
                        <a:spcAft>
                          <a:spcPts val="0"/>
                        </a:spcAft>
                      </a:pPr>
                      <a:r>
                        <a:rPr lang="en-US" sz="1600" dirty="0">
                          <a:effectLst/>
                        </a:rPr>
                        <a:t>+</a:t>
                      </a:r>
                      <a:r>
                        <a:rPr lang="en-US" sz="1600" dirty="0" err="1">
                          <a:effectLst/>
                        </a:rPr>
                        <a:t>ve</a:t>
                      </a:r>
                      <a:endParaRPr lang="en-US" sz="1200" dirty="0">
                        <a:effectLst/>
                        <a:latin typeface="Times New Roman"/>
                        <a:ea typeface="SimSun"/>
                      </a:endParaRPr>
                    </a:p>
                  </a:txBody>
                  <a:tcPr marL="68580" marR="68580" marT="0" marB="0"/>
                </a:tc>
                <a:tc>
                  <a:txBody>
                    <a:bodyPr/>
                    <a:lstStyle/>
                    <a:p>
                      <a:pPr algn="r">
                        <a:lnSpc>
                          <a:spcPct val="115000"/>
                        </a:lnSpc>
                        <a:spcAft>
                          <a:spcPts val="0"/>
                        </a:spcAft>
                      </a:pPr>
                      <a:r>
                        <a:rPr lang="en-US" sz="1600">
                          <a:effectLst/>
                        </a:rPr>
                        <a:t>↔</a:t>
                      </a:r>
                      <a:endParaRPr lang="en-US" sz="1200">
                        <a:effectLst/>
                        <a:latin typeface="Times New Roman"/>
                        <a:ea typeface="SimSun"/>
                      </a:endParaRPr>
                    </a:p>
                  </a:txBody>
                  <a:tcPr marL="68580" marR="68580" marT="0" marB="0"/>
                </a:tc>
                <a:tc>
                  <a:txBody>
                    <a:bodyPr/>
                    <a:lstStyle/>
                    <a:p>
                      <a:pPr algn="r">
                        <a:lnSpc>
                          <a:spcPct val="115000"/>
                        </a:lnSpc>
                        <a:spcAft>
                          <a:spcPts val="0"/>
                        </a:spcAft>
                      </a:pPr>
                      <a:r>
                        <a:rPr lang="en-US" sz="1600" dirty="0">
                          <a:effectLst/>
                        </a:rPr>
                        <a:t>↔</a:t>
                      </a:r>
                      <a:endParaRPr lang="en-US" sz="1200" dirty="0">
                        <a:effectLst/>
                        <a:latin typeface="Times New Roman"/>
                        <a:ea typeface="SimSun"/>
                      </a:endParaRPr>
                    </a:p>
                  </a:txBody>
                  <a:tcPr marL="68580" marR="68580" marT="0" marB="0"/>
                </a:tc>
              </a:tr>
            </a:tbl>
          </a:graphicData>
        </a:graphic>
      </p:graphicFrame>
    </p:spTree>
    <p:extLst>
      <p:ext uri="{BB962C8B-B14F-4D97-AF65-F5344CB8AC3E}">
        <p14:creationId xmlns="" xmlns:p14="http://schemas.microsoft.com/office/powerpoint/2010/main" val="36120128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pPr algn="l" rtl="0"/>
            <a:r>
              <a:rPr lang="en-US" sz="3200" b="1" dirty="0"/>
              <a:t>(+</a:t>
            </a:r>
            <a:r>
              <a:rPr lang="en-US" sz="3200" b="1" dirty="0" err="1"/>
              <a:t>ve</a:t>
            </a:r>
            <a:r>
              <a:rPr lang="en-US" sz="3200" b="1" dirty="0"/>
              <a:t>) indicates the presence of the reflex </a:t>
            </a:r>
          </a:p>
          <a:p>
            <a:pPr algn="l" rtl="0"/>
            <a:r>
              <a:rPr lang="en-US" sz="3200" b="1" dirty="0"/>
              <a:t>(-</a:t>
            </a:r>
            <a:r>
              <a:rPr lang="en-US" sz="3200" b="1" dirty="0" err="1"/>
              <a:t>ve</a:t>
            </a:r>
            <a:r>
              <a:rPr lang="en-US" sz="3200" b="1" dirty="0"/>
              <a:t>) indicates the absence of the reflex </a:t>
            </a:r>
          </a:p>
          <a:p>
            <a:pPr algn="l" rtl="0"/>
            <a:r>
              <a:rPr lang="en-US" sz="3200" b="1" dirty="0"/>
              <a:t>(↔)   indicates that there is no change</a:t>
            </a:r>
          </a:p>
          <a:p>
            <a:pPr algn="l" rtl="0"/>
            <a:endParaRPr lang="en-US" sz="3200" b="1" dirty="0"/>
          </a:p>
          <a:p>
            <a:pPr algn="l" rtl="0"/>
            <a:endParaRPr lang="ar-IQ" dirty="0"/>
          </a:p>
        </p:txBody>
      </p:sp>
    </p:spTree>
    <p:extLst>
      <p:ext uri="{BB962C8B-B14F-4D97-AF65-F5344CB8AC3E}">
        <p14:creationId xmlns="" xmlns:p14="http://schemas.microsoft.com/office/powerpoint/2010/main" val="37789418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467544" y="404664"/>
            <a:ext cx="8064896" cy="5234136"/>
          </a:xfrm>
        </p:spPr>
        <p:txBody>
          <a:bodyPr>
            <a:normAutofit/>
          </a:bodyPr>
          <a:lstStyle/>
          <a:p>
            <a:pPr algn="l" rtl="0"/>
            <a:r>
              <a:rPr lang="en-US" b="1" dirty="0"/>
              <a:t>The main compartments of the human eye (as shown in figure 1) are:</a:t>
            </a:r>
          </a:p>
          <a:p>
            <a:pPr algn="l" rtl="0"/>
            <a:r>
              <a:rPr lang="en-US" b="1" dirty="0"/>
              <a:t>- cornea </a:t>
            </a:r>
            <a:r>
              <a:rPr lang="ar-IQ" b="1" dirty="0"/>
              <a:t>القرنية , </a:t>
            </a:r>
            <a:r>
              <a:rPr lang="en-US" b="1" dirty="0"/>
              <a:t>the convex transparent membrane forming  part of the of the outer coat of the eye .</a:t>
            </a:r>
          </a:p>
          <a:p>
            <a:pPr algn="l" rtl="0"/>
            <a:r>
              <a:rPr lang="en-US" b="1" dirty="0"/>
              <a:t>- iris  </a:t>
            </a:r>
            <a:r>
              <a:rPr lang="ar-IQ" b="1" dirty="0"/>
              <a:t>القزحية </a:t>
            </a:r>
            <a:r>
              <a:rPr lang="en-US" b="1" dirty="0"/>
              <a:t>which is  the circular colored membrane in the front of the eye.  </a:t>
            </a:r>
          </a:p>
          <a:p>
            <a:pPr algn="l" rtl="0"/>
            <a:r>
              <a:rPr lang="en-US" b="1" dirty="0"/>
              <a:t>-  Lens </a:t>
            </a:r>
            <a:r>
              <a:rPr lang="ar-IQ" b="1" dirty="0"/>
              <a:t>العدسة </a:t>
            </a:r>
            <a:endParaRPr lang="en-US" b="1" dirty="0" smtClean="0"/>
          </a:p>
          <a:p>
            <a:pPr algn="l" rtl="0"/>
            <a:r>
              <a:rPr lang="en-US" b="1" dirty="0" smtClean="0"/>
              <a:t>-</a:t>
            </a:r>
            <a:r>
              <a:rPr lang="en-US" b="1" dirty="0" err="1" smtClean="0"/>
              <a:t>ciliary</a:t>
            </a:r>
            <a:r>
              <a:rPr lang="en-US" b="1" dirty="0" smtClean="0"/>
              <a:t> </a:t>
            </a:r>
            <a:r>
              <a:rPr lang="en-US" b="1" dirty="0"/>
              <a:t>body and vitreous </a:t>
            </a:r>
            <a:r>
              <a:rPr lang="en-US" b="1" dirty="0" err="1"/>
              <a:t>humour</a:t>
            </a:r>
            <a:r>
              <a:rPr lang="en-US" b="1" dirty="0"/>
              <a:t>.</a:t>
            </a:r>
          </a:p>
          <a:p>
            <a:pPr algn="l" rtl="0"/>
            <a:endParaRPr lang="ar-IQ" b="1" dirty="0"/>
          </a:p>
        </p:txBody>
      </p:sp>
    </p:spTree>
    <p:extLst>
      <p:ext uri="{BB962C8B-B14F-4D97-AF65-F5344CB8AC3E}">
        <p14:creationId xmlns="" xmlns:p14="http://schemas.microsoft.com/office/powerpoint/2010/main" val="41915759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685800" y="476672"/>
            <a:ext cx="7772400" cy="4334639"/>
          </a:xfrm>
        </p:spPr>
        <p:txBody>
          <a:bodyPr/>
          <a:lstStyle/>
          <a:p>
            <a:endParaRPr lang="ar-IQ" dirty="0"/>
          </a:p>
        </p:txBody>
      </p:sp>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55577" y="116632"/>
            <a:ext cx="7632848" cy="63367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7606402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685800" y="1124744"/>
            <a:ext cx="7772400" cy="3686567"/>
          </a:xfrm>
        </p:spPr>
        <p:txBody>
          <a:bodyPr/>
          <a:lstStyle/>
          <a:p>
            <a:pPr algn="l" rtl="0"/>
            <a:r>
              <a:rPr lang="en-US" sz="3200" b="1" dirty="0" err="1"/>
              <a:t>Iris:the</a:t>
            </a:r>
            <a:r>
              <a:rPr lang="en-US" sz="3200" b="1" dirty="0"/>
              <a:t> circular </a:t>
            </a:r>
            <a:r>
              <a:rPr lang="en-US" sz="3200" b="1" dirty="0" err="1"/>
              <a:t>coloured</a:t>
            </a:r>
            <a:r>
              <a:rPr lang="en-US" sz="3200" b="1" dirty="0"/>
              <a:t> membrane in the front of the eye </a:t>
            </a:r>
            <a:r>
              <a:rPr lang="ar-IQ" sz="3200" b="1" dirty="0"/>
              <a:t>القزحية   </a:t>
            </a:r>
            <a:r>
              <a:rPr lang="en-US" sz="3200" b="1" dirty="0"/>
              <a:t>That involves: Circular muscle (Muscarinic receptors) and Radial muscle (Alpha-receptors</a:t>
            </a:r>
            <a:r>
              <a:rPr lang="en-US" dirty="0"/>
              <a:t>). </a:t>
            </a:r>
            <a:endParaRPr lang="ar-IQ" dirty="0"/>
          </a:p>
        </p:txBody>
      </p:sp>
    </p:spTree>
    <p:extLst>
      <p:ext uri="{BB962C8B-B14F-4D97-AF65-F5344CB8AC3E}">
        <p14:creationId xmlns="" xmlns:p14="http://schemas.microsoft.com/office/powerpoint/2010/main" val="19602354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0" y="908720"/>
            <a:ext cx="8892480" cy="3384376"/>
          </a:xfrm>
        </p:spPr>
        <p:txBody>
          <a:bodyPr/>
          <a:lstStyle/>
          <a:p>
            <a:pPr algn="l" rtl="0"/>
            <a:r>
              <a:rPr lang="en-US" sz="2800" b="1" dirty="0" err="1"/>
              <a:t>Miosis</a:t>
            </a:r>
            <a:r>
              <a:rPr lang="en-US" sz="2800" b="1" dirty="0"/>
              <a:t>: smallness of the pupils of the eyes  is due to either contraction of circular muscle or relaxation of radial muscle. </a:t>
            </a:r>
          </a:p>
          <a:p>
            <a:pPr algn="l" rtl="0"/>
            <a:r>
              <a:rPr lang="en-US" sz="2800" b="1" dirty="0" err="1"/>
              <a:t>Mydriasis</a:t>
            </a:r>
            <a:r>
              <a:rPr lang="en-US" sz="2800" b="1" dirty="0"/>
              <a:t>: dilatation of the pupils of the eyes  is due to either contraction of radial muscle or relaxation of circular muscle.</a:t>
            </a:r>
          </a:p>
          <a:p>
            <a:pPr algn="l" rtl="0"/>
            <a:endParaRPr lang="en-US" sz="2800" b="1" dirty="0"/>
          </a:p>
          <a:p>
            <a:pPr algn="l" rtl="0"/>
            <a:endParaRPr lang="ar-IQ" dirty="0"/>
          </a:p>
        </p:txBody>
      </p:sp>
    </p:spTree>
    <p:extLst>
      <p:ext uri="{BB962C8B-B14F-4D97-AF65-F5344CB8AC3E}">
        <p14:creationId xmlns="" xmlns:p14="http://schemas.microsoft.com/office/powerpoint/2010/main" val="2308847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1371600" y="980728"/>
            <a:ext cx="6400800" cy="4658072"/>
          </a:xfrm>
        </p:spPr>
        <p:txBody>
          <a:bodyPr/>
          <a:lstStyle/>
          <a:p>
            <a:endParaRPr lang="ar-IQ" dirty="0"/>
          </a:p>
        </p:txBody>
      </p:sp>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00013" y="260648"/>
            <a:ext cx="8943975" cy="53146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8950078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685800" y="332656"/>
            <a:ext cx="7772400" cy="4478655"/>
          </a:xfrm>
        </p:spPr>
        <p:txBody>
          <a:bodyPr>
            <a:normAutofit/>
          </a:bodyPr>
          <a:lstStyle/>
          <a:p>
            <a:pPr algn="l" rtl="0"/>
            <a:r>
              <a:rPr lang="en-US" sz="2800" b="1" dirty="0"/>
              <a:t>In Alpha-agonist (α-1 receptor agonist such as phenylephrine) → Contraction of radial muscle of Iris (</a:t>
            </a:r>
            <a:r>
              <a:rPr lang="en-US" sz="2800" b="1" dirty="0" err="1"/>
              <a:t>Mydriasis</a:t>
            </a:r>
            <a:r>
              <a:rPr lang="en-US" sz="2800" b="1" dirty="0"/>
              <a:t>) also ↑the out flow of aqueous  humor from the eye and reduce IOP.</a:t>
            </a:r>
          </a:p>
          <a:p>
            <a:pPr algn="l" rtl="0"/>
            <a:endParaRPr lang="en-US" sz="2800" b="1" dirty="0"/>
          </a:p>
          <a:p>
            <a:pPr algn="l" rtl="0"/>
            <a:r>
              <a:rPr lang="en-US" sz="2800" b="1" dirty="0"/>
              <a:t>In Fear (Sympathetic discharge).</a:t>
            </a:r>
          </a:p>
          <a:p>
            <a:pPr algn="l" rtl="0"/>
            <a:r>
              <a:rPr lang="en-US" sz="2800" b="1" dirty="0"/>
              <a:t>In Death (Lack of muscular tone due to lack of Ach.). </a:t>
            </a:r>
            <a:endParaRPr lang="en-US" sz="2800" b="1" dirty="0" smtClean="0"/>
          </a:p>
          <a:p>
            <a:pPr algn="l" rtl="0"/>
            <a:endParaRPr lang="en-US" sz="2800" b="1" dirty="0"/>
          </a:p>
          <a:p>
            <a:endParaRPr lang="en-US" dirty="0"/>
          </a:p>
          <a:p>
            <a:pPr algn="l" rtl="0"/>
            <a:endParaRPr lang="ar-IQ" dirty="0"/>
          </a:p>
        </p:txBody>
      </p:sp>
    </p:spTree>
    <p:extLst>
      <p:ext uri="{BB962C8B-B14F-4D97-AF65-F5344CB8AC3E}">
        <p14:creationId xmlns="" xmlns:p14="http://schemas.microsoft.com/office/powerpoint/2010/main" val="4555610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251520" y="908720"/>
            <a:ext cx="7772400" cy="4320480"/>
          </a:xfrm>
        </p:spPr>
        <p:txBody>
          <a:bodyPr>
            <a:normAutofit/>
          </a:bodyPr>
          <a:lstStyle/>
          <a:p>
            <a:pPr algn="l" rtl="0"/>
            <a:r>
              <a:rPr lang="en-US" sz="3600" b="1" dirty="0"/>
              <a:t>Lens: Attached to the </a:t>
            </a:r>
            <a:r>
              <a:rPr lang="en-US" sz="3600" b="1" dirty="0" err="1"/>
              <a:t>ciliary</a:t>
            </a:r>
            <a:r>
              <a:rPr lang="en-US" sz="3600" b="1" dirty="0"/>
              <a:t> body by ligaments</a:t>
            </a:r>
            <a:endParaRPr lang="ar-IQ" sz="3600" b="1" dirty="0"/>
          </a:p>
        </p:txBody>
      </p:sp>
    </p:spTree>
    <p:extLst>
      <p:ext uri="{BB962C8B-B14F-4D97-AF65-F5344CB8AC3E}">
        <p14:creationId xmlns="" xmlns:p14="http://schemas.microsoft.com/office/powerpoint/2010/main" val="18917648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578504" y="548680"/>
            <a:ext cx="7986992" cy="54584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12785500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ملتقى">
  <a:themeElements>
    <a:clrScheme name="ملتقى">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ملتقى">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ملتقى">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68</TotalTime>
  <Words>470</Words>
  <Application>Microsoft Office PowerPoint</Application>
  <PresentationFormat>عرض على الشاشة (3:4)‏</PresentationFormat>
  <Paragraphs>61</Paragraphs>
  <Slides>18</Slides>
  <Notes>0</Notes>
  <HiddenSlides>0</HiddenSlides>
  <MMClips>0</MMClips>
  <ScaleCrop>false</ScaleCrop>
  <HeadingPairs>
    <vt:vector size="4" baseType="variant">
      <vt:variant>
        <vt:lpstr>سمة</vt:lpstr>
      </vt:variant>
      <vt:variant>
        <vt:i4>1</vt:i4>
      </vt:variant>
      <vt:variant>
        <vt:lpstr>عناوين الشرائح</vt:lpstr>
      </vt:variant>
      <vt:variant>
        <vt:i4>18</vt:i4>
      </vt:variant>
    </vt:vector>
  </HeadingPairs>
  <TitlesOfParts>
    <vt:vector size="19" baseType="lpstr">
      <vt:lpstr>ملتقى</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TAMEEM</dc:creator>
  <cp:lastModifiedBy>user</cp:lastModifiedBy>
  <cp:revision>13</cp:revision>
  <dcterms:created xsi:type="dcterms:W3CDTF">2014-04-06T15:44:14Z</dcterms:created>
  <dcterms:modified xsi:type="dcterms:W3CDTF">2014-04-07T13:02:19Z</dcterms:modified>
</cp:coreProperties>
</file>