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59" r:id="rId3"/>
    <p:sldId id="256" r:id="rId4"/>
    <p:sldId id="257" r:id="rId5"/>
    <p:sldId id="260" r:id="rId6"/>
    <p:sldId id="261" r:id="rId7"/>
    <p:sldId id="263" r:id="rId8"/>
    <p:sldId id="264" r:id="rId9"/>
    <p:sldId id="265" r:id="rId10"/>
    <p:sldId id="266" r:id="rId11"/>
    <p:sldId id="262" r:id="rId12"/>
    <p:sldId id="267" r:id="rId13"/>
    <p:sldId id="268" r:id="rId14"/>
    <p:sldId id="269" r:id="rId15"/>
    <p:sldId id="270" r:id="rId16"/>
    <p:sldId id="271" r:id="rId17"/>
    <p:sldId id="272" r:id="rId18"/>
    <p:sldId id="273" r:id="rId19"/>
    <p:sldId id="274" r:id="rId20"/>
    <p:sldId id="276" r:id="rId21"/>
    <p:sldId id="277" r:id="rId22"/>
    <p:sldId id="279" r:id="rId23"/>
    <p:sldId id="278" r:id="rId24"/>
    <p:sldId id="280" r:id="rId25"/>
    <p:sldId id="281" r:id="rId26"/>
    <p:sldId id="282"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6FD2246F-7EE2-4288-9714-32670F2EBFA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D2246F-7EE2-4288-9714-32670F2EBFA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FD2246F-7EE2-4288-9714-32670F2EBFA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3D002E8-7E81-4C25-8EA8-E28C774FD587}" type="datetimeFigureOut">
              <a:rPr lang="ar-SA" smtClean="0"/>
              <a:pPr/>
              <a:t>25/04/1436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6FD2246F-7EE2-4288-9714-32670F2EBFAD}"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D002E8-7E81-4C25-8EA8-E28C774FD587}" type="datetimeFigureOut">
              <a:rPr lang="ar-SA" smtClean="0"/>
              <a:pPr/>
              <a:t>25/04/1436</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D2246F-7EE2-4288-9714-32670F2EBFAD}"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GB" sz="5400" dirty="0" smtClean="0"/>
              <a:t>CHRONIC KIDNEY DISEASE</a:t>
            </a:r>
            <a:endParaRPr lang="ar-SA" sz="5400" dirty="0"/>
          </a:p>
        </p:txBody>
      </p:sp>
      <p:sp>
        <p:nvSpPr>
          <p:cNvPr id="3" name="عنوان فرعي 2"/>
          <p:cNvSpPr>
            <a:spLocks noGrp="1"/>
          </p:cNvSpPr>
          <p:nvPr>
            <p:ph type="subTitle" idx="1"/>
          </p:nvPr>
        </p:nvSpPr>
        <p:spPr/>
        <p:txBody>
          <a:bodyPr/>
          <a:lstStyle/>
          <a:p>
            <a:pPr algn="l"/>
            <a:r>
              <a:rPr lang="en-US" dirty="0" smtClean="0"/>
              <a:t>Lecture by:</a:t>
            </a:r>
          </a:p>
          <a:p>
            <a:pPr algn="l"/>
            <a:r>
              <a:rPr lang="en-US" dirty="0" smtClean="0"/>
              <a:t>Dr. </a:t>
            </a:r>
            <a:r>
              <a:rPr lang="en-US" dirty="0" err="1" smtClean="0"/>
              <a:t>Zaidan</a:t>
            </a:r>
            <a:r>
              <a:rPr lang="en-US" dirty="0" smtClean="0"/>
              <a:t> </a:t>
            </a:r>
            <a:r>
              <a:rPr lang="en-US" dirty="0" err="1" smtClean="0"/>
              <a:t>Jayed</a:t>
            </a:r>
            <a:r>
              <a:rPr lang="en-US" dirty="0" smtClean="0"/>
              <a:t> </a:t>
            </a:r>
            <a:r>
              <a:rPr lang="en-US" dirty="0" err="1" smtClean="0"/>
              <a:t>Zaidan</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b="1" u="sng" dirty="0" smtClean="0"/>
              <a:t>8- Metabolic bone disease: </a:t>
            </a:r>
            <a:r>
              <a:rPr lang="en-US" sz="3600" dirty="0" smtClean="0"/>
              <a:t> </a:t>
            </a:r>
            <a:r>
              <a:rPr lang="en-US" sz="3600" dirty="0" err="1" smtClean="0"/>
              <a:t>osteitis</a:t>
            </a:r>
            <a:r>
              <a:rPr lang="en-US" sz="3600" dirty="0" smtClean="0"/>
              <a:t> </a:t>
            </a:r>
            <a:r>
              <a:rPr lang="en-US" sz="3600" dirty="0" err="1" smtClean="0"/>
              <a:t>fibrosa</a:t>
            </a:r>
            <a:r>
              <a:rPr lang="en-US" sz="3600" dirty="0" smtClean="0"/>
              <a:t> </a:t>
            </a:r>
            <a:r>
              <a:rPr lang="en-US" sz="3600" dirty="0" err="1" smtClean="0"/>
              <a:t>cystica</a:t>
            </a:r>
            <a:r>
              <a:rPr lang="en-US" sz="3600" dirty="0" smtClean="0"/>
              <a:t>, </a:t>
            </a:r>
            <a:r>
              <a:rPr lang="en-US" sz="3600" dirty="0" err="1" smtClean="0"/>
              <a:t>osteomalacia</a:t>
            </a:r>
            <a:r>
              <a:rPr lang="en-US" sz="3600" dirty="0" smtClean="0"/>
              <a:t> and osteoporosis .</a:t>
            </a:r>
            <a:r>
              <a:rPr lang="ar-SA" b="1" u="sng" dirty="0" smtClean="0"/>
              <a:t/>
            </a:r>
            <a:br>
              <a:rPr lang="ar-SA" b="1" u="sng" dirty="0" smtClean="0"/>
            </a:br>
            <a:endParaRPr lang="ar-SA" dirty="0"/>
          </a:p>
        </p:txBody>
      </p:sp>
      <p:pic>
        <p:nvPicPr>
          <p:cNvPr id="5122" name="Picture 2"/>
          <p:cNvPicPr>
            <a:picLocks noGrp="1" noChangeAspect="1" noChangeArrowheads="1"/>
          </p:cNvPicPr>
          <p:nvPr>
            <p:ph idx="1"/>
          </p:nvPr>
        </p:nvPicPr>
        <p:blipFill>
          <a:blip r:embed="rId2"/>
          <a:srcRect/>
          <a:stretch>
            <a:fillRect/>
          </a:stretch>
        </p:blipFill>
        <p:spPr bwMode="auto">
          <a:xfrm>
            <a:off x="285720" y="1285860"/>
            <a:ext cx="821537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a:srcRect/>
          <a:stretch>
            <a:fillRect/>
          </a:stretch>
        </p:blipFill>
        <p:spPr bwMode="auto">
          <a:xfrm>
            <a:off x="357159" y="0"/>
            <a:ext cx="821537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Investigations</a:t>
            </a:r>
            <a:endParaRPr lang="ar-SA" dirty="0"/>
          </a:p>
        </p:txBody>
      </p:sp>
      <p:sp>
        <p:nvSpPr>
          <p:cNvPr id="3" name="عنصر نائب للمحتوى 2"/>
          <p:cNvSpPr>
            <a:spLocks noGrp="1"/>
          </p:cNvSpPr>
          <p:nvPr>
            <p:ph idx="1"/>
          </p:nvPr>
        </p:nvSpPr>
        <p:spPr/>
        <p:txBody>
          <a:bodyPr>
            <a:normAutofit/>
          </a:bodyPr>
          <a:lstStyle/>
          <a:p>
            <a:pPr algn="l"/>
            <a:r>
              <a:rPr lang="en-US" dirty="0" smtClean="0"/>
              <a:t>1-  to identify the underlying cause where possible, </a:t>
            </a:r>
          </a:p>
          <a:p>
            <a:pPr algn="l"/>
            <a:r>
              <a:rPr lang="en-US" dirty="0" smtClean="0"/>
              <a:t>since this may influence the treatment</a:t>
            </a:r>
          </a:p>
          <a:p>
            <a:pPr algn="l"/>
            <a:r>
              <a:rPr lang="en-US" dirty="0" smtClean="0"/>
              <a:t>2- to identify reversible factors that may worsen renal </a:t>
            </a:r>
          </a:p>
          <a:p>
            <a:pPr algn="l"/>
            <a:r>
              <a:rPr lang="en-US" dirty="0" smtClean="0"/>
              <a:t>function, such as hypertension, urinary tract </a:t>
            </a:r>
          </a:p>
          <a:p>
            <a:pPr algn="l"/>
            <a:r>
              <a:rPr lang="en-US" dirty="0" smtClean="0"/>
              <a:t>obstruction, </a:t>
            </a:r>
            <a:r>
              <a:rPr lang="en-US" dirty="0" err="1" smtClean="0"/>
              <a:t>nephrotoxic</a:t>
            </a:r>
            <a:r>
              <a:rPr lang="en-US" dirty="0" smtClean="0"/>
              <a:t> drugs, and salt and water </a:t>
            </a:r>
          </a:p>
          <a:p>
            <a:pPr algn="l"/>
            <a:r>
              <a:rPr lang="en-US" dirty="0" smtClean="0"/>
              <a:t>depletion</a:t>
            </a:r>
          </a:p>
          <a:p>
            <a:pPr algn="l"/>
            <a:r>
              <a:rPr lang="en-US" dirty="0" smtClean="0"/>
              <a:t>3- to screen for complications of CKD, such as </a:t>
            </a:r>
          </a:p>
          <a:p>
            <a:pPr algn="l"/>
            <a:r>
              <a:rPr lang="en-US" dirty="0" err="1" smtClean="0"/>
              <a:t>anaemia</a:t>
            </a:r>
            <a:r>
              <a:rPr lang="en-US" dirty="0" smtClean="0"/>
              <a:t> and renal </a:t>
            </a:r>
            <a:r>
              <a:rPr lang="en-US" dirty="0" err="1" smtClean="0"/>
              <a:t>osteodystrophy</a:t>
            </a:r>
            <a:endParaRPr lang="en-US" dirty="0" smtClean="0"/>
          </a:p>
          <a:p>
            <a:pPr algn="l"/>
            <a:r>
              <a:rPr lang="en-US" dirty="0" smtClean="0"/>
              <a:t>4- to screen for cardiovascular risk factors.</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146" name="Picture 2"/>
          <p:cNvPicPr>
            <a:picLocks noGrp="1" noChangeAspect="1" noChangeArrowheads="1"/>
          </p:cNvPicPr>
          <p:nvPr>
            <p:ph idx="1"/>
          </p:nvPr>
        </p:nvPicPr>
        <p:blipFill>
          <a:blip r:embed="rId2"/>
          <a:srcRect/>
          <a:stretch>
            <a:fillRect/>
          </a:stretch>
        </p:blipFill>
        <p:spPr bwMode="auto">
          <a:xfrm>
            <a:off x="214282" y="285728"/>
            <a:ext cx="8572560" cy="6215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170" name="Picture 2"/>
          <p:cNvPicPr>
            <a:picLocks noGrp="1" noChangeAspect="1" noChangeArrowheads="1"/>
          </p:cNvPicPr>
          <p:nvPr>
            <p:ph idx="1"/>
          </p:nvPr>
        </p:nvPicPr>
        <p:blipFill>
          <a:blip r:embed="rId2"/>
          <a:srcRect/>
          <a:stretch>
            <a:fillRect/>
          </a:stretch>
        </p:blipFill>
        <p:spPr bwMode="auto">
          <a:xfrm>
            <a:off x="642910" y="1428736"/>
            <a:ext cx="7358114" cy="5072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Management</a:t>
            </a:r>
            <a:endParaRPr lang="ar-SA" dirty="0"/>
          </a:p>
        </p:txBody>
      </p:sp>
      <p:sp>
        <p:nvSpPr>
          <p:cNvPr id="3" name="عنصر نائب للمحتوى 2"/>
          <p:cNvSpPr>
            <a:spLocks noGrp="1"/>
          </p:cNvSpPr>
          <p:nvPr>
            <p:ph idx="1"/>
          </p:nvPr>
        </p:nvSpPr>
        <p:spPr/>
        <p:txBody>
          <a:bodyPr>
            <a:normAutofit/>
          </a:bodyPr>
          <a:lstStyle/>
          <a:p>
            <a:pPr algn="l"/>
            <a:r>
              <a:rPr lang="en-US" dirty="0" smtClean="0"/>
              <a:t>The aims of management in CKD are :                   </a:t>
            </a:r>
            <a:r>
              <a:rPr lang="en-US" dirty="0" smtClean="0"/>
              <a:t>          </a:t>
            </a:r>
            <a:r>
              <a:rPr lang="en-US" dirty="0" smtClean="0"/>
              <a:t>1-to prevent or slow further renal damage;    </a:t>
            </a:r>
            <a:r>
              <a:rPr lang="en-US" dirty="0" smtClean="0"/>
              <a:t>                </a:t>
            </a:r>
            <a:r>
              <a:rPr lang="en-US" dirty="0" smtClean="0"/>
              <a:t>2-to limit the adverse physiological effects </a:t>
            </a:r>
            <a:r>
              <a:rPr lang="en-US" dirty="0" smtClean="0"/>
              <a:t> of </a:t>
            </a:r>
            <a:r>
              <a:rPr lang="en-US" dirty="0" smtClean="0"/>
              <a:t>renal impairment on the skeleton and </a:t>
            </a:r>
            <a:r>
              <a:rPr lang="en-US" dirty="0" smtClean="0"/>
              <a:t>on </a:t>
            </a:r>
            <a:r>
              <a:rPr lang="en-US" dirty="0" err="1" smtClean="0"/>
              <a:t>haematopoiesis</a:t>
            </a:r>
            <a:r>
              <a:rPr lang="en-US" dirty="0" smtClean="0"/>
              <a:t>;    </a:t>
            </a:r>
            <a:r>
              <a:rPr lang="en-US" dirty="0" smtClean="0"/>
              <a:t>3-to </a:t>
            </a:r>
            <a:r>
              <a:rPr lang="en-US" dirty="0" smtClean="0"/>
              <a:t>treat risk factors for cardiovascular                disease; and                                                         </a:t>
            </a:r>
            <a:r>
              <a:rPr lang="en-US" dirty="0" smtClean="0"/>
              <a:t>             </a:t>
            </a:r>
            <a:r>
              <a:rPr lang="en-US" dirty="0" smtClean="0"/>
              <a:t>4-to prepare for RRT, if appropriate</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a:r>
              <a:rPr lang="en-US" b="1" u="sng" dirty="0" smtClean="0"/>
              <a:t>1-Antihypertensive therapy:</a:t>
            </a:r>
            <a:r>
              <a:rPr lang="en-US" dirty="0" smtClean="0"/>
              <a:t> Various targets have been suggested, such as 130/80 mmHg for uncomplicated CKD, and 25/75 mmHg for CKD complicated by significant </a:t>
            </a:r>
            <a:r>
              <a:rPr lang="en-US" dirty="0" err="1" smtClean="0"/>
              <a:t>proteinuria</a:t>
            </a:r>
            <a:r>
              <a:rPr lang="en-US" dirty="0" smtClean="0"/>
              <a:t> of more than 1 g/day (PCR &gt;100 mg/</a:t>
            </a:r>
            <a:r>
              <a:rPr lang="en-US" dirty="0" err="1" smtClean="0"/>
              <a:t>mmol</a:t>
            </a:r>
            <a:r>
              <a:rPr lang="en-US" dirty="0" smtClean="0"/>
              <a:t> or </a:t>
            </a:r>
            <a:r>
              <a:rPr lang="en-US" dirty="0" smtClean="0"/>
              <a:t>ACR </a:t>
            </a:r>
            <a:r>
              <a:rPr lang="en-US" dirty="0" smtClean="0"/>
              <a:t>&gt;70 mg/</a:t>
            </a:r>
            <a:r>
              <a:rPr lang="en-US" dirty="0" err="1" smtClean="0"/>
              <a:t>mmol</a:t>
            </a:r>
            <a:r>
              <a:rPr lang="en-US" dirty="0" smtClean="0"/>
              <a:t>).</a:t>
            </a:r>
          </a:p>
          <a:p>
            <a:pPr algn="l"/>
            <a:r>
              <a:rPr lang="en-US" b="1" u="sng" dirty="0" smtClean="0"/>
              <a:t>2-Reduction of </a:t>
            </a:r>
            <a:r>
              <a:rPr lang="en-US" b="1" u="sng" dirty="0" err="1" smtClean="0"/>
              <a:t>proteinuria</a:t>
            </a:r>
            <a:r>
              <a:rPr lang="en-US" b="1" u="sng" dirty="0" smtClean="0"/>
              <a:t>:</a:t>
            </a:r>
            <a:r>
              <a:rPr lang="en-US" dirty="0" smtClean="0"/>
              <a:t>  </a:t>
            </a:r>
            <a:r>
              <a:rPr lang="en-US" dirty="0" err="1" smtClean="0"/>
              <a:t>Angiotensin­converting</a:t>
            </a:r>
            <a:r>
              <a:rPr lang="en-US" dirty="0" smtClean="0"/>
              <a:t> enzyme (ACE) inhibitors and </a:t>
            </a:r>
            <a:r>
              <a:rPr lang="en-US" dirty="0" err="1" smtClean="0"/>
              <a:t>angiotensin</a:t>
            </a:r>
            <a:r>
              <a:rPr lang="en-US" dirty="0" smtClean="0"/>
              <a:t> II receptor blockers (ARBs) reduce </a:t>
            </a:r>
            <a:r>
              <a:rPr lang="en-US" dirty="0" err="1" smtClean="0"/>
              <a:t>proteinuria</a:t>
            </a:r>
            <a:r>
              <a:rPr lang="en-US" dirty="0" smtClean="0"/>
              <a:t> and retard the progression of </a:t>
            </a:r>
            <a:r>
              <a:rPr lang="en-US" dirty="0" smtClean="0"/>
              <a:t> CKD </a:t>
            </a:r>
            <a:r>
              <a:rPr lang="en-US" dirty="0" smtClean="0"/>
              <a:t>.</a:t>
            </a:r>
            <a:endParaRPr lang="ar-SA" b="1"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a:r>
              <a:rPr lang="en-US" b="1" u="sng" dirty="0" smtClean="0"/>
              <a:t>3-Dietary and lifestyle interventions :</a:t>
            </a:r>
            <a:r>
              <a:rPr lang="en-US" dirty="0" smtClean="0"/>
              <a:t> All patients </a:t>
            </a:r>
          </a:p>
          <a:p>
            <a:pPr algn="l"/>
            <a:r>
              <a:rPr lang="en-US" dirty="0" smtClean="0"/>
              <a:t>with stage 4 and 5 CKD should be given dietetic advice </a:t>
            </a:r>
          </a:p>
          <a:p>
            <a:pPr algn="l"/>
            <a:r>
              <a:rPr lang="en-US" dirty="0" smtClean="0"/>
              <a:t>aimed at preventing excessive consumption of protein, </a:t>
            </a:r>
          </a:p>
          <a:p>
            <a:pPr algn="l"/>
            <a:r>
              <a:rPr lang="en-US" dirty="0" smtClean="0"/>
              <a:t>ensuring adequate calorific intake and limiting </a:t>
            </a:r>
            <a:r>
              <a:rPr lang="en-US" dirty="0" err="1" smtClean="0"/>
              <a:t>potas</a:t>
            </a:r>
            <a:r>
              <a:rPr lang="en-US" dirty="0" smtClean="0"/>
              <a:t>­</a:t>
            </a:r>
          </a:p>
          <a:p>
            <a:pPr algn="l"/>
            <a:r>
              <a:rPr lang="en-US" dirty="0" err="1" smtClean="0"/>
              <a:t>sium</a:t>
            </a:r>
            <a:r>
              <a:rPr lang="en-US" dirty="0" smtClean="0"/>
              <a:t> and phosphate intake. Severe protein restriction is not recommended. All patients should be advised to </a:t>
            </a:r>
          </a:p>
          <a:p>
            <a:pPr algn="l"/>
            <a:r>
              <a:rPr lang="en-US" dirty="0" smtClean="0"/>
              <a:t>stop smoking. Exercise and weight loss may also reduce </a:t>
            </a:r>
            <a:r>
              <a:rPr lang="en-US" dirty="0" err="1" smtClean="0"/>
              <a:t>proteinuria</a:t>
            </a:r>
            <a:r>
              <a:rPr lang="en-US" dirty="0" smtClean="0"/>
              <a:t> </a:t>
            </a:r>
            <a:r>
              <a:rPr lang="en-US" dirty="0" smtClean="0"/>
              <a:t>and have beneficial effects on cardiovascular risk profile.</a:t>
            </a:r>
            <a:endParaRPr lang="ar-SA"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a:r>
              <a:rPr lang="en-US" b="1" u="sng" dirty="0" smtClean="0"/>
              <a:t>4-Lipid-lowering therapy</a:t>
            </a:r>
          </a:p>
          <a:p>
            <a:pPr algn="l"/>
            <a:r>
              <a:rPr lang="en-US" b="1" u="sng" dirty="0" smtClean="0"/>
              <a:t>5-Treatment of </a:t>
            </a:r>
            <a:r>
              <a:rPr lang="en-US" b="1" u="sng" dirty="0" err="1" smtClean="0"/>
              <a:t>anaemia</a:t>
            </a:r>
            <a:endParaRPr lang="en-US" b="1" u="sng" dirty="0" smtClean="0"/>
          </a:p>
          <a:p>
            <a:pPr algn="l"/>
            <a:r>
              <a:rPr lang="en-US" b="1" u="sng" dirty="0" smtClean="0"/>
              <a:t>6-Maintaining fluid and electrolyte balance</a:t>
            </a:r>
          </a:p>
          <a:p>
            <a:pPr algn="l"/>
            <a:r>
              <a:rPr lang="en-US" b="1" u="sng" dirty="0" smtClean="0"/>
              <a:t>7-Renal bone disease</a:t>
            </a:r>
            <a:endParaRPr lang="ar-SA"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0"/>
            <a:ext cx="8229600" cy="1143000"/>
          </a:xfrm>
        </p:spPr>
        <p:txBody>
          <a:bodyPr/>
          <a:lstStyle/>
          <a:p>
            <a:r>
              <a:rPr lang="en-GB" dirty="0" smtClean="0"/>
              <a:t>RENAL REPLACEMENT THERAPY</a:t>
            </a:r>
            <a:endParaRPr lang="ar-SA" dirty="0"/>
          </a:p>
        </p:txBody>
      </p:sp>
      <p:pic>
        <p:nvPicPr>
          <p:cNvPr id="8194" name="Picture 2"/>
          <p:cNvPicPr>
            <a:picLocks noGrp="1" noChangeAspect="1" noChangeArrowheads="1"/>
          </p:cNvPicPr>
          <p:nvPr>
            <p:ph idx="1"/>
          </p:nvPr>
        </p:nvPicPr>
        <p:blipFill>
          <a:blip r:embed="rId2"/>
          <a:srcRect/>
          <a:stretch>
            <a:fillRect/>
          </a:stretch>
        </p:blipFill>
        <p:spPr bwMode="auto">
          <a:xfrm>
            <a:off x="500034" y="1285860"/>
            <a:ext cx="7643865"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10000"/>
          </a:bodyPr>
          <a:lstStyle/>
          <a:p>
            <a:pPr algn="l"/>
            <a:r>
              <a:rPr lang="en-US" dirty="0" smtClean="0"/>
              <a:t>Chronic kidney disease (CKD), previously termed </a:t>
            </a:r>
          </a:p>
          <a:p>
            <a:pPr algn="l"/>
            <a:r>
              <a:rPr lang="en-US" dirty="0" smtClean="0"/>
              <a:t>chronic renal failure, refers to an irreversible </a:t>
            </a:r>
            <a:r>
              <a:rPr lang="en-US" dirty="0" err="1" smtClean="0"/>
              <a:t>deteriora</a:t>
            </a:r>
            <a:r>
              <a:rPr lang="en-US" dirty="0" smtClean="0"/>
              <a:t>­</a:t>
            </a:r>
          </a:p>
          <a:p>
            <a:pPr algn="l"/>
            <a:r>
              <a:rPr lang="en-US" dirty="0" err="1" smtClean="0"/>
              <a:t>tion</a:t>
            </a:r>
            <a:r>
              <a:rPr lang="en-US" dirty="0" smtClean="0"/>
              <a:t> in renal function which usually develops over a </a:t>
            </a:r>
          </a:p>
          <a:p>
            <a:pPr algn="l"/>
            <a:r>
              <a:rPr lang="en-US" dirty="0" smtClean="0"/>
              <a:t>period of years . Initially, it is manifest only as a biochemical abnormality </a:t>
            </a:r>
            <a:r>
              <a:rPr lang="en-US" dirty="0" smtClean="0"/>
              <a:t>(</a:t>
            </a:r>
            <a:r>
              <a:rPr lang="en-US" dirty="0" err="1" smtClean="0"/>
              <a:t>azotemia</a:t>
            </a:r>
            <a:r>
              <a:rPr lang="en-US" dirty="0" smtClean="0"/>
              <a:t>) but</a:t>
            </a:r>
            <a:r>
              <a:rPr lang="en-US" dirty="0" smtClean="0"/>
              <a:t>, eventually, loss of the excretory, metabolic and endocrine functions of the kidney leads to the clinical symptoms and signs of renal failure, collectively referred to as </a:t>
            </a:r>
            <a:r>
              <a:rPr lang="en-US" dirty="0" err="1" smtClean="0"/>
              <a:t>uraemia</a:t>
            </a:r>
            <a:r>
              <a:rPr lang="en-US" dirty="0" smtClean="0"/>
              <a:t>. </a:t>
            </a:r>
          </a:p>
          <a:p>
            <a:pPr algn="l"/>
            <a:r>
              <a:rPr lang="en-US" dirty="0" smtClean="0"/>
              <a:t>When death is likely without RRT (CKD stage 5), it </a:t>
            </a:r>
          </a:p>
          <a:p>
            <a:pPr algn="l"/>
            <a:r>
              <a:rPr lang="en-US" dirty="0" smtClean="0"/>
              <a:t>is called </a:t>
            </a:r>
            <a:r>
              <a:rPr lang="en-US" dirty="0" err="1" smtClean="0"/>
              <a:t>end­stage</a:t>
            </a:r>
            <a:r>
              <a:rPr lang="en-US" dirty="0" smtClean="0"/>
              <a:t> renal disease or failure (ESRD </a:t>
            </a:r>
          </a:p>
          <a:p>
            <a:pPr algn="l"/>
            <a:r>
              <a:rPr lang="en-US" dirty="0" smtClean="0"/>
              <a:t>or ESRF).</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Preparing for renal replacement therapy</a:t>
            </a:r>
            <a:endParaRPr lang="ar-SA" dirty="0"/>
          </a:p>
        </p:txBody>
      </p:sp>
      <p:sp>
        <p:nvSpPr>
          <p:cNvPr id="3" name="عنصر نائب للمحتوى 2"/>
          <p:cNvSpPr>
            <a:spLocks noGrp="1"/>
          </p:cNvSpPr>
          <p:nvPr>
            <p:ph idx="1"/>
          </p:nvPr>
        </p:nvSpPr>
        <p:spPr/>
        <p:txBody>
          <a:bodyPr>
            <a:normAutofit/>
          </a:bodyPr>
          <a:lstStyle/>
          <a:p>
            <a:pPr algn="l"/>
            <a:r>
              <a:rPr lang="en-US" dirty="0" smtClean="0"/>
              <a:t>It is crucial that patients who are known to have progressive CKD are prepared well in advance for the institution of RRT. This involves ensuring that they are referred to a </a:t>
            </a:r>
            <a:r>
              <a:rPr lang="en-US" dirty="0" err="1" smtClean="0"/>
              <a:t>nephrologist</a:t>
            </a:r>
            <a:r>
              <a:rPr lang="en-US" dirty="0" smtClean="0"/>
              <a:t> in a timely manner, as those who are referred late, when they are either at the stage of or very close to requiring dialysis (about 20% of referrals in the UK), tend to have poorer outcomes. </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Conservative treatment</a:t>
            </a:r>
            <a:endParaRPr lang="ar-SA" dirty="0"/>
          </a:p>
        </p:txBody>
      </p:sp>
      <p:sp>
        <p:nvSpPr>
          <p:cNvPr id="3" name="عنصر نائب للمحتوى 2"/>
          <p:cNvSpPr>
            <a:spLocks noGrp="1"/>
          </p:cNvSpPr>
          <p:nvPr>
            <p:ph idx="1"/>
          </p:nvPr>
        </p:nvSpPr>
        <p:spPr/>
        <p:txBody>
          <a:bodyPr/>
          <a:lstStyle/>
          <a:p>
            <a:pPr algn="l"/>
            <a:r>
              <a:rPr lang="en-US" dirty="0" smtClean="0"/>
              <a:t>In older patients with multiple </a:t>
            </a:r>
            <a:r>
              <a:rPr lang="en-US" dirty="0" err="1" smtClean="0"/>
              <a:t>comorbidities</a:t>
            </a:r>
            <a:r>
              <a:rPr lang="en-US" dirty="0" smtClean="0"/>
              <a:t>, conservative treatment of stage 5 CKD, aimed at limiting the adverse symptomatic effects of ESRD without commencing RRT, is increasingly viewed as a positive choice .</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9218" name="Picture 2"/>
          <p:cNvPicPr>
            <a:picLocks noGrp="1" noChangeAspect="1" noChangeArrowheads="1"/>
          </p:cNvPicPr>
          <p:nvPr>
            <p:ph idx="1"/>
          </p:nvPr>
        </p:nvPicPr>
        <p:blipFill>
          <a:blip r:embed="rId2"/>
          <a:srcRect/>
          <a:stretch>
            <a:fillRect/>
          </a:stretch>
        </p:blipFill>
        <p:spPr bwMode="auto">
          <a:xfrm>
            <a:off x="1071538" y="142852"/>
            <a:ext cx="6357981"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42" name="Picture 2"/>
          <p:cNvPicPr>
            <a:picLocks noGrp="1" noChangeAspect="1" noChangeArrowheads="1"/>
          </p:cNvPicPr>
          <p:nvPr>
            <p:ph idx="1"/>
          </p:nvPr>
        </p:nvPicPr>
        <p:blipFill>
          <a:blip r:embed="rId2"/>
          <a:srcRect/>
          <a:stretch>
            <a:fillRect/>
          </a:stretch>
        </p:blipFill>
        <p:spPr bwMode="auto">
          <a:xfrm>
            <a:off x="214282" y="857232"/>
            <a:ext cx="8715435"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1266" name="Picture 2"/>
          <p:cNvPicPr>
            <a:picLocks noGrp="1" noChangeAspect="1" noChangeArrowheads="1"/>
          </p:cNvPicPr>
          <p:nvPr>
            <p:ph idx="1"/>
          </p:nvPr>
        </p:nvPicPr>
        <p:blipFill>
          <a:blip r:embed="rId2"/>
          <a:srcRect/>
          <a:stretch>
            <a:fillRect/>
          </a:stretch>
        </p:blipFill>
        <p:spPr bwMode="auto">
          <a:xfrm>
            <a:off x="214282" y="428604"/>
            <a:ext cx="8643998"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2290" name="Picture 2"/>
          <p:cNvPicPr>
            <a:picLocks noGrp="1" noChangeAspect="1" noChangeArrowheads="1"/>
          </p:cNvPicPr>
          <p:nvPr>
            <p:ph idx="1"/>
          </p:nvPr>
        </p:nvPicPr>
        <p:blipFill>
          <a:blip r:embed="rId2"/>
          <a:srcRect/>
          <a:stretch>
            <a:fillRect/>
          </a:stretch>
        </p:blipFill>
        <p:spPr bwMode="auto">
          <a:xfrm>
            <a:off x="714348" y="571480"/>
            <a:ext cx="7929618"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3314" name="Picture 2"/>
          <p:cNvPicPr>
            <a:picLocks noGrp="1" noChangeAspect="1" noChangeArrowheads="1"/>
          </p:cNvPicPr>
          <p:nvPr>
            <p:ph idx="1"/>
          </p:nvPr>
        </p:nvPicPr>
        <p:blipFill>
          <a:blip r:embed="rId2"/>
          <a:srcRect/>
          <a:stretch>
            <a:fillRect/>
          </a:stretch>
        </p:blipFill>
        <p:spPr bwMode="auto">
          <a:xfrm>
            <a:off x="214282" y="142852"/>
            <a:ext cx="8643997"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ctr"/>
            <a:r>
              <a:rPr lang="en-US" sz="7200" dirty="0" smtClean="0"/>
              <a:t>THANK YOU FOR LISTENING</a:t>
            </a:r>
            <a:endParaRPr lang="ar-SA" sz="7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571480"/>
            <a:ext cx="7772400" cy="45719"/>
          </a:xfrm>
        </p:spPr>
        <p:txBody>
          <a:bodyPr>
            <a:normAutofit fontScale="90000"/>
          </a:bodyPr>
          <a:lstStyle/>
          <a:p>
            <a:endParaRPr lang="ar-SA" dirty="0"/>
          </a:p>
        </p:txBody>
      </p:sp>
      <p:sp>
        <p:nvSpPr>
          <p:cNvPr id="3" name="عنوان فرعي 2"/>
          <p:cNvSpPr>
            <a:spLocks noGrp="1"/>
          </p:cNvSpPr>
          <p:nvPr>
            <p:ph type="subTitle" idx="1"/>
          </p:nvPr>
        </p:nvSpPr>
        <p:spPr>
          <a:xfrm>
            <a:off x="1371600" y="1214422"/>
            <a:ext cx="6400800" cy="5214974"/>
          </a:xfrm>
        </p:spPr>
        <p:txBody>
          <a:bodyPr/>
          <a:lstStyle/>
          <a:p>
            <a:endParaRPr lang="ar-SA" dirty="0"/>
          </a:p>
        </p:txBody>
      </p:sp>
      <p:pic>
        <p:nvPicPr>
          <p:cNvPr id="1026" name="Picture 2"/>
          <p:cNvPicPr>
            <a:picLocks noChangeAspect="1" noChangeArrowheads="1"/>
          </p:cNvPicPr>
          <p:nvPr/>
        </p:nvPicPr>
        <p:blipFill>
          <a:blip r:embed="rId2"/>
          <a:srcRect/>
          <a:stretch>
            <a:fillRect/>
          </a:stretch>
        </p:blipFill>
        <p:spPr bwMode="auto">
          <a:xfrm>
            <a:off x="1" y="785794"/>
            <a:ext cx="8786842"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Epidemiology</a:t>
            </a:r>
            <a:endParaRPr lang="ar-SA" dirty="0"/>
          </a:p>
        </p:txBody>
      </p:sp>
      <p:sp>
        <p:nvSpPr>
          <p:cNvPr id="3" name="عنصر نائب للمحتوى 2"/>
          <p:cNvSpPr>
            <a:spLocks noGrp="1"/>
          </p:cNvSpPr>
          <p:nvPr>
            <p:ph idx="1"/>
          </p:nvPr>
        </p:nvSpPr>
        <p:spPr/>
        <p:txBody>
          <a:bodyPr>
            <a:normAutofit/>
          </a:bodyPr>
          <a:lstStyle/>
          <a:p>
            <a:pPr algn="l"/>
            <a:r>
              <a:rPr lang="en-US" dirty="0" smtClean="0"/>
              <a:t>The social and economic consequences of CKD are </a:t>
            </a:r>
          </a:p>
          <a:p>
            <a:pPr algn="l"/>
            <a:r>
              <a:rPr lang="en-US" dirty="0" smtClean="0"/>
              <a:t>considerable. In most countries, estimates of the prevalence of CKD stage 3–5 (</a:t>
            </a:r>
            <a:r>
              <a:rPr lang="en-US" dirty="0" err="1" smtClean="0"/>
              <a:t>eGFR</a:t>
            </a:r>
            <a:r>
              <a:rPr lang="en-US" dirty="0" smtClean="0"/>
              <a:t> &lt;60) are around 5­7%, mostly affecting people aged 65 years and above. The prevalence of CKD in hypertension, diabetes and vascular disease is substantially higher, and targeted screening for CKD should be considered in these and other </a:t>
            </a:r>
            <a:r>
              <a:rPr lang="en-US" dirty="0" err="1" smtClean="0"/>
              <a:t>high­risk</a:t>
            </a:r>
            <a:r>
              <a:rPr lang="en-US" dirty="0" smtClean="0"/>
              <a:t> groups. The great majority of patients with earlier CKD (stages 1–3) never develop ESRD, which is fortunate, given the numbers .</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a:srcRect/>
          <a:stretch>
            <a:fillRect/>
          </a:stretch>
        </p:blipFill>
        <p:spPr bwMode="auto">
          <a:xfrm>
            <a:off x="1214414" y="285728"/>
            <a:ext cx="6286544"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0"/>
            <a:ext cx="8229600" cy="1143000"/>
          </a:xfrm>
        </p:spPr>
        <p:txBody>
          <a:bodyPr/>
          <a:lstStyle/>
          <a:p>
            <a:r>
              <a:rPr lang="en-GB" dirty="0" smtClean="0"/>
              <a:t>Clinical features</a:t>
            </a:r>
            <a:endParaRPr lang="ar-SA" dirty="0"/>
          </a:p>
        </p:txBody>
      </p:sp>
      <p:sp>
        <p:nvSpPr>
          <p:cNvPr id="3" name="عنصر نائب للمحتوى 2"/>
          <p:cNvSpPr>
            <a:spLocks noGrp="1"/>
          </p:cNvSpPr>
          <p:nvPr>
            <p:ph idx="1"/>
          </p:nvPr>
        </p:nvSpPr>
        <p:spPr>
          <a:xfrm>
            <a:off x="457200" y="1357298"/>
            <a:ext cx="8229600" cy="5072098"/>
          </a:xfrm>
        </p:spPr>
        <p:txBody>
          <a:bodyPr>
            <a:normAutofit/>
          </a:bodyPr>
          <a:lstStyle/>
          <a:p>
            <a:pPr algn="l"/>
            <a:r>
              <a:rPr lang="en-US" dirty="0" smtClean="0"/>
              <a:t>The typical presentation is with a raised urea and </a:t>
            </a:r>
            <a:r>
              <a:rPr lang="en-US" dirty="0" err="1" smtClean="0"/>
              <a:t>creatinine</a:t>
            </a:r>
            <a:r>
              <a:rPr lang="en-US" dirty="0" smtClean="0"/>
              <a:t> found during routine blood tests, frequently accompanied by hypertension, </a:t>
            </a:r>
            <a:r>
              <a:rPr lang="en-US" dirty="0" err="1" smtClean="0"/>
              <a:t>proteinuria</a:t>
            </a:r>
            <a:r>
              <a:rPr lang="en-US" dirty="0" smtClean="0"/>
              <a:t> or </a:t>
            </a:r>
            <a:r>
              <a:rPr lang="en-US" dirty="0" err="1" smtClean="0"/>
              <a:t>anaemia</a:t>
            </a:r>
            <a:r>
              <a:rPr lang="en-US" dirty="0" smtClean="0"/>
              <a:t>.</a:t>
            </a:r>
          </a:p>
          <a:p>
            <a:pPr algn="l"/>
            <a:r>
              <a:rPr lang="en-US" b="1" u="sng" dirty="0" smtClean="0"/>
              <a:t>1-General symptoms :</a:t>
            </a:r>
            <a:r>
              <a:rPr lang="en-US" dirty="0" smtClean="0"/>
              <a:t> </a:t>
            </a:r>
            <a:r>
              <a:rPr lang="en-US" dirty="0" err="1" smtClean="0"/>
              <a:t>nocturia</a:t>
            </a:r>
            <a:r>
              <a:rPr lang="en-US" dirty="0" smtClean="0"/>
              <a:t>, tiredness or breathlessness, </a:t>
            </a:r>
            <a:r>
              <a:rPr lang="en-US" dirty="0" err="1" smtClean="0"/>
              <a:t>anaemia</a:t>
            </a:r>
            <a:r>
              <a:rPr lang="en-US" dirty="0" smtClean="0"/>
              <a:t>, </a:t>
            </a:r>
            <a:r>
              <a:rPr lang="en-US" dirty="0" err="1" smtClean="0"/>
              <a:t>pruritus</a:t>
            </a:r>
            <a:r>
              <a:rPr lang="en-US" dirty="0" smtClean="0"/>
              <a:t>, anorexia, weight loss, nausea and vomiting. With further deterioration in renal function, patients may suffer hiccups, experience unusually deep respiration related to metabolic acidosis (</a:t>
            </a:r>
            <a:r>
              <a:rPr lang="en-US" dirty="0" err="1" smtClean="0"/>
              <a:t>Kussmaul’s</a:t>
            </a:r>
            <a:r>
              <a:rPr lang="en-US" dirty="0" smtClean="0"/>
              <a:t> respiration), and develop muscular twitching, fits, drowsiness and coma</a:t>
            </a:r>
            <a:endParaRPr lang="ar-SA"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a:r>
              <a:rPr lang="en-US" b="1" u="sng" dirty="0" smtClean="0"/>
              <a:t>2- Immune dysfunction.</a:t>
            </a:r>
          </a:p>
          <a:p>
            <a:pPr algn="l"/>
            <a:r>
              <a:rPr lang="en-US" b="1" u="sng" dirty="0" smtClean="0"/>
              <a:t>3- </a:t>
            </a:r>
            <a:r>
              <a:rPr lang="en-US" b="1" u="sng" dirty="0" err="1" smtClean="0"/>
              <a:t>Haematological</a:t>
            </a:r>
            <a:r>
              <a:rPr lang="en-US" b="1" u="sng" dirty="0" smtClean="0"/>
              <a:t>:</a:t>
            </a:r>
            <a:r>
              <a:rPr lang="en-US" dirty="0" smtClean="0"/>
              <a:t> </a:t>
            </a:r>
            <a:r>
              <a:rPr lang="en-US" dirty="0" err="1" smtClean="0"/>
              <a:t>cutaneous</a:t>
            </a:r>
            <a:r>
              <a:rPr lang="en-US" dirty="0" smtClean="0"/>
              <a:t> </a:t>
            </a:r>
            <a:r>
              <a:rPr lang="en-US" dirty="0" err="1" smtClean="0"/>
              <a:t>ecchymoses</a:t>
            </a:r>
            <a:r>
              <a:rPr lang="en-US" dirty="0" smtClean="0"/>
              <a:t> and mucosal bleeds. Platelet function is impaired and bleeding time prolonged. </a:t>
            </a:r>
            <a:r>
              <a:rPr lang="en-US" dirty="0" err="1" smtClean="0"/>
              <a:t>Anaemia</a:t>
            </a:r>
            <a:r>
              <a:rPr lang="en-US" dirty="0" smtClean="0"/>
              <a:t> is common and is due in part to reduced erythropoietin production.</a:t>
            </a:r>
            <a:endParaRPr lang="ar-SA"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a:srcRect/>
          <a:stretch>
            <a:fillRect/>
          </a:stretch>
        </p:blipFill>
        <p:spPr bwMode="auto">
          <a:xfrm>
            <a:off x="357158" y="1643050"/>
            <a:ext cx="8143932"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a:r>
              <a:rPr lang="en-US" b="1" u="sng" dirty="0" smtClean="0"/>
              <a:t>4- Electrolyte abnormalities</a:t>
            </a:r>
          </a:p>
          <a:p>
            <a:pPr algn="l"/>
            <a:r>
              <a:rPr lang="en-US" b="1" u="sng" dirty="0" smtClean="0"/>
              <a:t>5- Endocrine function</a:t>
            </a:r>
          </a:p>
          <a:p>
            <a:pPr algn="l"/>
            <a:r>
              <a:rPr lang="en-US" b="1" u="sng" dirty="0" smtClean="0"/>
              <a:t>6- Neurological and muscle function</a:t>
            </a:r>
          </a:p>
          <a:p>
            <a:pPr algn="l"/>
            <a:r>
              <a:rPr lang="en-US" b="1" u="sng" dirty="0" smtClean="0"/>
              <a:t>7- Cardiovascular disease:</a:t>
            </a:r>
            <a:r>
              <a:rPr lang="en-US" dirty="0" smtClean="0"/>
              <a:t> The risk of cardiovascular disease is substantially </a:t>
            </a:r>
            <a:r>
              <a:rPr lang="en-US" dirty="0" smtClean="0"/>
              <a:t>increased </a:t>
            </a:r>
            <a:r>
              <a:rPr lang="en-US" dirty="0" smtClean="0"/>
              <a:t>in patients with CKD stage 3 or worse (GFR &lt;60 </a:t>
            </a:r>
            <a:r>
              <a:rPr lang="en-US" dirty="0" err="1" smtClean="0"/>
              <a:t>mL</a:t>
            </a:r>
            <a:r>
              <a:rPr lang="en-US" dirty="0" smtClean="0"/>
              <a:t>/min/1.73 m2) and those with </a:t>
            </a:r>
            <a:r>
              <a:rPr lang="en-US" dirty="0" err="1" smtClean="0"/>
              <a:t>proteinuria</a:t>
            </a:r>
            <a:r>
              <a:rPr lang="en-US" dirty="0" smtClean="0"/>
              <a:t> or </a:t>
            </a:r>
            <a:r>
              <a:rPr lang="en-US" dirty="0" err="1" smtClean="0"/>
              <a:t>microalbuminuria</a:t>
            </a:r>
            <a:r>
              <a:rPr lang="en-US" dirty="0" smtClean="0"/>
              <a:t>. </a:t>
            </a:r>
            <a:endParaRPr lang="ar-SA" b="1" u="sn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TotalTime>
  <Words>775</Words>
  <Application>Microsoft Office PowerPoint</Application>
  <PresentationFormat>عرض على الشاشة (3:4)‏</PresentationFormat>
  <Paragraphs>53</Paragraphs>
  <Slides>27</Slides>
  <Notes>0</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تدفق</vt:lpstr>
      <vt:lpstr>CHRONIC KIDNEY DISEASE</vt:lpstr>
      <vt:lpstr>الشريحة 2</vt:lpstr>
      <vt:lpstr>الشريحة 3</vt:lpstr>
      <vt:lpstr>Epidemiology</vt:lpstr>
      <vt:lpstr>الشريحة 5</vt:lpstr>
      <vt:lpstr>Clinical features</vt:lpstr>
      <vt:lpstr>الشريحة 7</vt:lpstr>
      <vt:lpstr>الشريحة 8</vt:lpstr>
      <vt:lpstr>الشريحة 9</vt:lpstr>
      <vt:lpstr>8- Metabolic bone disease:  osteitis fibrosa cystica, osteomalacia and osteoporosis . </vt:lpstr>
      <vt:lpstr>الشريحة 11</vt:lpstr>
      <vt:lpstr>Investigations</vt:lpstr>
      <vt:lpstr>الشريحة 13</vt:lpstr>
      <vt:lpstr>الشريحة 14</vt:lpstr>
      <vt:lpstr>Management</vt:lpstr>
      <vt:lpstr>الشريحة 16</vt:lpstr>
      <vt:lpstr>الشريحة 17</vt:lpstr>
      <vt:lpstr>الشريحة 18</vt:lpstr>
      <vt:lpstr>RENAL REPLACEMENT THERAPY</vt:lpstr>
      <vt:lpstr>Preparing for renal replacement therapy</vt:lpstr>
      <vt:lpstr>Conservative treatment</vt:lpstr>
      <vt:lpstr>الشريحة 22</vt:lpstr>
      <vt:lpstr>الشريحة 23</vt:lpstr>
      <vt:lpstr>الشريحة 24</vt:lpstr>
      <vt:lpstr>الشريحة 25</vt:lpstr>
      <vt:lpstr>الشريحة 26</vt:lpstr>
      <vt:lpstr>الشريحة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dc:title>
  <dc:creator>المحترف للحاسبات</dc:creator>
  <cp:lastModifiedBy>المحترف للحاسبات</cp:lastModifiedBy>
  <cp:revision>24</cp:revision>
  <dcterms:created xsi:type="dcterms:W3CDTF">2015-02-13T17:20:41Z</dcterms:created>
  <dcterms:modified xsi:type="dcterms:W3CDTF">2015-02-14T19:58:30Z</dcterms:modified>
</cp:coreProperties>
</file>