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60" r:id="rId2"/>
    <p:sldId id="265" r:id="rId3"/>
    <p:sldId id="266" r:id="rId4"/>
    <p:sldId id="267" r:id="rId5"/>
    <p:sldId id="311" r:id="rId6"/>
    <p:sldId id="269" r:id="rId7"/>
    <p:sldId id="343" r:id="rId8"/>
    <p:sldId id="344" r:id="rId9"/>
    <p:sldId id="345" r:id="rId10"/>
    <p:sldId id="346" r:id="rId11"/>
    <p:sldId id="347" r:id="rId12"/>
    <p:sldId id="275" r:id="rId13"/>
    <p:sldId id="277" r:id="rId14"/>
    <p:sldId id="278" r:id="rId15"/>
    <p:sldId id="279" r:id="rId16"/>
    <p:sldId id="280" r:id="rId17"/>
    <p:sldId id="281" r:id="rId18"/>
    <p:sldId id="348" r:id="rId19"/>
    <p:sldId id="283" r:id="rId20"/>
    <p:sldId id="284" r:id="rId21"/>
    <p:sldId id="285" r:id="rId22"/>
    <p:sldId id="286" r:id="rId23"/>
    <p:sldId id="287" r:id="rId24"/>
    <p:sldId id="288" r:id="rId25"/>
    <p:sldId id="289" r:id="rId26"/>
    <p:sldId id="359" r:id="rId27"/>
    <p:sldId id="349" r:id="rId28"/>
    <p:sldId id="291" r:id="rId29"/>
    <p:sldId id="350" r:id="rId30"/>
    <p:sldId id="293" r:id="rId31"/>
    <p:sldId id="351" r:id="rId32"/>
    <p:sldId id="342" r:id="rId33"/>
    <p:sldId id="352" r:id="rId34"/>
    <p:sldId id="353" r:id="rId35"/>
    <p:sldId id="354" r:id="rId36"/>
    <p:sldId id="355" r:id="rId37"/>
    <p:sldId id="356" r:id="rId38"/>
    <p:sldId id="357" r:id="rId39"/>
    <p:sldId id="358"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BD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D77D4-395C-42A7-B1EC-88A96EFFC8C6}" type="datetimeFigureOut">
              <a:rPr lang="en-US" smtClean="0"/>
              <a:pPr/>
              <a:t>4/3/2015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B080F-E52B-4063-BEC6-DC815DDFFC08}" type="slidenum">
              <a:rPr lang="en-US" smtClean="0"/>
              <a:pPr/>
              <a:t>‹#›</a:t>
            </a:fld>
            <a:endParaRPr lang="en-US"/>
          </a:p>
        </p:txBody>
      </p:sp>
    </p:spTree>
    <p:extLst>
      <p:ext uri="{BB962C8B-B14F-4D97-AF65-F5344CB8AC3E}">
        <p14:creationId xmlns="" xmlns:p14="http://schemas.microsoft.com/office/powerpoint/2010/main" val="92324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B080F-E52B-4063-BEC6-DC815DDFFC08}" type="slidenum">
              <a:rPr lang="en-US" smtClean="0"/>
              <a:pPr/>
              <a:t>11</a:t>
            </a:fld>
            <a:endParaRPr lang="en-US"/>
          </a:p>
        </p:txBody>
      </p:sp>
    </p:spTree>
    <p:extLst>
      <p:ext uri="{BB962C8B-B14F-4D97-AF65-F5344CB8AC3E}">
        <p14:creationId xmlns="" xmlns:p14="http://schemas.microsoft.com/office/powerpoint/2010/main" val="367536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r>
              <a:rPr lang="en-US" sz="6600" b="1" dirty="0" smtClean="0">
                <a:solidFill>
                  <a:srgbClr val="FF0000"/>
                </a:solidFill>
              </a:rPr>
              <a:t>Lung cancer</a:t>
            </a: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i="1" dirty="0" smtClean="0">
                <a:solidFill>
                  <a:srgbClr val="006699"/>
                </a:solidFill>
                <a:effectLst>
                  <a:outerShdw blurRad="38100" dist="38100" dir="2700000" algn="tl">
                    <a:srgbClr val="000000">
                      <a:alpha val="43137"/>
                    </a:srgbClr>
                  </a:outerShdw>
                </a:effectLst>
              </a:rPr>
              <a:t> TUCOM</a:t>
            </a:r>
            <a:br>
              <a:rPr lang="en-US" sz="3600" b="1" i="1" dirty="0" smtClean="0">
                <a:solidFill>
                  <a:srgbClr val="006699"/>
                </a:solidFill>
                <a:effectLst>
                  <a:outerShdw blurRad="38100" dist="38100" dir="2700000" algn="tl">
                    <a:srgbClr val="000000">
                      <a:alpha val="43137"/>
                    </a:srgbClr>
                  </a:outerShdw>
                </a:effectLst>
              </a:rPr>
            </a:br>
            <a:r>
              <a:rPr lang="en-US" sz="3600" b="1" i="1" dirty="0" smtClean="0">
                <a:solidFill>
                  <a:srgbClr val="006699"/>
                </a:solidFill>
                <a:effectLst>
                  <a:outerShdw blurRad="38100" dist="38100" dir="2700000" algn="tl">
                    <a:srgbClr val="000000">
                      <a:alpha val="43137"/>
                    </a:srgbClr>
                  </a:outerShdw>
                </a:effectLst>
              </a:rPr>
              <a:t>Internal Medicine</a:t>
            </a:r>
            <a:br>
              <a:rPr lang="en-US" sz="3600" b="1" i="1" dirty="0" smtClean="0">
                <a:solidFill>
                  <a:srgbClr val="006699"/>
                </a:solidFill>
                <a:effectLst>
                  <a:outerShdw blurRad="38100" dist="38100" dir="2700000" algn="tl">
                    <a:srgbClr val="000000">
                      <a:alpha val="43137"/>
                    </a:srgbClr>
                  </a:outerShdw>
                </a:effectLst>
              </a:rPr>
            </a:br>
            <a:r>
              <a:rPr lang="en-US" sz="3600" b="1" i="1" dirty="0" smtClean="0">
                <a:solidFill>
                  <a:srgbClr val="006699"/>
                </a:solidFill>
                <a:effectLst>
                  <a:outerShdw blurRad="38100" dist="38100" dir="2700000" algn="tl">
                    <a:srgbClr val="000000">
                      <a:alpha val="43137"/>
                    </a:srgbClr>
                  </a:outerShdw>
                </a:effectLst>
              </a:rPr>
              <a:t>4</a:t>
            </a:r>
            <a:r>
              <a:rPr lang="en-US" sz="3600" b="1" i="1" baseline="30000" dirty="0" smtClean="0">
                <a:solidFill>
                  <a:srgbClr val="006699"/>
                </a:solidFill>
                <a:effectLst>
                  <a:outerShdw blurRad="38100" dist="38100" dir="2700000" algn="tl">
                    <a:srgbClr val="000000">
                      <a:alpha val="43137"/>
                    </a:srgbClr>
                  </a:outerShdw>
                </a:effectLst>
              </a:rPr>
              <a:t>th</a:t>
            </a:r>
            <a:r>
              <a:rPr lang="en-US" sz="3600" b="1" i="1" dirty="0" smtClean="0">
                <a:solidFill>
                  <a:srgbClr val="006699"/>
                </a:solidFill>
                <a:effectLst>
                  <a:outerShdw blurRad="38100" dist="38100" dir="2700000" algn="tl">
                    <a:srgbClr val="000000">
                      <a:alpha val="43137"/>
                    </a:srgbClr>
                  </a:outerShdw>
                </a:effectLst>
              </a:rPr>
              <a:t> year</a:t>
            </a:r>
            <a:br>
              <a:rPr lang="en-US" sz="3600" b="1" i="1" dirty="0" smtClean="0">
                <a:solidFill>
                  <a:srgbClr val="006699"/>
                </a:solidFill>
                <a:effectLst>
                  <a:outerShdw blurRad="38100" dist="38100" dir="2700000" algn="tl">
                    <a:srgbClr val="000000">
                      <a:alpha val="43137"/>
                    </a:srgbClr>
                  </a:outerShdw>
                </a:effectLst>
              </a:rPr>
            </a:br>
            <a:r>
              <a:rPr lang="en-US" sz="3600" b="1" i="1" dirty="0" smtClean="0">
                <a:solidFill>
                  <a:srgbClr val="006699"/>
                </a:solidFill>
                <a:effectLst>
                  <a:outerShdw blurRad="38100" dist="38100" dir="2700000" algn="tl">
                    <a:srgbClr val="000000">
                      <a:alpha val="43137"/>
                    </a:srgbClr>
                  </a:outerShdw>
                </a:effectLst>
              </a:rPr>
              <a:t>Dr. </a:t>
            </a:r>
            <a:r>
              <a:rPr lang="en-US" sz="3600" b="1" i="1" dirty="0" err="1" smtClean="0">
                <a:solidFill>
                  <a:srgbClr val="006699"/>
                </a:solidFill>
                <a:effectLst>
                  <a:outerShdw blurRad="38100" dist="38100" dir="2700000" algn="tl">
                    <a:srgbClr val="000000">
                      <a:alpha val="43137"/>
                    </a:srgbClr>
                  </a:outerShdw>
                </a:effectLst>
              </a:rPr>
              <a:t>Hasan.I.Sultan</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v"/>
            </a:pPr>
            <a:r>
              <a:rPr lang="en-US" b="1" dirty="0" smtClean="0">
                <a:solidFill>
                  <a:srgbClr val="FF0000"/>
                </a:solidFill>
              </a:rPr>
              <a:t>Laryngeal or lung cancer should be considered as the cause of hoarseness lasting more than 3 weeks in smokers, due to involvement of left recurrent laryngeal nerves.</a:t>
            </a:r>
          </a:p>
          <a:p>
            <a:pPr>
              <a:buNone/>
            </a:pPr>
            <a:r>
              <a:rPr lang="en-US" b="1" dirty="0" smtClean="0">
                <a:solidFill>
                  <a:srgbClr val="7030A0"/>
                </a:solidFill>
              </a:rPr>
              <a:t>2- Lung cancer in the apex of the lung ('superior </a:t>
            </a:r>
            <a:r>
              <a:rPr lang="en-US" b="1" dirty="0" err="1" smtClean="0">
                <a:solidFill>
                  <a:srgbClr val="7030A0"/>
                </a:solidFill>
              </a:rPr>
              <a:t>sulcus</a:t>
            </a:r>
            <a:r>
              <a:rPr lang="en-US" b="1" dirty="0" smtClean="0">
                <a:solidFill>
                  <a:srgbClr val="7030A0"/>
                </a:solidFill>
              </a:rPr>
              <a:t> </a:t>
            </a:r>
            <a:r>
              <a:rPr lang="en-US" b="1" dirty="0" err="1" smtClean="0">
                <a:solidFill>
                  <a:srgbClr val="7030A0"/>
                </a:solidFill>
              </a:rPr>
              <a:t>tumour</a:t>
            </a:r>
            <a:r>
              <a:rPr lang="en-US" b="1" dirty="0" smtClean="0">
                <a:solidFill>
                  <a:srgbClr val="7030A0"/>
                </a:solidFill>
              </a:rPr>
              <a:t>') may cause Horner's syndrome.</a:t>
            </a:r>
          </a:p>
          <a:p>
            <a:pPr>
              <a:buNone/>
            </a:pPr>
            <a:r>
              <a:rPr lang="en-US" b="1" dirty="0" smtClean="0">
                <a:solidFill>
                  <a:srgbClr val="0070C0"/>
                </a:solidFill>
              </a:rPr>
              <a:t>3- Features due to lymphatic spread to </a:t>
            </a:r>
            <a:r>
              <a:rPr lang="en-US" b="1" dirty="0" err="1" smtClean="0">
                <a:solidFill>
                  <a:srgbClr val="0070C0"/>
                </a:solidFill>
              </a:rPr>
              <a:t>supraclavicular</a:t>
            </a:r>
            <a:r>
              <a:rPr lang="en-US" b="1" dirty="0" smtClean="0">
                <a:solidFill>
                  <a:srgbClr val="0070C0"/>
                </a:solidFill>
              </a:rPr>
              <a:t> and mediastinal lymph nodes is also frequently.</a:t>
            </a:r>
          </a:p>
          <a:p>
            <a:pPr>
              <a:buNone/>
            </a:pPr>
            <a:r>
              <a:rPr lang="en-US" b="1" dirty="0" smtClean="0">
                <a:solidFill>
                  <a:srgbClr val="00B050"/>
                </a:solidFill>
              </a:rPr>
              <a:t>4- Lung cancer may involve the pleura either directly or by lymphatic spread and may extend into the chest wall, invading the intercostal nerves or the brachial plexus and causing severe pain.</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9900CC"/>
                </a:solidFill>
              </a:rPr>
              <a:t>5- Pancoast's syndrome (pain in the shoulder and inner aspect of the arm) caused by involvement of the lower part of the brachial plexus</a:t>
            </a:r>
          </a:p>
          <a:p>
            <a:pPr>
              <a:buNone/>
            </a:pPr>
            <a:r>
              <a:rPr lang="en-US" sz="3600" b="1" dirty="0" smtClean="0">
                <a:solidFill>
                  <a:srgbClr val="320BD7"/>
                </a:solidFill>
              </a:rPr>
              <a:t>C- Blood-borne metastases, such as;</a:t>
            </a:r>
            <a:endParaRPr lang="en-US" b="1" dirty="0" smtClean="0">
              <a:solidFill>
                <a:srgbClr val="320BD7"/>
              </a:solidFill>
            </a:endParaRPr>
          </a:p>
          <a:p>
            <a:pPr>
              <a:buNone/>
            </a:pPr>
            <a:r>
              <a:rPr lang="en-US" b="1" dirty="0" smtClean="0">
                <a:solidFill>
                  <a:srgbClr val="00B050"/>
                </a:solidFill>
              </a:rPr>
              <a:t> Focal neurological defects, epileptic seizures, or personality change</a:t>
            </a:r>
          </a:p>
          <a:p>
            <a:pPr>
              <a:buNone/>
            </a:pPr>
            <a:r>
              <a:rPr lang="en-US" b="1" dirty="0" smtClean="0">
                <a:solidFill>
                  <a:srgbClr val="00B050"/>
                </a:solidFill>
              </a:rPr>
              <a:t> Jaundice, bone pain or skin nodules</a:t>
            </a:r>
          </a:p>
          <a:p>
            <a:pPr>
              <a:buNone/>
            </a:pPr>
            <a:r>
              <a:rPr lang="en-US" b="1" dirty="0" smtClean="0">
                <a:solidFill>
                  <a:srgbClr val="00B050"/>
                </a:solidFill>
              </a:rPr>
              <a:t>Lassitude, anorexia and weight loss usually indicate the presence of metastatic spread.</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b="1" dirty="0" smtClean="0">
                <a:solidFill>
                  <a:srgbClr val="FF0000"/>
                </a:solidFill>
              </a:rPr>
              <a:t>D- Non-metastatic </a:t>
            </a:r>
            <a:r>
              <a:rPr lang="en-US" sz="3600" b="1" dirty="0" err="1" smtClean="0">
                <a:solidFill>
                  <a:srgbClr val="FF0000"/>
                </a:solidFill>
              </a:rPr>
              <a:t>extrapulmonary</a:t>
            </a:r>
            <a:r>
              <a:rPr lang="en-US" sz="3600" b="1" dirty="0" smtClean="0">
                <a:solidFill>
                  <a:srgbClr val="FF0000"/>
                </a:solidFill>
              </a:rPr>
              <a:t> manifestations</a:t>
            </a:r>
            <a:endParaRPr lang="en-US" sz="3600" b="1" dirty="0">
              <a:solidFill>
                <a:srgbClr val="FF0000"/>
              </a:solidFill>
            </a:endParaRPr>
          </a:p>
        </p:txBody>
      </p:sp>
      <p:sp>
        <p:nvSpPr>
          <p:cNvPr id="4" name="Rectangle 3"/>
          <p:cNvSpPr/>
          <p:nvPr/>
        </p:nvSpPr>
        <p:spPr>
          <a:xfrm>
            <a:off x="4419600" y="609600"/>
            <a:ext cx="4724400" cy="6277154"/>
          </a:xfrm>
          <a:prstGeom prst="rect">
            <a:avLst/>
          </a:prstGeom>
        </p:spPr>
        <p:txBody>
          <a:bodyPr wrap="square">
            <a:spAutoFit/>
          </a:bodyPr>
          <a:lstStyle/>
          <a:p>
            <a:pPr>
              <a:buNone/>
            </a:pPr>
            <a:r>
              <a:rPr lang="en-US" sz="2800" b="1" dirty="0" smtClean="0">
                <a:solidFill>
                  <a:srgbClr val="C00000"/>
                </a:solidFill>
              </a:rPr>
              <a:t>2-Neurological </a:t>
            </a:r>
          </a:p>
          <a:p>
            <a:pPr>
              <a:buFont typeface="Arial" pitchFamily="34" charset="0"/>
              <a:buChar char="•"/>
            </a:pPr>
            <a:r>
              <a:rPr lang="en-US" sz="2800" b="1" dirty="0" err="1" smtClean="0">
                <a:solidFill>
                  <a:srgbClr val="00B050"/>
                </a:solidFill>
              </a:rPr>
              <a:t>Polyneuropathy</a:t>
            </a:r>
            <a:r>
              <a:rPr lang="en-US" sz="2800" b="1" dirty="0" smtClean="0">
                <a:solidFill>
                  <a:srgbClr val="00B050"/>
                </a:solidFill>
              </a:rPr>
              <a:t> </a:t>
            </a:r>
          </a:p>
          <a:p>
            <a:pPr>
              <a:buFont typeface="Arial" pitchFamily="34" charset="0"/>
              <a:buChar char="•"/>
            </a:pPr>
            <a:r>
              <a:rPr lang="en-US" sz="2800" b="1" dirty="0" err="1" smtClean="0">
                <a:solidFill>
                  <a:srgbClr val="00B050"/>
                </a:solidFill>
              </a:rPr>
              <a:t>Myelopathy</a:t>
            </a:r>
            <a:r>
              <a:rPr lang="en-US" sz="2800" b="1" dirty="0" smtClean="0">
                <a:solidFill>
                  <a:srgbClr val="00B050"/>
                </a:solidFill>
              </a:rPr>
              <a:t> </a:t>
            </a:r>
          </a:p>
          <a:p>
            <a:pPr>
              <a:buFont typeface="Arial" pitchFamily="34" charset="0"/>
              <a:buChar char="•"/>
            </a:pPr>
            <a:r>
              <a:rPr lang="en-US" sz="2800" b="1" dirty="0" err="1" smtClean="0">
                <a:solidFill>
                  <a:srgbClr val="00B050"/>
                </a:solidFill>
              </a:rPr>
              <a:t>Cerebellar</a:t>
            </a:r>
            <a:r>
              <a:rPr lang="en-US" sz="2800" b="1" dirty="0" smtClean="0">
                <a:solidFill>
                  <a:srgbClr val="00B050"/>
                </a:solidFill>
              </a:rPr>
              <a:t> degeneration </a:t>
            </a:r>
          </a:p>
          <a:p>
            <a:pPr>
              <a:buFont typeface="Arial" pitchFamily="34" charset="0"/>
              <a:buChar char="•"/>
            </a:pPr>
            <a:r>
              <a:rPr lang="en-US" sz="2800" b="1" dirty="0" smtClean="0">
                <a:solidFill>
                  <a:srgbClr val="00B050"/>
                </a:solidFill>
              </a:rPr>
              <a:t>Myasthenia (Lambert-Eaton syndrome) </a:t>
            </a:r>
          </a:p>
          <a:p>
            <a:pPr>
              <a:buNone/>
            </a:pPr>
            <a:r>
              <a:rPr lang="en-US" sz="2800" b="1" dirty="0" smtClean="0">
                <a:solidFill>
                  <a:srgbClr val="C00000"/>
                </a:solidFill>
              </a:rPr>
              <a:t> 3-Other</a:t>
            </a:r>
            <a:r>
              <a:rPr lang="en-US" sz="2800" dirty="0" smtClean="0">
                <a:solidFill>
                  <a:srgbClr val="C00000"/>
                </a:solidFill>
              </a:rPr>
              <a:t> </a:t>
            </a:r>
          </a:p>
          <a:p>
            <a:pPr>
              <a:buFont typeface="Arial" pitchFamily="34" charset="0"/>
              <a:buChar char="•"/>
            </a:pPr>
            <a:r>
              <a:rPr lang="en-US" sz="2800" b="1" dirty="0" smtClean="0">
                <a:solidFill>
                  <a:srgbClr val="0070C0"/>
                </a:solidFill>
              </a:rPr>
              <a:t>Digital clubbing </a:t>
            </a:r>
          </a:p>
          <a:p>
            <a:pPr>
              <a:buFont typeface="Arial" pitchFamily="34" charset="0"/>
              <a:buChar char="•"/>
            </a:pPr>
            <a:r>
              <a:rPr lang="en-US" sz="2800" b="1" dirty="0" smtClean="0">
                <a:solidFill>
                  <a:srgbClr val="0070C0"/>
                </a:solidFill>
              </a:rPr>
              <a:t>Hypertrophic pulmonary </a:t>
            </a:r>
            <a:r>
              <a:rPr lang="en-US" sz="2800" b="1" dirty="0" err="1" smtClean="0">
                <a:solidFill>
                  <a:srgbClr val="0070C0"/>
                </a:solidFill>
              </a:rPr>
              <a:t>osteoarthropathy</a:t>
            </a:r>
            <a:r>
              <a:rPr lang="en-US" sz="2800" b="1" dirty="0" smtClean="0">
                <a:solidFill>
                  <a:srgbClr val="0070C0"/>
                </a:solidFill>
              </a:rPr>
              <a:t> </a:t>
            </a:r>
          </a:p>
          <a:p>
            <a:pPr>
              <a:buFont typeface="Arial" pitchFamily="34" charset="0"/>
              <a:buChar char="•"/>
            </a:pPr>
            <a:r>
              <a:rPr lang="en-US" sz="2800" b="1" dirty="0" smtClean="0">
                <a:solidFill>
                  <a:srgbClr val="0070C0"/>
                </a:solidFill>
              </a:rPr>
              <a:t>Nephrotic syndrome </a:t>
            </a:r>
          </a:p>
          <a:p>
            <a:pPr>
              <a:buFont typeface="Arial" pitchFamily="34" charset="0"/>
              <a:buChar char="•"/>
            </a:pPr>
            <a:r>
              <a:rPr lang="en-US" sz="2800" b="1" dirty="0" err="1" smtClean="0">
                <a:solidFill>
                  <a:srgbClr val="0070C0"/>
                </a:solidFill>
              </a:rPr>
              <a:t>Polymyositis</a:t>
            </a:r>
            <a:r>
              <a:rPr lang="en-US" sz="2800" b="1" dirty="0" smtClean="0">
                <a:solidFill>
                  <a:srgbClr val="0070C0"/>
                </a:solidFill>
              </a:rPr>
              <a:t> and </a:t>
            </a:r>
            <a:r>
              <a:rPr lang="en-US" sz="2800" b="1" dirty="0" err="1" smtClean="0">
                <a:solidFill>
                  <a:srgbClr val="0070C0"/>
                </a:solidFill>
              </a:rPr>
              <a:t>dermatomyositis</a:t>
            </a:r>
            <a:r>
              <a:rPr lang="en-US" sz="2800" b="1" dirty="0" smtClean="0">
                <a:solidFill>
                  <a:srgbClr val="0070C0"/>
                </a:solidFill>
              </a:rPr>
              <a:t> </a:t>
            </a:r>
          </a:p>
          <a:p>
            <a:pPr>
              <a:buFont typeface="Arial" pitchFamily="34" charset="0"/>
              <a:buChar char="•"/>
            </a:pPr>
            <a:r>
              <a:rPr lang="en-US" sz="2800" b="1" dirty="0" err="1" smtClean="0">
                <a:solidFill>
                  <a:srgbClr val="0070C0"/>
                </a:solidFill>
              </a:rPr>
              <a:t>Eosinophilia</a:t>
            </a:r>
            <a:r>
              <a:rPr lang="en-US" sz="2800" b="1" dirty="0" smtClean="0">
                <a:solidFill>
                  <a:srgbClr val="0070C0"/>
                </a:solidFill>
              </a:rPr>
              <a:t> </a:t>
            </a:r>
            <a:endParaRPr lang="en-US" sz="2400" b="1" dirty="0" smtClean="0">
              <a:solidFill>
                <a:srgbClr val="0070C0"/>
              </a:solidFill>
            </a:endParaRPr>
          </a:p>
        </p:txBody>
      </p:sp>
      <p:sp>
        <p:nvSpPr>
          <p:cNvPr id="6" name="Rectangle 5"/>
          <p:cNvSpPr/>
          <p:nvPr/>
        </p:nvSpPr>
        <p:spPr>
          <a:xfrm>
            <a:off x="0" y="609600"/>
            <a:ext cx="4191000" cy="5693866"/>
          </a:xfrm>
          <a:prstGeom prst="rect">
            <a:avLst/>
          </a:prstGeom>
        </p:spPr>
        <p:txBody>
          <a:bodyPr wrap="square">
            <a:spAutoFit/>
          </a:bodyPr>
          <a:lstStyle/>
          <a:p>
            <a:pPr>
              <a:buNone/>
            </a:pPr>
            <a:r>
              <a:rPr lang="en-US" sz="2800" b="1" dirty="0" smtClean="0">
                <a:solidFill>
                  <a:srgbClr val="C00000"/>
                </a:solidFill>
              </a:rPr>
              <a:t>1-Endocrine;</a:t>
            </a:r>
          </a:p>
          <a:p>
            <a:pPr>
              <a:buFont typeface="Arial" pitchFamily="34" charset="0"/>
              <a:buChar char="•"/>
            </a:pPr>
            <a:r>
              <a:rPr lang="en-US" sz="2800" b="1" dirty="0" smtClean="0">
                <a:solidFill>
                  <a:srgbClr val="7030A0"/>
                </a:solidFill>
              </a:rPr>
              <a:t>Inappropriate </a:t>
            </a:r>
            <a:r>
              <a:rPr lang="en-US" sz="2800" b="1" dirty="0" err="1" smtClean="0">
                <a:solidFill>
                  <a:srgbClr val="7030A0"/>
                </a:solidFill>
              </a:rPr>
              <a:t>antidiuretic</a:t>
            </a:r>
            <a:r>
              <a:rPr lang="en-US" sz="2800" b="1" dirty="0" smtClean="0">
                <a:solidFill>
                  <a:srgbClr val="7030A0"/>
                </a:solidFill>
              </a:rPr>
              <a:t> hormone (ADH) secretion causing </a:t>
            </a:r>
            <a:r>
              <a:rPr lang="en-US" sz="2800" b="1" dirty="0" err="1" smtClean="0">
                <a:solidFill>
                  <a:srgbClr val="7030A0"/>
                </a:solidFill>
              </a:rPr>
              <a:t>hyponatraemia</a:t>
            </a:r>
            <a:r>
              <a:rPr lang="en-US" sz="2800" b="1" dirty="0" smtClean="0">
                <a:solidFill>
                  <a:srgbClr val="7030A0"/>
                </a:solidFill>
              </a:rPr>
              <a:t>. </a:t>
            </a:r>
          </a:p>
          <a:p>
            <a:pPr>
              <a:buFont typeface="Arial" pitchFamily="34" charset="0"/>
              <a:buChar char="•"/>
            </a:pPr>
            <a:r>
              <a:rPr lang="en-US" sz="2800" b="1" dirty="0" smtClean="0">
                <a:solidFill>
                  <a:srgbClr val="7030A0"/>
                </a:solidFill>
              </a:rPr>
              <a:t>Ectopic </a:t>
            </a:r>
            <a:r>
              <a:rPr lang="en-US" sz="2800" b="1" dirty="0" err="1" smtClean="0">
                <a:solidFill>
                  <a:srgbClr val="7030A0"/>
                </a:solidFill>
              </a:rPr>
              <a:t>adrenocorticotrophic</a:t>
            </a:r>
            <a:r>
              <a:rPr lang="en-US" sz="2800" b="1" dirty="0" smtClean="0">
                <a:solidFill>
                  <a:srgbClr val="7030A0"/>
                </a:solidFill>
              </a:rPr>
              <a:t> hormone (ACTH) secretion. </a:t>
            </a:r>
          </a:p>
          <a:p>
            <a:pPr>
              <a:buFont typeface="Arial" pitchFamily="34" charset="0"/>
              <a:buChar char="•"/>
            </a:pPr>
            <a:r>
              <a:rPr lang="en-US" sz="2800" b="1" dirty="0" smtClean="0">
                <a:solidFill>
                  <a:srgbClr val="7030A0"/>
                </a:solidFill>
              </a:rPr>
              <a:t>Hypercalcaemia due to secretion of parathyroid hormone (PTH)-related peptides. </a:t>
            </a:r>
          </a:p>
          <a:p>
            <a:pPr>
              <a:buFont typeface="Arial" pitchFamily="34" charset="0"/>
              <a:buChar char="•"/>
            </a:pPr>
            <a:r>
              <a:rPr lang="en-US" sz="2800" b="1" dirty="0" err="1" smtClean="0">
                <a:solidFill>
                  <a:srgbClr val="7030A0"/>
                </a:solidFill>
              </a:rPr>
              <a:t>Carcinoid</a:t>
            </a:r>
            <a:r>
              <a:rPr lang="en-US" sz="2800" b="1" dirty="0" smtClean="0">
                <a:solidFill>
                  <a:srgbClr val="7030A0"/>
                </a:solidFill>
              </a:rPr>
              <a:t> syndrome.</a:t>
            </a:r>
          </a:p>
          <a:p>
            <a:pPr>
              <a:buFont typeface="Arial" pitchFamily="34" charset="0"/>
              <a:buChar char="•"/>
            </a:pPr>
            <a:r>
              <a:rPr lang="en-US" sz="2800" b="1" dirty="0" smtClean="0">
                <a:solidFill>
                  <a:srgbClr val="7030A0"/>
                </a:solidFill>
              </a:rPr>
              <a:t>Gynaecomastia</a:t>
            </a:r>
            <a:r>
              <a:rPr lang="en-US" sz="2000" b="1" dirty="0" smtClean="0">
                <a:solidFill>
                  <a:srgbClr val="7030A0"/>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style>
          <a:lnRef idx="1">
            <a:schemeClr val="accent5"/>
          </a:lnRef>
          <a:fillRef idx="2">
            <a:schemeClr val="accent5"/>
          </a:fillRef>
          <a:effectRef idx="1">
            <a:schemeClr val="accent5"/>
          </a:effectRef>
          <a:fontRef idx="minor">
            <a:schemeClr val="dk1"/>
          </a:fontRef>
        </p:style>
        <p:txBody>
          <a:bodyPr>
            <a:noAutofit/>
          </a:bodyPr>
          <a:lstStyle/>
          <a:p>
            <a:r>
              <a:rPr lang="en-US" b="1" dirty="0" smtClean="0">
                <a:solidFill>
                  <a:srgbClr val="FF0000"/>
                </a:solidFill>
              </a:rPr>
              <a:t>Examination</a:t>
            </a:r>
            <a:endParaRPr lang="en-US" b="1" dirty="0">
              <a:solidFill>
                <a:srgbClr val="FF0000"/>
              </a:solidFill>
            </a:endParaRPr>
          </a:p>
        </p:txBody>
      </p:sp>
      <p:sp>
        <p:nvSpPr>
          <p:cNvPr id="3" name="Content Placeholder 2"/>
          <p:cNvSpPr>
            <a:spLocks noGrp="1"/>
          </p:cNvSpPr>
          <p:nvPr>
            <p:ph idx="1"/>
          </p:nvPr>
        </p:nvSpPr>
        <p:spPr>
          <a:xfrm>
            <a:off x="0" y="685800"/>
            <a:ext cx="9144000" cy="6172200"/>
          </a:xfrm>
        </p:spPr>
        <p:style>
          <a:lnRef idx="2">
            <a:schemeClr val="accent1"/>
          </a:lnRef>
          <a:fillRef idx="1">
            <a:schemeClr val="lt1"/>
          </a:fillRef>
          <a:effectRef idx="0">
            <a:schemeClr val="accent1"/>
          </a:effectRef>
          <a:fontRef idx="minor">
            <a:schemeClr val="dk1"/>
          </a:fontRef>
        </p:style>
        <p:txBody>
          <a:bodyPr/>
          <a:lstStyle/>
          <a:p>
            <a:r>
              <a:rPr lang="en-US" b="1" dirty="0" smtClean="0">
                <a:solidFill>
                  <a:srgbClr val="7030A0"/>
                </a:solidFill>
              </a:rPr>
              <a:t>Usually normal unless there is significant bronchial obstruction.</a:t>
            </a:r>
          </a:p>
          <a:p>
            <a:r>
              <a:rPr lang="en-US" b="1" dirty="0" smtClean="0">
                <a:solidFill>
                  <a:srgbClr val="7030A0"/>
                </a:solidFill>
              </a:rPr>
              <a:t>General examination.</a:t>
            </a:r>
          </a:p>
          <a:p>
            <a:r>
              <a:rPr lang="en-US" b="1" dirty="0" smtClean="0">
                <a:solidFill>
                  <a:srgbClr val="7030A0"/>
                </a:solidFill>
              </a:rPr>
              <a:t>Spread to </a:t>
            </a:r>
            <a:r>
              <a:rPr lang="pt-BR" b="1" dirty="0" smtClean="0">
                <a:solidFill>
                  <a:srgbClr val="7030A0"/>
                </a:solidFill>
              </a:rPr>
              <a:t>pleura, mediastinum or supraclavicular nodes.</a:t>
            </a:r>
          </a:p>
          <a:p>
            <a:r>
              <a:rPr lang="pt-BR" b="1" dirty="0" smtClean="0">
                <a:solidFill>
                  <a:srgbClr val="7030A0"/>
                </a:solidFill>
              </a:rPr>
              <a:t>Lung </a:t>
            </a:r>
            <a:r>
              <a:rPr lang="en-US" b="1" dirty="0" smtClean="0">
                <a:solidFill>
                  <a:srgbClr val="7030A0"/>
                </a:solidFill>
              </a:rPr>
              <a:t> collapse, pneumonia, monophonic or unilateral wheeze, </a:t>
            </a:r>
            <a:r>
              <a:rPr lang="en-US" b="1" dirty="0" err="1" smtClean="0">
                <a:solidFill>
                  <a:srgbClr val="7030A0"/>
                </a:solidFill>
              </a:rPr>
              <a:t>stridor</a:t>
            </a:r>
            <a:r>
              <a:rPr lang="en-US" b="1" dirty="0" smtClean="0">
                <a:solidFill>
                  <a:srgbClr val="7030A0"/>
                </a:solidFill>
              </a:rPr>
              <a:t>, hoarse voice 'bovine' cough, unilateral diaphragmatic palsy, pleural rub or signs of pleural effusion, superior vena cava syndrome, Digital clubbing (HPOA). </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medical pics\pnu,ca,\13nic.BMP"/>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medical pics\pnu,ca,\14nail-clubbing.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Hasan\Downloads\hhhhhhh.png"/>
          <p:cNvPicPr>
            <a:picLocks noChangeAspect="1" noChangeArrowheads="1"/>
          </p:cNvPicPr>
          <p:nvPr/>
        </p:nvPicPr>
        <p:blipFill>
          <a:blip r:embed="rId2" cstate="print"/>
          <a:srcRect/>
          <a:stretch>
            <a:fillRect/>
          </a:stretch>
        </p:blipFill>
        <p:spPr bwMode="auto">
          <a:xfrm>
            <a:off x="5676900" y="0"/>
            <a:ext cx="3467100" cy="6867526"/>
          </a:xfrm>
          <a:prstGeom prst="rect">
            <a:avLst/>
          </a:prstGeom>
          <a:noFill/>
        </p:spPr>
      </p:pic>
      <p:sp>
        <p:nvSpPr>
          <p:cNvPr id="5" name="Rectangle 4"/>
          <p:cNvSpPr/>
          <p:nvPr/>
        </p:nvSpPr>
        <p:spPr>
          <a:xfrm>
            <a:off x="0" y="0"/>
            <a:ext cx="4191000" cy="5262979"/>
          </a:xfrm>
          <a:prstGeom prst="rect">
            <a:avLst/>
          </a:prstGeom>
        </p:spPr>
        <p:txBody>
          <a:bodyPr wrap="square">
            <a:spAutoFit/>
          </a:bodyPr>
          <a:lstStyle/>
          <a:p>
            <a:r>
              <a:rPr lang="en-US" sz="2800" b="1" dirty="0" smtClean="0">
                <a:solidFill>
                  <a:srgbClr val="7030A0"/>
                </a:solidFill>
              </a:rPr>
              <a:t>Hypertrophic pulmonary </a:t>
            </a:r>
            <a:r>
              <a:rPr lang="en-US" sz="2800" b="1" dirty="0" err="1" smtClean="0">
                <a:solidFill>
                  <a:srgbClr val="7030A0"/>
                </a:solidFill>
              </a:rPr>
              <a:t>osteoarthropathy</a:t>
            </a:r>
            <a:r>
              <a:rPr lang="en-US" sz="2800" b="1" dirty="0" smtClean="0">
                <a:solidFill>
                  <a:srgbClr val="7030A0"/>
                </a:solidFill>
              </a:rPr>
              <a:t> (HPOA). This is a painful </a:t>
            </a:r>
            <a:r>
              <a:rPr lang="en-US" sz="2800" b="1" dirty="0" err="1" smtClean="0">
                <a:solidFill>
                  <a:srgbClr val="7030A0"/>
                </a:solidFill>
              </a:rPr>
              <a:t>periostitis</a:t>
            </a:r>
            <a:r>
              <a:rPr lang="en-US" sz="2800" b="1" dirty="0" smtClean="0">
                <a:solidFill>
                  <a:srgbClr val="7030A0"/>
                </a:solidFill>
              </a:rPr>
              <a:t> of the distal tibia, fibula, radius and ulna, with local tenderness. X-rays reveal </a:t>
            </a:r>
            <a:r>
              <a:rPr lang="en-US" sz="2800" b="1" dirty="0" err="1" smtClean="0">
                <a:solidFill>
                  <a:srgbClr val="7030A0"/>
                </a:solidFill>
              </a:rPr>
              <a:t>subperiosteal</a:t>
            </a:r>
            <a:r>
              <a:rPr lang="en-US" sz="2800" b="1" dirty="0" smtClean="0">
                <a:solidFill>
                  <a:srgbClr val="7030A0"/>
                </a:solidFill>
              </a:rPr>
              <a:t> new bone formation. While most frequently associated with bronchial carcinoma, HPOA can occur with other </a:t>
            </a:r>
            <a:r>
              <a:rPr lang="en-US" sz="2800" b="1" dirty="0" err="1" smtClean="0">
                <a:solidFill>
                  <a:srgbClr val="7030A0"/>
                </a:solidFill>
              </a:rPr>
              <a:t>tumours</a:t>
            </a:r>
            <a:r>
              <a:rPr lang="en-US" sz="2800" b="1" dirty="0" smtClean="0">
                <a:solidFill>
                  <a:srgbClr val="7030A0"/>
                </a:solidFill>
              </a:rPr>
              <a:t>.</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medical pics\pnu,ca,\16horner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00400" y="0"/>
            <a:ext cx="5943600" cy="6858000"/>
          </a:xfrm>
        </p:spPr>
      </p:pic>
      <p:sp>
        <p:nvSpPr>
          <p:cNvPr id="3" name="Rectangle 2"/>
          <p:cNvSpPr/>
          <p:nvPr/>
        </p:nvSpPr>
        <p:spPr>
          <a:xfrm>
            <a:off x="0" y="0"/>
            <a:ext cx="3200400" cy="5262979"/>
          </a:xfrm>
          <a:prstGeom prst="rect">
            <a:avLst/>
          </a:prstGeom>
        </p:spPr>
        <p:txBody>
          <a:bodyPr wrap="square">
            <a:spAutoFit/>
          </a:bodyPr>
          <a:lstStyle/>
          <a:p>
            <a:r>
              <a:rPr lang="en-US" sz="2800" b="1" dirty="0" smtClean="0">
                <a:solidFill>
                  <a:srgbClr val="7030A0"/>
                </a:solidFill>
              </a:rPr>
              <a:t>Superior vena cava obstruction by malignancy causes congestion and swelling of the neck and face. </a:t>
            </a:r>
            <a:r>
              <a:rPr lang="en-US" sz="2800" b="1" dirty="0" err="1" smtClean="0">
                <a:solidFill>
                  <a:srgbClr val="7030A0"/>
                </a:solidFill>
              </a:rPr>
              <a:t>Conjunctival</a:t>
            </a:r>
            <a:r>
              <a:rPr lang="en-US" sz="2800" b="1" dirty="0" smtClean="0">
                <a:solidFill>
                  <a:srgbClr val="7030A0"/>
                </a:solidFill>
              </a:rPr>
              <a:t> </a:t>
            </a:r>
            <a:r>
              <a:rPr lang="en-US" sz="2800" b="1" dirty="0" err="1" smtClean="0">
                <a:solidFill>
                  <a:srgbClr val="7030A0"/>
                </a:solidFill>
              </a:rPr>
              <a:t>oedema</a:t>
            </a:r>
            <a:r>
              <a:rPr lang="en-US" sz="2800" b="1" dirty="0" smtClean="0">
                <a:solidFill>
                  <a:srgbClr val="7030A0"/>
                </a:solidFill>
              </a:rPr>
              <a:t>, headache and dilated veins on the chest wall, the JVP is raised, dilated but  </a:t>
            </a:r>
            <a:r>
              <a:rPr lang="en-US" sz="2800" b="1" dirty="0" err="1" smtClean="0">
                <a:solidFill>
                  <a:srgbClr val="7030A0"/>
                </a:solidFill>
              </a:rPr>
              <a:t>nonpulstile</a:t>
            </a:r>
            <a:r>
              <a:rPr lang="en-US" sz="2800" dirty="0" smtClean="0"/>
              <a:t>.</a:t>
            </a:r>
            <a:endParaRPr lang="en-US" sz="2800" dirty="0"/>
          </a:p>
        </p:txBody>
      </p:sp>
    </p:spTree>
    <p:extLst>
      <p:ext uri="{BB962C8B-B14F-4D97-AF65-F5344CB8AC3E}">
        <p14:creationId xmlns:p14="http://schemas.microsoft.com/office/powerpoint/2010/main" xmlns="" val="25272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1">
            <a:schemeClr val="accent1"/>
          </a:lnRef>
          <a:fillRef idx="2">
            <a:schemeClr val="accent1"/>
          </a:fillRef>
          <a:effectRef idx="1">
            <a:schemeClr val="accent1"/>
          </a:effectRef>
          <a:fontRef idx="minor">
            <a:schemeClr val="dk1"/>
          </a:fontRef>
        </p:style>
        <p:txBody>
          <a:bodyPr>
            <a:noAutofit/>
          </a:bodyPr>
          <a:lstStyle/>
          <a:p>
            <a:r>
              <a:rPr lang="en-US" b="1" dirty="0" smtClean="0">
                <a:solidFill>
                  <a:srgbClr val="FF0000"/>
                </a:solidFill>
              </a:rPr>
              <a:t>Investigations</a:t>
            </a:r>
            <a:endParaRPr lang="en-US" b="1" dirty="0">
              <a:solidFill>
                <a:srgbClr val="FF0000"/>
              </a:solidFill>
            </a:endParaRPr>
          </a:p>
        </p:txBody>
      </p:sp>
      <p:sp>
        <p:nvSpPr>
          <p:cNvPr id="3" name="Content Placeholder 2"/>
          <p:cNvSpPr>
            <a:spLocks noGrp="1"/>
          </p:cNvSpPr>
          <p:nvPr>
            <p:ph idx="1"/>
          </p:nvPr>
        </p:nvSpPr>
        <p:spPr>
          <a:xfrm>
            <a:off x="0" y="609600"/>
            <a:ext cx="9144000" cy="62484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r>
              <a:rPr lang="en-US" b="1" dirty="0" smtClean="0">
                <a:solidFill>
                  <a:srgbClr val="0070C0"/>
                </a:solidFill>
              </a:rPr>
              <a:t>The main aims of investigations are to confirm the diagnosis, establish the histological cell type and define the extent of the disease.</a:t>
            </a:r>
          </a:p>
          <a:p>
            <a:pPr>
              <a:buNone/>
            </a:pPr>
            <a:r>
              <a:rPr lang="en-US" sz="3600" b="1" dirty="0" smtClean="0">
                <a:solidFill>
                  <a:srgbClr val="C00000"/>
                </a:solidFill>
              </a:rPr>
              <a:t>1-CXR: common radiological features of bronchial carcinoma;</a:t>
            </a:r>
          </a:p>
          <a:p>
            <a:r>
              <a:rPr lang="en-US" b="1" dirty="0" smtClean="0">
                <a:solidFill>
                  <a:srgbClr val="00B050"/>
                </a:solidFill>
              </a:rPr>
              <a:t>Unilateral </a:t>
            </a:r>
            <a:r>
              <a:rPr lang="en-US" b="1" dirty="0" err="1" smtClean="0">
                <a:solidFill>
                  <a:srgbClr val="00B050"/>
                </a:solidFill>
              </a:rPr>
              <a:t>hilar</a:t>
            </a:r>
            <a:r>
              <a:rPr lang="en-US" b="1" dirty="0" smtClean="0">
                <a:solidFill>
                  <a:srgbClr val="00B050"/>
                </a:solidFill>
              </a:rPr>
              <a:t> enlargement.</a:t>
            </a:r>
            <a:r>
              <a:rPr lang="en-US" b="1" dirty="0" smtClean="0">
                <a:solidFill>
                  <a:srgbClr val="0070C0"/>
                </a:solidFill>
              </a:rPr>
              <a:t> </a:t>
            </a:r>
            <a:endParaRPr lang="en-US" b="1" dirty="0" smtClean="0">
              <a:solidFill>
                <a:srgbClr val="00B050"/>
              </a:solidFill>
            </a:endParaRPr>
          </a:p>
          <a:p>
            <a:r>
              <a:rPr lang="en-US" b="1" dirty="0" smtClean="0">
                <a:solidFill>
                  <a:srgbClr val="00B050"/>
                </a:solidFill>
              </a:rPr>
              <a:t>Peripheral pulmonary opacity.</a:t>
            </a:r>
          </a:p>
          <a:p>
            <a:r>
              <a:rPr lang="en-US" b="1" dirty="0" smtClean="0">
                <a:solidFill>
                  <a:srgbClr val="00B050"/>
                </a:solidFill>
              </a:rPr>
              <a:t>Lung, lobe or segmental collapse.</a:t>
            </a:r>
          </a:p>
          <a:p>
            <a:r>
              <a:rPr lang="en-US" b="1" dirty="0" smtClean="0">
                <a:solidFill>
                  <a:srgbClr val="00B050"/>
                </a:solidFill>
              </a:rPr>
              <a:t>Pleural effusion.</a:t>
            </a:r>
          </a:p>
          <a:p>
            <a:r>
              <a:rPr lang="en-US" b="1" dirty="0" smtClean="0">
                <a:solidFill>
                  <a:srgbClr val="00B050"/>
                </a:solidFill>
              </a:rPr>
              <a:t>Broadening of mediastinum, enlarged cardiac shadow, elevation of a hemidiaphragm.</a:t>
            </a:r>
          </a:p>
          <a:p>
            <a:r>
              <a:rPr lang="en-US" b="1" dirty="0" smtClean="0">
                <a:solidFill>
                  <a:srgbClr val="00B050"/>
                </a:solidFill>
              </a:rPr>
              <a:t>Rib destruction.</a:t>
            </a:r>
          </a:p>
          <a:p>
            <a:endParaRPr lang="en-US" b="1"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smtClean="0">
                <a:solidFill>
                  <a:srgbClr val="FF0000"/>
                </a:solidFill>
              </a:rPr>
              <a:t>Lung cancer</a:t>
            </a:r>
            <a:endParaRPr lang="en-US" b="1" dirty="0">
              <a:solidFill>
                <a:srgbClr val="FF0000"/>
              </a:solidFill>
            </a:endParaRPr>
          </a:p>
        </p:txBody>
      </p:sp>
      <p:sp>
        <p:nvSpPr>
          <p:cNvPr id="3" name="Content Placeholder 2"/>
          <p:cNvSpPr>
            <a:spLocks noGrp="1"/>
          </p:cNvSpPr>
          <p:nvPr>
            <p:ph idx="1"/>
          </p:nvPr>
        </p:nvSpPr>
        <p:spPr>
          <a:xfrm>
            <a:off x="0" y="568036"/>
            <a:ext cx="9144000" cy="6289964"/>
          </a:xfrm>
        </p:spPr>
        <p:txBody>
          <a:bodyPr>
            <a:normAutofit fontScale="92500" lnSpcReduction="20000"/>
          </a:bodyPr>
          <a:lstStyle/>
          <a:p>
            <a:pPr>
              <a:buNone/>
            </a:pPr>
            <a:r>
              <a:rPr lang="en-US" sz="3600" b="1" dirty="0">
                <a:solidFill>
                  <a:srgbClr val="0070C0"/>
                </a:solidFill>
              </a:rPr>
              <a:t>The term </a:t>
            </a:r>
            <a:r>
              <a:rPr lang="en-US" sz="3600" b="1" dirty="0" smtClean="0">
                <a:solidFill>
                  <a:srgbClr val="0070C0"/>
                </a:solidFill>
              </a:rPr>
              <a:t>lung cancer is </a:t>
            </a:r>
            <a:r>
              <a:rPr lang="en-US" sz="3600" b="1" dirty="0">
                <a:solidFill>
                  <a:srgbClr val="0070C0"/>
                </a:solidFill>
              </a:rPr>
              <a:t>used for tumors arising from the respiratory epithelium (bronchi, </a:t>
            </a:r>
            <a:r>
              <a:rPr lang="en-US" sz="3600" b="1" dirty="0" smtClean="0">
                <a:solidFill>
                  <a:srgbClr val="0070C0"/>
                </a:solidFill>
              </a:rPr>
              <a:t>bronchioles </a:t>
            </a:r>
            <a:r>
              <a:rPr lang="en-US" sz="3600" b="1" dirty="0">
                <a:solidFill>
                  <a:srgbClr val="0070C0"/>
                </a:solidFill>
              </a:rPr>
              <a:t>and alveoli).</a:t>
            </a:r>
            <a:endParaRPr lang="en-US" sz="3600" b="1" dirty="0" smtClean="0">
              <a:solidFill>
                <a:srgbClr val="0070C0"/>
              </a:solidFill>
            </a:endParaRPr>
          </a:p>
          <a:p>
            <a:pPr>
              <a:buNone/>
            </a:pPr>
            <a:r>
              <a:rPr lang="en-US" sz="3600" b="1" dirty="0" smtClean="0">
                <a:solidFill>
                  <a:srgbClr val="FF0000"/>
                </a:solidFill>
              </a:rPr>
              <a:t>Aetiology; </a:t>
            </a:r>
          </a:p>
          <a:p>
            <a:pPr>
              <a:buNone/>
            </a:pPr>
            <a:r>
              <a:rPr lang="en-US" b="1" dirty="0" smtClean="0">
                <a:solidFill>
                  <a:srgbClr val="7030A0"/>
                </a:solidFill>
              </a:rPr>
              <a:t>1-Cigarette smoking: active cigarette smoking is the most important risk factor. Responsible for 90% of lung carcinomas, which related to amount of smoked and to the tar content of cigarettes. A person who has a 40 pack year smoking history over 20 years has 60- 70 time greater risk of lung cancer than non-smoker.</a:t>
            </a:r>
          </a:p>
          <a:p>
            <a:pPr>
              <a:buNone/>
            </a:pPr>
            <a:r>
              <a:rPr lang="en-US" b="1" dirty="0" smtClean="0">
                <a:solidFill>
                  <a:srgbClr val="7030A0"/>
                </a:solidFill>
              </a:rPr>
              <a:t>The death rate from the disease in heavy smokers is 40 times that in non-smokers.</a:t>
            </a:r>
          </a:p>
          <a:p>
            <a:pPr>
              <a:buNone/>
            </a:pPr>
            <a:r>
              <a:rPr lang="en-US" b="1" dirty="0" smtClean="0">
                <a:solidFill>
                  <a:srgbClr val="7030A0"/>
                </a:solidFill>
              </a:rPr>
              <a:t>'Passive' smoking is more difficult to quantify 5% of all lung cancer deaths.</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medical pics\pnu,ca,\cxr lung ca..bmp"/>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4034" name="Picture 2" descr="D:\medical pics\pnu,ca,\Chest_pancoast_tumour_PA_004%20copy.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descr="D:\medical pics\pnu,ca,\complete_white_out.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D:\medical pics\pnu,ca,\ftrt.bmp"/>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7106" name="Picture 2" descr="D:\medical pics\pnu,ca,\KRZESINSKI.RT.0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8130" name="Picture 2" descr="D:\medical pics\pnu,ca,\nic_k18_894.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Hasan\Downloads\njhb.png"/>
          <p:cNvPicPr>
            <a:picLocks noChangeAspect="1" noChangeArrowheads="1"/>
          </p:cNvPicPr>
          <p:nvPr/>
        </p:nvPicPr>
        <p:blipFill>
          <a:blip r:embed="rId2" cstate="print"/>
          <a:srcRect/>
          <a:stretch>
            <a:fillRect/>
          </a:stretch>
        </p:blipFill>
        <p:spPr bwMode="auto">
          <a:xfrm>
            <a:off x="838201" y="0"/>
            <a:ext cx="79248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C00000"/>
                </a:solidFill>
              </a:rPr>
              <a:t>2-Flexible bronchoscope; </a:t>
            </a:r>
            <a:r>
              <a:rPr lang="en-US" b="1" dirty="0" smtClean="0">
                <a:solidFill>
                  <a:srgbClr val="7030A0"/>
                </a:solidFill>
              </a:rPr>
              <a:t>The </a:t>
            </a:r>
            <a:r>
              <a:rPr lang="en-US" b="1" dirty="0" err="1" smtClean="0">
                <a:solidFill>
                  <a:srgbClr val="7030A0"/>
                </a:solidFill>
              </a:rPr>
              <a:t>tumour</a:t>
            </a:r>
            <a:r>
              <a:rPr lang="en-US" b="1" dirty="0" smtClean="0">
                <a:solidFill>
                  <a:srgbClr val="7030A0"/>
                </a:solidFill>
              </a:rPr>
              <a:t> is visualized directly. Bronchial biopsies and brush samples can be taken. It is useful for proximal lesion (near to large airway). </a:t>
            </a:r>
          </a:p>
          <a:p>
            <a:pPr>
              <a:buNone/>
            </a:pPr>
            <a:r>
              <a:rPr lang="en-US" b="1" dirty="0" smtClean="0">
                <a:solidFill>
                  <a:srgbClr val="C00000"/>
                </a:solidFill>
              </a:rPr>
              <a:t>3-Percutaneous needle biopsy under CT or ultrasound guidance; </a:t>
            </a:r>
            <a:r>
              <a:rPr lang="en-US" b="1" dirty="0" smtClean="0">
                <a:solidFill>
                  <a:srgbClr val="7030A0"/>
                </a:solidFill>
              </a:rPr>
              <a:t>When the lesion is peripheral.</a:t>
            </a:r>
          </a:p>
          <a:p>
            <a:pPr>
              <a:buNone/>
            </a:pPr>
            <a:r>
              <a:rPr lang="en-US" b="1" dirty="0" smtClean="0">
                <a:solidFill>
                  <a:srgbClr val="C00000"/>
                </a:solidFill>
              </a:rPr>
              <a:t>4-Pleural biopsy; </a:t>
            </a:r>
            <a:r>
              <a:rPr lang="en-US" b="1" dirty="0" smtClean="0">
                <a:solidFill>
                  <a:srgbClr val="7030A0"/>
                </a:solidFill>
              </a:rPr>
              <a:t>Is indicated in all patients with pleural effusions.</a:t>
            </a:r>
          </a:p>
          <a:p>
            <a:pPr>
              <a:buNone/>
            </a:pPr>
            <a:r>
              <a:rPr lang="en-US" b="1" dirty="0" smtClean="0">
                <a:solidFill>
                  <a:srgbClr val="C00000"/>
                </a:solidFill>
              </a:rPr>
              <a:t>5- CT of chest; </a:t>
            </a:r>
            <a:r>
              <a:rPr lang="en-US" b="1" dirty="0" smtClean="0">
                <a:solidFill>
                  <a:srgbClr val="7030A0"/>
                </a:solidFill>
              </a:rPr>
              <a:t>characterize lung lesion, staging of cancer, identify lymph nodes involvement, direct bronchoscope to the best area of lung sampling, and direct </a:t>
            </a:r>
            <a:r>
              <a:rPr lang="en-US" b="1" dirty="0" err="1" smtClean="0">
                <a:solidFill>
                  <a:srgbClr val="7030A0"/>
                </a:solidFill>
              </a:rPr>
              <a:t>percutaneous</a:t>
            </a:r>
            <a:r>
              <a:rPr lang="en-US" b="1" dirty="0" smtClean="0">
                <a:solidFill>
                  <a:srgbClr val="7030A0"/>
                </a:solidFill>
              </a:rPr>
              <a:t> needle biopsy.</a:t>
            </a:r>
          </a:p>
          <a:p>
            <a:endParaRPr lang="en-US"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9154" name="Picture 2" descr="D:\medical pics\pnu,ca,\336139-413157-1034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3276600" cy="6126163"/>
          </a:xfrm>
        </p:spPr>
        <p:txBody>
          <a:bodyPr/>
          <a:lstStyle/>
          <a:p>
            <a:pPr>
              <a:buNone/>
            </a:pPr>
            <a:r>
              <a:rPr lang="en-US" b="1" dirty="0" smtClean="0">
                <a:solidFill>
                  <a:srgbClr val="7030A0"/>
                </a:solidFill>
              </a:rPr>
              <a:t>Lung cancer visualized by </a:t>
            </a:r>
            <a:r>
              <a:rPr lang="en-US" b="1" dirty="0" err="1" smtClean="0">
                <a:solidFill>
                  <a:srgbClr val="7030A0"/>
                </a:solidFill>
              </a:rPr>
              <a:t>bronchoscopy</a:t>
            </a:r>
            <a:r>
              <a:rPr lang="en-US" b="1" dirty="0" smtClean="0">
                <a:solidFill>
                  <a:srgbClr val="7030A0"/>
                </a:solidFill>
              </a:rPr>
              <a:t>, the </a:t>
            </a:r>
            <a:r>
              <a:rPr lang="en-US" b="1" dirty="0" err="1" smtClean="0">
                <a:solidFill>
                  <a:srgbClr val="7030A0"/>
                </a:solidFill>
              </a:rPr>
              <a:t>tumour</a:t>
            </a:r>
            <a:r>
              <a:rPr lang="en-US" b="1" dirty="0" smtClean="0">
                <a:solidFill>
                  <a:srgbClr val="7030A0"/>
                </a:solidFill>
              </a:rPr>
              <a:t> protruding from bronchial wall to the lumen</a:t>
            </a:r>
            <a:endParaRPr lang="en-US" b="1" dirty="0">
              <a:solidFill>
                <a:srgbClr val="7030A0"/>
              </a:solidFill>
            </a:endParaRPr>
          </a:p>
        </p:txBody>
      </p:sp>
      <p:pic>
        <p:nvPicPr>
          <p:cNvPr id="1026" name="Picture 2" descr="C:\Users\Dr. Hasan\Downloads\nhjh.png"/>
          <p:cNvPicPr>
            <a:picLocks noChangeAspect="1" noChangeArrowheads="1"/>
          </p:cNvPicPr>
          <p:nvPr/>
        </p:nvPicPr>
        <p:blipFill>
          <a:blip r:embed="rId2" cstate="print"/>
          <a:srcRect/>
          <a:stretch>
            <a:fillRect/>
          </a:stretch>
        </p:blipFill>
        <p:spPr bwMode="auto">
          <a:xfrm>
            <a:off x="3276600" y="0"/>
            <a:ext cx="58674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medical pics\pnu,ca,\12smo.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Hasan\Downloads\ghtgyt.png"/>
          <p:cNvPicPr>
            <a:picLocks noChangeAspect="1" noChangeArrowheads="1"/>
          </p:cNvPicPr>
          <p:nvPr/>
        </p:nvPicPr>
        <p:blipFill>
          <a:blip r:embed="rId2" cstate="print"/>
          <a:srcRect/>
          <a:stretch>
            <a:fillRect/>
          </a:stretch>
        </p:blipFill>
        <p:spPr bwMode="auto">
          <a:xfrm>
            <a:off x="3429001" y="0"/>
            <a:ext cx="5715000" cy="6858000"/>
          </a:xfrm>
          <a:prstGeom prst="rect">
            <a:avLst/>
          </a:prstGeom>
          <a:noFill/>
        </p:spPr>
      </p:pic>
      <p:sp>
        <p:nvSpPr>
          <p:cNvPr id="6" name="Rectangle 5"/>
          <p:cNvSpPr/>
          <p:nvPr/>
        </p:nvSpPr>
        <p:spPr>
          <a:xfrm>
            <a:off x="0" y="0"/>
            <a:ext cx="3276600" cy="5262979"/>
          </a:xfrm>
          <a:prstGeom prst="rect">
            <a:avLst/>
          </a:prstGeom>
        </p:spPr>
        <p:txBody>
          <a:bodyPr wrap="square">
            <a:spAutoFit/>
          </a:bodyPr>
          <a:lstStyle/>
          <a:p>
            <a:r>
              <a:rPr lang="en-US" sz="2400" b="1" dirty="0" smtClean="0">
                <a:solidFill>
                  <a:srgbClr val="7030A0"/>
                </a:solidFill>
              </a:rPr>
              <a:t>Sputum sample showing a cluster of carcinoma cells. There is </a:t>
            </a:r>
            <a:r>
              <a:rPr lang="en-US" sz="2400" b="1" dirty="0" err="1" smtClean="0">
                <a:solidFill>
                  <a:srgbClr val="7030A0"/>
                </a:solidFill>
              </a:rPr>
              <a:t>keratinisation</a:t>
            </a:r>
            <a:r>
              <a:rPr lang="en-US" sz="2400" b="1" dirty="0" smtClean="0">
                <a:solidFill>
                  <a:srgbClr val="7030A0"/>
                </a:solidFill>
              </a:rPr>
              <a:t>, with </a:t>
            </a:r>
            <a:r>
              <a:rPr lang="en-US" sz="2400" b="1" dirty="0" err="1" smtClean="0">
                <a:solidFill>
                  <a:srgbClr val="7030A0"/>
                </a:solidFill>
              </a:rPr>
              <a:t>orangeophilia</a:t>
            </a:r>
            <a:r>
              <a:rPr lang="en-US" sz="2400" b="1" dirty="0" smtClean="0">
                <a:solidFill>
                  <a:srgbClr val="7030A0"/>
                </a:solidFill>
              </a:rPr>
              <a:t> of the cytoplasm. </a:t>
            </a:r>
            <a:r>
              <a:rPr lang="en-US" sz="2400" b="1" dirty="0" err="1" smtClean="0">
                <a:solidFill>
                  <a:srgbClr val="7030A0"/>
                </a:solidFill>
              </a:rPr>
              <a:t>Nonkeratinised</a:t>
            </a:r>
            <a:r>
              <a:rPr lang="en-US" sz="2400" b="1" dirty="0" smtClean="0">
                <a:solidFill>
                  <a:srgbClr val="7030A0"/>
                </a:solidFill>
              </a:rPr>
              <a:t> forms are also seen. The nuclei are large and ‘coal-black’ in density. These features suggest </a:t>
            </a:r>
            <a:r>
              <a:rPr lang="en-US" sz="2400" b="1" dirty="0" err="1" smtClean="0">
                <a:solidFill>
                  <a:srgbClr val="7030A0"/>
                </a:solidFill>
              </a:rPr>
              <a:t>squamous</a:t>
            </a:r>
            <a:r>
              <a:rPr lang="en-US" sz="2400" b="1" dirty="0" smtClean="0">
                <a:solidFill>
                  <a:srgbClr val="7030A0"/>
                </a:solidFill>
              </a:rPr>
              <a:t> cell </a:t>
            </a:r>
            <a:r>
              <a:rPr lang="en-US" sz="2400" b="1" dirty="0" err="1" smtClean="0">
                <a:solidFill>
                  <a:srgbClr val="7030A0"/>
                </a:solidFill>
              </a:rPr>
              <a:t>bronchogenic</a:t>
            </a:r>
            <a:r>
              <a:rPr lang="en-US" sz="2400" b="1" dirty="0" smtClean="0">
                <a:solidFill>
                  <a:srgbClr val="7030A0"/>
                </a:solidFill>
              </a:rPr>
              <a:t> carcinoma.</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429491"/>
          </a:xfrm>
          <a:solidFill>
            <a:schemeClr val="accent3">
              <a:lumMod val="20000"/>
              <a:lumOff val="80000"/>
            </a:schemeClr>
          </a:solidFill>
        </p:spPr>
        <p:txBody>
          <a:bodyPr>
            <a:noAutofit/>
          </a:bodyPr>
          <a:lstStyle/>
          <a:p>
            <a:r>
              <a:rPr lang="en-US" sz="3600" b="1" dirty="0" smtClean="0">
                <a:solidFill>
                  <a:srgbClr val="FF0000"/>
                </a:solidFill>
              </a:rPr>
              <a:t>Staging of lung cancer</a:t>
            </a:r>
            <a:endParaRPr lang="en-US" sz="3600" b="1" dirty="0">
              <a:solidFill>
                <a:srgbClr val="FF0000"/>
              </a:solidFill>
            </a:endParaRPr>
          </a:p>
        </p:txBody>
      </p:sp>
      <p:sp>
        <p:nvSpPr>
          <p:cNvPr id="3" name="Content Placeholder 2"/>
          <p:cNvSpPr>
            <a:spLocks noGrp="1"/>
          </p:cNvSpPr>
          <p:nvPr>
            <p:ph idx="1"/>
          </p:nvPr>
        </p:nvSpPr>
        <p:spPr>
          <a:xfrm>
            <a:off x="0" y="457200"/>
            <a:ext cx="9144000" cy="6400800"/>
          </a:xfrm>
        </p:spPr>
        <p:txBody>
          <a:bodyPr>
            <a:normAutofit fontScale="92500" lnSpcReduction="10000"/>
          </a:bodyPr>
          <a:lstStyle/>
          <a:p>
            <a:pPr marL="0" indent="0">
              <a:buNone/>
            </a:pPr>
            <a:r>
              <a:rPr lang="en-US" b="1" dirty="0" smtClean="0">
                <a:solidFill>
                  <a:srgbClr val="C00000"/>
                </a:solidFill>
              </a:rPr>
              <a:t>Stages of non-small cell lung cancer</a:t>
            </a:r>
          </a:p>
          <a:p>
            <a:pPr marL="0" indent="0">
              <a:buNone/>
            </a:pPr>
            <a:r>
              <a:rPr lang="en-US" b="1" dirty="0" smtClean="0">
                <a:solidFill>
                  <a:srgbClr val="C00000"/>
                </a:solidFill>
              </a:rPr>
              <a:t>Stage </a:t>
            </a:r>
            <a:r>
              <a:rPr lang="en-US" b="1" dirty="0">
                <a:solidFill>
                  <a:srgbClr val="C00000"/>
                </a:solidFill>
              </a:rPr>
              <a:t>I:</a:t>
            </a:r>
            <a:r>
              <a:rPr lang="en-US" b="1" dirty="0"/>
              <a:t> </a:t>
            </a:r>
            <a:r>
              <a:rPr lang="en-US" b="1" dirty="0" smtClean="0">
                <a:solidFill>
                  <a:srgbClr val="7030A0"/>
                </a:solidFill>
              </a:rPr>
              <a:t>located </a:t>
            </a:r>
            <a:r>
              <a:rPr lang="en-US" b="1" dirty="0">
                <a:solidFill>
                  <a:srgbClr val="7030A0"/>
                </a:solidFill>
              </a:rPr>
              <a:t>only in the lungs and has not spread to any lymph nodes.</a:t>
            </a:r>
          </a:p>
          <a:p>
            <a:pPr marL="0" indent="0">
              <a:buNone/>
            </a:pPr>
            <a:r>
              <a:rPr lang="en-US" b="1" dirty="0">
                <a:solidFill>
                  <a:srgbClr val="C00000"/>
                </a:solidFill>
              </a:rPr>
              <a:t>Stage II: </a:t>
            </a:r>
            <a:r>
              <a:rPr lang="en-US" b="1" dirty="0" smtClean="0">
                <a:solidFill>
                  <a:srgbClr val="7030A0"/>
                </a:solidFill>
              </a:rPr>
              <a:t>in </a:t>
            </a:r>
            <a:r>
              <a:rPr lang="en-US" b="1" dirty="0">
                <a:solidFill>
                  <a:srgbClr val="7030A0"/>
                </a:solidFill>
              </a:rPr>
              <a:t>the lung and nearby lymph nodes.</a:t>
            </a:r>
          </a:p>
          <a:p>
            <a:pPr marL="0" indent="0">
              <a:buNone/>
            </a:pPr>
            <a:r>
              <a:rPr lang="en-US" b="1" dirty="0">
                <a:solidFill>
                  <a:srgbClr val="C00000"/>
                </a:solidFill>
              </a:rPr>
              <a:t>Stage III: </a:t>
            </a:r>
            <a:r>
              <a:rPr lang="en-US" b="1" dirty="0" smtClean="0">
                <a:solidFill>
                  <a:srgbClr val="7030A0"/>
                </a:solidFill>
              </a:rPr>
              <a:t>in </a:t>
            </a:r>
            <a:r>
              <a:rPr lang="en-US" b="1" dirty="0">
                <a:solidFill>
                  <a:srgbClr val="7030A0"/>
                </a:solidFill>
              </a:rPr>
              <a:t>the lung and in </a:t>
            </a:r>
            <a:r>
              <a:rPr lang="en-US" b="1" dirty="0" smtClean="0">
                <a:solidFill>
                  <a:srgbClr val="7030A0"/>
                </a:solidFill>
              </a:rPr>
              <a:t>mediastinal  </a:t>
            </a:r>
            <a:r>
              <a:rPr lang="en-US" b="1" dirty="0">
                <a:solidFill>
                  <a:srgbClr val="7030A0"/>
                </a:solidFill>
              </a:rPr>
              <a:t>lymph </a:t>
            </a:r>
            <a:r>
              <a:rPr lang="en-US" b="1" dirty="0" smtClean="0">
                <a:solidFill>
                  <a:srgbClr val="7030A0"/>
                </a:solidFill>
              </a:rPr>
              <a:t>nodes. </a:t>
            </a:r>
            <a:r>
              <a:rPr lang="en-US" b="1" dirty="0">
                <a:solidFill>
                  <a:srgbClr val="7030A0"/>
                </a:solidFill>
              </a:rPr>
              <a:t>Stage III has two subtypes:</a:t>
            </a:r>
          </a:p>
          <a:p>
            <a:r>
              <a:rPr lang="en-US" b="1" dirty="0">
                <a:solidFill>
                  <a:srgbClr val="7030A0"/>
                </a:solidFill>
              </a:rPr>
              <a:t>stage IIIA </a:t>
            </a:r>
            <a:r>
              <a:rPr lang="en-US" b="1" dirty="0" smtClean="0">
                <a:solidFill>
                  <a:srgbClr val="7030A0"/>
                </a:solidFill>
              </a:rPr>
              <a:t>if spread only </a:t>
            </a:r>
            <a:r>
              <a:rPr lang="en-US" b="1" dirty="0">
                <a:solidFill>
                  <a:srgbClr val="7030A0"/>
                </a:solidFill>
              </a:rPr>
              <a:t>to lymph nodes on the same side of the </a:t>
            </a:r>
            <a:r>
              <a:rPr lang="en-US" b="1" dirty="0" smtClean="0">
                <a:solidFill>
                  <a:srgbClr val="7030A0"/>
                </a:solidFill>
              </a:rPr>
              <a:t>chest. </a:t>
            </a:r>
          </a:p>
          <a:p>
            <a:r>
              <a:rPr lang="en-US" b="1" dirty="0">
                <a:solidFill>
                  <a:srgbClr val="7030A0"/>
                </a:solidFill>
              </a:rPr>
              <a:t>stage </a:t>
            </a:r>
            <a:r>
              <a:rPr lang="en-US" b="1" dirty="0" smtClean="0">
                <a:solidFill>
                  <a:srgbClr val="7030A0"/>
                </a:solidFill>
              </a:rPr>
              <a:t>IIIB if spread to </a:t>
            </a:r>
            <a:r>
              <a:rPr lang="en-US" b="1" dirty="0">
                <a:solidFill>
                  <a:srgbClr val="7030A0"/>
                </a:solidFill>
              </a:rPr>
              <a:t>the lymph nodes on the opposite side of the </a:t>
            </a:r>
            <a:r>
              <a:rPr lang="en-US" b="1" dirty="0" smtClean="0">
                <a:solidFill>
                  <a:srgbClr val="7030A0"/>
                </a:solidFill>
              </a:rPr>
              <a:t>chest.</a:t>
            </a:r>
          </a:p>
          <a:p>
            <a:pPr marL="0" indent="0">
              <a:buNone/>
            </a:pPr>
            <a:r>
              <a:rPr lang="en-US" b="1" dirty="0" smtClean="0">
                <a:solidFill>
                  <a:srgbClr val="C00000"/>
                </a:solidFill>
              </a:rPr>
              <a:t>Stage </a:t>
            </a:r>
            <a:r>
              <a:rPr lang="en-US" b="1" dirty="0">
                <a:solidFill>
                  <a:srgbClr val="C00000"/>
                </a:solidFill>
              </a:rPr>
              <a:t>IV: </a:t>
            </a:r>
            <a:r>
              <a:rPr lang="en-US" b="1" dirty="0" smtClean="0">
                <a:solidFill>
                  <a:srgbClr val="7030A0"/>
                </a:solidFill>
              </a:rPr>
              <a:t>advanced disease, spread </a:t>
            </a:r>
            <a:r>
              <a:rPr lang="en-US" b="1" dirty="0">
                <a:solidFill>
                  <a:srgbClr val="7030A0"/>
                </a:solidFill>
              </a:rPr>
              <a:t>to both lungs, </a:t>
            </a:r>
            <a:r>
              <a:rPr lang="en-US" b="1" dirty="0" smtClean="0">
                <a:solidFill>
                  <a:srgbClr val="7030A0"/>
                </a:solidFill>
              </a:rPr>
              <a:t>malignant pleural effusion, </a:t>
            </a:r>
            <a:r>
              <a:rPr lang="en-US" b="1" dirty="0">
                <a:solidFill>
                  <a:srgbClr val="7030A0"/>
                </a:solidFill>
              </a:rPr>
              <a:t>or to another part of the body, such as the liver or other organs</a:t>
            </a:r>
            <a:r>
              <a:rPr lang="en-US" b="1" dirty="0" smtClean="0">
                <a:solidFill>
                  <a:srgbClr val="7030A0"/>
                </a:solidFill>
              </a:rPr>
              <a:t>.</a:t>
            </a:r>
            <a:endParaRPr lang="en-US" b="1" dirty="0">
              <a:solidFill>
                <a:srgbClr val="7030A0"/>
              </a:solidFill>
            </a:endParaRPr>
          </a:p>
        </p:txBody>
      </p:sp>
    </p:spTree>
    <p:extLst>
      <p:ext uri="{BB962C8B-B14F-4D97-AF65-F5344CB8AC3E}">
        <p14:creationId xmlns="" xmlns:p14="http://schemas.microsoft.com/office/powerpoint/2010/main" val="1213455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b="1" dirty="0" smtClean="0">
                <a:solidFill>
                  <a:srgbClr val="C00000"/>
                </a:solidFill>
              </a:rPr>
              <a:t>Stages of small cell lung cancer</a:t>
            </a:r>
          </a:p>
          <a:p>
            <a:pPr marL="0" indent="0">
              <a:buNone/>
            </a:pPr>
            <a:r>
              <a:rPr lang="en-US" b="1" dirty="0" smtClean="0">
                <a:solidFill>
                  <a:srgbClr val="C00000"/>
                </a:solidFill>
              </a:rPr>
              <a:t>Limited </a:t>
            </a:r>
            <a:r>
              <a:rPr lang="en-US" b="1" dirty="0">
                <a:solidFill>
                  <a:srgbClr val="C00000"/>
                </a:solidFill>
              </a:rPr>
              <a:t>stage: </a:t>
            </a:r>
            <a:r>
              <a:rPr lang="en-US" b="1" dirty="0" smtClean="0">
                <a:solidFill>
                  <a:srgbClr val="7030A0"/>
                </a:solidFill>
              </a:rPr>
              <a:t>cancer </a:t>
            </a:r>
            <a:r>
              <a:rPr lang="en-US" b="1" dirty="0">
                <a:solidFill>
                  <a:srgbClr val="7030A0"/>
                </a:solidFill>
              </a:rPr>
              <a:t>is found on one side of the chest, involving just one part of the lung and nearby lymph nodes.</a:t>
            </a:r>
          </a:p>
          <a:p>
            <a:pPr marL="0" indent="0">
              <a:buNone/>
            </a:pPr>
            <a:r>
              <a:rPr lang="en-US" b="1" dirty="0">
                <a:solidFill>
                  <a:srgbClr val="C00000"/>
                </a:solidFill>
              </a:rPr>
              <a:t>Extensive stage:</a:t>
            </a:r>
            <a:r>
              <a:rPr lang="en-US" b="1" dirty="0">
                <a:solidFill>
                  <a:srgbClr val="7030A0"/>
                </a:solidFill>
              </a:rPr>
              <a:t> </a:t>
            </a:r>
            <a:r>
              <a:rPr lang="en-US" b="1" dirty="0" smtClean="0">
                <a:solidFill>
                  <a:srgbClr val="7030A0"/>
                </a:solidFill>
              </a:rPr>
              <a:t>cancer </a:t>
            </a:r>
            <a:r>
              <a:rPr lang="en-US" b="1" dirty="0">
                <a:solidFill>
                  <a:srgbClr val="7030A0"/>
                </a:solidFill>
              </a:rPr>
              <a:t>has spread to other regions of the chest or other parts of the body.</a:t>
            </a:r>
          </a:p>
          <a:p>
            <a:endParaRPr lang="en-US" dirty="0"/>
          </a:p>
        </p:txBody>
      </p:sp>
    </p:spTree>
    <p:extLst>
      <p:ext uri="{BB962C8B-B14F-4D97-AF65-F5344CB8AC3E}">
        <p14:creationId xmlns="" xmlns:p14="http://schemas.microsoft.com/office/powerpoint/2010/main" val="3514386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800" b="1" dirty="0" smtClean="0">
                <a:solidFill>
                  <a:srgbClr val="FF0000"/>
                </a:solidFill>
              </a:rPr>
              <a:t>Management</a:t>
            </a:r>
            <a:endParaRPr lang="en-US" sz="4800" b="1" dirty="0">
              <a:solidFill>
                <a:srgbClr val="FF0000"/>
              </a:solidFill>
            </a:endParaRPr>
          </a:p>
        </p:txBody>
      </p:sp>
      <p:sp>
        <p:nvSpPr>
          <p:cNvPr id="3" name="Content Placeholder 2"/>
          <p:cNvSpPr>
            <a:spLocks noGrp="1"/>
          </p:cNvSpPr>
          <p:nvPr>
            <p:ph idx="1"/>
          </p:nvPr>
        </p:nvSpPr>
        <p:spPr>
          <a:xfrm>
            <a:off x="0" y="609600"/>
            <a:ext cx="9144000" cy="6248400"/>
          </a:xfrm>
        </p:spPr>
        <p:style>
          <a:lnRef idx="2">
            <a:schemeClr val="accent3"/>
          </a:lnRef>
          <a:fillRef idx="1">
            <a:schemeClr val="lt1"/>
          </a:fillRef>
          <a:effectRef idx="0">
            <a:schemeClr val="accent3"/>
          </a:effectRef>
          <a:fontRef idx="minor">
            <a:schemeClr val="dk1"/>
          </a:fontRef>
        </p:style>
        <p:txBody>
          <a:bodyPr>
            <a:normAutofit/>
          </a:bodyPr>
          <a:lstStyle/>
          <a:p>
            <a:pPr>
              <a:buFont typeface="Wingdings" pitchFamily="2" charset="2"/>
              <a:buChar char="v"/>
            </a:pPr>
            <a:r>
              <a:rPr lang="en-US" sz="2800" b="1" dirty="0" smtClean="0">
                <a:solidFill>
                  <a:srgbClr val="7030A0"/>
                </a:solidFill>
              </a:rPr>
              <a:t>Non-small cell lung cancer.</a:t>
            </a:r>
          </a:p>
          <a:p>
            <a:r>
              <a:rPr lang="en-US" sz="2800" b="1" dirty="0" smtClean="0">
                <a:solidFill>
                  <a:srgbClr val="7030A0"/>
                </a:solidFill>
              </a:rPr>
              <a:t>    Responds poorly to chemotherapy.</a:t>
            </a:r>
          </a:p>
          <a:p>
            <a:r>
              <a:rPr lang="en-US" sz="2800" b="1" dirty="0" smtClean="0">
                <a:solidFill>
                  <a:srgbClr val="7030A0"/>
                </a:solidFill>
              </a:rPr>
              <a:t>    Surgery can be curative for localized disease.</a:t>
            </a:r>
          </a:p>
          <a:p>
            <a:pPr>
              <a:buFont typeface="Wingdings" pitchFamily="2" charset="2"/>
              <a:buChar char="v"/>
            </a:pPr>
            <a:r>
              <a:rPr lang="en-US" sz="2800" b="1" dirty="0" smtClean="0">
                <a:solidFill>
                  <a:srgbClr val="7030A0"/>
                </a:solidFill>
              </a:rPr>
              <a:t>Small cell lung cancer.</a:t>
            </a:r>
          </a:p>
          <a:p>
            <a:r>
              <a:rPr lang="en-US" sz="2800" b="1" dirty="0" smtClean="0">
                <a:solidFill>
                  <a:srgbClr val="7030A0"/>
                </a:solidFill>
              </a:rPr>
              <a:t>     Is responsive to chemotherapy and radiotherapy.</a:t>
            </a:r>
          </a:p>
          <a:p>
            <a:r>
              <a:rPr lang="en-US" sz="2800" b="1" dirty="0" smtClean="0">
                <a:solidFill>
                  <a:srgbClr val="7030A0"/>
                </a:solidFill>
              </a:rPr>
              <a:t>     Metastasize early therefore surgery has no role in the management of this condition. </a:t>
            </a:r>
          </a:p>
          <a:p>
            <a:pPr>
              <a:buNone/>
            </a:pPr>
            <a:r>
              <a:rPr lang="en-US" b="1" dirty="0" smtClean="0">
                <a:solidFill>
                  <a:srgbClr val="FF0000"/>
                </a:solidFill>
              </a:rPr>
              <a:t>1-Surgical treatment;</a:t>
            </a:r>
          </a:p>
          <a:p>
            <a:pPr>
              <a:buNone/>
            </a:pPr>
            <a:r>
              <a:rPr lang="en-US" sz="2800" b="1" dirty="0" smtClean="0">
                <a:solidFill>
                  <a:srgbClr val="0070C0"/>
                </a:solidFill>
              </a:rPr>
              <a:t>Surgical resection carries the best hope of long-term survival, but in the majority of cases (over 85%) surgery is not possible or is inappropriate due to extensive spread or co-morbidity.</a:t>
            </a:r>
            <a:endParaRPr lang="en-US" sz="2800" b="1" dirty="0" smtClean="0">
              <a:solidFill>
                <a:srgbClr val="CC00CC"/>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72290"/>
          </a:xfrm>
        </p:spPr>
        <p:txBody>
          <a:bodyPr>
            <a:normAutofit lnSpcReduction="10000"/>
          </a:bodyPr>
          <a:lstStyle/>
          <a:p>
            <a:pPr>
              <a:buNone/>
            </a:pPr>
            <a:r>
              <a:rPr lang="en-US" b="1" dirty="0" smtClean="0">
                <a:solidFill>
                  <a:srgbClr val="0070C0"/>
                </a:solidFill>
              </a:rPr>
              <a:t>Careful staging and assessment of the patient's respiratory reserve and cardiac status are essentials to surgery. </a:t>
            </a:r>
          </a:p>
          <a:p>
            <a:pPr>
              <a:buNone/>
            </a:pPr>
            <a:r>
              <a:rPr lang="en-US" sz="3600" b="1" dirty="0" smtClean="0">
                <a:solidFill>
                  <a:srgbClr val="FF0000"/>
                </a:solidFill>
              </a:rPr>
              <a:t>Contraindication to surgical resection in lung cancer: </a:t>
            </a:r>
          </a:p>
          <a:p>
            <a:pPr marL="514350" indent="-514350">
              <a:buFont typeface="+mj-lt"/>
              <a:buAutoNum type="arabicPeriod"/>
            </a:pPr>
            <a:r>
              <a:rPr lang="en-US" b="1" dirty="0" smtClean="0">
                <a:solidFill>
                  <a:srgbClr val="7030A0"/>
                </a:solidFill>
              </a:rPr>
              <a:t>Distant metastasis (M1) </a:t>
            </a:r>
          </a:p>
          <a:p>
            <a:pPr marL="514350" indent="-514350">
              <a:buFont typeface="+mj-lt"/>
              <a:buAutoNum type="arabicPeriod"/>
            </a:pPr>
            <a:r>
              <a:rPr lang="en-US" b="1" dirty="0" smtClean="0">
                <a:solidFill>
                  <a:srgbClr val="7030A0"/>
                </a:solidFill>
              </a:rPr>
              <a:t>Invasion of central mediastinal structures; heart, great vessels, trachea and </a:t>
            </a:r>
            <a:r>
              <a:rPr lang="en-US" b="1" dirty="0" err="1" smtClean="0">
                <a:solidFill>
                  <a:srgbClr val="7030A0"/>
                </a:solidFill>
              </a:rPr>
              <a:t>oesophagus</a:t>
            </a:r>
            <a:r>
              <a:rPr lang="en-US" b="1" dirty="0" smtClean="0">
                <a:solidFill>
                  <a:srgbClr val="7030A0"/>
                </a:solidFill>
              </a:rPr>
              <a:t> (T4) </a:t>
            </a:r>
          </a:p>
          <a:p>
            <a:pPr marL="514350" indent="-514350">
              <a:buFont typeface="+mj-lt"/>
              <a:buAutoNum type="arabicPeriod"/>
            </a:pPr>
            <a:r>
              <a:rPr lang="en-US" b="1" dirty="0" smtClean="0">
                <a:solidFill>
                  <a:srgbClr val="7030A0"/>
                </a:solidFill>
              </a:rPr>
              <a:t>Malignant pleural effusion (T4) </a:t>
            </a:r>
          </a:p>
          <a:p>
            <a:pPr marL="514350" indent="-514350">
              <a:buFont typeface="+mj-lt"/>
              <a:buAutoNum type="arabicPeriod"/>
            </a:pPr>
            <a:r>
              <a:rPr lang="en-US" b="1" dirty="0" err="1" smtClean="0">
                <a:solidFill>
                  <a:srgbClr val="7030A0"/>
                </a:solidFill>
              </a:rPr>
              <a:t>Contralateral</a:t>
            </a:r>
            <a:r>
              <a:rPr lang="en-US" b="1" dirty="0" smtClean="0">
                <a:solidFill>
                  <a:srgbClr val="7030A0"/>
                </a:solidFill>
              </a:rPr>
              <a:t> </a:t>
            </a:r>
            <a:r>
              <a:rPr lang="en-US" b="1" dirty="0" err="1" smtClean="0">
                <a:solidFill>
                  <a:srgbClr val="7030A0"/>
                </a:solidFill>
              </a:rPr>
              <a:t>mediastinal</a:t>
            </a:r>
            <a:r>
              <a:rPr lang="en-US" b="1" dirty="0" smtClean="0">
                <a:solidFill>
                  <a:srgbClr val="7030A0"/>
                </a:solidFill>
              </a:rPr>
              <a:t> nodes (N3) </a:t>
            </a:r>
          </a:p>
          <a:p>
            <a:pPr marL="514350" indent="-514350">
              <a:buFont typeface="+mj-lt"/>
              <a:buAutoNum type="arabicPeriod"/>
            </a:pPr>
            <a:r>
              <a:rPr lang="en-US" b="1" dirty="0" smtClean="0">
                <a:solidFill>
                  <a:srgbClr val="7030A0"/>
                </a:solidFill>
              </a:rPr>
              <a:t>FEV</a:t>
            </a:r>
            <a:r>
              <a:rPr lang="en-US" b="1" baseline="-25000" dirty="0" smtClean="0">
                <a:solidFill>
                  <a:srgbClr val="7030A0"/>
                </a:solidFill>
              </a:rPr>
              <a:t>1</a:t>
            </a:r>
            <a:r>
              <a:rPr lang="en-US" b="1" dirty="0" smtClean="0">
                <a:solidFill>
                  <a:srgbClr val="7030A0"/>
                </a:solidFill>
              </a:rPr>
              <a:t> &lt; 0.8 </a:t>
            </a:r>
            <a:r>
              <a:rPr lang="en-US" b="1" dirty="0" err="1" smtClean="0">
                <a:solidFill>
                  <a:srgbClr val="7030A0"/>
                </a:solidFill>
              </a:rPr>
              <a:t>litres</a:t>
            </a:r>
            <a:r>
              <a:rPr lang="en-US" b="1" dirty="0" smtClean="0">
                <a:solidFill>
                  <a:srgbClr val="7030A0"/>
                </a:solidFill>
              </a:rPr>
              <a:t> </a:t>
            </a:r>
          </a:p>
          <a:p>
            <a:pPr marL="514350" indent="-514350">
              <a:buFont typeface="+mj-lt"/>
              <a:buAutoNum type="arabicPeriod"/>
            </a:pPr>
            <a:r>
              <a:rPr lang="en-US" b="1" dirty="0" smtClean="0">
                <a:solidFill>
                  <a:srgbClr val="7030A0"/>
                </a:solidFill>
              </a:rPr>
              <a:t>Severe or unstable cardiac or other medical condition </a:t>
            </a:r>
            <a:endParaRPr lang="en-US" sz="3600" b="1" dirty="0" smtClean="0">
              <a:solidFill>
                <a:srgbClr val="7030A0"/>
              </a:solidFill>
            </a:endParaRPr>
          </a:p>
          <a:p>
            <a:pPr>
              <a:buNone/>
            </a:pP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sz="3600" b="1" dirty="0" smtClean="0">
                <a:solidFill>
                  <a:srgbClr val="FF0000"/>
                </a:solidFill>
              </a:rPr>
              <a:t>2-Radiotherapy; </a:t>
            </a:r>
          </a:p>
          <a:p>
            <a:r>
              <a:rPr lang="en-US" sz="3500" b="1" dirty="0" smtClean="0">
                <a:solidFill>
                  <a:srgbClr val="7030A0"/>
                </a:solidFill>
              </a:rPr>
              <a:t>Can be used in selected patients with </a:t>
            </a:r>
            <a:r>
              <a:rPr lang="en-US" sz="3500" b="1" dirty="0" err="1" smtClean="0">
                <a:solidFill>
                  <a:srgbClr val="7030A0"/>
                </a:solidFill>
              </a:rPr>
              <a:t>localised</a:t>
            </a:r>
            <a:r>
              <a:rPr lang="en-US" sz="3500" b="1" dirty="0" smtClean="0">
                <a:solidFill>
                  <a:srgbClr val="7030A0"/>
                </a:solidFill>
              </a:rPr>
              <a:t> disease in whom </a:t>
            </a:r>
            <a:r>
              <a:rPr lang="en-US" sz="3500" b="1" dirty="0" err="1" smtClean="0">
                <a:solidFill>
                  <a:srgbClr val="7030A0"/>
                </a:solidFill>
              </a:rPr>
              <a:t>comorbidity</a:t>
            </a:r>
            <a:r>
              <a:rPr lang="en-US" sz="3500" b="1" dirty="0" smtClean="0">
                <a:solidFill>
                  <a:srgbClr val="7030A0"/>
                </a:solidFill>
              </a:rPr>
              <a:t> precludes surgery.</a:t>
            </a:r>
          </a:p>
          <a:p>
            <a:r>
              <a:rPr lang="en-US" sz="3500" b="1" dirty="0" smtClean="0">
                <a:solidFill>
                  <a:srgbClr val="00B050"/>
                </a:solidFill>
              </a:rPr>
              <a:t>Treatment of complications such as superior vena caval obstruction, recurrent haemoptysis, and pain caused by chest wall invasion or by skeletal metastatic deposits. </a:t>
            </a:r>
          </a:p>
          <a:p>
            <a:r>
              <a:rPr lang="en-US" sz="3500" b="1" dirty="0" smtClean="0">
                <a:solidFill>
                  <a:srgbClr val="0070C0"/>
                </a:solidFill>
              </a:rPr>
              <a:t>Can be used in conjunction with chemotherapy in the treatment of small-cell carcinoma.</a:t>
            </a:r>
            <a:r>
              <a:rPr lang="en-US" sz="3500" dirty="0" smtClean="0"/>
              <a:t> </a:t>
            </a:r>
          </a:p>
          <a:p>
            <a:r>
              <a:rPr lang="en-US" sz="3500" b="1" dirty="0" smtClean="0">
                <a:solidFill>
                  <a:srgbClr val="7030A0"/>
                </a:solidFill>
              </a:rPr>
              <a:t>Prophylactic cranial irradiation: Radiotherapy to the brain to kill off any cancer cell that may spread to the brain, use in small-cell carcinoma.</a:t>
            </a:r>
            <a:r>
              <a:rPr lang="en-US" sz="3500" dirty="0" smtClean="0">
                <a:solidFill>
                  <a:srgbClr val="7030A0"/>
                </a:solidFill>
              </a:rPr>
              <a:t> </a:t>
            </a:r>
            <a:endParaRPr lang="en-US" sz="3500" b="1" dirty="0" smtClean="0">
              <a:solidFill>
                <a:srgbClr val="7030A0"/>
              </a:solidFill>
            </a:endParaRPr>
          </a:p>
          <a:p>
            <a:pPr>
              <a:buNone/>
            </a:pPr>
            <a:r>
              <a:rPr lang="en-US" dirty="0" smtClean="0">
                <a:solidFill>
                  <a:srgbClr val="7030A0"/>
                </a:solidFill>
              </a:rPr>
              <a:t> </a:t>
            </a:r>
            <a:endParaRPr lang="en-US" b="1" dirty="0" smtClean="0">
              <a:solidFill>
                <a:srgbClr val="7030A0"/>
              </a:solidFill>
            </a:endParaRP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US" sz="3600" b="1" dirty="0" smtClean="0">
                <a:solidFill>
                  <a:srgbClr val="FF0000"/>
                </a:solidFill>
              </a:rPr>
              <a:t> </a:t>
            </a:r>
            <a:r>
              <a:rPr lang="en-US" b="1" dirty="0" smtClean="0">
                <a:solidFill>
                  <a:srgbClr val="FF0000"/>
                </a:solidFill>
              </a:rPr>
              <a:t>3-Chemotherapy; </a:t>
            </a:r>
          </a:p>
          <a:p>
            <a:r>
              <a:rPr lang="en-US" b="1" dirty="0" smtClean="0">
                <a:solidFill>
                  <a:srgbClr val="0070C0"/>
                </a:solidFill>
              </a:rPr>
              <a:t>Small-cell carcinoma: </a:t>
            </a:r>
            <a:r>
              <a:rPr lang="en-US" b="1" dirty="0" err="1" smtClean="0">
                <a:solidFill>
                  <a:srgbClr val="0070C0"/>
                </a:solidFill>
              </a:rPr>
              <a:t>Cytotoxic</a:t>
            </a:r>
            <a:r>
              <a:rPr lang="en-US" b="1" dirty="0" smtClean="0">
                <a:solidFill>
                  <a:srgbClr val="0070C0"/>
                </a:solidFill>
              </a:rPr>
              <a:t> drugs, sometimes in combination with radiotherapy</a:t>
            </a:r>
          </a:p>
          <a:p>
            <a:r>
              <a:rPr lang="en-US" b="1" dirty="0" smtClean="0">
                <a:solidFill>
                  <a:srgbClr val="0070C0"/>
                </a:solidFill>
              </a:rPr>
              <a:t>Regular cycles of therapy, including combinations of intravenous </a:t>
            </a:r>
            <a:r>
              <a:rPr lang="en-US" b="1" dirty="0" err="1" smtClean="0">
                <a:solidFill>
                  <a:srgbClr val="C00000"/>
                </a:solidFill>
              </a:rPr>
              <a:t>cyclophosphamide</a:t>
            </a:r>
            <a:r>
              <a:rPr lang="en-US" b="1" dirty="0" smtClean="0">
                <a:solidFill>
                  <a:srgbClr val="0070C0"/>
                </a:solidFill>
              </a:rPr>
              <a:t>, </a:t>
            </a:r>
            <a:r>
              <a:rPr lang="en-US" b="1" dirty="0" smtClean="0">
                <a:solidFill>
                  <a:srgbClr val="C00000"/>
                </a:solidFill>
              </a:rPr>
              <a:t>doxorubicin</a:t>
            </a:r>
            <a:r>
              <a:rPr lang="en-US" b="1" dirty="0" smtClean="0">
                <a:solidFill>
                  <a:srgbClr val="0070C0"/>
                </a:solidFill>
              </a:rPr>
              <a:t> and </a:t>
            </a:r>
            <a:r>
              <a:rPr lang="en-US" b="1" dirty="0" err="1" smtClean="0">
                <a:solidFill>
                  <a:srgbClr val="C00000"/>
                </a:solidFill>
              </a:rPr>
              <a:t>vincristine</a:t>
            </a:r>
            <a:r>
              <a:rPr lang="en-US" b="1" dirty="0" smtClean="0">
                <a:solidFill>
                  <a:srgbClr val="0070C0"/>
                </a:solidFill>
              </a:rPr>
              <a:t> or intravenous </a:t>
            </a:r>
            <a:r>
              <a:rPr lang="en-US" b="1" dirty="0" err="1" smtClean="0">
                <a:solidFill>
                  <a:srgbClr val="002060"/>
                </a:solidFill>
              </a:rPr>
              <a:t>cisplatin</a:t>
            </a:r>
            <a:r>
              <a:rPr lang="en-US" b="1" dirty="0" smtClean="0">
                <a:solidFill>
                  <a:srgbClr val="0070C0"/>
                </a:solidFill>
              </a:rPr>
              <a:t> and </a:t>
            </a:r>
            <a:r>
              <a:rPr lang="en-US" b="1" dirty="0" err="1" smtClean="0">
                <a:solidFill>
                  <a:srgbClr val="002060"/>
                </a:solidFill>
              </a:rPr>
              <a:t>etoposide</a:t>
            </a:r>
            <a:r>
              <a:rPr lang="en-US" b="1" dirty="0" smtClean="0">
                <a:solidFill>
                  <a:srgbClr val="0070C0"/>
                </a:solidFill>
              </a:rPr>
              <a:t>, are commonly used </a:t>
            </a:r>
          </a:p>
          <a:p>
            <a:pPr>
              <a:buNone/>
            </a:pPr>
            <a:r>
              <a:rPr lang="en-US" b="1" dirty="0" smtClean="0">
                <a:solidFill>
                  <a:srgbClr val="FF0000"/>
                </a:solidFill>
              </a:rPr>
              <a:t>4-Laser therapy and </a:t>
            </a:r>
            <a:r>
              <a:rPr lang="en-US" b="1" dirty="0" err="1" smtClean="0">
                <a:solidFill>
                  <a:srgbClr val="FF0000"/>
                </a:solidFill>
              </a:rPr>
              <a:t>stenting</a:t>
            </a:r>
            <a:r>
              <a:rPr lang="en-US" b="1" dirty="0" smtClean="0">
                <a:solidFill>
                  <a:srgbClr val="7030A0"/>
                </a:solidFill>
              </a:rPr>
              <a:t>; Palliative, occluding major airways and allow re-aeration of collapsed lung. </a:t>
            </a:r>
          </a:p>
          <a:p>
            <a:pPr>
              <a:buNone/>
            </a:pPr>
            <a:r>
              <a:rPr lang="en-US" b="1" dirty="0" smtClean="0">
                <a:solidFill>
                  <a:srgbClr val="FF0000"/>
                </a:solidFill>
              </a:rPr>
              <a:t>5-General aspects of management;</a:t>
            </a:r>
            <a:r>
              <a:rPr lang="en-US" dirty="0" smtClean="0"/>
              <a:t> </a:t>
            </a:r>
            <a:r>
              <a:rPr lang="en-US" b="1" dirty="0" smtClean="0">
                <a:solidFill>
                  <a:srgbClr val="7030A0"/>
                </a:solidFill>
              </a:rPr>
              <a:t>pain relief, diet, depression and anxiety.</a:t>
            </a:r>
          </a:p>
          <a:p>
            <a:pPr>
              <a:buNone/>
            </a:pPr>
            <a:r>
              <a:rPr lang="en-US" sz="3600" b="1" dirty="0" smtClean="0">
                <a:solidFill>
                  <a:srgbClr val="FF0000"/>
                </a:solidFill>
              </a:rPr>
              <a:t>Prognosis;</a:t>
            </a:r>
          </a:p>
          <a:p>
            <a:pPr>
              <a:buNone/>
            </a:pPr>
            <a:r>
              <a:rPr lang="en-US" b="1" dirty="0" smtClean="0">
                <a:solidFill>
                  <a:srgbClr val="7030A0"/>
                </a:solidFill>
              </a:rPr>
              <a:t>Overall prognosis of lung cancer is very poor.</a:t>
            </a:r>
          </a:p>
          <a:p>
            <a:pPr>
              <a:buNone/>
            </a:pPr>
            <a:endParaRPr lang="en-US" b="1" dirty="0">
              <a:solidFill>
                <a:srgbClr val="CC00CC"/>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sz="3600" b="1" dirty="0" smtClean="0">
                <a:solidFill>
                  <a:srgbClr val="FF0000"/>
                </a:solidFill>
              </a:rPr>
              <a:t>Secondary </a:t>
            </a:r>
            <a:r>
              <a:rPr lang="en-US" sz="3600" b="1" dirty="0" err="1" smtClean="0">
                <a:solidFill>
                  <a:srgbClr val="FF0000"/>
                </a:solidFill>
              </a:rPr>
              <a:t>tumours</a:t>
            </a:r>
            <a:r>
              <a:rPr lang="en-US" sz="3600" b="1" dirty="0" smtClean="0">
                <a:solidFill>
                  <a:srgbClr val="FF0000"/>
                </a:solidFill>
              </a:rPr>
              <a:t> of the lung;</a:t>
            </a:r>
          </a:p>
          <a:p>
            <a:pPr>
              <a:buNone/>
            </a:pPr>
            <a:r>
              <a:rPr lang="en-US" dirty="0" smtClean="0"/>
              <a:t> </a:t>
            </a:r>
            <a:r>
              <a:rPr lang="en-US" sz="3500" b="1" dirty="0" smtClean="0">
                <a:solidFill>
                  <a:srgbClr val="0070C0"/>
                </a:solidFill>
              </a:rPr>
              <a:t>Usually multiple and bilateral. No respiratory symptoms and the diagnosis is made by radiological </a:t>
            </a:r>
            <a:r>
              <a:rPr lang="en-US" sz="3500" b="1" dirty="0" smtClean="0">
                <a:solidFill>
                  <a:srgbClr val="0070C0"/>
                </a:solidFill>
              </a:rPr>
              <a:t>examination. Breathlessness </a:t>
            </a:r>
            <a:r>
              <a:rPr lang="en-US" sz="3500" b="1" dirty="0" smtClean="0">
                <a:solidFill>
                  <a:srgbClr val="0070C0"/>
                </a:solidFill>
              </a:rPr>
              <a:t>may occur if a considerable amount of lung tissue has been replaced by metastatic </a:t>
            </a:r>
            <a:r>
              <a:rPr lang="en-US" sz="3500" b="1" dirty="0" err="1" smtClean="0">
                <a:solidFill>
                  <a:srgbClr val="0070C0"/>
                </a:solidFill>
              </a:rPr>
              <a:t>tumour</a:t>
            </a:r>
            <a:r>
              <a:rPr lang="en-US" sz="3500" b="1" dirty="0" smtClean="0">
                <a:solidFill>
                  <a:srgbClr val="0070C0"/>
                </a:solidFill>
              </a:rPr>
              <a:t>. Usually from breast, renal, GIT, cervix, </a:t>
            </a:r>
            <a:r>
              <a:rPr lang="en-US" sz="3500" b="1" dirty="0" err="1" smtClean="0">
                <a:solidFill>
                  <a:srgbClr val="0070C0"/>
                </a:solidFill>
              </a:rPr>
              <a:t>overy</a:t>
            </a:r>
            <a:r>
              <a:rPr lang="en-US" sz="3500" b="1" dirty="0" smtClean="0">
                <a:solidFill>
                  <a:srgbClr val="0070C0"/>
                </a:solidFill>
              </a:rPr>
              <a:t> or testicle or </a:t>
            </a:r>
            <a:r>
              <a:rPr lang="en-US" sz="3500" b="1" dirty="0" err="1" smtClean="0">
                <a:solidFill>
                  <a:srgbClr val="0070C0"/>
                </a:solidFill>
              </a:rPr>
              <a:t>lymphangitic</a:t>
            </a:r>
            <a:r>
              <a:rPr lang="en-US" sz="3500" b="1" dirty="0" smtClean="0">
                <a:solidFill>
                  <a:srgbClr val="0070C0"/>
                </a:solidFill>
              </a:rPr>
              <a:t> carcinomatosis.</a:t>
            </a:r>
            <a:endParaRPr lang="en-US" b="1" dirty="0" smtClean="0">
              <a:solidFill>
                <a:srgbClr val="0070C0"/>
              </a:solidFill>
            </a:endParaRPr>
          </a:p>
          <a:p>
            <a:pPr>
              <a:buNone/>
            </a:pPr>
            <a:r>
              <a:rPr lang="en-US" sz="3600" b="1" dirty="0" err="1" smtClean="0">
                <a:solidFill>
                  <a:srgbClr val="FF0000"/>
                </a:solidFill>
              </a:rPr>
              <a:t>Lymphangitic</a:t>
            </a:r>
            <a:r>
              <a:rPr lang="en-US" sz="3600" b="1" dirty="0" smtClean="0">
                <a:solidFill>
                  <a:srgbClr val="FF0000"/>
                </a:solidFill>
              </a:rPr>
              <a:t> carcinomatosis;</a:t>
            </a:r>
          </a:p>
          <a:p>
            <a:pPr>
              <a:buNone/>
            </a:pPr>
            <a:r>
              <a:rPr lang="en-US" sz="3600" b="1" dirty="0" smtClean="0"/>
              <a:t> </a:t>
            </a:r>
            <a:r>
              <a:rPr lang="en-US" sz="3500" b="1" dirty="0" err="1" smtClean="0">
                <a:solidFill>
                  <a:srgbClr val="7030A0"/>
                </a:solidFill>
              </a:rPr>
              <a:t>Lymphangitic</a:t>
            </a:r>
            <a:r>
              <a:rPr lang="en-US" sz="3500" b="1" dirty="0" smtClean="0">
                <a:solidFill>
                  <a:srgbClr val="7030A0"/>
                </a:solidFill>
              </a:rPr>
              <a:t> carcinomatosis (LC) refers to the diffuse infiltration and obstruction of pulmonary </a:t>
            </a:r>
            <a:r>
              <a:rPr lang="en-US" sz="3500" b="1" dirty="0" err="1" smtClean="0">
                <a:solidFill>
                  <a:srgbClr val="7030A0"/>
                </a:solidFill>
              </a:rPr>
              <a:t>parenchymal</a:t>
            </a:r>
            <a:r>
              <a:rPr lang="en-US" sz="3500" b="1" dirty="0" smtClean="0">
                <a:solidFill>
                  <a:srgbClr val="7030A0"/>
                </a:solidFill>
              </a:rPr>
              <a:t> lymphatic channels by tumor, usually </a:t>
            </a:r>
            <a:r>
              <a:rPr lang="en-US" sz="3500" b="1" dirty="0" err="1" smtClean="0">
                <a:solidFill>
                  <a:srgbClr val="7030A0"/>
                </a:solidFill>
              </a:rPr>
              <a:t>adenocarcinma</a:t>
            </a:r>
            <a:r>
              <a:rPr lang="en-US" sz="3500" b="1" dirty="0" smtClean="0">
                <a:solidFill>
                  <a:srgbClr val="7030A0"/>
                </a:solidFill>
              </a:rPr>
              <a:t> from breast, lung, stomach and colon. patient usual presenting complaint is breathlessness.</a:t>
            </a:r>
            <a:endParaRPr lang="en-US" sz="3600" b="1" dirty="0" smtClean="0">
              <a:solidFill>
                <a:srgbClr val="7030A0"/>
              </a:solidFill>
            </a:endParaRPr>
          </a:p>
          <a:p>
            <a:pPr>
              <a:buNone/>
            </a:pPr>
            <a:endParaRPr lang="en-US" sz="3600" b="1" dirty="0">
              <a:solidFill>
                <a:srgbClr val="0070C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 Hasan\Downloads\336139-352740-358090-2186059.jpg"/>
          <p:cNvPicPr>
            <a:picLocks noChangeAspect="1" noChangeArrowheads="1"/>
          </p:cNvPicPr>
          <p:nvPr/>
        </p:nvPicPr>
        <p:blipFill>
          <a:blip r:embed="rId2" cstate="print"/>
          <a:srcRect/>
          <a:stretch>
            <a:fillRect/>
          </a:stretch>
        </p:blipFill>
        <p:spPr bwMode="auto">
          <a:xfrm>
            <a:off x="0" y="0"/>
            <a:ext cx="4572000" cy="5943600"/>
          </a:xfrm>
          <a:prstGeom prst="rect">
            <a:avLst/>
          </a:prstGeom>
          <a:noFill/>
        </p:spPr>
      </p:pic>
      <p:pic>
        <p:nvPicPr>
          <p:cNvPr id="3075" name="Picture 3" descr="C:\Users\Dr. Hasan\Downloads\336139-352740-358090-2186078.jpeg"/>
          <p:cNvPicPr>
            <a:picLocks noChangeAspect="1" noChangeArrowheads="1"/>
          </p:cNvPicPr>
          <p:nvPr/>
        </p:nvPicPr>
        <p:blipFill>
          <a:blip r:embed="rId3" cstate="print"/>
          <a:srcRect/>
          <a:stretch>
            <a:fillRect/>
          </a:stretch>
        </p:blipFill>
        <p:spPr bwMode="auto">
          <a:xfrm>
            <a:off x="4571999" y="0"/>
            <a:ext cx="4572001" cy="5410200"/>
          </a:xfrm>
          <a:prstGeom prst="rect">
            <a:avLst/>
          </a:prstGeom>
          <a:noFill/>
        </p:spPr>
      </p:pic>
      <p:sp>
        <p:nvSpPr>
          <p:cNvPr id="6" name="Rectangle 5"/>
          <p:cNvSpPr/>
          <p:nvPr/>
        </p:nvSpPr>
        <p:spPr>
          <a:xfrm>
            <a:off x="0" y="5934670"/>
            <a:ext cx="4572000" cy="923330"/>
          </a:xfrm>
          <a:prstGeom prst="rect">
            <a:avLst/>
          </a:prstGeom>
        </p:spPr>
        <p:txBody>
          <a:bodyPr>
            <a:spAutoFit/>
          </a:bodyPr>
          <a:lstStyle/>
          <a:p>
            <a:r>
              <a:rPr lang="en-US" b="1" dirty="0" smtClean="0">
                <a:solidFill>
                  <a:srgbClr val="7030A0"/>
                </a:solidFill>
              </a:rPr>
              <a:t>Chest radiography shows multiple pulmonary nodules of varying sizes consistent with metastatic cancer.</a:t>
            </a:r>
            <a:r>
              <a:rPr lang="en-US" dirty="0" smtClean="0"/>
              <a:t> </a:t>
            </a:r>
            <a:endParaRPr lang="en-US" dirty="0"/>
          </a:p>
        </p:txBody>
      </p:sp>
      <p:sp>
        <p:nvSpPr>
          <p:cNvPr id="7" name="Rectangle 6"/>
          <p:cNvSpPr/>
          <p:nvPr/>
        </p:nvSpPr>
        <p:spPr>
          <a:xfrm>
            <a:off x="4572000" y="5657671"/>
            <a:ext cx="4572000" cy="1200329"/>
          </a:xfrm>
          <a:prstGeom prst="rect">
            <a:avLst/>
          </a:prstGeom>
        </p:spPr>
        <p:txBody>
          <a:bodyPr>
            <a:spAutoFit/>
          </a:bodyPr>
          <a:lstStyle/>
          <a:p>
            <a:r>
              <a:rPr lang="en-US" b="1" dirty="0" smtClean="0">
                <a:solidFill>
                  <a:srgbClr val="7030A0"/>
                </a:solidFill>
              </a:rPr>
              <a:t>Chest CT scan shows multiple round nodules and masses of varying sizes in both lungs, consistent with metastases. There are also small bilateral pleural effusions.</a:t>
            </a:r>
            <a:endParaRPr lang="en-US" b="1" dirty="0">
              <a:solidFill>
                <a:srgbClr val="7030A0"/>
              </a:solidFill>
            </a:endParaRPr>
          </a:p>
        </p:txBody>
      </p:sp>
      <p:sp>
        <p:nvSpPr>
          <p:cNvPr id="8" name="Rectangle 7"/>
          <p:cNvSpPr/>
          <p:nvPr/>
        </p:nvSpPr>
        <p:spPr>
          <a:xfrm>
            <a:off x="2438400" y="0"/>
            <a:ext cx="4533164" cy="461665"/>
          </a:xfrm>
          <a:prstGeom prst="rect">
            <a:avLst/>
          </a:prstGeom>
        </p:spPr>
        <p:txBody>
          <a:bodyPr wrap="none">
            <a:spAutoFit/>
          </a:bodyPr>
          <a:lstStyle/>
          <a:p>
            <a:r>
              <a:rPr lang="en-US" sz="2400" b="1" dirty="0" smtClean="0">
                <a:solidFill>
                  <a:srgbClr val="FF0000"/>
                </a:solidFill>
              </a:rPr>
              <a:t>Multiple and bilateral </a:t>
            </a:r>
            <a:r>
              <a:rPr lang="en-US" sz="2400" b="1" dirty="0" err="1" smtClean="0">
                <a:solidFill>
                  <a:srgbClr val="FF0000"/>
                </a:solidFill>
              </a:rPr>
              <a:t>secondaries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Hasan\Downloads\17FF1.jpg"/>
          <p:cNvPicPr>
            <a:picLocks noChangeAspect="1" noChangeArrowheads="1"/>
          </p:cNvPicPr>
          <p:nvPr/>
        </p:nvPicPr>
        <p:blipFill>
          <a:blip r:embed="rId2" cstate="print"/>
          <a:srcRect/>
          <a:stretch>
            <a:fillRect/>
          </a:stretch>
        </p:blipFill>
        <p:spPr bwMode="auto">
          <a:xfrm>
            <a:off x="0" y="0"/>
            <a:ext cx="4648200" cy="5943600"/>
          </a:xfrm>
          <a:prstGeom prst="rect">
            <a:avLst/>
          </a:prstGeom>
          <a:noFill/>
        </p:spPr>
      </p:pic>
      <p:pic>
        <p:nvPicPr>
          <p:cNvPr id="2051" name="Picture 3" descr="C:\Users\Dr. Hasan\Downloads\17FF2.jpg"/>
          <p:cNvPicPr>
            <a:picLocks noChangeAspect="1" noChangeArrowheads="1"/>
          </p:cNvPicPr>
          <p:nvPr/>
        </p:nvPicPr>
        <p:blipFill>
          <a:blip r:embed="rId3" cstate="print"/>
          <a:srcRect/>
          <a:stretch>
            <a:fillRect/>
          </a:stretch>
        </p:blipFill>
        <p:spPr bwMode="auto">
          <a:xfrm>
            <a:off x="4648200" y="0"/>
            <a:ext cx="4495800" cy="5410200"/>
          </a:xfrm>
          <a:prstGeom prst="rect">
            <a:avLst/>
          </a:prstGeom>
          <a:noFill/>
        </p:spPr>
      </p:pic>
      <p:sp>
        <p:nvSpPr>
          <p:cNvPr id="6" name="Rectangle 5"/>
          <p:cNvSpPr/>
          <p:nvPr/>
        </p:nvSpPr>
        <p:spPr>
          <a:xfrm>
            <a:off x="4648200" y="5380672"/>
            <a:ext cx="4495800" cy="1477328"/>
          </a:xfrm>
          <a:prstGeom prst="rect">
            <a:avLst/>
          </a:prstGeom>
        </p:spPr>
        <p:txBody>
          <a:bodyPr wrap="square">
            <a:spAutoFit/>
          </a:bodyPr>
          <a:lstStyle/>
          <a:p>
            <a:r>
              <a:rPr lang="en-US" b="1" dirty="0" smtClean="0">
                <a:solidFill>
                  <a:srgbClr val="7030A0"/>
                </a:solidFill>
              </a:rPr>
              <a:t>Computed tomography scan showing nodular thickening of interlobular septa (white arrow), seen as polygonal arcades with thickened and nodular limbs, and ground-glass opacities (black arrows).</a:t>
            </a:r>
            <a:endParaRPr lang="en-US" b="1" dirty="0">
              <a:solidFill>
                <a:srgbClr val="7030A0"/>
              </a:solidFill>
            </a:endParaRPr>
          </a:p>
        </p:txBody>
      </p:sp>
      <p:sp>
        <p:nvSpPr>
          <p:cNvPr id="7" name="Rectangle 6"/>
          <p:cNvSpPr/>
          <p:nvPr/>
        </p:nvSpPr>
        <p:spPr>
          <a:xfrm>
            <a:off x="0" y="5934670"/>
            <a:ext cx="4572000" cy="923330"/>
          </a:xfrm>
          <a:prstGeom prst="rect">
            <a:avLst/>
          </a:prstGeom>
        </p:spPr>
        <p:txBody>
          <a:bodyPr wrap="square">
            <a:spAutoFit/>
          </a:bodyPr>
          <a:lstStyle/>
          <a:p>
            <a:r>
              <a:rPr lang="en-US" b="1" dirty="0" smtClean="0">
                <a:solidFill>
                  <a:srgbClr val="7030A0"/>
                </a:solidFill>
              </a:rPr>
              <a:t>Chest radiography of a 31-year-old woman showing diffuse interstitial and </a:t>
            </a:r>
            <a:r>
              <a:rPr lang="en-US" b="1" dirty="0" err="1" smtClean="0">
                <a:solidFill>
                  <a:srgbClr val="7030A0"/>
                </a:solidFill>
              </a:rPr>
              <a:t>septal</a:t>
            </a:r>
            <a:r>
              <a:rPr lang="en-US" b="1" dirty="0" smtClean="0">
                <a:solidFill>
                  <a:srgbClr val="7030A0"/>
                </a:solidFill>
              </a:rPr>
              <a:t> thickening (arrow) in both lungs.</a:t>
            </a:r>
            <a:endParaRPr lang="en-US" b="1" dirty="0">
              <a:solidFill>
                <a:srgbClr val="7030A0"/>
              </a:solidFill>
            </a:endParaRPr>
          </a:p>
        </p:txBody>
      </p:sp>
      <p:sp>
        <p:nvSpPr>
          <p:cNvPr id="8" name="Rectangle 7"/>
          <p:cNvSpPr/>
          <p:nvPr/>
        </p:nvSpPr>
        <p:spPr>
          <a:xfrm>
            <a:off x="2590800" y="0"/>
            <a:ext cx="3855030" cy="461665"/>
          </a:xfrm>
          <a:prstGeom prst="rect">
            <a:avLst/>
          </a:prstGeom>
        </p:spPr>
        <p:txBody>
          <a:bodyPr wrap="none">
            <a:spAutoFit/>
          </a:bodyPr>
          <a:lstStyle/>
          <a:p>
            <a:r>
              <a:rPr lang="en-US" sz="2400" b="1" dirty="0" err="1" smtClean="0">
                <a:solidFill>
                  <a:srgbClr val="FF0000"/>
                </a:solidFill>
              </a:rPr>
              <a:t>Lymphangitic</a:t>
            </a:r>
            <a:r>
              <a:rPr lang="en-US" sz="2400" b="1" dirty="0" smtClean="0">
                <a:solidFill>
                  <a:srgbClr val="FF0000"/>
                </a:solidFill>
              </a:rPr>
              <a:t> carcinomatosis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2800" b="1" dirty="0" smtClean="0">
                <a:solidFill>
                  <a:srgbClr val="FF0000"/>
                </a:solidFill>
              </a:rPr>
              <a:t> </a:t>
            </a:r>
            <a:r>
              <a:rPr lang="en-US" sz="2800" b="1" u="sng" dirty="0" smtClean="0">
                <a:solidFill>
                  <a:srgbClr val="FF0000"/>
                </a:solidFill>
              </a:rPr>
              <a:t>Pack year:</a:t>
            </a:r>
            <a:r>
              <a:rPr lang="en-US" sz="2800" b="1" dirty="0" smtClean="0"/>
              <a:t> </a:t>
            </a:r>
            <a:r>
              <a:rPr lang="en-US" sz="2800" b="1" dirty="0" smtClean="0">
                <a:solidFill>
                  <a:srgbClr val="0070C0"/>
                </a:solidFill>
              </a:rPr>
              <a:t>is a term used to describe the number of cigarettes a person has smoked over time. One pack year is defined as 20 manufactured cigarettes (one pack) smoked per day for one year. </a:t>
            </a:r>
          </a:p>
          <a:p>
            <a:pPr>
              <a:buNone/>
            </a:pPr>
            <a:r>
              <a:rPr lang="en-US" sz="2800" b="1" dirty="0" smtClean="0">
                <a:solidFill>
                  <a:srgbClr val="0070C0"/>
                </a:solidFill>
              </a:rPr>
              <a:t>Number of pack years = (number of </a:t>
            </a:r>
            <a:r>
              <a:rPr lang="en-US" sz="2800" b="1" i="1" dirty="0" smtClean="0">
                <a:solidFill>
                  <a:srgbClr val="0070C0"/>
                </a:solidFill>
              </a:rPr>
              <a:t>cigarettes</a:t>
            </a:r>
            <a:r>
              <a:rPr lang="en-US" sz="2800" b="1" dirty="0" smtClean="0">
                <a:solidFill>
                  <a:srgbClr val="0070C0"/>
                </a:solidFill>
              </a:rPr>
              <a:t> smoked per day x number of years smoked)/20 (1 pack has 20 cigarettes).</a:t>
            </a:r>
          </a:p>
          <a:p>
            <a:pPr>
              <a:buNone/>
            </a:pPr>
            <a:r>
              <a:rPr lang="en-US" sz="2400" b="1" dirty="0" smtClean="0">
                <a:solidFill>
                  <a:srgbClr val="C00000"/>
                </a:solidFill>
              </a:rPr>
              <a:t>For example: a patient who has smoked 15 cigarettes a day for 40 years has a (15x40)/20 = 30 pack year smoking history.</a:t>
            </a:r>
          </a:p>
          <a:p>
            <a:pPr>
              <a:buNone/>
            </a:pPr>
            <a:r>
              <a:rPr lang="en-US" sz="2800" b="1" dirty="0" smtClean="0">
                <a:solidFill>
                  <a:srgbClr val="7030A0"/>
                </a:solidFill>
              </a:rPr>
              <a:t>2-Occupational carcinogens, including:(asbestos, arsenic, beryllium, cadmium, chromium, and petroleum products and tar) </a:t>
            </a:r>
          </a:p>
          <a:p>
            <a:pPr>
              <a:buNone/>
            </a:pPr>
            <a:r>
              <a:rPr lang="en-US" sz="2800" b="1" dirty="0" smtClean="0">
                <a:solidFill>
                  <a:srgbClr val="7030A0"/>
                </a:solidFill>
              </a:rPr>
              <a:t>3- Environmental carcinogens: radon (product of uranium that emitting to near homes)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Autofit/>
            <a:scene3d>
              <a:camera prst="isometricRightUp"/>
              <a:lightRig rig="threePt" dir="t"/>
            </a:scene3d>
            <a:sp3d extrusionH="57150">
              <a:bevelT w="38100" h="38100"/>
            </a:sp3d>
          </a:bodyPr>
          <a:lstStyle/>
          <a:p>
            <a:r>
              <a:rPr lang="en-US" sz="16600" b="1" i="1" dirty="0" smtClean="0">
                <a:solidFill>
                  <a:srgbClr val="9900CC"/>
                </a:solidFill>
                <a:effectLst>
                  <a:glow rad="139700">
                    <a:schemeClr val="accent6">
                      <a:satMod val="175000"/>
                      <a:alpha val="40000"/>
                    </a:schemeClr>
                  </a:glow>
                  <a:outerShdw blurRad="38100" dist="38100" dir="2700000" algn="tl">
                    <a:srgbClr val="000000">
                      <a:alpha val="43137"/>
                    </a:srgbClr>
                  </a:outerShdw>
                  <a:reflection blurRad="6350" stA="55000" endA="300" endPos="45500" dir="5400000" sy="-100000" algn="bl" rotWithShape="0"/>
                </a:effectLst>
              </a:rPr>
              <a:t>Thanks</a:t>
            </a:r>
            <a:endParaRPr lang="en-US" sz="16600" b="1" i="1" dirty="0">
              <a:solidFill>
                <a:srgbClr val="9900CC"/>
              </a:solidFill>
              <a:effectLst>
                <a:glow rad="139700">
                  <a:schemeClr val="accent6">
                    <a:satMod val="175000"/>
                    <a:alpha val="40000"/>
                  </a:schemeClr>
                </a:glow>
                <a:outerShdw blurRad="38100" dist="38100" dir="2700000" algn="tl">
                  <a:srgbClr val="000000">
                    <a:alpha val="43137"/>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solidFill>
                  <a:srgbClr val="FF0000"/>
                </a:solidFill>
              </a:rPr>
              <a:t>Histological classification of lung cancer</a:t>
            </a:r>
            <a:endParaRPr lang="en-US" b="1" dirty="0">
              <a:solidFill>
                <a:srgbClr val="FF0000"/>
              </a:solidFill>
            </a:endParaRPr>
          </a:p>
        </p:txBody>
      </p:sp>
      <p:sp>
        <p:nvSpPr>
          <p:cNvPr id="3" name="Content Placeholder 2"/>
          <p:cNvSpPr>
            <a:spLocks noGrp="1"/>
          </p:cNvSpPr>
          <p:nvPr>
            <p:ph idx="1"/>
          </p:nvPr>
        </p:nvSpPr>
        <p:spPr>
          <a:xfrm>
            <a:off x="0" y="609600"/>
            <a:ext cx="9144000" cy="6248400"/>
          </a:xfrm>
        </p:spPr>
        <p:txBody>
          <a:bodyPr>
            <a:normAutofit/>
          </a:bodyPr>
          <a:lstStyle/>
          <a:p>
            <a:pPr>
              <a:buFont typeface="Wingdings" pitchFamily="2" charset="2"/>
              <a:buChar char="q"/>
            </a:pPr>
            <a:r>
              <a:rPr lang="en-US" sz="3600" b="1" dirty="0" smtClean="0">
                <a:solidFill>
                  <a:srgbClr val="FF0000"/>
                </a:solidFill>
              </a:rPr>
              <a:t>Non-small cell lung cancer</a:t>
            </a:r>
          </a:p>
          <a:p>
            <a:r>
              <a:rPr lang="en-US" b="1" dirty="0" smtClean="0">
                <a:solidFill>
                  <a:srgbClr val="7030A0"/>
                </a:solidFill>
              </a:rPr>
              <a:t>Squamous cell carcinoma              35- 45%</a:t>
            </a:r>
          </a:p>
          <a:p>
            <a:pPr marL="0" indent="0">
              <a:buNone/>
            </a:pPr>
            <a:r>
              <a:rPr lang="en-US" b="1" dirty="0" smtClean="0">
                <a:solidFill>
                  <a:srgbClr val="7030A0"/>
                </a:solidFill>
              </a:rPr>
              <a:t> </a:t>
            </a:r>
            <a:r>
              <a:rPr lang="en-US" sz="2800" b="1" i="1" dirty="0" smtClean="0">
                <a:solidFill>
                  <a:srgbClr val="00B050"/>
                </a:solidFill>
              </a:rPr>
              <a:t>(Arises from </a:t>
            </a:r>
            <a:r>
              <a:rPr lang="en-US" sz="2800" b="1" i="1" dirty="0">
                <a:solidFill>
                  <a:srgbClr val="00B050"/>
                </a:solidFill>
              </a:rPr>
              <a:t>altered bronchial </a:t>
            </a:r>
            <a:r>
              <a:rPr lang="en-US" sz="2800" b="1" i="1" dirty="0" smtClean="0">
                <a:solidFill>
                  <a:srgbClr val="00B050"/>
                </a:solidFill>
              </a:rPr>
              <a:t>epithelium)</a:t>
            </a:r>
          </a:p>
          <a:p>
            <a:r>
              <a:rPr lang="en-US" b="1" dirty="0" smtClean="0">
                <a:solidFill>
                  <a:srgbClr val="7030A0"/>
                </a:solidFill>
              </a:rPr>
              <a:t>Adenocarcinoma                              15%</a:t>
            </a:r>
          </a:p>
          <a:p>
            <a:pPr marL="0" indent="0">
              <a:buNone/>
            </a:pPr>
            <a:r>
              <a:rPr lang="en-US" sz="2800" b="1" i="1" dirty="0" smtClean="0">
                <a:solidFill>
                  <a:srgbClr val="00B050"/>
                </a:solidFill>
              </a:rPr>
              <a:t> (Arises from glandular </a:t>
            </a:r>
            <a:r>
              <a:rPr lang="en-US" sz="2800" b="1" i="1" dirty="0">
                <a:solidFill>
                  <a:srgbClr val="00B050"/>
                </a:solidFill>
              </a:rPr>
              <a:t>tissue </a:t>
            </a:r>
            <a:r>
              <a:rPr lang="en-US" sz="2800" b="1" i="1" dirty="0" smtClean="0">
                <a:solidFill>
                  <a:srgbClr val="00B050"/>
                </a:solidFill>
              </a:rPr>
              <a:t>in  the airway </a:t>
            </a:r>
            <a:r>
              <a:rPr lang="en-US" sz="2800" b="1" i="1" dirty="0" err="1" smtClean="0">
                <a:solidFill>
                  <a:srgbClr val="00B050"/>
                </a:solidFill>
              </a:rPr>
              <a:t>submucosa</a:t>
            </a:r>
            <a:r>
              <a:rPr lang="en-US" sz="2800" b="1" i="1" dirty="0">
                <a:solidFill>
                  <a:srgbClr val="00B050"/>
                </a:solidFill>
              </a:rPr>
              <a:t>)</a:t>
            </a:r>
            <a:endParaRPr lang="en-US" sz="2800" b="1" i="1" dirty="0" smtClean="0">
              <a:solidFill>
                <a:srgbClr val="00B050"/>
              </a:solidFill>
            </a:endParaRPr>
          </a:p>
          <a:p>
            <a:r>
              <a:rPr lang="en-US" b="1" dirty="0" smtClean="0">
                <a:solidFill>
                  <a:srgbClr val="7030A0"/>
                </a:solidFill>
              </a:rPr>
              <a:t>Large cell carcinoma                        10%</a:t>
            </a:r>
          </a:p>
          <a:p>
            <a:r>
              <a:rPr lang="en-US" b="1" dirty="0" smtClean="0">
                <a:solidFill>
                  <a:srgbClr val="7030A0"/>
                </a:solidFill>
              </a:rPr>
              <a:t>Carcinoid                                            1%</a:t>
            </a:r>
          </a:p>
          <a:p>
            <a:r>
              <a:rPr lang="en-US" b="1" dirty="0" smtClean="0">
                <a:solidFill>
                  <a:srgbClr val="7030A0"/>
                </a:solidFill>
              </a:rPr>
              <a:t>Bronchoalveolar cell carcinoma    rare</a:t>
            </a:r>
          </a:p>
          <a:p>
            <a:pPr>
              <a:buFont typeface="Wingdings" pitchFamily="2" charset="2"/>
              <a:buChar char="q"/>
            </a:pPr>
            <a:r>
              <a:rPr lang="en-US" sz="3600" b="1" dirty="0" smtClean="0">
                <a:solidFill>
                  <a:srgbClr val="FF0000"/>
                </a:solidFill>
              </a:rPr>
              <a:t>Small cell lung cancer               20%</a:t>
            </a:r>
          </a:p>
          <a:p>
            <a:pPr>
              <a:buNone/>
            </a:pPr>
            <a:r>
              <a:rPr lang="en-US" sz="2800" b="1" i="1" dirty="0" smtClean="0">
                <a:solidFill>
                  <a:srgbClr val="00B050"/>
                </a:solidFill>
              </a:rPr>
              <a:t> (Derived from neuroendocrine cells)</a:t>
            </a:r>
          </a:p>
          <a:p>
            <a:pPr>
              <a:buNone/>
            </a:pPr>
            <a:endParaRPr lang="en-US" dirty="0" smtClean="0">
              <a:solidFill>
                <a:srgbClr val="0070C0"/>
              </a:solidFill>
            </a:endParaRPr>
          </a:p>
          <a:p>
            <a:pPr>
              <a:buNone/>
            </a:pPr>
            <a:endParaRPr lang="en-US" dirty="0" smtClean="0">
              <a:solidFill>
                <a:srgbClr val="0070C0"/>
              </a:solidFill>
            </a:endParaRP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sz="4000" b="1" dirty="0" smtClean="0">
                <a:solidFill>
                  <a:srgbClr val="FF0000"/>
                </a:solidFill>
              </a:rPr>
              <a:t>Incidence:</a:t>
            </a:r>
          </a:p>
          <a:p>
            <a:pPr>
              <a:buNone/>
            </a:pPr>
            <a:r>
              <a:rPr lang="en-US" sz="4000" b="1" dirty="0" smtClean="0"/>
              <a:t> </a:t>
            </a:r>
            <a:r>
              <a:rPr lang="en-US" sz="3600" b="1" dirty="0" smtClean="0">
                <a:solidFill>
                  <a:srgbClr val="00B050"/>
                </a:solidFill>
              </a:rPr>
              <a:t>Bronchial carcinoma increased dramatically during the 20th century, more women now die of lung cancer than breast cancer in the USA and the UK</a:t>
            </a:r>
            <a:r>
              <a:rPr lang="en-US" sz="3600" b="1" dirty="0">
                <a:solidFill>
                  <a:srgbClr val="00B050"/>
                </a:solidFill>
              </a:rPr>
              <a:t>. </a:t>
            </a:r>
            <a:r>
              <a:rPr lang="en-US" sz="3600" b="1" dirty="0" smtClean="0">
                <a:solidFill>
                  <a:srgbClr val="00B050"/>
                </a:solidFill>
              </a:rPr>
              <a:t>Is the most common cause of cancer in men. It </a:t>
            </a:r>
            <a:r>
              <a:rPr lang="en-US" sz="3600" b="1" dirty="0">
                <a:solidFill>
                  <a:srgbClr val="00B050"/>
                </a:solidFill>
              </a:rPr>
              <a:t>is the leading cause of cancer mortality worldwide in both men and women than breast cancer, colon cancer, and prostate </a:t>
            </a:r>
            <a:r>
              <a:rPr lang="en-US" sz="3600" b="1" dirty="0" smtClean="0">
                <a:solidFill>
                  <a:srgbClr val="00B050"/>
                </a:solidFill>
              </a:rPr>
              <a:t>cancer. </a:t>
            </a:r>
          </a:p>
          <a:p>
            <a:pPr>
              <a:buNone/>
            </a:pPr>
            <a:r>
              <a:rPr lang="en-US" sz="4000" b="1" dirty="0" smtClean="0">
                <a:solidFill>
                  <a:srgbClr val="FF0000"/>
                </a:solidFill>
              </a:rPr>
              <a:t>Pathology: </a:t>
            </a:r>
            <a:endParaRPr lang="en-US" sz="4000" b="1" dirty="0" smtClean="0">
              <a:solidFill>
                <a:srgbClr val="0070C0"/>
              </a:solidFill>
            </a:endParaRPr>
          </a:p>
          <a:p>
            <a:r>
              <a:rPr lang="en-US" sz="3600" b="1" dirty="0" smtClean="0">
                <a:solidFill>
                  <a:srgbClr val="0070C0"/>
                </a:solidFill>
              </a:rPr>
              <a:t>When the </a:t>
            </a:r>
            <a:r>
              <a:rPr lang="en-US" sz="3600" b="1" dirty="0" err="1" smtClean="0">
                <a:solidFill>
                  <a:srgbClr val="0070C0"/>
                </a:solidFill>
              </a:rPr>
              <a:t>tumour</a:t>
            </a:r>
            <a:r>
              <a:rPr lang="en-US" sz="3600" b="1" dirty="0" smtClean="0">
                <a:solidFill>
                  <a:srgbClr val="0070C0"/>
                </a:solidFill>
              </a:rPr>
              <a:t> arises in a large bronchus, symptoms arise early.</a:t>
            </a:r>
          </a:p>
          <a:p>
            <a:r>
              <a:rPr lang="en-US" sz="3600" b="1" dirty="0" smtClean="0">
                <a:solidFill>
                  <a:srgbClr val="0070C0"/>
                </a:solidFill>
              </a:rPr>
              <a:t>But </a:t>
            </a:r>
            <a:r>
              <a:rPr lang="en-US" sz="3600" b="1" dirty="0" err="1" smtClean="0">
                <a:solidFill>
                  <a:srgbClr val="0070C0"/>
                </a:solidFill>
              </a:rPr>
              <a:t>tumours</a:t>
            </a:r>
            <a:r>
              <a:rPr lang="en-US" sz="3600" b="1" dirty="0" smtClean="0">
                <a:solidFill>
                  <a:srgbClr val="0070C0"/>
                </a:solidFill>
              </a:rPr>
              <a:t> originating in a peripheral bronchus can attain a very large size without producing symptoms. </a:t>
            </a:r>
            <a:endParaRPr lang="en-US" sz="3600" b="1"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solidFill>
                  <a:srgbClr val="FF0000"/>
                </a:solidFill>
              </a:rPr>
              <a:t>Clinical features </a:t>
            </a:r>
            <a:endParaRPr lang="en-US" b="1" dirty="0">
              <a:solidFill>
                <a:srgbClr val="FF0000"/>
              </a:solidFill>
            </a:endParaRPr>
          </a:p>
        </p:txBody>
      </p:sp>
      <p:sp>
        <p:nvSpPr>
          <p:cNvPr id="3" name="Content Placeholder 2"/>
          <p:cNvSpPr>
            <a:spLocks noGrp="1"/>
          </p:cNvSpPr>
          <p:nvPr>
            <p:ph idx="1"/>
          </p:nvPr>
        </p:nvSpPr>
        <p:spPr>
          <a:xfrm>
            <a:off x="0" y="642918"/>
            <a:ext cx="9144000" cy="6215081"/>
          </a:xfrm>
        </p:spPr>
        <p:style>
          <a:lnRef idx="2">
            <a:schemeClr val="accent3"/>
          </a:lnRef>
          <a:fillRef idx="1">
            <a:schemeClr val="lt1"/>
          </a:fillRef>
          <a:effectRef idx="0">
            <a:schemeClr val="accent3"/>
          </a:effectRef>
          <a:fontRef idx="minor">
            <a:schemeClr val="dk1"/>
          </a:fontRef>
        </p:style>
        <p:txBody>
          <a:bodyPr/>
          <a:lstStyle/>
          <a:p>
            <a:pPr>
              <a:buNone/>
            </a:pPr>
            <a:r>
              <a:rPr lang="en-US" sz="3600" b="1" dirty="0" smtClean="0">
                <a:solidFill>
                  <a:srgbClr val="320BD7"/>
                </a:solidFill>
              </a:rPr>
              <a:t> A-Local features;</a:t>
            </a:r>
          </a:p>
          <a:p>
            <a:pPr>
              <a:buNone/>
            </a:pPr>
            <a:r>
              <a:rPr lang="en-US" b="1" dirty="0" smtClean="0">
                <a:solidFill>
                  <a:srgbClr val="9900CC"/>
                </a:solidFill>
              </a:rPr>
              <a:t>1-Cough is the most common early symptom often dry but sputum may be purulent if there is secondary infection.</a:t>
            </a:r>
          </a:p>
          <a:p>
            <a:pPr>
              <a:buFont typeface="Wingdings" pitchFamily="2" charset="2"/>
              <a:buChar char="v"/>
            </a:pPr>
            <a:r>
              <a:rPr lang="en-US" b="1" dirty="0" smtClean="0">
                <a:solidFill>
                  <a:srgbClr val="FF0000"/>
                </a:solidFill>
              </a:rPr>
              <a:t>A change in the character of the 'regular' cough of a smoker is suggestive of lung cancer.</a:t>
            </a:r>
          </a:p>
          <a:p>
            <a:pPr>
              <a:buNone/>
            </a:pPr>
            <a:r>
              <a:rPr lang="en-US" b="1" dirty="0" smtClean="0">
                <a:solidFill>
                  <a:srgbClr val="9900CC"/>
                </a:solidFill>
              </a:rPr>
              <a:t>2-Haemoptysis is a common symptom, especially in </a:t>
            </a:r>
            <a:r>
              <a:rPr lang="en-US" b="1" dirty="0" err="1" smtClean="0">
                <a:solidFill>
                  <a:srgbClr val="9900CC"/>
                </a:solidFill>
              </a:rPr>
              <a:t>tumours</a:t>
            </a:r>
            <a:r>
              <a:rPr lang="en-US" b="1" dirty="0" smtClean="0">
                <a:solidFill>
                  <a:srgbClr val="9900CC"/>
                </a:solidFill>
              </a:rPr>
              <a:t> arising in central bronchi. </a:t>
            </a:r>
          </a:p>
          <a:p>
            <a:pPr>
              <a:buFont typeface="Wingdings" pitchFamily="2" charset="2"/>
              <a:buChar char="v"/>
            </a:pPr>
            <a:r>
              <a:rPr lang="en-US" b="1" dirty="0" smtClean="0">
                <a:solidFill>
                  <a:srgbClr val="FF0000"/>
                </a:solidFill>
              </a:rPr>
              <a:t>Repeated episodes of scanty haemoptysis or blood-streaking of sputum in a smoker are highly suggestive of lung cancer.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9900CC"/>
                </a:solidFill>
              </a:rPr>
              <a:t>3-Bronchial obstruction is a common presentation depend on the site of the obstruction, whether the obstruction is complete or partial, the presence or absence of secondary infection, and the extent of pre-existing lung disease; which can b presented as pneumonia, lung abscess or lung collapse.</a:t>
            </a:r>
          </a:p>
          <a:p>
            <a:pPr>
              <a:buFont typeface="Wingdings" pitchFamily="2" charset="2"/>
              <a:buChar char="v"/>
            </a:pPr>
            <a:r>
              <a:rPr lang="en-US" b="1" dirty="0" smtClean="0">
                <a:solidFill>
                  <a:srgbClr val="FF0000"/>
                </a:solidFill>
              </a:rPr>
              <a:t>Recurrent pneumonia at the same site or pneumonia which is slow to respond to treatment, particularly in a smoker are suggestive of lung cancer.</a:t>
            </a:r>
          </a:p>
          <a:p>
            <a:pPr>
              <a:buNone/>
            </a:pP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lstStyle/>
          <a:p>
            <a:pPr>
              <a:buNone/>
            </a:pPr>
            <a:r>
              <a:rPr lang="en-US" b="1" dirty="0" smtClean="0">
                <a:solidFill>
                  <a:srgbClr val="9900CC"/>
                </a:solidFill>
              </a:rPr>
              <a:t>4-Breathlessness may reflect occlusion of a large bronchus or large pleural effusion.</a:t>
            </a:r>
          </a:p>
          <a:p>
            <a:pPr>
              <a:buNone/>
            </a:pPr>
            <a:r>
              <a:rPr lang="en-US" b="1" dirty="0" smtClean="0">
                <a:solidFill>
                  <a:srgbClr val="9900CC"/>
                </a:solidFill>
              </a:rPr>
              <a:t>5-Stridor (a harsh inspiratory noise) occurs when the lower trachea, carina or main bronchi are narrowed by the primary </a:t>
            </a:r>
            <a:r>
              <a:rPr lang="en-US" b="1" dirty="0" err="1" smtClean="0">
                <a:solidFill>
                  <a:srgbClr val="9900CC"/>
                </a:solidFill>
              </a:rPr>
              <a:t>tumour</a:t>
            </a:r>
            <a:r>
              <a:rPr lang="en-US" b="1" dirty="0" smtClean="0">
                <a:solidFill>
                  <a:srgbClr val="9900CC"/>
                </a:solidFill>
              </a:rPr>
              <a:t> or by compression from malignant enlargement of the subcarinal and </a:t>
            </a:r>
            <a:r>
              <a:rPr lang="en-US" b="1" dirty="0" err="1" smtClean="0">
                <a:solidFill>
                  <a:srgbClr val="9900CC"/>
                </a:solidFill>
              </a:rPr>
              <a:t>paratracheal</a:t>
            </a:r>
            <a:r>
              <a:rPr lang="en-US" b="1" dirty="0" smtClean="0">
                <a:solidFill>
                  <a:srgbClr val="9900CC"/>
                </a:solidFill>
              </a:rPr>
              <a:t> lymph nodes. </a:t>
            </a:r>
          </a:p>
          <a:p>
            <a:pPr>
              <a:buNone/>
            </a:pPr>
            <a:r>
              <a:rPr lang="en-US" sz="3600" b="1" dirty="0" smtClean="0">
                <a:solidFill>
                  <a:srgbClr val="320BD7"/>
                </a:solidFill>
              </a:rPr>
              <a:t>B- Features due to spread into surrounding structures:</a:t>
            </a:r>
          </a:p>
          <a:p>
            <a:pPr>
              <a:buNone/>
            </a:pPr>
            <a:r>
              <a:rPr lang="en-US" b="1" dirty="0" smtClean="0">
                <a:solidFill>
                  <a:srgbClr val="00B050"/>
                </a:solidFill>
              </a:rPr>
              <a:t>1- Features due to spread into the mediastinum and invade or compress the pericardium, </a:t>
            </a:r>
            <a:r>
              <a:rPr lang="en-US" b="1" dirty="0" err="1" smtClean="0">
                <a:solidFill>
                  <a:srgbClr val="00B050"/>
                </a:solidFill>
              </a:rPr>
              <a:t>oesophagus</a:t>
            </a:r>
            <a:r>
              <a:rPr lang="en-US" b="1" dirty="0" smtClean="0">
                <a:solidFill>
                  <a:srgbClr val="00B050"/>
                </a:solidFill>
              </a:rPr>
              <a:t>, superior vena cava, trachea, phrenic or left recurrent laryngeal nerves.</a:t>
            </a:r>
            <a:endParaRPr lang="en-US" b="1" dirty="0">
              <a:solidFill>
                <a:srgbClr val="00B05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1750</Words>
  <Application>Microsoft Office PowerPoint</Application>
  <PresentationFormat>On-screen Show (4:3)</PresentationFormat>
  <Paragraphs>144</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Lung cancer   TUCOM Internal Medicine 4th year Dr. Hasan.I.Sultan</vt:lpstr>
      <vt:lpstr>Lung cancer</vt:lpstr>
      <vt:lpstr>Slide 3</vt:lpstr>
      <vt:lpstr>Slide 4</vt:lpstr>
      <vt:lpstr>Histological classification of lung cancer</vt:lpstr>
      <vt:lpstr>Slide 6</vt:lpstr>
      <vt:lpstr>Clinical features </vt:lpstr>
      <vt:lpstr>Slide 8</vt:lpstr>
      <vt:lpstr>Slide 9</vt:lpstr>
      <vt:lpstr>Slide 10</vt:lpstr>
      <vt:lpstr>Slide 11</vt:lpstr>
      <vt:lpstr>D- Non-metastatic extrapulmonary manifestations</vt:lpstr>
      <vt:lpstr>Examination</vt:lpstr>
      <vt:lpstr>Slide 14</vt:lpstr>
      <vt:lpstr>Slide 15</vt:lpstr>
      <vt:lpstr>Slide 16</vt:lpstr>
      <vt:lpstr>Slide 17</vt:lpstr>
      <vt:lpstr>Slide 18</vt:lpstr>
      <vt:lpstr>Investigations</vt:lpstr>
      <vt:lpstr>Slide 20</vt:lpstr>
      <vt:lpstr>Slide 21</vt:lpstr>
      <vt:lpstr>Slide 22</vt:lpstr>
      <vt:lpstr>Slide 23</vt:lpstr>
      <vt:lpstr>Slide 24</vt:lpstr>
      <vt:lpstr>Slide 25</vt:lpstr>
      <vt:lpstr>Slide 26</vt:lpstr>
      <vt:lpstr>Slide 27</vt:lpstr>
      <vt:lpstr>Slide 28</vt:lpstr>
      <vt:lpstr>Slide 29</vt:lpstr>
      <vt:lpstr>Slide 30</vt:lpstr>
      <vt:lpstr>Staging of lung cancer</vt:lpstr>
      <vt:lpstr>Slide 32</vt:lpstr>
      <vt:lpstr>Management</vt:lpstr>
      <vt:lpstr>Slide 34</vt:lpstr>
      <vt:lpstr>Slide 35</vt:lpstr>
      <vt:lpstr>Slide 36</vt:lpstr>
      <vt:lpstr>Slide 37</vt:lpstr>
      <vt:lpstr>Slide 38</vt:lpstr>
      <vt:lpstr>Slide 39</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Dr.Hasan</cp:lastModifiedBy>
  <cp:revision>212</cp:revision>
  <dcterms:created xsi:type="dcterms:W3CDTF">2006-08-16T00:00:00Z</dcterms:created>
  <dcterms:modified xsi:type="dcterms:W3CDTF">2015-04-03T19:16:19Z</dcterms:modified>
</cp:coreProperties>
</file>