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293" r:id="rId2"/>
    <p:sldId id="262" r:id="rId3"/>
    <p:sldId id="263" r:id="rId4"/>
    <p:sldId id="272" r:id="rId5"/>
    <p:sldId id="274" r:id="rId6"/>
    <p:sldId id="275" r:id="rId7"/>
    <p:sldId id="276" r:id="rId8"/>
    <p:sldId id="277" r:id="rId9"/>
    <p:sldId id="261" r:id="rId10"/>
    <p:sldId id="281" r:id="rId11"/>
    <p:sldId id="282" r:id="rId12"/>
    <p:sldId id="278" r:id="rId13"/>
    <p:sldId id="279" r:id="rId14"/>
    <p:sldId id="280" r:id="rId15"/>
    <p:sldId id="292" r:id="rId16"/>
    <p:sldId id="283" r:id="rId17"/>
    <p:sldId id="284" r:id="rId18"/>
    <p:sldId id="285" r:id="rId19"/>
    <p:sldId id="286" r:id="rId20"/>
    <p:sldId id="287" r:id="rId21"/>
    <p:sldId id="288" r:id="rId22"/>
    <p:sldId id="289" r:id="rId23"/>
    <p:sldId id="290" r:id="rId24"/>
    <p:sldId id="291"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r" defTabSz="914400" rtl="1" eaLnBrk="1" latinLnBrk="0" hangingPunct="1">
      <a:defRPr sz="2400" kern="1200">
        <a:solidFill>
          <a:schemeClr val="tx1"/>
        </a:solidFill>
        <a:latin typeface="Times New Roman" pitchFamily="18" charset="0"/>
        <a:ea typeface="+mn-ea"/>
        <a:cs typeface="+mn-cs"/>
      </a:defRPr>
    </a:lvl6pPr>
    <a:lvl7pPr marL="2743200" algn="r" defTabSz="914400" rtl="1" eaLnBrk="1" latinLnBrk="0" hangingPunct="1">
      <a:defRPr sz="2400" kern="1200">
        <a:solidFill>
          <a:schemeClr val="tx1"/>
        </a:solidFill>
        <a:latin typeface="Times New Roman" pitchFamily="18" charset="0"/>
        <a:ea typeface="+mn-ea"/>
        <a:cs typeface="+mn-cs"/>
      </a:defRPr>
    </a:lvl7pPr>
    <a:lvl8pPr marL="3200400" algn="r" defTabSz="914400" rtl="1" eaLnBrk="1" latinLnBrk="0" hangingPunct="1">
      <a:defRPr sz="2400" kern="1200">
        <a:solidFill>
          <a:schemeClr val="tx1"/>
        </a:solidFill>
        <a:latin typeface="Times New Roman" pitchFamily="18" charset="0"/>
        <a:ea typeface="+mn-ea"/>
        <a:cs typeface="+mn-cs"/>
      </a:defRPr>
    </a:lvl8pPr>
    <a:lvl9pPr marL="3657600" algn="r" defTabSz="914400" rtl="1"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B1"/>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33" d="100"/>
          <a:sy n="33" d="100"/>
        </p:scale>
        <p:origin x="-1566" y="-28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1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22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2253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AA6931B-3914-43C5-A00D-BC46ABC05A71}" type="slidenum">
              <a:rPr lang="ru-RU"/>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FE2118-E4A4-45ED-B1FB-CEE5B8563DF1}" type="slidenum">
              <a:rPr lang="ru-RU"/>
              <a:pPr/>
              <a:t>2</a:t>
            </a:fld>
            <a:endParaRPr lang="ru-RU"/>
          </a:p>
        </p:txBody>
      </p:sp>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A7DC6-4E9A-4C86-AD41-E845555CD61B}" type="slidenum">
              <a:rPr lang="ru-RU"/>
              <a:pPr/>
              <a:t>3</a:t>
            </a:fld>
            <a:endParaRPr lang="ru-RU"/>
          </a:p>
        </p:txBody>
      </p:sp>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sz="1000">
                <a:latin typeface="Bookman Old Style" pitchFamily="18" charset="0"/>
              </a:rPr>
              <a:t>Many other amebas and flagellates inhabit the human intestine, mostly harmless. Regardless, they should be recognized by anyone diagnosing fecal samples. Illustrations are through the courtesy of Chiang Mai University, Thailand: dept/parasite/image.htm.</a:t>
            </a:r>
            <a:br>
              <a:rPr lang="en-US" sz="1000">
                <a:latin typeface="Bookman Old Style" pitchFamily="18" charset="0"/>
              </a:rPr>
            </a:br>
            <a:endParaRPr lang="ru-RU" sz="1000">
              <a:latin typeface="Bookman Old Style"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344D09-BDC7-495E-9F48-D34E1B26216A}" type="slidenum">
              <a:rPr lang="ru-RU"/>
              <a:pPr/>
              <a:t>9</a:t>
            </a:fld>
            <a:endParaRPr lang="ru-RU"/>
          </a:p>
        </p:txBody>
      </p:sp>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8AA1C7-AD4B-4C32-86AF-E2CBE6794B9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3F23CE-0557-45C1-A12F-564F402845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CA610E-2368-48C4-8895-8B46DC1CB01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516133-67E0-484E-A4FB-BAD91863D98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A4447F-5A50-408F-96DC-7D381A17336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F4B7F6-5686-4518-83C3-E1E00B61EA9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6867F12-441A-47CD-A684-1D33F0B1A1C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B79DE75-A419-464E-8142-40951233459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9CE4D22-C1C2-47D0-8F9C-4A587E6A364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ACC99B-402C-4F84-A53F-4E1BFA2C4D9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E5A09D-2840-480E-AA0A-16856F8BAED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B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E3A0061-7BB1-4888-A499-E290B2D4932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Entamoeba</a:t>
            </a:r>
            <a:r>
              <a:rPr lang="en-US" dirty="0" smtClean="0"/>
              <a:t> </a:t>
            </a:r>
            <a:r>
              <a:rPr lang="en-US" dirty="0" err="1" smtClean="0"/>
              <a:t>histolytica</a:t>
            </a:r>
            <a:endParaRPr lang="ar-IQ" dirty="0"/>
          </a:p>
        </p:txBody>
      </p:sp>
      <p:sp>
        <p:nvSpPr>
          <p:cNvPr id="3" name="Subtitle 2"/>
          <p:cNvSpPr>
            <a:spLocks noGrp="1"/>
          </p:cNvSpPr>
          <p:nvPr>
            <p:ph type="subTitle" idx="1"/>
          </p:nvPr>
        </p:nvSpPr>
        <p:spPr/>
        <p:txBody>
          <a:bodyPr/>
          <a:lstStyle/>
          <a:p>
            <a:endParaRPr lang="ar-IQ"/>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95288" y="0"/>
            <a:ext cx="8229600" cy="1143000"/>
          </a:xfrm>
        </p:spPr>
        <p:txBody>
          <a:bodyPr/>
          <a:lstStyle/>
          <a:p>
            <a:r>
              <a:rPr lang="en-US"/>
              <a:t>Transmission</a:t>
            </a:r>
          </a:p>
        </p:txBody>
      </p:sp>
      <p:sp>
        <p:nvSpPr>
          <p:cNvPr id="12291" name="Rectangle 3"/>
          <p:cNvSpPr>
            <a:spLocks noGrp="1" noChangeArrowheads="1"/>
          </p:cNvSpPr>
          <p:nvPr>
            <p:ph type="body" idx="1"/>
          </p:nvPr>
        </p:nvSpPr>
        <p:spPr>
          <a:xfrm>
            <a:off x="457200" y="1219200"/>
            <a:ext cx="8229600" cy="4495800"/>
          </a:xfrm>
        </p:spPr>
        <p:txBody>
          <a:bodyPr/>
          <a:lstStyle/>
          <a:p>
            <a:endParaRPr lang="en-US" sz="2800"/>
          </a:p>
          <a:p>
            <a:r>
              <a:rPr lang="en-US" sz="2800"/>
              <a:t>1-driect contact of person to person( fecal-oral)</a:t>
            </a:r>
          </a:p>
          <a:p>
            <a:r>
              <a:rPr lang="en-US" sz="2800"/>
              <a:t>2- Veneral transmission among homosexual males( oral-anal</a:t>
            </a:r>
          </a:p>
          <a:p>
            <a:r>
              <a:rPr lang="en-US" sz="2800"/>
              <a:t>3- Food or drink contaminated with feces containing the E.his. cyst</a:t>
            </a:r>
          </a:p>
          <a:p>
            <a:r>
              <a:rPr lang="en-US" sz="2800"/>
              <a:t>4- Use of human feces (night soil) for soil fertilizer</a:t>
            </a:r>
          </a:p>
          <a:p>
            <a:r>
              <a:rPr lang="en-US" sz="2800"/>
              <a:t>5- contamination of foodstuffs by flies, and possibly cockroaches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p>
        </p:txBody>
      </p:sp>
      <p:pic>
        <p:nvPicPr>
          <p:cNvPr id="24580" name="Picture 4" descr="ulcer1b"/>
          <p:cNvPicPr>
            <a:picLocks noChangeAspect="1" noChangeArrowheads="1"/>
          </p:cNvPicPr>
          <p:nvPr>
            <p:ph type="body" idx="1"/>
          </p:nvPr>
        </p:nvPicPr>
        <p:blipFill>
          <a:blip r:embed="rId2"/>
          <a:srcRect/>
          <a:stretch>
            <a:fillRect/>
          </a:stretch>
        </p:blipFill>
        <p:spPr>
          <a:xfrm>
            <a:off x="539750" y="260350"/>
            <a:ext cx="8280400" cy="5929313"/>
          </a:xfrm>
          <a:noFill/>
          <a:ln/>
        </p:spPr>
      </p:pic>
      <p:sp>
        <p:nvSpPr>
          <p:cNvPr id="24581" name="Text Box 5"/>
          <p:cNvSpPr txBox="1">
            <a:spLocks noChangeArrowheads="1"/>
          </p:cNvSpPr>
          <p:nvPr/>
        </p:nvSpPr>
        <p:spPr bwMode="auto">
          <a:xfrm>
            <a:off x="1692275" y="333375"/>
            <a:ext cx="5638800" cy="850900"/>
          </a:xfrm>
          <a:prstGeom prst="rect">
            <a:avLst/>
          </a:prstGeom>
          <a:solidFill>
            <a:schemeClr val="bg1"/>
          </a:solidFill>
          <a:ln w="28575">
            <a:solidFill>
              <a:schemeClr val="tx1"/>
            </a:solidFill>
            <a:miter lim="800000"/>
            <a:headEnd/>
            <a:tailEnd/>
          </a:ln>
          <a:effectLst/>
        </p:spPr>
        <p:txBody>
          <a:bodyPr>
            <a:spAutoFit/>
          </a:bodyPr>
          <a:lstStyle/>
          <a:p>
            <a:pPr marL="228600" indent="-228600" algn="l" rtl="0" eaLnBrk="0" hangingPunct="0">
              <a:buFontTx/>
              <a:buChar char="•"/>
            </a:pPr>
            <a:r>
              <a:rPr lang="en-US" sz="2400" b="1">
                <a:latin typeface="Arial" pitchFamily="34" charset="0"/>
              </a:rPr>
              <a:t>ulcers with raised borders</a:t>
            </a:r>
          </a:p>
          <a:p>
            <a:pPr marL="228600" indent="-228600" algn="l" rtl="0" eaLnBrk="0" hangingPunct="0">
              <a:buFontTx/>
              <a:buChar char="•"/>
            </a:pPr>
            <a:r>
              <a:rPr lang="en-US" sz="2400" b="1">
                <a:latin typeface="Arial" pitchFamily="34" charset="0"/>
              </a:rPr>
              <a:t>little inflammation between lesions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57200" y="274638"/>
            <a:ext cx="8229600" cy="868362"/>
          </a:xfrm>
        </p:spPr>
        <p:txBody>
          <a:bodyPr/>
          <a:lstStyle/>
          <a:p>
            <a:r>
              <a:rPr lang="en-US"/>
              <a:t>Diagnosis</a:t>
            </a:r>
          </a:p>
        </p:txBody>
      </p:sp>
      <p:sp>
        <p:nvSpPr>
          <p:cNvPr id="32771" name="Rectangle 3"/>
          <p:cNvSpPr>
            <a:spLocks noGrp="1" noChangeArrowheads="1"/>
          </p:cNvSpPr>
          <p:nvPr>
            <p:ph type="body" idx="1"/>
          </p:nvPr>
        </p:nvSpPr>
        <p:spPr/>
        <p:txBody>
          <a:bodyPr/>
          <a:lstStyle/>
          <a:p>
            <a:r>
              <a:rPr lang="en-US"/>
              <a:t>Paraclinical Diagnosis:</a:t>
            </a:r>
          </a:p>
          <a:p>
            <a:r>
              <a:rPr lang="en-US"/>
              <a:t>Sigmoidoscopic examination:</a:t>
            </a:r>
          </a:p>
          <a:p>
            <a:pPr>
              <a:buFont typeface="Wingdings" pitchFamily="2" charset="2"/>
              <a:buNone/>
            </a:pPr>
            <a:r>
              <a:rPr lang="en-US"/>
              <a:t> </a:t>
            </a:r>
            <a:r>
              <a:rPr lang="en-US" sz="2000"/>
              <a:t>precence of a grossly normal mucosa between the ulcers serves to differentiate amebic from bacillary dysentery,( the entire mucosa being involvoed in bacillary dysentery).</a:t>
            </a:r>
          </a:p>
          <a:p>
            <a:r>
              <a:rPr lang="en-US"/>
              <a:t>Hepatomegally</a:t>
            </a:r>
          </a:p>
          <a:p>
            <a:r>
              <a:rPr lang="en-US"/>
              <a:t>C.B.C. : </a:t>
            </a:r>
            <a:r>
              <a:rPr lang="en-US" sz="2000"/>
              <a:t>leukocytosis in Amebic dys. rises above 12000 per microliter, but counts may reach 16000 to 20000 per microliter.</a:t>
            </a:r>
            <a:r>
              <a:rPr lang="en-US"/>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457200" y="274638"/>
            <a:ext cx="8229600" cy="679450"/>
          </a:xfrm>
        </p:spPr>
        <p:txBody>
          <a:bodyPr/>
          <a:lstStyle/>
          <a:p>
            <a:r>
              <a:rPr lang="en-US"/>
              <a:t>Treatment</a:t>
            </a:r>
          </a:p>
        </p:txBody>
      </p:sp>
      <p:sp>
        <p:nvSpPr>
          <p:cNvPr id="24579" name="Rectangle 3"/>
          <p:cNvSpPr>
            <a:spLocks noGrp="1" noChangeArrowheads="1"/>
          </p:cNvSpPr>
          <p:nvPr>
            <p:ph type="body" idx="1"/>
          </p:nvPr>
        </p:nvSpPr>
        <p:spPr>
          <a:xfrm>
            <a:off x="457200" y="1196975"/>
            <a:ext cx="8229600" cy="4899025"/>
          </a:xfrm>
        </p:spPr>
        <p:txBody>
          <a:bodyPr/>
          <a:lstStyle/>
          <a:p>
            <a:pPr>
              <a:lnSpc>
                <a:spcPct val="80000"/>
              </a:lnSpc>
            </a:pPr>
            <a:r>
              <a:rPr lang="en-US" sz="3600"/>
              <a:t>Intestinal Amebiasis:</a:t>
            </a:r>
          </a:p>
          <a:p>
            <a:pPr>
              <a:lnSpc>
                <a:spcPct val="80000"/>
              </a:lnSpc>
            </a:pPr>
            <a:r>
              <a:rPr lang="en-US" sz="3600"/>
              <a:t>*</a:t>
            </a:r>
            <a:r>
              <a:rPr lang="en-US" sz="2400"/>
              <a:t>Asymptomatic amebiasis(cyst passer)</a:t>
            </a:r>
            <a:r>
              <a:rPr lang="en-US" sz="2800"/>
              <a:t>: </a:t>
            </a:r>
            <a:r>
              <a:rPr lang="en-US" sz="2000"/>
              <a:t>Diloxanide furoate ( furamide)</a:t>
            </a:r>
          </a:p>
          <a:p>
            <a:pPr>
              <a:lnSpc>
                <a:spcPct val="80000"/>
              </a:lnSpc>
              <a:buFont typeface="Wingdings" pitchFamily="2" charset="2"/>
              <a:buNone/>
            </a:pPr>
            <a:r>
              <a:rPr lang="en-US" sz="2000"/>
              <a:t>     500 mg 3 times daily / 10 days</a:t>
            </a:r>
          </a:p>
          <a:p>
            <a:pPr>
              <a:lnSpc>
                <a:spcPct val="80000"/>
              </a:lnSpc>
              <a:buFont typeface="Wingdings" pitchFamily="2" charset="2"/>
              <a:buNone/>
            </a:pPr>
            <a:endParaRPr lang="en-US" sz="2000"/>
          </a:p>
          <a:p>
            <a:pPr>
              <a:lnSpc>
                <a:spcPct val="80000"/>
              </a:lnSpc>
            </a:pPr>
            <a:r>
              <a:rPr lang="en-US" sz="2000"/>
              <a:t>*</a:t>
            </a:r>
            <a:r>
              <a:rPr lang="en-US" sz="2400"/>
              <a:t>Symptomatic amebiasis ( troph. &amp; cyst):</a:t>
            </a:r>
            <a:r>
              <a:rPr lang="en-US" sz="2000"/>
              <a:t> - Iodoquinol , 650 mg 3 times daily/ 20 days or Metronidazole (Flagyl) , 750 mg 3 times daily/ 10 days</a:t>
            </a:r>
          </a:p>
          <a:p>
            <a:pPr>
              <a:lnSpc>
                <a:spcPct val="80000"/>
              </a:lnSpc>
            </a:pPr>
            <a:endParaRPr lang="en-US" sz="2000"/>
          </a:p>
          <a:p>
            <a:pPr>
              <a:lnSpc>
                <a:spcPct val="80000"/>
              </a:lnSpc>
            </a:pPr>
            <a:r>
              <a:rPr lang="en-US" sz="2400"/>
              <a:t>*Amebic </a:t>
            </a:r>
            <a:r>
              <a:rPr lang="en-US" sz="2000"/>
              <a:t>colitis: Chloroquine, 250 mg 2 times daily </a:t>
            </a:r>
          </a:p>
          <a:p>
            <a:pPr>
              <a:lnSpc>
                <a:spcPct val="80000"/>
              </a:lnSpc>
              <a:buFont typeface="Wingdings" pitchFamily="2" charset="2"/>
              <a:buNone/>
            </a:pPr>
            <a:endParaRPr lang="en-US" sz="2000"/>
          </a:p>
          <a:p>
            <a:pPr>
              <a:lnSpc>
                <a:spcPct val="80000"/>
              </a:lnSpc>
            </a:pPr>
            <a:r>
              <a:rPr lang="en-US" sz="2000"/>
              <a:t>* Acute amebic dysentery: Emetine hydrochloride, 1mg/kg daily IM or SC</a:t>
            </a:r>
          </a:p>
          <a:p>
            <a:pPr>
              <a:lnSpc>
                <a:spcPct val="80000"/>
              </a:lnSpc>
            </a:pPr>
            <a:endParaRPr lang="en-US" sz="2000"/>
          </a:p>
          <a:p>
            <a:pPr>
              <a:lnSpc>
                <a:spcPct val="80000"/>
              </a:lnSpc>
            </a:pPr>
            <a:endParaRPr lang="en-US" sz="2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sz="4800"/>
              <a:t>Treatment</a:t>
            </a:r>
          </a:p>
        </p:txBody>
      </p:sp>
      <p:sp>
        <p:nvSpPr>
          <p:cNvPr id="25603" name="Rectangle 3"/>
          <p:cNvSpPr>
            <a:spLocks noGrp="1" noChangeArrowheads="1"/>
          </p:cNvSpPr>
          <p:nvPr>
            <p:ph type="body" idx="1"/>
          </p:nvPr>
        </p:nvSpPr>
        <p:spPr/>
        <p:txBody>
          <a:bodyPr/>
          <a:lstStyle/>
          <a:p>
            <a:r>
              <a:rPr lang="en-US" sz="3600"/>
              <a:t>Extraintestinal Amebiasis</a:t>
            </a:r>
            <a:r>
              <a:rPr lang="en-US"/>
              <a:t>:</a:t>
            </a:r>
          </a:p>
          <a:p>
            <a:r>
              <a:rPr lang="en-US" sz="4400"/>
              <a:t>*</a:t>
            </a:r>
            <a:r>
              <a:rPr lang="en-US"/>
              <a:t>Amebic liver  abscess, ameboma:</a:t>
            </a:r>
          </a:p>
          <a:p>
            <a:pPr>
              <a:buFont typeface="Wingdings" pitchFamily="2" charset="2"/>
              <a:buNone/>
            </a:pPr>
            <a:r>
              <a:rPr lang="en-US"/>
              <a:t>   </a:t>
            </a:r>
            <a:r>
              <a:rPr lang="en-US" sz="2400"/>
              <a:t>Metronidazole, as above plus dehydroemetine / 10 days or Metronidazole or dehydroemetine as above plus Chloroquine , 500 mg 2 times daily / 2 days,…..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a:srcRect/>
          <a:stretch>
            <a:fillRect/>
          </a:stretch>
        </p:blipFill>
        <p:spPr bwMode="auto">
          <a:xfrm>
            <a:off x="1990725" y="395288"/>
            <a:ext cx="5162550" cy="6067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2"/>
          <a:srcRect/>
          <a:stretch>
            <a:fillRect/>
          </a:stretch>
        </p:blipFill>
        <p:spPr bwMode="auto">
          <a:xfrm>
            <a:off x="1957388" y="985838"/>
            <a:ext cx="5229225" cy="4886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p:cNvPicPr>
            <a:picLocks noChangeAspect="1" noChangeArrowheads="1"/>
          </p:cNvPicPr>
          <p:nvPr/>
        </p:nvPicPr>
        <p:blipFill>
          <a:blip r:embed="rId2"/>
          <a:srcRect/>
          <a:stretch>
            <a:fillRect/>
          </a:stretch>
        </p:blipFill>
        <p:spPr bwMode="auto">
          <a:xfrm>
            <a:off x="2743200" y="962025"/>
            <a:ext cx="3657600" cy="4933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p:cNvPicPr>
            <a:picLocks noChangeAspect="1" noChangeArrowheads="1"/>
          </p:cNvPicPr>
          <p:nvPr/>
        </p:nvPicPr>
        <p:blipFill>
          <a:blip r:embed="rId2"/>
          <a:srcRect/>
          <a:stretch>
            <a:fillRect/>
          </a:stretch>
        </p:blipFill>
        <p:spPr bwMode="auto">
          <a:xfrm>
            <a:off x="1600200" y="952500"/>
            <a:ext cx="59436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p:cNvPicPr>
            <a:picLocks noChangeAspect="1" noChangeArrowheads="1"/>
          </p:cNvPicPr>
          <p:nvPr/>
        </p:nvPicPr>
        <p:blipFill>
          <a:blip r:embed="rId2"/>
          <a:srcRect/>
          <a:stretch>
            <a:fillRect/>
          </a:stretch>
        </p:blipFill>
        <p:spPr bwMode="auto">
          <a:xfrm>
            <a:off x="2043113" y="1219200"/>
            <a:ext cx="5057775"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ru-RU"/>
          </a:p>
        </p:txBody>
      </p:sp>
      <p:pic>
        <p:nvPicPr>
          <p:cNvPr id="8195" name="Picture 3" descr="celula2"/>
          <p:cNvPicPr>
            <a:picLocks noChangeAspect="1" noChangeArrowheads="1"/>
          </p:cNvPicPr>
          <p:nvPr/>
        </p:nvPicPr>
        <p:blipFill>
          <a:blip r:embed="rId3"/>
          <a:srcRect/>
          <a:stretch>
            <a:fillRect/>
          </a:stretch>
        </p:blipFill>
        <p:spPr bwMode="auto">
          <a:xfrm>
            <a:off x="66675" y="0"/>
            <a:ext cx="4352925" cy="5943600"/>
          </a:xfrm>
          <a:prstGeom prst="rect">
            <a:avLst/>
          </a:prstGeom>
          <a:noFill/>
          <a:ln w="9525">
            <a:noFill/>
            <a:miter lim="800000"/>
            <a:headEnd/>
            <a:tailEnd/>
          </a:ln>
        </p:spPr>
      </p:pic>
      <p:pic>
        <p:nvPicPr>
          <p:cNvPr id="8196" name="Picture 4" descr="celula3"/>
          <p:cNvPicPr>
            <a:picLocks noChangeAspect="1" noChangeArrowheads="1"/>
          </p:cNvPicPr>
          <p:nvPr/>
        </p:nvPicPr>
        <p:blipFill>
          <a:blip r:embed="rId4"/>
          <a:srcRect/>
          <a:stretch>
            <a:fillRect/>
          </a:stretch>
        </p:blipFill>
        <p:spPr bwMode="auto">
          <a:xfrm>
            <a:off x="4419600" y="2209800"/>
            <a:ext cx="5791200" cy="3703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p:cNvPicPr>
            <a:picLocks noChangeAspect="1" noChangeArrowheads="1"/>
          </p:cNvPicPr>
          <p:nvPr/>
        </p:nvPicPr>
        <p:blipFill>
          <a:blip r:embed="rId2"/>
          <a:srcRect/>
          <a:stretch>
            <a:fillRect/>
          </a:stretch>
        </p:blipFill>
        <p:spPr bwMode="auto">
          <a:xfrm>
            <a:off x="2143125" y="928688"/>
            <a:ext cx="4857750" cy="5000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a:srcRect/>
          <a:stretch>
            <a:fillRect/>
          </a:stretch>
        </p:blipFill>
        <p:spPr bwMode="auto">
          <a:xfrm>
            <a:off x="1990725" y="1000125"/>
            <a:ext cx="5162550" cy="4857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2"/>
          <a:srcRect/>
          <a:stretch>
            <a:fillRect/>
          </a:stretch>
        </p:blipFill>
        <p:spPr bwMode="auto">
          <a:xfrm>
            <a:off x="1957388" y="1038225"/>
            <a:ext cx="5229225" cy="4781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p:cNvPicPr>
            <a:picLocks noChangeAspect="1" noChangeArrowheads="1"/>
          </p:cNvPicPr>
          <p:nvPr/>
        </p:nvPicPr>
        <p:blipFill>
          <a:blip r:embed="rId2"/>
          <a:srcRect/>
          <a:stretch>
            <a:fillRect/>
          </a:stretch>
        </p:blipFill>
        <p:spPr bwMode="auto">
          <a:xfrm>
            <a:off x="2338388" y="1243013"/>
            <a:ext cx="4467225" cy="4371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2"/>
          <a:srcRect/>
          <a:stretch>
            <a:fillRect/>
          </a:stretch>
        </p:blipFill>
        <p:spPr bwMode="auto">
          <a:xfrm>
            <a:off x="2484438" y="1196975"/>
            <a:ext cx="4527550" cy="4668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ru-RU"/>
          </a:p>
        </p:txBody>
      </p:sp>
      <p:pic>
        <p:nvPicPr>
          <p:cNvPr id="9219" name="Picture 3" descr="celula4"/>
          <p:cNvPicPr>
            <a:picLocks noChangeAspect="1" noChangeArrowheads="1"/>
          </p:cNvPicPr>
          <p:nvPr/>
        </p:nvPicPr>
        <p:blipFill>
          <a:blip r:embed="rId3"/>
          <a:srcRect/>
          <a:stretch>
            <a:fillRect/>
          </a:stretch>
        </p:blipFill>
        <p:spPr bwMode="auto">
          <a:xfrm>
            <a:off x="0" y="0"/>
            <a:ext cx="4962525" cy="6324600"/>
          </a:xfrm>
          <a:prstGeom prst="rect">
            <a:avLst/>
          </a:prstGeom>
          <a:noFill/>
          <a:ln w="9525">
            <a:noFill/>
            <a:miter lim="800000"/>
            <a:headEnd/>
            <a:tailEnd/>
          </a:ln>
        </p:spPr>
      </p:pic>
      <p:pic>
        <p:nvPicPr>
          <p:cNvPr id="9220" name="Picture 4" descr="celula5"/>
          <p:cNvPicPr>
            <a:picLocks noChangeAspect="1" noChangeArrowheads="1"/>
          </p:cNvPicPr>
          <p:nvPr/>
        </p:nvPicPr>
        <p:blipFill>
          <a:blip r:embed="rId4"/>
          <a:srcRect/>
          <a:stretch>
            <a:fillRect/>
          </a:stretch>
        </p:blipFill>
        <p:spPr bwMode="auto">
          <a:xfrm>
            <a:off x="4953000" y="685800"/>
            <a:ext cx="5133975"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68313" y="0"/>
            <a:ext cx="8229600" cy="1143000"/>
          </a:xfrm>
        </p:spPr>
        <p:txBody>
          <a:bodyPr/>
          <a:lstStyle/>
          <a:p>
            <a:r>
              <a:rPr lang="en-US" sz="4800"/>
              <a:t>Morphology</a:t>
            </a:r>
          </a:p>
        </p:txBody>
      </p:sp>
      <p:sp>
        <p:nvSpPr>
          <p:cNvPr id="7171" name="Rectangle 3"/>
          <p:cNvSpPr>
            <a:spLocks noGrp="1" noChangeArrowheads="1"/>
          </p:cNvSpPr>
          <p:nvPr>
            <p:ph type="body" idx="1"/>
          </p:nvPr>
        </p:nvSpPr>
        <p:spPr>
          <a:xfrm>
            <a:off x="395288" y="1196975"/>
            <a:ext cx="8229600" cy="5327650"/>
          </a:xfrm>
        </p:spPr>
        <p:txBody>
          <a:bodyPr/>
          <a:lstStyle/>
          <a:p>
            <a:r>
              <a:rPr lang="en-US"/>
              <a:t>Different form of E. histolytica; </a:t>
            </a:r>
          </a:p>
          <a:p>
            <a:endParaRPr lang="en-US"/>
          </a:p>
          <a:p>
            <a:r>
              <a:rPr lang="en-US"/>
              <a:t> 1- trophozoite </a:t>
            </a:r>
          </a:p>
          <a:p>
            <a:endParaRPr lang="en-US"/>
          </a:p>
          <a:p>
            <a:r>
              <a:rPr lang="en-US"/>
              <a:t> 2- precyst</a:t>
            </a:r>
          </a:p>
          <a:p>
            <a:endParaRPr lang="en-US"/>
          </a:p>
          <a:p>
            <a:r>
              <a:rPr lang="en-US"/>
              <a:t>3- cyst(1, 2, 4 nuclei)</a:t>
            </a:r>
          </a:p>
          <a:p>
            <a:endParaRPr lang="en-US"/>
          </a:p>
        </p:txBody>
      </p:sp>
      <p:pic>
        <p:nvPicPr>
          <p:cNvPr id="7172" name="Picture 4" descr="E_histol_cyst_K"/>
          <p:cNvPicPr>
            <a:picLocks noChangeAspect="1" noChangeArrowheads="1"/>
          </p:cNvPicPr>
          <p:nvPr/>
        </p:nvPicPr>
        <p:blipFill>
          <a:blip r:embed="rId2"/>
          <a:srcRect/>
          <a:stretch>
            <a:fillRect/>
          </a:stretch>
        </p:blipFill>
        <p:spPr bwMode="auto">
          <a:xfrm>
            <a:off x="5219700" y="5157788"/>
            <a:ext cx="1763713" cy="1223962"/>
          </a:xfrm>
          <a:prstGeom prst="rect">
            <a:avLst/>
          </a:prstGeom>
          <a:noFill/>
        </p:spPr>
      </p:pic>
      <p:pic>
        <p:nvPicPr>
          <p:cNvPr id="7173" name="Picture 5" descr="images12"/>
          <p:cNvPicPr>
            <a:picLocks noChangeAspect="1" noChangeArrowheads="1"/>
          </p:cNvPicPr>
          <p:nvPr/>
        </p:nvPicPr>
        <p:blipFill>
          <a:blip r:embed="rId3"/>
          <a:srcRect/>
          <a:stretch>
            <a:fillRect/>
          </a:stretch>
        </p:blipFill>
        <p:spPr bwMode="auto">
          <a:xfrm>
            <a:off x="7092950" y="5157788"/>
            <a:ext cx="1800225" cy="1223962"/>
          </a:xfrm>
          <a:prstGeom prst="rect">
            <a:avLst/>
          </a:prstGeom>
          <a:noFill/>
        </p:spPr>
      </p:pic>
      <p:pic>
        <p:nvPicPr>
          <p:cNvPr id="7174" name="Picture 6" descr="images"/>
          <p:cNvPicPr>
            <a:picLocks noChangeAspect="1" noChangeArrowheads="1"/>
          </p:cNvPicPr>
          <p:nvPr/>
        </p:nvPicPr>
        <p:blipFill>
          <a:blip r:embed="rId4"/>
          <a:srcRect/>
          <a:stretch>
            <a:fillRect/>
          </a:stretch>
        </p:blipFill>
        <p:spPr bwMode="auto">
          <a:xfrm>
            <a:off x="7092950" y="3716338"/>
            <a:ext cx="1692275" cy="1296987"/>
          </a:xfrm>
          <a:prstGeom prst="rect">
            <a:avLst/>
          </a:prstGeom>
          <a:noFill/>
        </p:spPr>
      </p:pic>
      <p:pic>
        <p:nvPicPr>
          <p:cNvPr id="7175" name="Picture 7" descr="images17"/>
          <p:cNvPicPr>
            <a:picLocks noChangeAspect="1" noChangeArrowheads="1"/>
          </p:cNvPicPr>
          <p:nvPr/>
        </p:nvPicPr>
        <p:blipFill>
          <a:blip r:embed="rId5"/>
          <a:srcRect/>
          <a:stretch>
            <a:fillRect/>
          </a:stretch>
        </p:blipFill>
        <p:spPr bwMode="auto">
          <a:xfrm>
            <a:off x="5219700" y="3716338"/>
            <a:ext cx="1728788" cy="1296987"/>
          </a:xfrm>
          <a:prstGeom prst="rect">
            <a:avLst/>
          </a:prstGeom>
          <a:noFill/>
        </p:spPr>
      </p:pic>
      <p:pic>
        <p:nvPicPr>
          <p:cNvPr id="7176" name="Picture 8" descr="E_histol_troph_B"/>
          <p:cNvPicPr>
            <a:picLocks noChangeAspect="1" noChangeArrowheads="1"/>
          </p:cNvPicPr>
          <p:nvPr/>
        </p:nvPicPr>
        <p:blipFill>
          <a:blip r:embed="rId6"/>
          <a:srcRect/>
          <a:stretch>
            <a:fillRect/>
          </a:stretch>
        </p:blipFill>
        <p:spPr bwMode="auto">
          <a:xfrm>
            <a:off x="6011863" y="1773238"/>
            <a:ext cx="2736850" cy="18002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2843213" y="0"/>
            <a:ext cx="2520950" cy="836613"/>
          </a:xfrm>
        </p:spPr>
        <p:txBody>
          <a:bodyPr/>
          <a:lstStyle/>
          <a:p>
            <a:r>
              <a:rPr lang="en-US" sz="3600">
                <a:solidFill>
                  <a:srgbClr val="FFFF00"/>
                </a:solidFill>
              </a:rPr>
              <a:t>Life cycle</a:t>
            </a:r>
          </a:p>
        </p:txBody>
      </p:sp>
      <p:sp>
        <p:nvSpPr>
          <p:cNvPr id="10243" name="Rectangle 3"/>
          <p:cNvSpPr>
            <a:spLocks noGrp="1" noChangeArrowheads="1"/>
          </p:cNvSpPr>
          <p:nvPr>
            <p:ph type="body" idx="1"/>
          </p:nvPr>
        </p:nvSpPr>
        <p:spPr>
          <a:xfrm>
            <a:off x="0" y="765175"/>
            <a:ext cx="9144000" cy="5330825"/>
          </a:xfrm>
        </p:spPr>
        <p:txBody>
          <a:bodyPr/>
          <a:lstStyle/>
          <a:p>
            <a:endParaRPr lang="en-US"/>
          </a:p>
        </p:txBody>
      </p:sp>
      <p:pic>
        <p:nvPicPr>
          <p:cNvPr id="10244" name="Picture 4" descr="Amebiasis_LifeCycle"/>
          <p:cNvPicPr>
            <a:picLocks noChangeAspect="1" noChangeArrowheads="1"/>
          </p:cNvPicPr>
          <p:nvPr/>
        </p:nvPicPr>
        <p:blipFill>
          <a:blip r:embed="rId2"/>
          <a:srcRect/>
          <a:stretch>
            <a:fillRect/>
          </a:stretch>
        </p:blipFill>
        <p:spPr bwMode="auto">
          <a:xfrm>
            <a:off x="900113" y="0"/>
            <a:ext cx="7705725" cy="6858000"/>
          </a:xfrm>
          <a:prstGeom prst="rect">
            <a:avLst/>
          </a:prstGeom>
          <a:noFill/>
        </p:spPr>
      </p:pic>
      <p:sp>
        <p:nvSpPr>
          <p:cNvPr id="10245" name="Text Box 5"/>
          <p:cNvSpPr txBox="1">
            <a:spLocks noChangeArrowheads="1"/>
          </p:cNvSpPr>
          <p:nvPr/>
        </p:nvSpPr>
        <p:spPr bwMode="auto">
          <a:xfrm>
            <a:off x="1042988" y="1936750"/>
            <a:ext cx="1549400" cy="457200"/>
          </a:xfrm>
          <a:prstGeom prst="rect">
            <a:avLst/>
          </a:prstGeom>
          <a:noFill/>
          <a:ln w="9525">
            <a:noFill/>
            <a:miter lim="800000"/>
            <a:headEnd/>
            <a:tailEnd/>
          </a:ln>
          <a:effectLst/>
        </p:spPr>
        <p:txBody>
          <a:bodyPr>
            <a:spAutoFit/>
          </a:bodyPr>
          <a:lstStyle/>
          <a:p>
            <a:pPr rtl="0"/>
            <a:r>
              <a:rPr lang="en-US" sz="2400">
                <a:solidFill>
                  <a:srgbClr val="FF0066"/>
                </a:solidFill>
                <a:latin typeface="Times New Roman" pitchFamily="18" charset="0"/>
                <a:cs typeface="Times New Roman" pitchFamily="18" charset="0"/>
              </a:rPr>
              <a:t>Life cycle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endParaRPr lang="en-US"/>
          </a:p>
        </p:txBody>
      </p:sp>
      <p:sp>
        <p:nvSpPr>
          <p:cNvPr id="16387" name="Rectangle 3"/>
          <p:cNvSpPr>
            <a:spLocks noGrp="1" noChangeArrowheads="1"/>
          </p:cNvSpPr>
          <p:nvPr>
            <p:ph type="body" idx="1"/>
          </p:nvPr>
        </p:nvSpPr>
        <p:spPr/>
        <p:txBody>
          <a:bodyPr/>
          <a:lstStyle/>
          <a:p>
            <a:endParaRPr lang="en-US"/>
          </a:p>
        </p:txBody>
      </p:sp>
      <p:pic>
        <p:nvPicPr>
          <p:cNvPr id="16388" name="Picture 4"/>
          <p:cNvPicPr>
            <a:picLocks noChangeAspect="1" noChangeArrowheads="1"/>
          </p:cNvPicPr>
          <p:nvPr/>
        </p:nvPicPr>
        <p:blipFill>
          <a:blip r:embed="rId2"/>
          <a:srcRect/>
          <a:stretch>
            <a:fillRect/>
          </a:stretch>
        </p:blipFill>
        <p:spPr bwMode="auto">
          <a:xfrm>
            <a:off x="539750" y="347663"/>
            <a:ext cx="8064500" cy="6361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a:t>Pyogenic- Liver Abscess</a:t>
            </a:r>
          </a:p>
        </p:txBody>
      </p:sp>
      <p:sp>
        <p:nvSpPr>
          <p:cNvPr id="18435" name="Rectangle 3"/>
          <p:cNvSpPr>
            <a:spLocks noGrp="1" noChangeArrowheads="1"/>
          </p:cNvSpPr>
          <p:nvPr>
            <p:ph type="body" idx="1"/>
          </p:nvPr>
        </p:nvSpPr>
        <p:spPr/>
        <p:txBody>
          <a:bodyPr/>
          <a:lstStyle/>
          <a:p>
            <a:endParaRPr lang="en-US"/>
          </a:p>
        </p:txBody>
      </p:sp>
      <p:pic>
        <p:nvPicPr>
          <p:cNvPr id="18436" name="Picture 4" descr="pyogenic-liver-abscess"/>
          <p:cNvPicPr>
            <a:picLocks noChangeAspect="1" noChangeArrowheads="1"/>
          </p:cNvPicPr>
          <p:nvPr/>
        </p:nvPicPr>
        <p:blipFill>
          <a:blip r:embed="rId2"/>
          <a:srcRect/>
          <a:stretch>
            <a:fillRect/>
          </a:stretch>
        </p:blipFill>
        <p:spPr bwMode="auto">
          <a:xfrm>
            <a:off x="395288" y="1628775"/>
            <a:ext cx="8280400" cy="48244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endParaRPr lang="en-US"/>
          </a:p>
        </p:txBody>
      </p:sp>
      <p:sp>
        <p:nvSpPr>
          <p:cNvPr id="35843" name="Rectangle 3"/>
          <p:cNvSpPr>
            <a:spLocks noGrp="1" noChangeArrowheads="1"/>
          </p:cNvSpPr>
          <p:nvPr>
            <p:ph type="body" idx="1"/>
          </p:nvPr>
        </p:nvSpPr>
        <p:spPr/>
        <p:txBody>
          <a:bodyPr/>
          <a:lstStyle/>
          <a:p>
            <a:endParaRPr lang="en-US"/>
          </a:p>
        </p:txBody>
      </p:sp>
      <p:pic>
        <p:nvPicPr>
          <p:cNvPr id="35887" name="Picture 47" descr="Amebiasis Pathogenesis"/>
          <p:cNvPicPr>
            <a:picLocks noChangeAspect="1" noChangeArrowheads="1"/>
          </p:cNvPicPr>
          <p:nvPr/>
        </p:nvPicPr>
        <p:blipFill>
          <a:blip r:embed="rId2"/>
          <a:srcRect/>
          <a:stretch>
            <a:fillRect/>
          </a:stretch>
        </p:blipFill>
        <p:spPr bwMode="auto">
          <a:xfrm>
            <a:off x="381000" y="609600"/>
            <a:ext cx="8458200" cy="5486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876800"/>
            <a:ext cx="8534400" cy="1066800"/>
          </a:xfrm>
        </p:spPr>
        <p:txBody>
          <a:bodyPr/>
          <a:lstStyle/>
          <a:p>
            <a:pPr algn="l"/>
            <a:r>
              <a:rPr lang="en-US" sz="3600" b="1"/>
              <a:t>Laboratory diagnosis.                                                   </a:t>
            </a:r>
            <a:r>
              <a:rPr lang="en-US" sz="3200"/>
              <a:t>An iodine-stained cyst of the pathogen </a:t>
            </a:r>
            <a:r>
              <a:rPr lang="en-US" sz="3200" i="1"/>
              <a:t>Entamoeba hystolytica </a:t>
            </a:r>
            <a:r>
              <a:rPr lang="en-US" sz="3200"/>
              <a:t>with 4 nuclei is illustrated. The harmless commensal </a:t>
            </a:r>
            <a:r>
              <a:rPr lang="en-US" sz="3200" i="1"/>
              <a:t>Entamoeba coli </a:t>
            </a:r>
            <a:r>
              <a:rPr lang="en-US" sz="3200"/>
              <a:t>has larger cyts with 8 nuclei. Furthermore, recall that </a:t>
            </a:r>
            <a:r>
              <a:rPr lang="en-US" sz="3200" i="1"/>
              <a:t>E. histolytica </a:t>
            </a:r>
            <a:r>
              <a:rPr lang="en-US" sz="3200"/>
              <a:t>has a lookalike </a:t>
            </a:r>
            <a:r>
              <a:rPr lang="en-US" sz="3200" i="1"/>
              <a:t>E. dispars </a:t>
            </a:r>
            <a:r>
              <a:rPr lang="en-US" sz="3200"/>
              <a:t>that is harmless.</a:t>
            </a:r>
            <a:br>
              <a:rPr lang="en-US" sz="3200"/>
            </a:br>
            <a:r>
              <a:rPr lang="en-US" sz="3200"/>
              <a:t/>
            </a:r>
            <a:br>
              <a:rPr lang="en-US" sz="3200"/>
            </a:br>
            <a:endParaRPr lang="ru-RU"/>
          </a:p>
        </p:txBody>
      </p:sp>
      <p:pic>
        <p:nvPicPr>
          <p:cNvPr id="7171" name="Picture 3" descr="celula"/>
          <p:cNvPicPr>
            <a:picLocks noChangeAspect="1" noChangeArrowheads="1"/>
          </p:cNvPicPr>
          <p:nvPr/>
        </p:nvPicPr>
        <p:blipFill>
          <a:blip r:embed="rId3"/>
          <a:srcRect/>
          <a:stretch>
            <a:fillRect/>
          </a:stretch>
        </p:blipFill>
        <p:spPr bwMode="auto">
          <a:xfrm>
            <a:off x="5257800" y="-152400"/>
            <a:ext cx="3886200" cy="369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Files\office97\Templates\Blank Presentation.pot</Template>
  <TotalTime>885</TotalTime>
  <Words>358</Words>
  <Application>Microsoft PowerPoint</Application>
  <PresentationFormat>On-screen Show (4:3)</PresentationFormat>
  <Paragraphs>46</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Times New Roman</vt:lpstr>
      <vt:lpstr>Bookman Old Style</vt:lpstr>
      <vt:lpstr>Tahoma</vt:lpstr>
      <vt:lpstr>Symbol</vt:lpstr>
      <vt:lpstr>Arial,BoldItalic</vt:lpstr>
      <vt:lpstr>Arial</vt:lpstr>
      <vt:lpstr>Blank Presentation</vt:lpstr>
      <vt:lpstr>Entamoeba histolytica</vt:lpstr>
      <vt:lpstr>Slide 2</vt:lpstr>
      <vt:lpstr>Slide 3</vt:lpstr>
      <vt:lpstr>Morphology</vt:lpstr>
      <vt:lpstr>Life cycle</vt:lpstr>
      <vt:lpstr>Slide 6</vt:lpstr>
      <vt:lpstr>Pyogenic- Liver Abscess</vt:lpstr>
      <vt:lpstr>Slide 8</vt:lpstr>
      <vt:lpstr>Laboratory diagnosis.                                                   An iodine-stained cyst of the pathogen Entamoeba hystolytica with 4 nuclei is illustrated. The harmless commensal Entamoeba coli has larger cyts with 8 nuclei. Furthermore, recall that E. histolytica has a lookalike E. dispars that is harmless.  </vt:lpstr>
      <vt:lpstr>Transmission</vt:lpstr>
      <vt:lpstr>Slide 11</vt:lpstr>
      <vt:lpstr>Diagnosis</vt:lpstr>
      <vt:lpstr>Treatment</vt:lpstr>
      <vt:lpstr>Treatment</vt:lpstr>
      <vt:lpstr>Slide 15</vt:lpstr>
      <vt:lpstr>Slide 16</vt:lpstr>
      <vt:lpstr>Slide 17</vt:lpstr>
      <vt:lpstr>Slide 18</vt:lpstr>
      <vt:lpstr>Slide 19</vt:lpstr>
      <vt:lpstr>Slide 20</vt:lpstr>
      <vt:lpstr>Slide 21</vt:lpstr>
      <vt:lpstr>Slide 22</vt:lpstr>
      <vt:lpstr>Slide 23</vt:lpstr>
      <vt:lpstr>Slide 24</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Eugene Chubmkov</dc:creator>
  <cp:lastModifiedBy>Asus</cp:lastModifiedBy>
  <cp:revision>41</cp:revision>
  <dcterms:created xsi:type="dcterms:W3CDTF">2003-07-23T05:36:16Z</dcterms:created>
  <dcterms:modified xsi:type="dcterms:W3CDTF">2015-01-15T20:31:39Z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C:\Alectures\ALLLectures\10011-11001\10921</vt:lpwstr>
  </property>
</Properties>
</file>