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D130C00-63F2-4F26-8FF9-45416EE14FA5}" type="datetimeFigureOut">
              <a:rPr lang="ar-IQ" smtClean="0"/>
              <a:t>30/01/1434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1972E94-A985-4078-9721-62699C0DD9FC}" type="slidenum">
              <a:rPr lang="ar-IQ" smtClean="0"/>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a:lstStyle/>
          <a:p>
            <a:pPr eaLnBrk="1" hangingPunct="1">
              <a:spcBef>
                <a:spcPct val="0"/>
              </a:spcBef>
            </a:pPr>
            <a:endParaRPr lang="ar-EG"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4691A5-993E-4C62-BC4D-2E86E1357ADF}" type="slidenum">
              <a:rPr lang="ar-EG" smtClean="0"/>
              <a:pPr/>
              <a:t>34</a:t>
            </a:fld>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ar-EG"/>
          </a:p>
        </p:txBody>
      </p:sp>
      <p:sp>
        <p:nvSpPr>
          <p:cNvPr id="3" name="ClipArt Placeholder 2"/>
          <p:cNvSpPr>
            <a:spLocks noGrp="1"/>
          </p:cNvSpPr>
          <p:nvPr>
            <p:ph type="clipArt" sz="half" idx="1"/>
          </p:nvPr>
        </p:nvSpPr>
        <p:spPr>
          <a:xfrm>
            <a:off x="990600" y="1676400"/>
            <a:ext cx="3787775" cy="4114800"/>
          </a:xfrm>
        </p:spPr>
        <p:txBody>
          <a:bodyPr rtlCol="1">
            <a:normAutofit/>
          </a:bodyPr>
          <a:lstStyle/>
          <a:p>
            <a:pPr lvl="0"/>
            <a:endParaRPr lang="ar-EG" noProof="0" smtClean="0"/>
          </a:p>
        </p:txBody>
      </p:sp>
      <p:sp>
        <p:nvSpPr>
          <p:cNvPr id="4" name="Text Placeholder 3"/>
          <p:cNvSpPr>
            <a:spLocks noGrp="1"/>
          </p:cNvSpPr>
          <p:nvPr>
            <p:ph type="body" sz="half" idx="2"/>
          </p:nvPr>
        </p:nvSpPr>
        <p:spPr>
          <a:xfrm>
            <a:off x="4930775"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30/01/1434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30/01/1434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Life7e-Fig-42-01-0"/>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4213" y="0"/>
            <a:ext cx="7772400" cy="765175"/>
          </a:xfrm>
        </p:spPr>
        <p:txBody>
          <a:bodyPr/>
          <a:lstStyle/>
          <a:p>
            <a:pPr eaLnBrk="1" hangingPunct="1"/>
            <a:r>
              <a:rPr lang="en-US" sz="2800" b="1" smtClean="0">
                <a:solidFill>
                  <a:srgbClr val="002060"/>
                </a:solidFill>
                <a:cs typeface="Times New Roman" pitchFamily="18" charset="0"/>
              </a:rPr>
              <a:t>The Posterior Pituitary Gland</a:t>
            </a:r>
            <a:r>
              <a:rPr lang="en-US" sz="2800" b="1" smtClean="0">
                <a:solidFill>
                  <a:srgbClr val="FFFF00"/>
                </a:solidFill>
                <a:cs typeface="Times New Roman" pitchFamily="18" charset="0"/>
              </a:rPr>
              <a:t> </a:t>
            </a:r>
          </a:p>
        </p:txBody>
      </p:sp>
      <p:sp>
        <p:nvSpPr>
          <p:cNvPr id="22531" name="Rectangle 3"/>
          <p:cNvSpPr>
            <a:spLocks noGrp="1" noChangeArrowheads="1"/>
          </p:cNvSpPr>
          <p:nvPr>
            <p:ph type="subTitle" idx="1"/>
          </p:nvPr>
        </p:nvSpPr>
        <p:spPr>
          <a:xfrm>
            <a:off x="684213" y="765175"/>
            <a:ext cx="7632700" cy="2519363"/>
          </a:xfrm>
        </p:spPr>
        <p:txBody>
          <a:bodyPr/>
          <a:lstStyle/>
          <a:p>
            <a:pPr marL="990600" lvl="1" indent="-533400" algn="l" rtl="0" eaLnBrk="1" hangingPunct="1">
              <a:lnSpc>
                <a:spcPct val="90000"/>
              </a:lnSpc>
            </a:pPr>
            <a:r>
              <a:rPr lang="en-US" sz="2000" smtClean="0">
                <a:solidFill>
                  <a:srgbClr val="002060"/>
                </a:solidFill>
                <a:cs typeface="Arial" pitchFamily="34" charset="0"/>
              </a:rPr>
              <a:t>Its also called the neurohypophysis or pars nervosa, contains the axones of some hypothalamic neurons. Neurons within the supraoptic &amp; paraventricular nuclei manufacture :</a:t>
            </a:r>
          </a:p>
          <a:p>
            <a:pPr marL="990600" lvl="1" indent="-533400" algn="l" rtl="0" eaLnBrk="1" hangingPunct="1">
              <a:lnSpc>
                <a:spcPct val="90000"/>
              </a:lnSpc>
              <a:buFontTx/>
              <a:buChar char="-"/>
            </a:pPr>
            <a:r>
              <a:rPr lang="en-US" sz="2000" b="1" smtClean="0">
                <a:solidFill>
                  <a:srgbClr val="002060"/>
                </a:solidFill>
                <a:cs typeface="Arial" pitchFamily="34" charset="0"/>
              </a:rPr>
              <a:t>Antidiuretic hormone (ADH)</a:t>
            </a:r>
            <a:r>
              <a:rPr lang="en-US" sz="2000" smtClean="0">
                <a:solidFill>
                  <a:srgbClr val="002060"/>
                </a:solidFill>
                <a:cs typeface="Arial" pitchFamily="34" charset="0"/>
              </a:rPr>
              <a:t> also called   </a:t>
            </a:r>
            <a:r>
              <a:rPr lang="en-US" sz="2000" b="1" smtClean="0">
                <a:solidFill>
                  <a:srgbClr val="002060"/>
                </a:solidFill>
                <a:cs typeface="Arial" pitchFamily="34" charset="0"/>
              </a:rPr>
              <a:t>vasopressin </a:t>
            </a:r>
          </a:p>
          <a:p>
            <a:pPr marL="990600" lvl="1" indent="-533400" algn="l" rtl="0" eaLnBrk="1" hangingPunct="1">
              <a:lnSpc>
                <a:spcPct val="90000"/>
              </a:lnSpc>
            </a:pPr>
            <a:r>
              <a:rPr lang="en-US" sz="2000" b="1" smtClean="0">
                <a:solidFill>
                  <a:srgbClr val="002060"/>
                </a:solidFill>
                <a:cs typeface="Arial" pitchFamily="34" charset="0"/>
              </a:rPr>
              <a:t>-     Oxytocin  </a:t>
            </a:r>
          </a:p>
        </p:txBody>
      </p:sp>
      <p:pic>
        <p:nvPicPr>
          <p:cNvPr id="22532" name="Picture 4"/>
          <p:cNvPicPr>
            <a:picLocks noChangeAspect="1" noChangeArrowheads="1"/>
          </p:cNvPicPr>
          <p:nvPr/>
        </p:nvPicPr>
        <p:blipFill>
          <a:blip r:embed="rId2" cstate="print"/>
          <a:srcRect/>
          <a:stretch>
            <a:fillRect/>
          </a:stretch>
        </p:blipFill>
        <p:spPr bwMode="auto">
          <a:xfrm>
            <a:off x="3708400" y="2492375"/>
            <a:ext cx="5435600" cy="436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cstate="print"/>
          <a:srcRect/>
          <a:stretch>
            <a:fillRect/>
          </a:stretch>
        </p:blipFill>
        <p:spPr bwMode="auto">
          <a:xfrm>
            <a:off x="2362200" y="2057400"/>
            <a:ext cx="2884488" cy="3810000"/>
          </a:xfrm>
          <a:prstGeom prst="rect">
            <a:avLst/>
          </a:prstGeom>
          <a:noFill/>
          <a:ln w="12700">
            <a:noFill/>
            <a:miter lim="800000"/>
            <a:headEnd/>
            <a:tailEnd/>
          </a:ln>
        </p:spPr>
      </p:pic>
      <p:pic>
        <p:nvPicPr>
          <p:cNvPr id="32771" name="Picture 5"/>
          <p:cNvPicPr>
            <a:picLocks noChangeAspect="1" noChangeArrowheads="1"/>
          </p:cNvPicPr>
          <p:nvPr/>
        </p:nvPicPr>
        <p:blipFill>
          <a:blip r:embed="rId3" cstate="print"/>
          <a:srcRect r="50000"/>
          <a:stretch>
            <a:fillRect/>
          </a:stretch>
        </p:blipFill>
        <p:spPr bwMode="auto">
          <a:xfrm>
            <a:off x="457200" y="2057400"/>
            <a:ext cx="1905000" cy="3810000"/>
          </a:xfrm>
          <a:prstGeom prst="rect">
            <a:avLst/>
          </a:prstGeom>
          <a:noFill/>
          <a:ln w="12700">
            <a:noFill/>
            <a:miter lim="800000"/>
            <a:headEnd/>
            <a:tailEnd/>
          </a:ln>
        </p:spPr>
      </p:pic>
      <p:pic>
        <p:nvPicPr>
          <p:cNvPr id="32772" name="Picture 6"/>
          <p:cNvPicPr>
            <a:picLocks noChangeAspect="1" noChangeArrowheads="1"/>
          </p:cNvPicPr>
          <p:nvPr/>
        </p:nvPicPr>
        <p:blipFill>
          <a:blip r:embed="rId4" cstate="print"/>
          <a:srcRect/>
          <a:stretch>
            <a:fillRect/>
          </a:stretch>
        </p:blipFill>
        <p:spPr bwMode="auto">
          <a:xfrm>
            <a:off x="5334000" y="1676400"/>
            <a:ext cx="2895600" cy="2171700"/>
          </a:xfrm>
          <a:prstGeom prst="rect">
            <a:avLst/>
          </a:prstGeom>
          <a:noFill/>
          <a:ln w="12700">
            <a:noFill/>
            <a:miter lim="800000"/>
            <a:headEnd/>
            <a:tailEnd/>
          </a:ln>
        </p:spPr>
      </p:pic>
      <p:pic>
        <p:nvPicPr>
          <p:cNvPr id="32773" name="Picture 7"/>
          <p:cNvPicPr>
            <a:picLocks noChangeAspect="1" noChangeArrowheads="1"/>
          </p:cNvPicPr>
          <p:nvPr/>
        </p:nvPicPr>
        <p:blipFill>
          <a:blip r:embed="rId5" cstate="print"/>
          <a:srcRect/>
          <a:stretch>
            <a:fillRect/>
          </a:stretch>
        </p:blipFill>
        <p:spPr bwMode="auto">
          <a:xfrm>
            <a:off x="6934200" y="3810000"/>
            <a:ext cx="2052638" cy="3048000"/>
          </a:xfrm>
          <a:prstGeom prst="rect">
            <a:avLst/>
          </a:prstGeom>
          <a:noFill/>
          <a:ln w="12700">
            <a:noFill/>
            <a:miter lim="800000"/>
            <a:headEnd/>
            <a:tailEnd/>
          </a:ln>
        </p:spPr>
      </p:pic>
      <p:sp>
        <p:nvSpPr>
          <p:cNvPr id="32774" name="Rectangle 8"/>
          <p:cNvSpPr>
            <a:spLocks noGrp="1" noChangeArrowheads="1"/>
          </p:cNvSpPr>
          <p:nvPr>
            <p:ph type="ctrTitle"/>
          </p:nvPr>
        </p:nvSpPr>
        <p:spPr>
          <a:xfrm>
            <a:off x="0" y="228600"/>
            <a:ext cx="7772400" cy="1143000"/>
          </a:xfrm>
        </p:spPr>
        <p:txBody>
          <a:bodyPr/>
          <a:lstStyle/>
          <a:p>
            <a:pPr eaLnBrk="1" hangingPunct="1"/>
            <a:r>
              <a:rPr lang="en-US" smtClean="0">
                <a:cs typeface="Times New Roman" pitchFamily="18" charset="0"/>
              </a:rPr>
              <a:t>Growth Hormone Action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62000" y="685800"/>
          <a:ext cx="7239000" cy="5943600"/>
        </p:xfrm>
        <a:graphic>
          <a:graphicData uri="http://schemas.openxmlformats.org/presentationml/2006/ole">
            <p:oleObj spid="_x0000_s1026" name="Photo Editor Photo" r:id="rId3" imgW="7895238" imgH="6373115" progId="MSPhotoEd.3">
              <p:embed/>
            </p:oleObj>
          </a:graphicData>
        </a:graphic>
      </p:graphicFrame>
      <p:sp>
        <p:nvSpPr>
          <p:cNvPr id="522243" name="Text Box 3"/>
          <p:cNvSpPr txBox="1">
            <a:spLocks noChangeArrowheads="1"/>
          </p:cNvSpPr>
          <p:nvPr/>
        </p:nvSpPr>
        <p:spPr bwMode="auto">
          <a:xfrm>
            <a:off x="457200" y="0"/>
            <a:ext cx="5638800" cy="519113"/>
          </a:xfrm>
          <a:prstGeom prst="rect">
            <a:avLst/>
          </a:prstGeom>
          <a:noFill/>
          <a:ln w="12700">
            <a:noFill/>
            <a:miter lim="800000"/>
            <a:headEnd/>
            <a:tailEnd/>
          </a:ln>
          <a:effectLst/>
        </p:spPr>
        <p:txBody>
          <a:bodyPr>
            <a:spAutoFit/>
          </a:bodyPr>
          <a:lstStyle/>
          <a:p>
            <a:pPr>
              <a:spcBef>
                <a:spcPct val="50000"/>
              </a:spcBef>
              <a:defRPr/>
            </a:pPr>
            <a:r>
              <a:rPr lang="en-US" sz="2800" b="1">
                <a:solidFill>
                  <a:schemeClr val="tx2"/>
                </a:solidFill>
                <a:effectLst>
                  <a:outerShdw blurRad="38100" dist="38100" dir="2700000" algn="tl">
                    <a:srgbClr val="C0C0C0"/>
                  </a:outerShdw>
                </a:effectLst>
              </a:rPr>
              <a:t>Growth Hormone Action</a:t>
            </a:r>
          </a:p>
        </p:txBody>
      </p:sp>
      <p:sp>
        <p:nvSpPr>
          <p:cNvPr id="1028" name="Text Box 4"/>
          <p:cNvSpPr txBox="1">
            <a:spLocks noChangeArrowheads="1"/>
          </p:cNvSpPr>
          <p:nvPr/>
        </p:nvSpPr>
        <p:spPr bwMode="auto">
          <a:xfrm>
            <a:off x="5562600" y="762000"/>
            <a:ext cx="2286000" cy="641350"/>
          </a:xfrm>
          <a:prstGeom prst="rect">
            <a:avLst/>
          </a:prstGeom>
          <a:noFill/>
          <a:ln w="12700">
            <a:noFill/>
            <a:miter lim="800000"/>
            <a:headEnd/>
            <a:tailEnd/>
          </a:ln>
        </p:spPr>
        <p:txBody>
          <a:bodyPr>
            <a:spAutoFit/>
          </a:bodyPr>
          <a:lstStyle/>
          <a:p>
            <a:pPr>
              <a:spcBef>
                <a:spcPct val="50000"/>
              </a:spcBef>
            </a:pPr>
            <a:r>
              <a:rPr lang="en-US" sz="1800">
                <a:solidFill>
                  <a:srgbClr val="000000"/>
                </a:solidFill>
              </a:rPr>
              <a:t>Exercise, stress, sleep, low glucose</a:t>
            </a:r>
          </a:p>
        </p:txBody>
      </p:sp>
      <p:sp>
        <p:nvSpPr>
          <p:cNvPr id="1029" name="Line 5"/>
          <p:cNvSpPr>
            <a:spLocks noChangeShapeType="1"/>
          </p:cNvSpPr>
          <p:nvPr/>
        </p:nvSpPr>
        <p:spPr bwMode="auto">
          <a:xfrm flipH="1">
            <a:off x="4953000" y="990600"/>
            <a:ext cx="609600" cy="0"/>
          </a:xfrm>
          <a:prstGeom prst="line">
            <a:avLst/>
          </a:prstGeom>
          <a:noFill/>
          <a:ln w="22225">
            <a:solidFill>
              <a:srgbClr val="000000"/>
            </a:solidFill>
            <a:round/>
            <a:headEnd/>
            <a:tailEnd type="triangle" w="med" len="med"/>
          </a:ln>
        </p:spPr>
        <p:txBody>
          <a:bodyPr/>
          <a:lstStyle/>
          <a:p>
            <a:endParaRPr lang="ar-IQ"/>
          </a:p>
        </p:txBody>
      </p:sp>
      <p:sp>
        <p:nvSpPr>
          <p:cNvPr id="1030" name="Text Box 6"/>
          <p:cNvSpPr txBox="1">
            <a:spLocks noChangeArrowheads="1"/>
          </p:cNvSpPr>
          <p:nvPr/>
        </p:nvSpPr>
        <p:spPr bwMode="auto">
          <a:xfrm>
            <a:off x="5105400" y="990600"/>
            <a:ext cx="457200" cy="304800"/>
          </a:xfrm>
          <a:prstGeom prst="rect">
            <a:avLst/>
          </a:prstGeom>
          <a:noFill/>
          <a:ln w="12700">
            <a:noFill/>
            <a:miter lim="800000"/>
            <a:headEnd/>
            <a:tailEnd/>
          </a:ln>
        </p:spPr>
        <p:txBody>
          <a:bodyPr>
            <a:spAutoFit/>
          </a:bodyPr>
          <a:lstStyle/>
          <a:p>
            <a:pPr>
              <a:spcBef>
                <a:spcPct val="50000"/>
              </a:spcBef>
            </a:pPr>
            <a:r>
              <a:rPr lang="en-US" sz="1400">
                <a:solidFill>
                  <a:srgbClr val="000000"/>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381000" y="228600"/>
            <a:ext cx="8610600" cy="1143000"/>
          </a:xfrm>
        </p:spPr>
        <p:txBody>
          <a:bodyPr/>
          <a:lstStyle/>
          <a:p>
            <a:pPr eaLnBrk="1" hangingPunct="1"/>
            <a:r>
              <a:rPr lang="en-US" smtClean="0">
                <a:cs typeface="Times New Roman" pitchFamily="18" charset="0"/>
              </a:rPr>
              <a:t>GH Insensitivity (Laron dwarfism)</a:t>
            </a:r>
          </a:p>
        </p:txBody>
      </p:sp>
      <p:pic>
        <p:nvPicPr>
          <p:cNvPr id="38915" name="Picture 3" descr="HP"/>
          <p:cNvPicPr>
            <a:picLocks noChangeAspect="1" noChangeArrowheads="1"/>
          </p:cNvPicPr>
          <p:nvPr/>
        </p:nvPicPr>
        <p:blipFill>
          <a:blip r:embed="rId2" cstate="print"/>
          <a:srcRect/>
          <a:stretch>
            <a:fillRect/>
          </a:stretch>
        </p:blipFill>
        <p:spPr bwMode="auto">
          <a:xfrm>
            <a:off x="838200" y="1676400"/>
            <a:ext cx="4521200" cy="4724400"/>
          </a:xfrm>
          <a:prstGeom prst="rect">
            <a:avLst/>
          </a:prstGeom>
          <a:noFill/>
          <a:ln w="9525">
            <a:noFill/>
            <a:miter lim="800000"/>
            <a:headEnd/>
            <a:tailEnd/>
          </a:ln>
        </p:spPr>
      </p:pic>
      <p:sp>
        <p:nvSpPr>
          <p:cNvPr id="38916" name="Freeform 4"/>
          <p:cNvSpPr>
            <a:spLocks/>
          </p:cNvSpPr>
          <p:nvPr/>
        </p:nvSpPr>
        <p:spPr bwMode="auto">
          <a:xfrm>
            <a:off x="5715000" y="4724400"/>
            <a:ext cx="2733675" cy="1128713"/>
          </a:xfrm>
          <a:custGeom>
            <a:avLst/>
            <a:gdLst>
              <a:gd name="T0" fmla="*/ 2147483647 w 1722"/>
              <a:gd name="T1" fmla="*/ 2147483647 h 711"/>
              <a:gd name="T2" fmla="*/ 2147483647 w 1722"/>
              <a:gd name="T3" fmla="*/ 2147483647 h 711"/>
              <a:gd name="T4" fmla="*/ 2147483647 w 1722"/>
              <a:gd name="T5" fmla="*/ 2147483647 h 711"/>
              <a:gd name="T6" fmla="*/ 2147483647 w 1722"/>
              <a:gd name="T7" fmla="*/ 2147483647 h 711"/>
              <a:gd name="T8" fmla="*/ 2147483647 w 1722"/>
              <a:gd name="T9" fmla="*/ 2147483647 h 711"/>
              <a:gd name="T10" fmla="*/ 2147483647 w 1722"/>
              <a:gd name="T11" fmla="*/ 2147483647 h 711"/>
              <a:gd name="T12" fmla="*/ 2147483647 w 1722"/>
              <a:gd name="T13" fmla="*/ 2147483647 h 711"/>
              <a:gd name="T14" fmla="*/ 2147483647 w 1722"/>
              <a:gd name="T15" fmla="*/ 2147483647 h 711"/>
              <a:gd name="T16" fmla="*/ 2147483647 w 1722"/>
              <a:gd name="T17" fmla="*/ 2147483647 h 711"/>
              <a:gd name="T18" fmla="*/ 2147483647 w 1722"/>
              <a:gd name="T19" fmla="*/ 2147483647 h 711"/>
              <a:gd name="T20" fmla="*/ 2147483647 w 1722"/>
              <a:gd name="T21" fmla="*/ 2147483647 h 711"/>
              <a:gd name="T22" fmla="*/ 2147483647 w 1722"/>
              <a:gd name="T23" fmla="*/ 2147483647 h 711"/>
              <a:gd name="T24" fmla="*/ 2147483647 w 1722"/>
              <a:gd name="T25" fmla="*/ 2147483647 h 711"/>
              <a:gd name="T26" fmla="*/ 2147483647 w 1722"/>
              <a:gd name="T27" fmla="*/ 2147483647 h 711"/>
              <a:gd name="T28" fmla="*/ 2147483647 w 1722"/>
              <a:gd name="T29" fmla="*/ 2147483647 h 711"/>
              <a:gd name="T30" fmla="*/ 2147483647 w 1722"/>
              <a:gd name="T31" fmla="*/ 2147483647 h 711"/>
              <a:gd name="T32" fmla="*/ 2147483647 w 1722"/>
              <a:gd name="T33" fmla="*/ 2147483647 h 711"/>
              <a:gd name="T34" fmla="*/ 2147483647 w 1722"/>
              <a:gd name="T35" fmla="*/ 2147483647 h 711"/>
              <a:gd name="T36" fmla="*/ 2147483647 w 1722"/>
              <a:gd name="T37" fmla="*/ 2147483647 h 711"/>
              <a:gd name="T38" fmla="*/ 2147483647 w 1722"/>
              <a:gd name="T39" fmla="*/ 2147483647 h 711"/>
              <a:gd name="T40" fmla="*/ 2147483647 w 1722"/>
              <a:gd name="T41" fmla="*/ 2147483647 h 7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2"/>
              <a:gd name="T64" fmla="*/ 0 h 711"/>
              <a:gd name="T65" fmla="*/ 1722 w 1722"/>
              <a:gd name="T66" fmla="*/ 711 h 7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2" h="711">
                <a:moveTo>
                  <a:pt x="895" y="34"/>
                </a:moveTo>
                <a:cubicBezTo>
                  <a:pt x="763" y="0"/>
                  <a:pt x="833" y="7"/>
                  <a:pt x="684" y="22"/>
                </a:cubicBezTo>
                <a:cubicBezTo>
                  <a:pt x="633" y="35"/>
                  <a:pt x="582" y="40"/>
                  <a:pt x="532" y="57"/>
                </a:cubicBezTo>
                <a:cubicBezTo>
                  <a:pt x="515" y="75"/>
                  <a:pt x="503" y="98"/>
                  <a:pt x="485" y="116"/>
                </a:cubicBezTo>
                <a:cubicBezTo>
                  <a:pt x="453" y="148"/>
                  <a:pt x="452" y="133"/>
                  <a:pt x="415" y="151"/>
                </a:cubicBezTo>
                <a:cubicBezTo>
                  <a:pt x="369" y="174"/>
                  <a:pt x="338" y="197"/>
                  <a:pt x="286" y="209"/>
                </a:cubicBezTo>
                <a:cubicBezTo>
                  <a:pt x="207" y="329"/>
                  <a:pt x="85" y="423"/>
                  <a:pt x="40" y="561"/>
                </a:cubicBezTo>
                <a:cubicBezTo>
                  <a:pt x="32" y="585"/>
                  <a:pt x="0" y="693"/>
                  <a:pt x="5" y="701"/>
                </a:cubicBezTo>
                <a:cubicBezTo>
                  <a:pt x="12" y="711"/>
                  <a:pt x="61" y="656"/>
                  <a:pt x="64" y="654"/>
                </a:cubicBezTo>
                <a:cubicBezTo>
                  <a:pt x="89" y="639"/>
                  <a:pt x="153" y="620"/>
                  <a:pt x="181" y="619"/>
                </a:cubicBezTo>
                <a:cubicBezTo>
                  <a:pt x="446" y="611"/>
                  <a:pt x="712" y="611"/>
                  <a:pt x="977" y="607"/>
                </a:cubicBezTo>
                <a:cubicBezTo>
                  <a:pt x="1094" y="611"/>
                  <a:pt x="1211" y="610"/>
                  <a:pt x="1328" y="619"/>
                </a:cubicBezTo>
                <a:cubicBezTo>
                  <a:pt x="1391" y="624"/>
                  <a:pt x="1452" y="647"/>
                  <a:pt x="1515" y="654"/>
                </a:cubicBezTo>
                <a:cubicBezTo>
                  <a:pt x="1587" y="679"/>
                  <a:pt x="1639" y="690"/>
                  <a:pt x="1714" y="678"/>
                </a:cubicBezTo>
                <a:cubicBezTo>
                  <a:pt x="1708" y="606"/>
                  <a:pt x="1722" y="520"/>
                  <a:pt x="1667" y="467"/>
                </a:cubicBezTo>
                <a:cubicBezTo>
                  <a:pt x="1663" y="437"/>
                  <a:pt x="1666" y="357"/>
                  <a:pt x="1621" y="338"/>
                </a:cubicBezTo>
                <a:cubicBezTo>
                  <a:pt x="1561" y="313"/>
                  <a:pt x="1433" y="291"/>
                  <a:pt x="1433" y="291"/>
                </a:cubicBezTo>
                <a:cubicBezTo>
                  <a:pt x="1340" y="221"/>
                  <a:pt x="1286" y="199"/>
                  <a:pt x="1187" y="151"/>
                </a:cubicBezTo>
                <a:cubicBezTo>
                  <a:pt x="1133" y="95"/>
                  <a:pt x="1203" y="159"/>
                  <a:pt x="1117" y="116"/>
                </a:cubicBezTo>
                <a:cubicBezTo>
                  <a:pt x="1107" y="111"/>
                  <a:pt x="1104" y="97"/>
                  <a:pt x="1094" y="92"/>
                </a:cubicBezTo>
                <a:cubicBezTo>
                  <a:pt x="1036" y="63"/>
                  <a:pt x="959" y="46"/>
                  <a:pt x="895" y="34"/>
                </a:cubicBezTo>
                <a:close/>
              </a:path>
            </a:pathLst>
          </a:custGeom>
          <a:solidFill>
            <a:srgbClr val="993300"/>
          </a:solidFill>
          <a:ln w="9525">
            <a:solidFill>
              <a:schemeClr val="tx1"/>
            </a:solidFill>
            <a:round/>
            <a:headEnd/>
            <a:tailEnd/>
          </a:ln>
        </p:spPr>
        <p:txBody>
          <a:bodyPr wrap="none" anchor="ctr"/>
          <a:lstStyle/>
          <a:p>
            <a:endParaRPr lang="ar-IQ"/>
          </a:p>
        </p:txBody>
      </p:sp>
      <p:sp>
        <p:nvSpPr>
          <p:cNvPr id="38917" name="Text Box 5"/>
          <p:cNvSpPr txBox="1">
            <a:spLocks noChangeArrowheads="1"/>
          </p:cNvSpPr>
          <p:nvPr/>
        </p:nvSpPr>
        <p:spPr bwMode="auto">
          <a:xfrm>
            <a:off x="5715000" y="2895600"/>
            <a:ext cx="2901950" cy="457200"/>
          </a:xfrm>
          <a:prstGeom prst="rect">
            <a:avLst/>
          </a:prstGeom>
          <a:noFill/>
          <a:ln w="12700">
            <a:noFill/>
            <a:miter lim="800000"/>
            <a:headEnd/>
            <a:tailEnd/>
          </a:ln>
        </p:spPr>
        <p:txBody>
          <a:bodyPr wrap="none">
            <a:spAutoFit/>
          </a:bodyPr>
          <a:lstStyle/>
          <a:p>
            <a:r>
              <a:rPr lang="en-US"/>
              <a:t>Somatomedin (IGF-1)</a:t>
            </a:r>
          </a:p>
        </p:txBody>
      </p:sp>
      <p:cxnSp>
        <p:nvCxnSpPr>
          <p:cNvPr id="38918" name="AutoShape 6"/>
          <p:cNvCxnSpPr>
            <a:cxnSpLocks noChangeShapeType="1"/>
          </p:cNvCxnSpPr>
          <p:nvPr/>
        </p:nvCxnSpPr>
        <p:spPr bwMode="auto">
          <a:xfrm flipV="1">
            <a:off x="7135813" y="3429000"/>
            <a:ext cx="255587" cy="1273175"/>
          </a:xfrm>
          <a:prstGeom prst="straightConnector1">
            <a:avLst/>
          </a:prstGeom>
          <a:noFill/>
          <a:ln w="12700">
            <a:solidFill>
              <a:srgbClr val="00FF00"/>
            </a:solidFill>
            <a:prstDash val="dash"/>
            <a:round/>
            <a:headEnd/>
            <a:tailEnd type="triangle" w="med" len="med"/>
          </a:ln>
        </p:spPr>
      </p:cxnSp>
      <p:sp>
        <p:nvSpPr>
          <p:cNvPr id="38919" name="Text Box 7"/>
          <p:cNvSpPr txBox="1">
            <a:spLocks noChangeArrowheads="1"/>
          </p:cNvSpPr>
          <p:nvPr/>
        </p:nvSpPr>
        <p:spPr bwMode="auto">
          <a:xfrm>
            <a:off x="3794125" y="5984875"/>
            <a:ext cx="623888" cy="457200"/>
          </a:xfrm>
          <a:prstGeom prst="rect">
            <a:avLst/>
          </a:prstGeom>
          <a:noFill/>
          <a:ln w="12700">
            <a:noFill/>
            <a:miter lim="800000"/>
            <a:headEnd/>
            <a:tailEnd/>
          </a:ln>
        </p:spPr>
        <p:txBody>
          <a:bodyPr wrap="none">
            <a:spAutoFit/>
          </a:bodyPr>
          <a:lstStyle/>
          <a:p>
            <a:r>
              <a:rPr lang="en-US"/>
              <a:t>GH</a:t>
            </a:r>
          </a:p>
        </p:txBody>
      </p:sp>
      <p:cxnSp>
        <p:nvCxnSpPr>
          <p:cNvPr id="38920" name="AutoShape 8"/>
          <p:cNvCxnSpPr>
            <a:cxnSpLocks noChangeShapeType="1"/>
          </p:cNvCxnSpPr>
          <p:nvPr/>
        </p:nvCxnSpPr>
        <p:spPr bwMode="auto">
          <a:xfrm flipV="1">
            <a:off x="4343400" y="5715000"/>
            <a:ext cx="2387600" cy="609600"/>
          </a:xfrm>
          <a:prstGeom prst="straightConnector1">
            <a:avLst/>
          </a:prstGeom>
          <a:noFill/>
          <a:ln w="92075">
            <a:solidFill>
              <a:srgbClr val="00FF00"/>
            </a:solidFill>
            <a:round/>
            <a:headEnd/>
            <a:tailEnd type="triangle" w="med" len="med"/>
          </a:ln>
        </p:spPr>
      </p:cxnSp>
      <p:sp>
        <p:nvSpPr>
          <p:cNvPr id="38921" name="Freeform 9"/>
          <p:cNvSpPr>
            <a:spLocks/>
          </p:cNvSpPr>
          <p:nvPr/>
        </p:nvSpPr>
        <p:spPr bwMode="auto">
          <a:xfrm>
            <a:off x="4419600" y="3581400"/>
            <a:ext cx="1879600" cy="2438400"/>
          </a:xfrm>
          <a:custGeom>
            <a:avLst/>
            <a:gdLst>
              <a:gd name="T0" fmla="*/ 2147483647 w 1184"/>
              <a:gd name="T1" fmla="*/ 0 h 1536"/>
              <a:gd name="T2" fmla="*/ 2147483647 w 1184"/>
              <a:gd name="T3" fmla="*/ 2147483647 h 1536"/>
              <a:gd name="T4" fmla="*/ 0 w 1184"/>
              <a:gd name="T5" fmla="*/ 2147483647 h 1536"/>
              <a:gd name="T6" fmla="*/ 0 60000 65536"/>
              <a:gd name="T7" fmla="*/ 0 60000 65536"/>
              <a:gd name="T8" fmla="*/ 0 60000 65536"/>
              <a:gd name="T9" fmla="*/ 0 w 1184"/>
              <a:gd name="T10" fmla="*/ 0 h 1536"/>
              <a:gd name="T11" fmla="*/ 1184 w 1184"/>
              <a:gd name="T12" fmla="*/ 1536 h 1536"/>
            </a:gdLst>
            <a:ahLst/>
            <a:cxnLst>
              <a:cxn ang="T6">
                <a:pos x="T0" y="T1"/>
              </a:cxn>
              <a:cxn ang="T7">
                <a:pos x="T2" y="T3"/>
              </a:cxn>
              <a:cxn ang="T8">
                <a:pos x="T4" y="T5"/>
              </a:cxn>
            </a:cxnLst>
            <a:rect l="T9" t="T10" r="T11" b="T12"/>
            <a:pathLst>
              <a:path w="1184" h="1536">
                <a:moveTo>
                  <a:pt x="1056" y="0"/>
                </a:moveTo>
                <a:cubicBezTo>
                  <a:pt x="1120" y="136"/>
                  <a:pt x="1184" y="272"/>
                  <a:pt x="1008" y="528"/>
                </a:cubicBezTo>
                <a:cubicBezTo>
                  <a:pt x="832" y="784"/>
                  <a:pt x="416" y="1160"/>
                  <a:pt x="0" y="1536"/>
                </a:cubicBezTo>
              </a:path>
            </a:pathLst>
          </a:custGeom>
          <a:noFill/>
          <a:ln w="12700">
            <a:solidFill>
              <a:schemeClr val="accent2"/>
            </a:solidFill>
            <a:prstDash val="dash"/>
            <a:round/>
            <a:headEnd/>
            <a:tailEnd type="oval" w="med" len="med"/>
          </a:ln>
        </p:spPr>
        <p:txBody>
          <a:bodyPr wrap="none" anchor="ctr"/>
          <a:lstStyle/>
          <a:p>
            <a:endParaRPr lang="ar-IQ"/>
          </a:p>
        </p:txBody>
      </p:sp>
      <p:sp>
        <p:nvSpPr>
          <p:cNvPr id="557066" name="Text Box 10"/>
          <p:cNvSpPr txBox="1">
            <a:spLocks noChangeArrowheads="1"/>
          </p:cNvSpPr>
          <p:nvPr/>
        </p:nvSpPr>
        <p:spPr bwMode="auto">
          <a:xfrm>
            <a:off x="441325" y="2632075"/>
            <a:ext cx="5289550" cy="457200"/>
          </a:xfrm>
          <a:prstGeom prst="rect">
            <a:avLst/>
          </a:prstGeom>
          <a:noFill/>
          <a:ln w="12700">
            <a:noFill/>
            <a:miter lim="800000"/>
            <a:headEnd/>
            <a:tailEnd/>
          </a:ln>
          <a:effectLst/>
        </p:spPr>
        <p:txBody>
          <a:bodyPr wrap="none">
            <a:spAutoFit/>
          </a:bodyPr>
          <a:lstStyle/>
          <a:p>
            <a:pPr>
              <a:defRPr/>
            </a:pPr>
            <a:r>
              <a:rPr lang="en-US" b="1">
                <a:effectLst>
                  <a:outerShdw blurRad="38100" dist="38100" dir="2700000" algn="tl">
                    <a:srgbClr val="C0C0C0"/>
                  </a:outerShdw>
                </a:effectLst>
              </a:rPr>
              <a:t>Ghrelin          GHRH         Somatostatin</a:t>
            </a:r>
          </a:p>
        </p:txBody>
      </p:sp>
      <p:sp>
        <p:nvSpPr>
          <p:cNvPr id="38923" name="Freeform 11"/>
          <p:cNvSpPr>
            <a:spLocks/>
          </p:cNvSpPr>
          <p:nvPr/>
        </p:nvSpPr>
        <p:spPr bwMode="auto">
          <a:xfrm>
            <a:off x="533400" y="3200400"/>
            <a:ext cx="3124200" cy="2895600"/>
          </a:xfrm>
          <a:custGeom>
            <a:avLst/>
            <a:gdLst>
              <a:gd name="T0" fmla="*/ 2147483647 w 1968"/>
              <a:gd name="T1" fmla="*/ 0 h 1824"/>
              <a:gd name="T2" fmla="*/ 2147483647 w 1968"/>
              <a:gd name="T3" fmla="*/ 2147483647 h 1824"/>
              <a:gd name="T4" fmla="*/ 2147483647 w 1968"/>
              <a:gd name="T5" fmla="*/ 2147483647 h 1824"/>
              <a:gd name="T6" fmla="*/ 0 60000 65536"/>
              <a:gd name="T7" fmla="*/ 0 60000 65536"/>
              <a:gd name="T8" fmla="*/ 0 60000 65536"/>
              <a:gd name="T9" fmla="*/ 0 w 1968"/>
              <a:gd name="T10" fmla="*/ 0 h 1824"/>
              <a:gd name="T11" fmla="*/ 1968 w 1968"/>
              <a:gd name="T12" fmla="*/ 1824 h 1824"/>
            </a:gdLst>
            <a:ahLst/>
            <a:cxnLst>
              <a:cxn ang="T6">
                <a:pos x="T0" y="T1"/>
              </a:cxn>
              <a:cxn ang="T7">
                <a:pos x="T2" y="T3"/>
              </a:cxn>
              <a:cxn ang="T8">
                <a:pos x="T4" y="T5"/>
              </a:cxn>
            </a:cxnLst>
            <a:rect l="T9" t="T10" r="T11" b="T12"/>
            <a:pathLst>
              <a:path w="1968" h="1824">
                <a:moveTo>
                  <a:pt x="240" y="0"/>
                </a:moveTo>
                <a:cubicBezTo>
                  <a:pt x="120" y="280"/>
                  <a:pt x="0" y="560"/>
                  <a:pt x="288" y="864"/>
                </a:cubicBezTo>
                <a:cubicBezTo>
                  <a:pt x="576" y="1168"/>
                  <a:pt x="1272" y="1496"/>
                  <a:pt x="1968" y="1824"/>
                </a:cubicBezTo>
              </a:path>
            </a:pathLst>
          </a:custGeom>
          <a:noFill/>
          <a:ln w="38100">
            <a:solidFill>
              <a:srgbClr val="00FF00"/>
            </a:solidFill>
            <a:round/>
            <a:headEnd/>
            <a:tailEnd type="triangle" w="med" len="med"/>
          </a:ln>
        </p:spPr>
        <p:txBody>
          <a:bodyPr wrap="none" anchor="ctr"/>
          <a:lstStyle/>
          <a:p>
            <a:endParaRPr lang="ar-IQ"/>
          </a:p>
        </p:txBody>
      </p:sp>
      <p:sp>
        <p:nvSpPr>
          <p:cNvPr id="38924" name="Freeform 12"/>
          <p:cNvSpPr>
            <a:spLocks/>
          </p:cNvSpPr>
          <p:nvPr/>
        </p:nvSpPr>
        <p:spPr bwMode="auto">
          <a:xfrm>
            <a:off x="2514600" y="3048000"/>
            <a:ext cx="1346200" cy="2819400"/>
          </a:xfrm>
          <a:custGeom>
            <a:avLst/>
            <a:gdLst>
              <a:gd name="T0" fmla="*/ 2147483647 w 848"/>
              <a:gd name="T1" fmla="*/ 0 h 1776"/>
              <a:gd name="T2" fmla="*/ 2147483647 w 848"/>
              <a:gd name="T3" fmla="*/ 2147483647 h 1776"/>
              <a:gd name="T4" fmla="*/ 2147483647 w 848"/>
              <a:gd name="T5" fmla="*/ 2147483647 h 1776"/>
              <a:gd name="T6" fmla="*/ 0 60000 65536"/>
              <a:gd name="T7" fmla="*/ 0 60000 65536"/>
              <a:gd name="T8" fmla="*/ 0 60000 65536"/>
              <a:gd name="T9" fmla="*/ 0 w 848"/>
              <a:gd name="T10" fmla="*/ 0 h 1776"/>
              <a:gd name="T11" fmla="*/ 848 w 848"/>
              <a:gd name="T12" fmla="*/ 1776 h 1776"/>
            </a:gdLst>
            <a:ahLst/>
            <a:cxnLst>
              <a:cxn ang="T6">
                <a:pos x="T0" y="T1"/>
              </a:cxn>
              <a:cxn ang="T7">
                <a:pos x="T2" y="T3"/>
              </a:cxn>
              <a:cxn ang="T8">
                <a:pos x="T4" y="T5"/>
              </a:cxn>
            </a:cxnLst>
            <a:rect l="T9" t="T10" r="T11" b="T12"/>
            <a:pathLst>
              <a:path w="848" h="1776">
                <a:moveTo>
                  <a:pt x="80" y="0"/>
                </a:moveTo>
                <a:cubicBezTo>
                  <a:pt x="40" y="188"/>
                  <a:pt x="0" y="376"/>
                  <a:pt x="128" y="672"/>
                </a:cubicBezTo>
                <a:cubicBezTo>
                  <a:pt x="256" y="968"/>
                  <a:pt x="552" y="1372"/>
                  <a:pt x="848" y="1776"/>
                </a:cubicBezTo>
              </a:path>
            </a:pathLst>
          </a:custGeom>
          <a:noFill/>
          <a:ln w="38100">
            <a:solidFill>
              <a:srgbClr val="00FF00"/>
            </a:solidFill>
            <a:round/>
            <a:headEnd/>
            <a:tailEnd type="triangle" w="med" len="med"/>
          </a:ln>
        </p:spPr>
        <p:txBody>
          <a:bodyPr wrap="none" anchor="ctr"/>
          <a:lstStyle/>
          <a:p>
            <a:endParaRPr lang="ar-IQ"/>
          </a:p>
        </p:txBody>
      </p:sp>
      <p:sp>
        <p:nvSpPr>
          <p:cNvPr id="38925" name="Freeform 13"/>
          <p:cNvSpPr>
            <a:spLocks/>
          </p:cNvSpPr>
          <p:nvPr/>
        </p:nvSpPr>
        <p:spPr bwMode="auto">
          <a:xfrm>
            <a:off x="4267200" y="3352800"/>
            <a:ext cx="711200" cy="2514600"/>
          </a:xfrm>
          <a:custGeom>
            <a:avLst/>
            <a:gdLst>
              <a:gd name="T0" fmla="*/ 2147483647 w 448"/>
              <a:gd name="T1" fmla="*/ 0 h 1584"/>
              <a:gd name="T2" fmla="*/ 2147483647 w 448"/>
              <a:gd name="T3" fmla="*/ 2147483647 h 1584"/>
              <a:gd name="T4" fmla="*/ 0 w 448"/>
              <a:gd name="T5" fmla="*/ 2147483647 h 1584"/>
              <a:gd name="T6" fmla="*/ 0 60000 65536"/>
              <a:gd name="T7" fmla="*/ 0 60000 65536"/>
              <a:gd name="T8" fmla="*/ 0 60000 65536"/>
              <a:gd name="T9" fmla="*/ 0 w 448"/>
              <a:gd name="T10" fmla="*/ 0 h 1584"/>
              <a:gd name="T11" fmla="*/ 448 w 448"/>
              <a:gd name="T12" fmla="*/ 1584 h 1584"/>
            </a:gdLst>
            <a:ahLst/>
            <a:cxnLst>
              <a:cxn ang="T6">
                <a:pos x="T0" y="T1"/>
              </a:cxn>
              <a:cxn ang="T7">
                <a:pos x="T2" y="T3"/>
              </a:cxn>
              <a:cxn ang="T8">
                <a:pos x="T4" y="T5"/>
              </a:cxn>
            </a:cxnLst>
            <a:rect l="T9" t="T10" r="T11" b="T12"/>
            <a:pathLst>
              <a:path w="448" h="1584">
                <a:moveTo>
                  <a:pt x="384" y="0"/>
                </a:moveTo>
                <a:cubicBezTo>
                  <a:pt x="416" y="180"/>
                  <a:pt x="448" y="360"/>
                  <a:pt x="384" y="624"/>
                </a:cubicBezTo>
                <a:cubicBezTo>
                  <a:pt x="320" y="888"/>
                  <a:pt x="64" y="1424"/>
                  <a:pt x="0" y="1584"/>
                </a:cubicBezTo>
              </a:path>
            </a:pathLst>
          </a:custGeom>
          <a:noFill/>
          <a:ln w="38100">
            <a:solidFill>
              <a:schemeClr val="accent2"/>
            </a:solidFill>
            <a:round/>
            <a:headEnd/>
            <a:tailEnd type="oval" w="med" len="med"/>
          </a:ln>
        </p:spPr>
        <p:txBody>
          <a:bodyPr wrap="none" anchor="ctr"/>
          <a:lstStyle/>
          <a:p>
            <a:endParaRPr lang="ar-IQ"/>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solidFill>
                  <a:srgbClr val="92D050"/>
                </a:solidFill>
                <a:latin typeface="Kristen ITC" pitchFamily="66" charset="0"/>
                <a:cs typeface="Times New Roman" pitchFamily="18" charset="0"/>
              </a:rPr>
              <a:t>Gigantism</a:t>
            </a:r>
          </a:p>
        </p:txBody>
      </p:sp>
      <p:pic>
        <p:nvPicPr>
          <p:cNvPr id="40963" name="Content Placeholder 5" descr="gigantism2.jpg"/>
          <p:cNvPicPr>
            <a:picLocks noGrp="1" noChangeAspect="1"/>
          </p:cNvPicPr>
          <p:nvPr>
            <p:ph sz="half" idx="1"/>
          </p:nvPr>
        </p:nvPicPr>
        <p:blipFill>
          <a:blip r:embed="rId2" cstate="print"/>
          <a:srcRect/>
          <a:stretch>
            <a:fillRect/>
          </a:stretch>
        </p:blipFill>
        <p:spPr>
          <a:xfrm>
            <a:off x="5715000" y="3733800"/>
            <a:ext cx="1392238" cy="2209800"/>
          </a:xfrm>
        </p:spPr>
      </p:pic>
      <p:pic>
        <p:nvPicPr>
          <p:cNvPr id="40964" name="Content Placeholder 4" descr="gigantism.jpg"/>
          <p:cNvPicPr>
            <a:picLocks noGrp="1" noChangeAspect="1"/>
          </p:cNvPicPr>
          <p:nvPr>
            <p:ph sz="half" idx="2"/>
          </p:nvPr>
        </p:nvPicPr>
        <p:blipFill>
          <a:blip r:embed="rId3" cstate="print"/>
          <a:srcRect/>
          <a:stretch>
            <a:fillRect/>
          </a:stretch>
        </p:blipFill>
        <p:spPr>
          <a:xfrm>
            <a:off x="7239000" y="2133600"/>
            <a:ext cx="1219200" cy="2133600"/>
          </a:xfrm>
        </p:spPr>
      </p:pic>
      <p:sp>
        <p:nvSpPr>
          <p:cNvPr id="40965" name="Rectangle 6"/>
          <p:cNvSpPr>
            <a:spLocks noChangeArrowheads="1"/>
          </p:cNvSpPr>
          <p:nvPr/>
        </p:nvSpPr>
        <p:spPr bwMode="auto">
          <a:xfrm>
            <a:off x="990600" y="2057400"/>
            <a:ext cx="4343400" cy="3416300"/>
          </a:xfrm>
          <a:prstGeom prst="rect">
            <a:avLst/>
          </a:prstGeom>
          <a:noFill/>
          <a:ln w="9525">
            <a:noFill/>
            <a:miter lim="800000"/>
            <a:headEnd/>
            <a:tailEnd/>
          </a:ln>
        </p:spPr>
        <p:txBody>
          <a:bodyPr>
            <a:spAutoFit/>
          </a:bodyPr>
          <a:lstStyle/>
          <a:p>
            <a:endParaRPr lang="en-US">
              <a:solidFill>
                <a:schemeClr val="accent1"/>
              </a:solidFill>
              <a:latin typeface="Arial Narrow" pitchFamily="34" charset="0"/>
            </a:endParaRPr>
          </a:p>
          <a:p>
            <a:pPr lvl="1" algn="l" rtl="0">
              <a:buFontTx/>
              <a:buChar char="•"/>
            </a:pPr>
            <a:r>
              <a:rPr lang="en-US">
                <a:latin typeface="Arial Narrow" pitchFamily="34" charset="0"/>
              </a:rPr>
              <a:t>  Over-secretion of growth hormone prior to puberty. </a:t>
            </a:r>
          </a:p>
          <a:p>
            <a:pPr lvl="1">
              <a:buFontTx/>
              <a:buChar char="•"/>
            </a:pPr>
            <a:endParaRPr lang="en-US">
              <a:latin typeface="Arial Narrow" pitchFamily="34" charset="0"/>
            </a:endParaRPr>
          </a:p>
          <a:p>
            <a:pPr lvl="1" algn="l" rtl="0">
              <a:buFontTx/>
              <a:buChar char="•"/>
            </a:pPr>
            <a:r>
              <a:rPr lang="en-US">
                <a:latin typeface="Arial Narrow" pitchFamily="34" charset="0"/>
              </a:rPr>
              <a:t>  Excessive growth of long    bones</a:t>
            </a:r>
          </a:p>
          <a:p>
            <a:pPr lvl="1" algn="l" rtl="0">
              <a:buFontTx/>
              <a:buChar char="•"/>
            </a:pPr>
            <a:endParaRPr lang="en-US">
              <a:latin typeface="Arial Narrow" pitchFamily="34" charset="0"/>
            </a:endParaRPr>
          </a:p>
          <a:p>
            <a:pPr lvl="1" algn="l" rtl="0">
              <a:buFontTx/>
              <a:buChar char="•"/>
            </a:pPr>
            <a:r>
              <a:rPr lang="en-US">
                <a:latin typeface="Arial Narrow" pitchFamily="34" charset="0"/>
              </a:rPr>
              <a:t>  Treatment: drug therapy to inhibit GH release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solidFill>
                  <a:srgbClr val="CC0099"/>
                </a:solidFill>
                <a:latin typeface="Kristen ITC" pitchFamily="66" charset="0"/>
                <a:cs typeface="Times New Roman" pitchFamily="18" charset="0"/>
              </a:rPr>
              <a:t>Acromegaly</a:t>
            </a:r>
          </a:p>
        </p:txBody>
      </p:sp>
      <p:sp>
        <p:nvSpPr>
          <p:cNvPr id="41987" name="Content Placeholder 2"/>
          <p:cNvSpPr>
            <a:spLocks noGrp="1"/>
          </p:cNvSpPr>
          <p:nvPr>
            <p:ph sz="half" idx="1"/>
          </p:nvPr>
        </p:nvSpPr>
        <p:spPr>
          <a:xfrm>
            <a:off x="714375" y="1643063"/>
            <a:ext cx="3810000" cy="4495800"/>
          </a:xfrm>
        </p:spPr>
        <p:txBody>
          <a:bodyPr/>
          <a:lstStyle/>
          <a:p>
            <a:pPr marL="342900" lvl="1" indent="-342900" algn="l" rtl="0" eaLnBrk="1" hangingPunct="1">
              <a:buFontTx/>
              <a:buChar char="•"/>
            </a:pPr>
            <a:r>
              <a:rPr lang="en-US" smtClean="0">
                <a:latin typeface="Arial Narrow" pitchFamily="34" charset="0"/>
                <a:cs typeface="Arial" pitchFamily="34" charset="0"/>
              </a:rPr>
              <a:t>Over-secretion of growth hormone during adulthood</a:t>
            </a:r>
          </a:p>
          <a:p>
            <a:pPr marL="342900" lvl="1" indent="-342900" algn="l" rtl="0" eaLnBrk="1" hangingPunct="1">
              <a:buFontTx/>
              <a:buChar char="•"/>
            </a:pPr>
            <a:r>
              <a:rPr lang="en-US" smtClean="0">
                <a:latin typeface="Arial Narrow" pitchFamily="34" charset="0"/>
                <a:cs typeface="Arial" pitchFamily="34" charset="0"/>
              </a:rPr>
              <a:t>usually from tumor </a:t>
            </a:r>
          </a:p>
          <a:p>
            <a:pPr marL="342900" lvl="1" indent="-342900" algn="l" rtl="0" eaLnBrk="1" hangingPunct="1">
              <a:buFontTx/>
              <a:buChar char="•"/>
            </a:pPr>
            <a:r>
              <a:rPr lang="en-US" smtClean="0">
                <a:latin typeface="Arial Narrow" pitchFamily="34" charset="0"/>
                <a:cs typeface="Arial" pitchFamily="34" charset="0"/>
              </a:rPr>
              <a:t>Enlargement of the extremities and/or face</a:t>
            </a:r>
          </a:p>
          <a:p>
            <a:pPr marL="342900" lvl="1" indent="-342900" algn="l" rtl="0" eaLnBrk="1" hangingPunct="1">
              <a:buFontTx/>
              <a:buChar char="•"/>
            </a:pPr>
            <a:r>
              <a:rPr lang="en-US" smtClean="0">
                <a:latin typeface="Arial Narrow" pitchFamily="34" charset="0"/>
                <a:cs typeface="Arial" pitchFamily="34" charset="0"/>
              </a:rPr>
              <a:t>Treatment: drug therapy to inhibit GH release</a:t>
            </a:r>
          </a:p>
          <a:p>
            <a:pPr marL="342900" lvl="1" indent="-342900" algn="l" rtl="0" eaLnBrk="1" hangingPunct="1">
              <a:buFontTx/>
              <a:buChar char="•"/>
            </a:pPr>
            <a:endParaRPr lang="en-US" smtClean="0">
              <a:latin typeface="Arial Narrow" pitchFamily="34" charset="0"/>
              <a:cs typeface="Arial" pitchFamily="34" charset="0"/>
            </a:endParaRPr>
          </a:p>
          <a:p>
            <a:pPr algn="l" rtl="0" eaLnBrk="1" hangingPunct="1">
              <a:buFontTx/>
              <a:buNone/>
            </a:pPr>
            <a:endParaRPr lang="en-US" smtClean="0">
              <a:latin typeface="Arial Narrow" pitchFamily="34" charset="0"/>
              <a:cs typeface="Arial" pitchFamily="34" charset="0"/>
            </a:endParaRPr>
          </a:p>
        </p:txBody>
      </p:sp>
      <p:pic>
        <p:nvPicPr>
          <p:cNvPr id="41988" name="Content Placeholder 4" descr="acromegaly.jpg"/>
          <p:cNvPicPr>
            <a:picLocks noGrp="1" noChangeAspect="1"/>
          </p:cNvPicPr>
          <p:nvPr>
            <p:ph sz="half" idx="2"/>
          </p:nvPr>
        </p:nvPicPr>
        <p:blipFill>
          <a:blip r:embed="rId2" cstate="print"/>
          <a:srcRect/>
          <a:stretch>
            <a:fillRect/>
          </a:stretch>
        </p:blipFill>
        <p:spPr>
          <a:xfrm>
            <a:off x="4648200" y="2816225"/>
            <a:ext cx="3810000" cy="24447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4800" smtClean="0">
                <a:solidFill>
                  <a:srgbClr val="FFC000"/>
                </a:solidFill>
                <a:latin typeface="Kristen ITC" pitchFamily="66" charset="0"/>
                <a:cs typeface="Times New Roman" pitchFamily="18" charset="0"/>
              </a:rPr>
              <a:t>Dwarfism</a:t>
            </a:r>
          </a:p>
        </p:txBody>
      </p:sp>
      <p:pic>
        <p:nvPicPr>
          <p:cNvPr id="43011" name="Content Placeholder 4" descr="dwarfism.jpg"/>
          <p:cNvPicPr>
            <a:picLocks noGrp="1" noChangeAspect="1"/>
          </p:cNvPicPr>
          <p:nvPr>
            <p:ph sz="half" idx="1"/>
          </p:nvPr>
        </p:nvPicPr>
        <p:blipFill>
          <a:blip r:embed="rId2" cstate="print"/>
          <a:srcRect/>
          <a:stretch>
            <a:fillRect/>
          </a:stretch>
        </p:blipFill>
        <p:spPr>
          <a:xfrm>
            <a:off x="1066800" y="2041525"/>
            <a:ext cx="2513013" cy="3292475"/>
          </a:xfrm>
        </p:spPr>
      </p:pic>
      <p:sp>
        <p:nvSpPr>
          <p:cNvPr id="43012" name="Content Placeholder 3"/>
          <p:cNvSpPr>
            <a:spLocks noGrp="1"/>
          </p:cNvSpPr>
          <p:nvPr>
            <p:ph sz="half" idx="2"/>
          </p:nvPr>
        </p:nvSpPr>
        <p:spPr>
          <a:xfrm>
            <a:off x="4714875" y="1857375"/>
            <a:ext cx="3810000" cy="4191000"/>
          </a:xfrm>
        </p:spPr>
        <p:txBody>
          <a:bodyPr/>
          <a:lstStyle/>
          <a:p>
            <a:pPr algn="l" rtl="0" eaLnBrk="1" hangingPunct="1">
              <a:lnSpc>
                <a:spcPct val="90000"/>
              </a:lnSpc>
            </a:pPr>
            <a:r>
              <a:rPr lang="en-US" sz="2600" smtClean="0">
                <a:latin typeface="Arial Narrow" pitchFamily="34" charset="0"/>
                <a:cs typeface="Arial" pitchFamily="34" charset="0"/>
              </a:rPr>
              <a:t>Under-production of growth hormone during childhood</a:t>
            </a:r>
          </a:p>
          <a:p>
            <a:pPr algn="l" rtl="0" eaLnBrk="1" hangingPunct="1">
              <a:lnSpc>
                <a:spcPct val="90000"/>
              </a:lnSpc>
            </a:pPr>
            <a:r>
              <a:rPr lang="en-US" sz="2600" smtClean="0">
                <a:latin typeface="Arial Narrow" pitchFamily="34" charset="0"/>
                <a:cs typeface="Arial" pitchFamily="34" charset="0"/>
              </a:rPr>
              <a:t>Long bone growth is decreased</a:t>
            </a:r>
          </a:p>
          <a:p>
            <a:pPr algn="l" rtl="0" eaLnBrk="1" hangingPunct="1">
              <a:lnSpc>
                <a:spcPct val="90000"/>
              </a:lnSpc>
            </a:pPr>
            <a:r>
              <a:rPr lang="en-US" sz="2600" smtClean="0">
                <a:latin typeface="Arial Narrow" pitchFamily="34" charset="0"/>
                <a:cs typeface="Arial" pitchFamily="34" charset="0"/>
              </a:rPr>
              <a:t>Body is proportioned and intelligence is normal</a:t>
            </a:r>
          </a:p>
          <a:p>
            <a:pPr algn="l" rtl="0" eaLnBrk="1" hangingPunct="1">
              <a:lnSpc>
                <a:spcPct val="90000"/>
              </a:lnSpc>
            </a:pPr>
            <a:r>
              <a:rPr lang="en-US" sz="2600" smtClean="0">
                <a:latin typeface="Arial Narrow" pitchFamily="34" charset="0"/>
                <a:cs typeface="Arial" pitchFamily="34" charset="0"/>
              </a:rPr>
              <a:t>Treatment: early diagnosis &amp; injections of GH for 5 or more yrs.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a:xfrm>
            <a:off x="228600" y="1123950"/>
            <a:ext cx="8610600" cy="1062038"/>
          </a:xfrm>
        </p:spPr>
        <p:txBody>
          <a:bodyPr rtlCol="1">
            <a:normAutofit fontScale="92500" lnSpcReduction="10000"/>
          </a:bodyPr>
          <a:lstStyle/>
          <a:p>
            <a:pPr eaLnBrk="1" fontAlgn="auto" hangingPunct="1">
              <a:spcAft>
                <a:spcPts val="0"/>
              </a:spcAft>
              <a:defRPr/>
            </a:pPr>
            <a:r>
              <a:rPr lang="en-US" dirty="0" smtClean="0"/>
              <a:t>Lies near the thyroid cartilage of the larynx</a:t>
            </a:r>
          </a:p>
          <a:p>
            <a:pPr eaLnBrk="1" fontAlgn="auto" hangingPunct="1">
              <a:spcAft>
                <a:spcPts val="0"/>
              </a:spcAft>
              <a:defRPr/>
            </a:pPr>
            <a:r>
              <a:rPr lang="en-US" dirty="0" smtClean="0"/>
              <a:t>Two lobes connected by an isthmus</a:t>
            </a:r>
          </a:p>
        </p:txBody>
      </p:sp>
      <p:sp>
        <p:nvSpPr>
          <p:cNvPr id="46083" name="Rectangle 3"/>
          <p:cNvSpPr>
            <a:spLocks noGrp="1" noChangeArrowheads="1"/>
          </p:cNvSpPr>
          <p:nvPr>
            <p:ph type="title"/>
          </p:nvPr>
        </p:nvSpPr>
        <p:spPr/>
        <p:txBody>
          <a:bodyPr/>
          <a:lstStyle/>
          <a:p>
            <a:pPr eaLnBrk="1" hangingPunct="1"/>
            <a:r>
              <a:rPr lang="en-US" smtClean="0">
                <a:cs typeface="Times New Roman" pitchFamily="18" charset="0"/>
              </a:rPr>
              <a:t>The Thyroid Gland</a:t>
            </a:r>
          </a:p>
        </p:txBody>
      </p:sp>
      <p:pic>
        <p:nvPicPr>
          <p:cNvPr id="46084" name="Picture 4"/>
          <p:cNvPicPr>
            <a:picLocks noChangeAspect="1" noChangeArrowheads="1"/>
          </p:cNvPicPr>
          <p:nvPr/>
        </p:nvPicPr>
        <p:blipFill>
          <a:blip r:embed="rId2" cstate="print"/>
          <a:srcRect b="3000"/>
          <a:stretch>
            <a:fillRect/>
          </a:stretch>
        </p:blipFill>
        <p:spPr bwMode="auto">
          <a:xfrm>
            <a:off x="1219200" y="2286000"/>
            <a:ext cx="6400800" cy="457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20_001"/>
          <p:cNvPicPr>
            <a:picLocks noChangeAspect="1" noChangeArrowheads="1"/>
          </p:cNvPicPr>
          <p:nvPr/>
        </p:nvPicPr>
        <p:blipFill>
          <a:blip r:embed="rId2" cstate="print"/>
          <a:srcRect/>
          <a:stretch>
            <a:fillRect/>
          </a:stretch>
        </p:blipFill>
        <p:spPr bwMode="auto">
          <a:xfrm>
            <a:off x="4284663" y="115888"/>
            <a:ext cx="4397375" cy="6478587"/>
          </a:xfrm>
          <a:prstGeom prst="rect">
            <a:avLst/>
          </a:prstGeom>
          <a:noFill/>
          <a:ln w="9525">
            <a:noFill/>
            <a:miter lim="800000"/>
            <a:headEnd/>
            <a:tailEnd/>
          </a:ln>
        </p:spPr>
      </p:pic>
      <p:pic>
        <p:nvPicPr>
          <p:cNvPr id="9219" name="Picture 5" descr="19-2"/>
          <p:cNvPicPr>
            <a:picLocks noChangeAspect="1" noChangeArrowheads="1"/>
          </p:cNvPicPr>
          <p:nvPr/>
        </p:nvPicPr>
        <p:blipFill>
          <a:blip r:embed="rId3" cstate="print"/>
          <a:srcRect/>
          <a:stretch>
            <a:fillRect/>
          </a:stretch>
        </p:blipFill>
        <p:spPr bwMode="auto">
          <a:xfrm>
            <a:off x="323850" y="190500"/>
            <a:ext cx="3987800" cy="647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Untitled-1"/>
          <p:cNvPicPr>
            <a:picLocks noChangeAspect="1" noChangeArrowheads="1"/>
          </p:cNvPicPr>
          <p:nvPr/>
        </p:nvPicPr>
        <p:blipFill>
          <a:blip r:embed="rId2" cstate="print"/>
          <a:srcRect/>
          <a:stretch>
            <a:fillRect/>
          </a:stretch>
        </p:blipFill>
        <p:spPr bwMode="auto">
          <a:xfrm>
            <a:off x="0" y="0"/>
            <a:ext cx="4859338" cy="6858000"/>
          </a:xfrm>
          <a:prstGeom prst="rect">
            <a:avLst/>
          </a:prstGeom>
          <a:noFill/>
          <a:ln w="9525">
            <a:noFill/>
            <a:miter lim="800000"/>
            <a:headEnd/>
            <a:tailEnd/>
          </a:ln>
        </p:spPr>
      </p:pic>
      <p:pic>
        <p:nvPicPr>
          <p:cNvPr id="47107" name="Picture 5"/>
          <p:cNvPicPr>
            <a:picLocks noChangeAspect="1" noChangeArrowheads="1"/>
          </p:cNvPicPr>
          <p:nvPr/>
        </p:nvPicPr>
        <p:blipFill>
          <a:blip r:embed="rId3" cstate="print"/>
          <a:srcRect/>
          <a:stretch>
            <a:fillRect/>
          </a:stretch>
        </p:blipFill>
        <p:spPr bwMode="auto">
          <a:xfrm>
            <a:off x="4859338" y="0"/>
            <a:ext cx="4284662"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cs typeface="Times New Roman" pitchFamily="18" charset="0"/>
              </a:rPr>
              <a:t>Figure 18.12  The Thyroid Follicles</a:t>
            </a:r>
            <a:endParaRPr lang="en-US" smtClean="0">
              <a:latin typeface="Georgia" pitchFamily="18" charset="0"/>
              <a:cs typeface="Times New Roman" pitchFamily="18" charset="0"/>
            </a:endParaRPr>
          </a:p>
        </p:txBody>
      </p:sp>
      <p:sp>
        <p:nvSpPr>
          <p:cNvPr id="52227" name="Text Box 3"/>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r>
              <a:rPr lang="en-US" sz="1200"/>
              <a:t>Figure 18.12a</a:t>
            </a:r>
          </a:p>
        </p:txBody>
      </p:sp>
      <p:pic>
        <p:nvPicPr>
          <p:cNvPr id="52228" name="Picture 4"/>
          <p:cNvPicPr>
            <a:picLocks noChangeAspect="1" noChangeArrowheads="1"/>
          </p:cNvPicPr>
          <p:nvPr/>
        </p:nvPicPr>
        <p:blipFill>
          <a:blip r:embed="rId2" cstate="print"/>
          <a:srcRect b="3000"/>
          <a:stretch>
            <a:fillRect/>
          </a:stretch>
        </p:blipFill>
        <p:spPr bwMode="auto">
          <a:xfrm>
            <a:off x="609600" y="762000"/>
            <a:ext cx="7239000" cy="58277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19-8"/>
          <p:cNvPicPr>
            <a:picLocks noChangeAspect="1" noChangeArrowheads="1"/>
          </p:cNvPicPr>
          <p:nvPr/>
        </p:nvPicPr>
        <p:blipFill>
          <a:blip r:embed="rId2" cstate="print"/>
          <a:srcRect/>
          <a:stretch>
            <a:fillRect/>
          </a:stretch>
        </p:blipFill>
        <p:spPr bwMode="auto">
          <a:xfrm>
            <a:off x="1187450" y="371475"/>
            <a:ext cx="6729413" cy="62976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cs typeface="Times New Roman" pitchFamily="18" charset="0"/>
              </a:rPr>
              <a:t>Thyroid Disorders</a:t>
            </a:r>
            <a:endParaRPr lang="en-US" smtClean="0">
              <a:latin typeface="Georgia" pitchFamily="18" charset="0"/>
              <a:cs typeface="Times New Roman" pitchFamily="18" charset="0"/>
            </a:endParaRPr>
          </a:p>
        </p:txBody>
      </p:sp>
      <p:sp>
        <p:nvSpPr>
          <p:cNvPr id="63491" name="Text Box 3"/>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r>
              <a:rPr lang="en-US" sz="1200"/>
              <a:t>Figure 18.13</a:t>
            </a:r>
          </a:p>
        </p:txBody>
      </p:sp>
      <p:pic>
        <p:nvPicPr>
          <p:cNvPr id="63492" name="Picture 4"/>
          <p:cNvPicPr>
            <a:picLocks noChangeAspect="1" noChangeArrowheads="1"/>
          </p:cNvPicPr>
          <p:nvPr/>
        </p:nvPicPr>
        <p:blipFill>
          <a:blip r:embed="rId2" cstate="print"/>
          <a:srcRect b="4526"/>
          <a:stretch>
            <a:fillRect/>
          </a:stretch>
        </p:blipFill>
        <p:spPr bwMode="auto">
          <a:xfrm>
            <a:off x="76200" y="1143000"/>
            <a:ext cx="8991600" cy="50974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solidFill>
                  <a:srgbClr val="CC0099"/>
                </a:solidFill>
                <a:latin typeface="Kristen ITC" pitchFamily="66" charset="0"/>
                <a:cs typeface="Times New Roman" pitchFamily="18" charset="0"/>
              </a:rPr>
              <a:t>Grave’s disease</a:t>
            </a:r>
          </a:p>
        </p:txBody>
      </p:sp>
      <p:sp>
        <p:nvSpPr>
          <p:cNvPr id="65539" name="Content Placeholder 2"/>
          <p:cNvSpPr>
            <a:spLocks noGrp="1"/>
          </p:cNvSpPr>
          <p:nvPr>
            <p:ph sz="half" idx="1"/>
          </p:nvPr>
        </p:nvSpPr>
        <p:spPr>
          <a:xfrm>
            <a:off x="357188" y="1357313"/>
            <a:ext cx="4038600" cy="4525962"/>
          </a:xfrm>
        </p:spPr>
        <p:txBody>
          <a:bodyPr/>
          <a:lstStyle/>
          <a:p>
            <a:pPr algn="l" rtl="0" eaLnBrk="1" hangingPunct="1"/>
            <a:r>
              <a:rPr lang="en-US" smtClean="0">
                <a:latin typeface="Arial Narrow" pitchFamily="34" charset="0"/>
                <a:cs typeface="Arial" pitchFamily="34" charset="0"/>
              </a:rPr>
              <a:t>Severe form of hyperthyroidism</a:t>
            </a:r>
          </a:p>
          <a:p>
            <a:pPr algn="l" rtl="0" eaLnBrk="1" hangingPunct="1"/>
            <a:r>
              <a:rPr lang="en-US" smtClean="0">
                <a:latin typeface="Arial Narrow" pitchFamily="34" charset="0"/>
                <a:cs typeface="Arial" pitchFamily="34" charset="0"/>
              </a:rPr>
              <a:t>More common in women</a:t>
            </a:r>
          </a:p>
          <a:p>
            <a:pPr algn="l" rtl="0" eaLnBrk="1" hangingPunct="1"/>
            <a:r>
              <a:rPr lang="en-US" smtClean="0">
                <a:latin typeface="Arial Narrow" pitchFamily="34" charset="0"/>
                <a:cs typeface="Arial" pitchFamily="34" charset="0"/>
              </a:rPr>
              <a:t>Symptoms: strained and tense facial expression, exophthalmia, goiter, nervous irritability</a:t>
            </a:r>
          </a:p>
        </p:txBody>
      </p:sp>
      <p:pic>
        <p:nvPicPr>
          <p:cNvPr id="65540" name="Content Placeholder 4" descr="goiter.jpg"/>
          <p:cNvPicPr>
            <a:picLocks noGrp="1" noChangeAspect="1"/>
          </p:cNvPicPr>
          <p:nvPr>
            <p:ph sz="half" idx="2"/>
          </p:nvPr>
        </p:nvPicPr>
        <p:blipFill>
          <a:blip r:embed="rId2" cstate="print"/>
          <a:srcRect/>
          <a:stretch>
            <a:fillRect/>
          </a:stretch>
        </p:blipFill>
        <p:spPr>
          <a:xfrm>
            <a:off x="4953000" y="1981200"/>
            <a:ext cx="1447800" cy="1960563"/>
          </a:xfrm>
        </p:spPr>
      </p:pic>
      <p:pic>
        <p:nvPicPr>
          <p:cNvPr id="65541" name="Picture 5" descr="exophthalmos.jpg"/>
          <p:cNvPicPr>
            <a:picLocks noChangeAspect="1"/>
          </p:cNvPicPr>
          <p:nvPr/>
        </p:nvPicPr>
        <p:blipFill>
          <a:blip r:embed="rId3" cstate="print"/>
          <a:srcRect/>
          <a:stretch>
            <a:fillRect/>
          </a:stretch>
        </p:blipFill>
        <p:spPr bwMode="auto">
          <a:xfrm>
            <a:off x="5181600" y="5029200"/>
            <a:ext cx="2286000" cy="1352550"/>
          </a:xfrm>
          <a:prstGeom prst="rect">
            <a:avLst/>
          </a:prstGeom>
          <a:noFill/>
          <a:ln w="9525">
            <a:noFill/>
            <a:miter lim="800000"/>
            <a:headEnd/>
            <a:tailEnd/>
          </a:ln>
        </p:spPr>
      </p:pic>
      <p:cxnSp>
        <p:nvCxnSpPr>
          <p:cNvPr id="7" name="Straight Arrow Connector 6"/>
          <p:cNvCxnSpPr/>
          <p:nvPr/>
        </p:nvCxnSpPr>
        <p:spPr>
          <a:xfrm flipV="1">
            <a:off x="6400800" y="2362200"/>
            <a:ext cx="9906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flipV="1">
            <a:off x="6477000" y="4343400"/>
            <a:ext cx="6858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5544" name="TextBox 9"/>
          <p:cNvSpPr txBox="1">
            <a:spLocks noChangeArrowheads="1"/>
          </p:cNvSpPr>
          <p:nvPr/>
        </p:nvSpPr>
        <p:spPr bwMode="auto">
          <a:xfrm>
            <a:off x="6934200" y="1905000"/>
            <a:ext cx="1447800" cy="461963"/>
          </a:xfrm>
          <a:prstGeom prst="rect">
            <a:avLst/>
          </a:prstGeom>
          <a:noFill/>
          <a:ln w="9525">
            <a:noFill/>
            <a:miter lim="800000"/>
            <a:headEnd/>
            <a:tailEnd/>
          </a:ln>
        </p:spPr>
        <p:txBody>
          <a:bodyPr>
            <a:spAutoFit/>
          </a:bodyPr>
          <a:lstStyle/>
          <a:p>
            <a:r>
              <a:rPr lang="en-US"/>
              <a:t>goiter</a:t>
            </a:r>
          </a:p>
        </p:txBody>
      </p:sp>
      <p:sp>
        <p:nvSpPr>
          <p:cNvPr id="65545" name="TextBox 10"/>
          <p:cNvSpPr txBox="1">
            <a:spLocks noChangeArrowheads="1"/>
          </p:cNvSpPr>
          <p:nvPr/>
        </p:nvSpPr>
        <p:spPr bwMode="auto">
          <a:xfrm>
            <a:off x="6477000" y="3962400"/>
            <a:ext cx="2438400" cy="461963"/>
          </a:xfrm>
          <a:prstGeom prst="rect">
            <a:avLst/>
          </a:prstGeom>
          <a:noFill/>
          <a:ln w="9525">
            <a:noFill/>
            <a:miter lim="800000"/>
            <a:headEnd/>
            <a:tailEnd/>
          </a:ln>
        </p:spPr>
        <p:txBody>
          <a:bodyPr>
            <a:spAutoFit/>
          </a:bodyPr>
          <a:lstStyle/>
          <a:p>
            <a:r>
              <a:rPr lang="en-US"/>
              <a:t>exophthalmos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a:lstStyle/>
          <a:p>
            <a:pPr eaLnBrk="1" hangingPunct="1"/>
            <a:r>
              <a:rPr lang="en-US" sz="4000" smtClean="0">
                <a:cs typeface="Times New Roman" pitchFamily="18" charset="0"/>
              </a:rPr>
              <a:t>Problems with the Thyroid Gland</a:t>
            </a:r>
          </a:p>
        </p:txBody>
      </p:sp>
      <p:sp>
        <p:nvSpPr>
          <p:cNvPr id="67587" name="Rectangle 3"/>
          <p:cNvSpPr>
            <a:spLocks noGrp="1" noChangeArrowheads="1"/>
          </p:cNvSpPr>
          <p:nvPr>
            <p:ph idx="1"/>
          </p:nvPr>
        </p:nvSpPr>
        <p:spPr/>
        <p:txBody>
          <a:bodyPr/>
          <a:lstStyle/>
          <a:p>
            <a:pPr algn="l" rtl="0" eaLnBrk="1" hangingPunct="1"/>
            <a:r>
              <a:rPr lang="en-US" sz="1400" smtClean="0">
                <a:cs typeface="Arial" pitchFamily="34" charset="0"/>
              </a:rPr>
              <a:t>Hypothyroidism in infant(cretinism)                               hyperthyroidism</a:t>
            </a:r>
          </a:p>
        </p:txBody>
      </p:sp>
      <p:pic>
        <p:nvPicPr>
          <p:cNvPr id="67588" name="Picture 4" descr="gdiseasefigure3"/>
          <p:cNvPicPr>
            <a:picLocks noChangeAspect="1" noChangeArrowheads="1"/>
          </p:cNvPicPr>
          <p:nvPr/>
        </p:nvPicPr>
        <p:blipFill>
          <a:blip r:embed="rId2" cstate="print"/>
          <a:srcRect/>
          <a:stretch>
            <a:fillRect/>
          </a:stretch>
        </p:blipFill>
        <p:spPr bwMode="auto">
          <a:xfrm>
            <a:off x="4694238" y="2111375"/>
            <a:ext cx="3717925" cy="3852863"/>
          </a:xfrm>
          <a:prstGeom prst="rect">
            <a:avLst/>
          </a:prstGeom>
          <a:noFill/>
          <a:ln w="9525">
            <a:noFill/>
            <a:miter lim="800000"/>
            <a:headEnd/>
            <a:tailEnd/>
          </a:ln>
        </p:spPr>
      </p:pic>
      <p:pic>
        <p:nvPicPr>
          <p:cNvPr id="67589" name="Picture 4" descr="cretin2"/>
          <p:cNvPicPr>
            <a:picLocks noChangeAspect="1" noChangeArrowheads="1"/>
          </p:cNvPicPr>
          <p:nvPr/>
        </p:nvPicPr>
        <p:blipFill>
          <a:blip r:embed="rId3" cstate="print"/>
          <a:srcRect/>
          <a:stretch>
            <a:fillRect/>
          </a:stretch>
        </p:blipFill>
        <p:spPr bwMode="auto">
          <a:xfrm>
            <a:off x="2124075" y="2349500"/>
            <a:ext cx="2078038" cy="30861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4"/>
          <p:cNvSpPr>
            <a:spLocks noGrp="1"/>
          </p:cNvSpPr>
          <p:nvPr>
            <p:ph type="body" idx="1"/>
          </p:nvPr>
        </p:nvSpPr>
        <p:spPr>
          <a:xfrm>
            <a:off x="457200" y="381000"/>
            <a:ext cx="4040188" cy="639763"/>
          </a:xfrm>
        </p:spPr>
        <p:txBody>
          <a:bodyPr/>
          <a:lstStyle/>
          <a:p>
            <a:pPr algn="ctr" eaLnBrk="1" hangingPunct="1"/>
            <a:r>
              <a:rPr lang="en-US" smtClean="0">
                <a:solidFill>
                  <a:srgbClr val="0070C0"/>
                </a:solidFill>
                <a:latin typeface="Kristen ITC" pitchFamily="66" charset="0"/>
                <a:cs typeface="Arial" pitchFamily="34" charset="0"/>
              </a:rPr>
              <a:t>Myxedema </a:t>
            </a:r>
          </a:p>
        </p:txBody>
      </p:sp>
      <p:sp>
        <p:nvSpPr>
          <p:cNvPr id="68611" name="Content Placeholder 5"/>
          <p:cNvSpPr>
            <a:spLocks noGrp="1"/>
          </p:cNvSpPr>
          <p:nvPr>
            <p:ph sz="half" idx="2"/>
          </p:nvPr>
        </p:nvSpPr>
        <p:spPr>
          <a:xfrm>
            <a:off x="457200" y="1066800"/>
            <a:ext cx="4040188" cy="5059363"/>
          </a:xfrm>
        </p:spPr>
        <p:txBody>
          <a:bodyPr/>
          <a:lstStyle/>
          <a:p>
            <a:pPr eaLnBrk="1" hangingPunct="1"/>
            <a:r>
              <a:rPr lang="en-US" smtClean="0">
                <a:latin typeface="Arial Narrow" pitchFamily="34" charset="0"/>
                <a:cs typeface="Arial" pitchFamily="34" charset="0"/>
              </a:rPr>
              <a:t>Face becomes swollen, weight increases and memory begins to fail</a:t>
            </a:r>
          </a:p>
          <a:p>
            <a:pPr eaLnBrk="1" hangingPunct="1"/>
            <a:r>
              <a:rPr lang="en-US" smtClean="0">
                <a:latin typeface="Arial Narrow" pitchFamily="34" charset="0"/>
                <a:cs typeface="Arial" pitchFamily="34" charset="0"/>
              </a:rPr>
              <a:t>Treatment is daily thyroid hormone</a:t>
            </a:r>
          </a:p>
          <a:p>
            <a:pPr eaLnBrk="1" hangingPunct="1"/>
            <a:r>
              <a:rPr lang="en-US" smtClean="0">
                <a:latin typeface="Arial Narrow" pitchFamily="34" charset="0"/>
                <a:cs typeface="Arial" pitchFamily="34" charset="0"/>
              </a:rPr>
              <a:t>Follow-up tests to measure TSH blood levels are important</a:t>
            </a:r>
          </a:p>
        </p:txBody>
      </p:sp>
      <p:sp>
        <p:nvSpPr>
          <p:cNvPr id="68612" name="Text Placeholder 6"/>
          <p:cNvSpPr>
            <a:spLocks noGrp="1"/>
          </p:cNvSpPr>
          <p:nvPr>
            <p:ph type="body" sz="quarter" idx="3"/>
          </p:nvPr>
        </p:nvSpPr>
        <p:spPr>
          <a:xfrm>
            <a:off x="4724400" y="304800"/>
            <a:ext cx="4041775" cy="639763"/>
          </a:xfrm>
        </p:spPr>
        <p:txBody>
          <a:bodyPr/>
          <a:lstStyle/>
          <a:p>
            <a:pPr algn="ctr" eaLnBrk="1" hangingPunct="1"/>
            <a:r>
              <a:rPr lang="en-US" smtClean="0">
                <a:solidFill>
                  <a:srgbClr val="0070C0"/>
                </a:solidFill>
                <a:latin typeface="Kristen ITC" pitchFamily="66" charset="0"/>
                <a:cs typeface="Arial" pitchFamily="34" charset="0"/>
              </a:rPr>
              <a:t>Cretinism</a:t>
            </a:r>
          </a:p>
        </p:txBody>
      </p:sp>
      <p:pic>
        <p:nvPicPr>
          <p:cNvPr id="68613" name="Content Placeholder 8" descr="myxedema.jpg"/>
          <p:cNvPicPr>
            <a:picLocks noGrp="1" noChangeAspect="1"/>
          </p:cNvPicPr>
          <p:nvPr>
            <p:ph sz="quarter" idx="4"/>
          </p:nvPr>
        </p:nvPicPr>
        <p:blipFill>
          <a:blip r:embed="rId2" cstate="print"/>
          <a:srcRect/>
          <a:stretch>
            <a:fillRect/>
          </a:stretch>
        </p:blipFill>
        <p:spPr>
          <a:xfrm>
            <a:off x="914400" y="4038600"/>
            <a:ext cx="2889250" cy="2306638"/>
          </a:xfrm>
        </p:spPr>
      </p:pic>
      <p:sp>
        <p:nvSpPr>
          <p:cNvPr id="10" name="Content Placeholder 5"/>
          <p:cNvSpPr txBox="1">
            <a:spLocks/>
          </p:cNvSpPr>
          <p:nvPr/>
        </p:nvSpPr>
        <p:spPr bwMode="auto">
          <a:xfrm>
            <a:off x="4800600" y="990600"/>
            <a:ext cx="4040188" cy="3810000"/>
          </a:xfrm>
          <a:prstGeom prst="rect">
            <a:avLst/>
          </a:prstGeom>
          <a:noFill/>
          <a:ln w="9525">
            <a:noFill/>
            <a:miter lim="800000"/>
            <a:headEnd/>
            <a:tailEnd/>
          </a:ln>
          <a:effectLst/>
        </p:spPr>
        <p:txBody>
          <a:bodyPr/>
          <a:lstStyle/>
          <a:p>
            <a:pPr marL="342900" indent="-342900">
              <a:spcBef>
                <a:spcPct val="20000"/>
              </a:spcBef>
              <a:buFontTx/>
              <a:buChar char="•"/>
              <a:defRPr/>
            </a:pPr>
            <a:r>
              <a:rPr lang="en-US" sz="2200" kern="0" dirty="0">
                <a:latin typeface="Arial Narrow" pitchFamily="34" charset="0"/>
              </a:rPr>
              <a:t>Develops early in infancy or childhood</a:t>
            </a:r>
          </a:p>
          <a:p>
            <a:pPr marL="342900" indent="-342900">
              <a:spcBef>
                <a:spcPct val="20000"/>
              </a:spcBef>
              <a:buFontTx/>
              <a:buChar char="•"/>
              <a:defRPr/>
            </a:pPr>
            <a:r>
              <a:rPr lang="en-US" sz="2200" kern="0" dirty="0">
                <a:latin typeface="Arial Narrow" pitchFamily="34" charset="0"/>
              </a:rPr>
              <a:t>Lack of mental/physical growth resulting in mental retardation and malformation</a:t>
            </a:r>
          </a:p>
          <a:p>
            <a:pPr marL="342900" indent="-342900">
              <a:spcBef>
                <a:spcPct val="20000"/>
              </a:spcBef>
              <a:buFontTx/>
              <a:buChar char="•"/>
              <a:defRPr/>
            </a:pPr>
            <a:r>
              <a:rPr lang="en-US" sz="2200" kern="0" dirty="0">
                <a:latin typeface="Arial Narrow" pitchFamily="34" charset="0"/>
              </a:rPr>
              <a:t>Sexual development and physical growth does not reach beyond 7-8 year old children</a:t>
            </a:r>
          </a:p>
          <a:p>
            <a:pPr marL="342900" indent="-342900">
              <a:spcBef>
                <a:spcPct val="20000"/>
              </a:spcBef>
              <a:buFontTx/>
              <a:buChar char="•"/>
              <a:defRPr/>
            </a:pPr>
            <a:r>
              <a:rPr lang="en-US" sz="2200" kern="0" dirty="0">
                <a:latin typeface="Arial Narrow" pitchFamily="34" charset="0"/>
              </a:rPr>
              <a:t>Normal development cannot be completely restored w/ </a:t>
            </a:r>
            <a:r>
              <a:rPr lang="en-US" sz="2200" kern="0" dirty="0" err="1">
                <a:latin typeface="Arial Narrow" pitchFamily="34" charset="0"/>
              </a:rPr>
              <a:t>tx</a:t>
            </a:r>
            <a:r>
              <a:rPr lang="en-US" sz="2200" kern="0" dirty="0">
                <a:latin typeface="Arial Narrow" pitchFamily="34" charset="0"/>
              </a:rPr>
              <a:t>.</a:t>
            </a:r>
          </a:p>
          <a:p>
            <a:pPr marL="342900" indent="-342900">
              <a:spcBef>
                <a:spcPct val="20000"/>
              </a:spcBef>
              <a:buFontTx/>
              <a:buChar char="•"/>
              <a:defRPr/>
            </a:pPr>
            <a:endParaRPr lang="en-US" sz="2200" kern="0" dirty="0">
              <a:latin typeface="Arial Narrow" pitchFamily="34" charset="0"/>
            </a:endParaRPr>
          </a:p>
          <a:p>
            <a:pPr marL="342900" indent="-342900">
              <a:spcBef>
                <a:spcPct val="20000"/>
              </a:spcBef>
              <a:buFontTx/>
              <a:buChar char="•"/>
              <a:defRPr/>
            </a:pPr>
            <a:endParaRPr lang="en-US" kern="0" dirty="0">
              <a:latin typeface="Arial Narrow" pitchFamily="34" charset="0"/>
            </a:endParaRPr>
          </a:p>
        </p:txBody>
      </p:sp>
      <p:pic>
        <p:nvPicPr>
          <p:cNvPr id="68615" name="Picture 10" descr="cretinism.jpg"/>
          <p:cNvPicPr>
            <a:picLocks noChangeAspect="1"/>
          </p:cNvPicPr>
          <p:nvPr/>
        </p:nvPicPr>
        <p:blipFill>
          <a:blip r:embed="rId3" cstate="print"/>
          <a:srcRect/>
          <a:stretch>
            <a:fillRect/>
          </a:stretch>
        </p:blipFill>
        <p:spPr bwMode="auto">
          <a:xfrm>
            <a:off x="6248400" y="4800600"/>
            <a:ext cx="1722438" cy="18478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500063" y="0"/>
            <a:ext cx="8229600" cy="6408738"/>
          </a:xfrm>
        </p:spPr>
        <p:txBody>
          <a:bodyPr/>
          <a:lstStyle/>
          <a:p>
            <a:pPr algn="l" rtl="0" eaLnBrk="1" hangingPunct="1">
              <a:lnSpc>
                <a:spcPct val="90000"/>
              </a:lnSpc>
              <a:buFontTx/>
              <a:buNone/>
            </a:pPr>
            <a:r>
              <a:rPr lang="en-US" sz="2400" smtClean="0">
                <a:solidFill>
                  <a:srgbClr val="002060"/>
                </a:solidFill>
                <a:cs typeface="Arial" pitchFamily="34" charset="0"/>
              </a:rPr>
              <a:t>The calcium in the plasma is present in three forms : </a:t>
            </a:r>
          </a:p>
          <a:p>
            <a:pPr algn="l" rtl="0" eaLnBrk="1" hangingPunct="1">
              <a:lnSpc>
                <a:spcPct val="90000"/>
              </a:lnSpc>
              <a:buFontTx/>
              <a:buNone/>
            </a:pPr>
            <a:endParaRPr lang="en-US" sz="2400" smtClean="0">
              <a:solidFill>
                <a:srgbClr val="002060"/>
              </a:solidFill>
              <a:cs typeface="Arial" pitchFamily="34" charset="0"/>
            </a:endParaRPr>
          </a:p>
          <a:p>
            <a:pPr algn="l" rtl="0" eaLnBrk="1" hangingPunct="1">
              <a:lnSpc>
                <a:spcPct val="90000"/>
              </a:lnSpc>
              <a:buFontTx/>
              <a:buNone/>
            </a:pPr>
            <a:endParaRPr lang="en-US" sz="2400" smtClean="0">
              <a:solidFill>
                <a:srgbClr val="002060"/>
              </a:solidFill>
              <a:cs typeface="Arial" pitchFamily="34" charset="0"/>
            </a:endParaRPr>
          </a:p>
          <a:p>
            <a:pPr algn="l" rtl="0" eaLnBrk="1" hangingPunct="1">
              <a:lnSpc>
                <a:spcPct val="90000"/>
              </a:lnSpc>
              <a:buFontTx/>
              <a:buNone/>
            </a:pPr>
            <a:endParaRPr lang="en-US" sz="2400" smtClean="0">
              <a:solidFill>
                <a:srgbClr val="002060"/>
              </a:solidFill>
              <a:cs typeface="Arial" pitchFamily="34" charset="0"/>
            </a:endParaRPr>
          </a:p>
          <a:p>
            <a:pPr algn="l" rtl="0" eaLnBrk="1" hangingPunct="1">
              <a:lnSpc>
                <a:spcPct val="90000"/>
              </a:lnSpc>
              <a:buFontTx/>
              <a:buNone/>
            </a:pPr>
            <a:endParaRPr lang="en-US" sz="2400" smtClean="0">
              <a:solidFill>
                <a:srgbClr val="002060"/>
              </a:solidFill>
              <a:cs typeface="Arial" pitchFamily="34" charset="0"/>
            </a:endParaRPr>
          </a:p>
          <a:p>
            <a:pPr algn="l" rtl="0" eaLnBrk="1" hangingPunct="1">
              <a:lnSpc>
                <a:spcPct val="90000"/>
              </a:lnSpc>
              <a:buFontTx/>
              <a:buNone/>
            </a:pPr>
            <a:endParaRPr lang="en-US" sz="2400" smtClean="0">
              <a:solidFill>
                <a:srgbClr val="002060"/>
              </a:solidFill>
              <a:cs typeface="Arial" pitchFamily="34" charset="0"/>
            </a:endParaRPr>
          </a:p>
          <a:p>
            <a:pPr algn="l" rtl="0" eaLnBrk="1" hangingPunct="1">
              <a:lnSpc>
                <a:spcPct val="90000"/>
              </a:lnSpc>
              <a:buFontTx/>
              <a:buNone/>
            </a:pPr>
            <a:endParaRPr lang="en-US" sz="2400" smtClean="0">
              <a:solidFill>
                <a:srgbClr val="002060"/>
              </a:solidFill>
              <a:cs typeface="Arial" pitchFamily="34" charset="0"/>
            </a:endParaRPr>
          </a:p>
          <a:p>
            <a:pPr algn="l" rtl="0" eaLnBrk="1" hangingPunct="1">
              <a:lnSpc>
                <a:spcPct val="90000"/>
              </a:lnSpc>
              <a:buFontTx/>
              <a:buNone/>
            </a:pPr>
            <a:endParaRPr lang="en-US" sz="2400" smtClean="0">
              <a:solidFill>
                <a:srgbClr val="002060"/>
              </a:solidFill>
              <a:cs typeface="Arial" pitchFamily="34" charset="0"/>
            </a:endParaRPr>
          </a:p>
          <a:p>
            <a:pPr algn="l" rtl="0" eaLnBrk="1" hangingPunct="1">
              <a:lnSpc>
                <a:spcPct val="90000"/>
              </a:lnSpc>
              <a:buFontTx/>
              <a:buNone/>
            </a:pPr>
            <a:endParaRPr lang="en-US" sz="2400" smtClean="0">
              <a:solidFill>
                <a:srgbClr val="002060"/>
              </a:solidFill>
              <a:cs typeface="Arial" pitchFamily="34" charset="0"/>
            </a:endParaRPr>
          </a:p>
          <a:p>
            <a:pPr algn="l" rtl="0" eaLnBrk="1" hangingPunct="1">
              <a:lnSpc>
                <a:spcPct val="90000"/>
              </a:lnSpc>
              <a:buFontTx/>
              <a:buNone/>
            </a:pPr>
            <a:r>
              <a:rPr lang="en-US" sz="2400" smtClean="0">
                <a:solidFill>
                  <a:srgbClr val="002060"/>
                </a:solidFill>
                <a:cs typeface="Arial" pitchFamily="34" charset="0"/>
              </a:rPr>
              <a:t>1. About 41%( </a:t>
            </a:r>
            <a:r>
              <a:rPr lang="en-US" sz="2400" i="1" smtClean="0">
                <a:solidFill>
                  <a:srgbClr val="002060"/>
                </a:solidFill>
                <a:cs typeface="Arial" pitchFamily="34" charset="0"/>
              </a:rPr>
              <a:t>1nmol </a:t>
            </a:r>
            <a:r>
              <a:rPr lang="en-US" sz="2400" smtClean="0">
                <a:solidFill>
                  <a:srgbClr val="002060"/>
                </a:solidFill>
                <a:cs typeface="Arial" pitchFamily="34" charset="0"/>
              </a:rPr>
              <a:t>/ L) of calcium is combined with the plasma proteins .</a:t>
            </a:r>
          </a:p>
          <a:p>
            <a:pPr algn="l" rtl="0" eaLnBrk="1" hangingPunct="1">
              <a:lnSpc>
                <a:spcPct val="90000"/>
              </a:lnSpc>
              <a:buFontTx/>
              <a:buNone/>
            </a:pPr>
            <a:r>
              <a:rPr lang="en-US" sz="2400" smtClean="0">
                <a:solidFill>
                  <a:srgbClr val="002060"/>
                </a:solidFill>
                <a:cs typeface="Arial" pitchFamily="34" charset="0"/>
              </a:rPr>
              <a:t>2. About 9% ( 0.2 nmol / L) is combined with an ionic substances ( citrate &amp; phosphate ) .</a:t>
            </a:r>
          </a:p>
          <a:p>
            <a:pPr algn="l" rtl="0" eaLnBrk="1" hangingPunct="1">
              <a:lnSpc>
                <a:spcPct val="90000"/>
              </a:lnSpc>
              <a:buFontTx/>
              <a:buNone/>
            </a:pPr>
            <a:r>
              <a:rPr lang="en-US" sz="2400" smtClean="0">
                <a:solidFill>
                  <a:srgbClr val="002060"/>
                </a:solidFill>
                <a:cs typeface="Arial" pitchFamily="34" charset="0"/>
              </a:rPr>
              <a:t>3. 50 % is ionized .  </a:t>
            </a:r>
          </a:p>
          <a:p>
            <a:pPr algn="l" rtl="0" eaLnBrk="1" hangingPunct="1">
              <a:lnSpc>
                <a:spcPct val="90000"/>
              </a:lnSpc>
              <a:buFontTx/>
              <a:buNone/>
            </a:pPr>
            <a:r>
              <a:rPr lang="en-US" sz="2400" smtClean="0">
                <a:solidFill>
                  <a:srgbClr val="002060"/>
                </a:solidFill>
                <a:cs typeface="Arial" pitchFamily="34" charset="0"/>
              </a:rPr>
              <a:t>Plasma Ca ion concentration is 2.4meq/ L</a:t>
            </a:r>
          </a:p>
          <a:p>
            <a:pPr algn="l" rtl="0" eaLnBrk="1" hangingPunct="1">
              <a:lnSpc>
                <a:spcPct val="90000"/>
              </a:lnSpc>
              <a:buFontTx/>
              <a:buNone/>
            </a:pPr>
            <a:endParaRPr lang="en-US" sz="2400" smtClean="0">
              <a:solidFill>
                <a:srgbClr val="FFFF00"/>
              </a:solidFill>
              <a:cs typeface="Arial" pitchFamily="34" charset="0"/>
            </a:endParaRPr>
          </a:p>
        </p:txBody>
      </p:sp>
      <p:pic>
        <p:nvPicPr>
          <p:cNvPr id="70659" name="Picture 4"/>
          <p:cNvPicPr>
            <a:picLocks noChangeAspect="1" noChangeArrowheads="1"/>
          </p:cNvPicPr>
          <p:nvPr/>
        </p:nvPicPr>
        <p:blipFill>
          <a:blip r:embed="rId2" cstate="print"/>
          <a:srcRect/>
          <a:stretch>
            <a:fillRect/>
          </a:stretch>
        </p:blipFill>
        <p:spPr bwMode="auto">
          <a:xfrm>
            <a:off x="2124075" y="765175"/>
            <a:ext cx="3363913"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19-1"/>
          <p:cNvPicPr>
            <a:picLocks noChangeAspect="1" noChangeArrowheads="1"/>
          </p:cNvPicPr>
          <p:nvPr/>
        </p:nvPicPr>
        <p:blipFill>
          <a:blip r:embed="rId2" cstate="print"/>
          <a:srcRect/>
          <a:stretch>
            <a:fillRect/>
          </a:stretch>
        </p:blipFill>
        <p:spPr bwMode="auto">
          <a:xfrm>
            <a:off x="3246438" y="333375"/>
            <a:ext cx="5502275" cy="629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r>
              <a:rPr lang="en-US" sz="1200"/>
              <a:t>Figure 18.15</a:t>
            </a:r>
          </a:p>
        </p:txBody>
      </p:sp>
      <p:sp>
        <p:nvSpPr>
          <p:cNvPr id="71683" name="Rectangle 3"/>
          <p:cNvSpPr>
            <a:spLocks noChangeArrowheads="1"/>
          </p:cNvSpPr>
          <p:nvPr/>
        </p:nvSpPr>
        <p:spPr bwMode="auto">
          <a:xfrm>
            <a:off x="0" y="609600"/>
            <a:ext cx="9144000" cy="228600"/>
          </a:xfrm>
          <a:prstGeom prst="rect">
            <a:avLst/>
          </a:prstGeom>
          <a:solidFill>
            <a:schemeClr val="bg1"/>
          </a:solidFill>
          <a:ln w="9525">
            <a:noFill/>
            <a:miter lim="800000"/>
            <a:headEnd/>
            <a:tailEnd/>
          </a:ln>
        </p:spPr>
        <p:txBody>
          <a:bodyPr wrap="none" anchor="ctr"/>
          <a:lstStyle/>
          <a:p>
            <a:endParaRPr lang="ar-EG"/>
          </a:p>
        </p:txBody>
      </p:sp>
      <p:sp>
        <p:nvSpPr>
          <p:cNvPr id="205828" name="Rectangle 4"/>
          <p:cNvSpPr>
            <a:spLocks noChangeArrowheads="1"/>
          </p:cNvSpPr>
          <p:nvPr/>
        </p:nvSpPr>
        <p:spPr bwMode="auto">
          <a:xfrm>
            <a:off x="0" y="1066800"/>
            <a:ext cx="9144000" cy="76200"/>
          </a:xfrm>
          <a:prstGeom prst="rect">
            <a:avLst/>
          </a:prstGeom>
          <a:solidFill>
            <a:srgbClr val="CCCCCC"/>
          </a:solidFill>
          <a:ln w="9525">
            <a:noFill/>
            <a:miter lim="800000"/>
            <a:headEnd/>
            <a:tailEnd/>
          </a:ln>
        </p:spPr>
        <p:txBody>
          <a:bodyPr wrap="none" anchor="ctr"/>
          <a:lstStyle/>
          <a:p>
            <a:endParaRPr lang="ar-EG"/>
          </a:p>
        </p:txBody>
      </p:sp>
      <p:sp>
        <p:nvSpPr>
          <p:cNvPr id="205829" name="Rectangle 5"/>
          <p:cNvSpPr>
            <a:spLocks noGrp="1" noChangeArrowheads="1"/>
          </p:cNvSpPr>
          <p:nvPr>
            <p:ph type="title"/>
          </p:nvPr>
        </p:nvSpPr>
        <p:spPr>
          <a:xfrm>
            <a:off x="457200" y="274638"/>
            <a:ext cx="8229600" cy="725487"/>
          </a:xfrm>
        </p:spPr>
        <p:txBody>
          <a:bodyPr rtlCol="1">
            <a:normAutofit fontScale="90000"/>
          </a:bodyPr>
          <a:lstStyle/>
          <a:p>
            <a:pPr eaLnBrk="1" fontAlgn="auto" hangingPunct="1">
              <a:spcAft>
                <a:spcPts val="0"/>
              </a:spcAft>
              <a:defRPr/>
            </a:pPr>
            <a:r>
              <a:rPr lang="en-US" dirty="0" smtClean="0"/>
              <a:t>The Homeostatic Regulation of Calcium Ion Concentrations</a:t>
            </a:r>
            <a:endParaRPr lang="en-US" dirty="0" smtClean="0">
              <a:latin typeface="Georgia" pitchFamily="18" charset="0"/>
            </a:endParaRPr>
          </a:p>
        </p:txBody>
      </p:sp>
      <p:pic>
        <p:nvPicPr>
          <p:cNvPr id="71686" name="Picture 6"/>
          <p:cNvPicPr>
            <a:picLocks noChangeAspect="1" noChangeArrowheads="1"/>
          </p:cNvPicPr>
          <p:nvPr/>
        </p:nvPicPr>
        <p:blipFill>
          <a:blip r:embed="rId2" cstate="print"/>
          <a:srcRect b="3000"/>
          <a:stretch>
            <a:fillRect/>
          </a:stretch>
        </p:blipFill>
        <p:spPr bwMode="auto">
          <a:xfrm>
            <a:off x="1447800" y="1158875"/>
            <a:ext cx="6400800" cy="5405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05828"/>
                                        </p:tgtEl>
                                        <p:attrNameLst>
                                          <p:attrName>style.visibility</p:attrName>
                                        </p:attrNameLst>
                                      </p:cBhvr>
                                      <p:to>
                                        <p:strVal val="visible"/>
                                      </p:to>
                                    </p:set>
                                    <p:anim calcmode="lin" valueType="num">
                                      <p:cBhvr>
                                        <p:cTn id="7" dur="500" fill="hold"/>
                                        <p:tgtEl>
                                          <p:spTgt spid="205828"/>
                                        </p:tgtEl>
                                        <p:attrNameLst>
                                          <p:attrName>ppt_w</p:attrName>
                                        </p:attrNameLst>
                                      </p:cBhvr>
                                      <p:tavLst>
                                        <p:tav tm="0">
                                          <p:val>
                                            <p:fltVal val="0"/>
                                          </p:val>
                                        </p:tav>
                                        <p:tav tm="100000">
                                          <p:val>
                                            <p:strVal val="#ppt_w"/>
                                          </p:val>
                                        </p:tav>
                                      </p:tavLst>
                                    </p:anim>
                                    <p:anim calcmode="lin" valueType="num">
                                      <p:cBhvr>
                                        <p:cTn id="8" dur="500" fill="hold"/>
                                        <p:tgtEl>
                                          <p:spTgt spid="2058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250825" y="0"/>
            <a:ext cx="8662988" cy="6858000"/>
          </a:xfrm>
        </p:spPr>
        <p:txBody>
          <a:bodyPr/>
          <a:lstStyle/>
          <a:p>
            <a:pPr algn="l" rtl="0" eaLnBrk="1" hangingPunct="1">
              <a:buFontTx/>
              <a:buNone/>
            </a:pPr>
            <a:r>
              <a:rPr lang="en-US" sz="2400" smtClean="0">
                <a:solidFill>
                  <a:srgbClr val="002060"/>
                </a:solidFill>
                <a:cs typeface="Arial" pitchFamily="34" charset="0"/>
              </a:rPr>
              <a:t>this pic. Shows carpopedal spasm .  </a:t>
            </a:r>
          </a:p>
          <a:p>
            <a:pPr algn="l" rtl="0" eaLnBrk="1" hangingPunct="1">
              <a:buFontTx/>
              <a:buNone/>
            </a:pPr>
            <a:endParaRPr lang="en-US" sz="2400" smtClean="0">
              <a:solidFill>
                <a:srgbClr val="002060"/>
              </a:solidFill>
              <a:cs typeface="Arial" pitchFamily="34" charset="0"/>
            </a:endParaRPr>
          </a:p>
          <a:p>
            <a:pPr algn="l" rtl="0" eaLnBrk="1" hangingPunct="1">
              <a:buFontTx/>
              <a:buNone/>
            </a:pPr>
            <a:r>
              <a:rPr lang="en-US" sz="2400" smtClean="0">
                <a:solidFill>
                  <a:srgbClr val="002060"/>
                </a:solidFill>
                <a:cs typeface="Arial" pitchFamily="34" charset="0"/>
              </a:rPr>
              <a:t> </a:t>
            </a: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r>
              <a:rPr lang="en-US" sz="2400" smtClean="0">
                <a:solidFill>
                  <a:srgbClr val="002060"/>
                </a:solidFill>
                <a:cs typeface="Arial" pitchFamily="34" charset="0"/>
              </a:rPr>
              <a:t>Tetany occurs when the blood concentration of Ca falls from 9.4 mg / dl to about 6 mg / dl , which is only 35% below normal &amp; is usually lethal at about 4 mg / dl .  </a:t>
            </a:r>
          </a:p>
        </p:txBody>
      </p:sp>
      <p:pic>
        <p:nvPicPr>
          <p:cNvPr id="74755" name="Picture 6"/>
          <p:cNvPicPr>
            <a:picLocks noChangeAspect="1" noChangeArrowheads="1"/>
          </p:cNvPicPr>
          <p:nvPr/>
        </p:nvPicPr>
        <p:blipFill>
          <a:blip r:embed="rId2" cstate="print"/>
          <a:srcRect/>
          <a:stretch>
            <a:fillRect/>
          </a:stretch>
        </p:blipFill>
        <p:spPr bwMode="auto">
          <a:xfrm>
            <a:off x="3059113" y="549275"/>
            <a:ext cx="3363912" cy="315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28625" y="0"/>
            <a:ext cx="8229600" cy="836613"/>
          </a:xfrm>
        </p:spPr>
        <p:txBody>
          <a:bodyPr/>
          <a:lstStyle/>
          <a:p>
            <a:pPr rtl="0" eaLnBrk="1" hangingPunct="1"/>
            <a:r>
              <a:rPr lang="en-US" sz="3200" b="1" smtClean="0">
                <a:solidFill>
                  <a:srgbClr val="002060"/>
                </a:solidFill>
                <a:cs typeface="Times New Roman" pitchFamily="18" charset="0"/>
              </a:rPr>
              <a:t>Vitamin D</a:t>
            </a:r>
          </a:p>
        </p:txBody>
      </p:sp>
      <p:sp>
        <p:nvSpPr>
          <p:cNvPr id="82947" name="Rectangle 3"/>
          <p:cNvSpPr>
            <a:spLocks noGrp="1" noChangeArrowheads="1"/>
          </p:cNvSpPr>
          <p:nvPr>
            <p:ph idx="1"/>
          </p:nvPr>
        </p:nvSpPr>
        <p:spPr>
          <a:xfrm>
            <a:off x="571500" y="714375"/>
            <a:ext cx="8229600" cy="5000625"/>
          </a:xfrm>
        </p:spPr>
        <p:txBody>
          <a:bodyPr/>
          <a:lstStyle/>
          <a:p>
            <a:pPr algn="l" rtl="0" eaLnBrk="1" hangingPunct="1">
              <a:buFontTx/>
              <a:buNone/>
            </a:pPr>
            <a:r>
              <a:rPr lang="en-US" sz="2400" smtClean="0">
                <a:solidFill>
                  <a:srgbClr val="002060"/>
                </a:solidFill>
                <a:cs typeface="Arial" pitchFamily="34" charset="0"/>
              </a:rPr>
              <a:t>Vitamin D3 ( cholecalciferol ) is found in the skin .</a:t>
            </a:r>
          </a:p>
          <a:p>
            <a:pPr algn="l" rtl="0" eaLnBrk="1" hangingPunct="1">
              <a:buFontTx/>
              <a:buNone/>
            </a:pPr>
            <a:r>
              <a:rPr lang="en-US" sz="2400" smtClean="0">
                <a:solidFill>
                  <a:srgbClr val="002060"/>
                </a:solidFill>
                <a:cs typeface="Arial" pitchFamily="34" charset="0"/>
              </a:rPr>
              <a:t>This is activated &amp;converted to 25-hydroxycholecalciferol in the liver &amp; this has a negative feedback effect on the conversion reactions .</a:t>
            </a:r>
          </a:p>
          <a:p>
            <a:pPr algn="l" rtl="0" eaLnBrk="1" hangingPunct="1">
              <a:buFontTx/>
              <a:buNone/>
            </a:pPr>
            <a:endParaRPr lang="en-US" sz="2400" smtClean="0">
              <a:solidFill>
                <a:srgbClr val="FFFF00"/>
              </a:solidFill>
              <a:cs typeface="Arial" pitchFamily="34" charset="0"/>
            </a:endParaRPr>
          </a:p>
        </p:txBody>
      </p:sp>
      <p:pic>
        <p:nvPicPr>
          <p:cNvPr id="82948" name="Picture 4"/>
          <p:cNvPicPr>
            <a:picLocks noChangeAspect="1" noChangeArrowheads="1"/>
          </p:cNvPicPr>
          <p:nvPr/>
        </p:nvPicPr>
        <p:blipFill>
          <a:blip r:embed="rId2" cstate="print"/>
          <a:srcRect/>
          <a:stretch>
            <a:fillRect/>
          </a:stretch>
        </p:blipFill>
        <p:spPr bwMode="auto">
          <a:xfrm>
            <a:off x="2124075" y="2420938"/>
            <a:ext cx="4824413"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0" y="0"/>
            <a:ext cx="9144000" cy="6858000"/>
          </a:xfrm>
        </p:spPr>
        <p:txBody>
          <a:bodyPr/>
          <a:lstStyle/>
          <a:p>
            <a:pPr algn="l" rtl="0" eaLnBrk="1" hangingPunct="1">
              <a:buFontTx/>
              <a:buNone/>
            </a:pPr>
            <a:r>
              <a:rPr lang="en-US" sz="2000" smtClean="0">
                <a:solidFill>
                  <a:srgbClr val="002060"/>
                </a:solidFill>
                <a:cs typeface="Arial" pitchFamily="34" charset="0"/>
              </a:rPr>
              <a:t>25-hydroxycholecalciferol in the proximal tubules of the kidneys is converted to 1, 25-dihydroxycholecalciferol .this is the most active form of vitamin D .this conversion requires PTH </a:t>
            </a:r>
            <a:r>
              <a:rPr lang="en-US" sz="2400" smtClean="0">
                <a:solidFill>
                  <a:srgbClr val="002060"/>
                </a:solidFill>
                <a:cs typeface="Arial" pitchFamily="34" charset="0"/>
              </a:rPr>
              <a:t>.</a:t>
            </a: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endParaRPr lang="en-US" sz="2400" smtClean="0">
              <a:solidFill>
                <a:srgbClr val="002060"/>
              </a:solidFill>
              <a:cs typeface="Arial" pitchFamily="34" charset="0"/>
            </a:endParaRPr>
          </a:p>
          <a:p>
            <a:pPr algn="l" rtl="0" eaLnBrk="1" hangingPunct="1">
              <a:buFontTx/>
              <a:buNone/>
            </a:pPr>
            <a:r>
              <a:rPr lang="en-US" sz="2000" smtClean="0">
                <a:solidFill>
                  <a:srgbClr val="002060"/>
                </a:solidFill>
                <a:cs typeface="Arial" pitchFamily="34" charset="0"/>
              </a:rPr>
              <a:t>This demonstrates that plasma concentration of 1, 25-dihydroxycholecalciferol is inversely affected by the concentration of calcium in the plasma.</a:t>
            </a:r>
          </a:p>
          <a:p>
            <a:pPr algn="l" rtl="0" eaLnBrk="1" hangingPunct="1">
              <a:buFontTx/>
              <a:buNone/>
            </a:pPr>
            <a:endParaRPr lang="en-US" sz="2400" smtClean="0">
              <a:solidFill>
                <a:srgbClr val="FFFF00"/>
              </a:solidFill>
              <a:cs typeface="Arial" pitchFamily="34" charset="0"/>
            </a:endParaRPr>
          </a:p>
          <a:p>
            <a:pPr algn="l" rtl="0" eaLnBrk="1" hangingPunct="1">
              <a:buFontTx/>
              <a:buNone/>
            </a:pPr>
            <a:endParaRPr lang="en-US" sz="2400" smtClean="0">
              <a:solidFill>
                <a:srgbClr val="FFFF00"/>
              </a:solidFill>
              <a:cs typeface="Arial" pitchFamily="34" charset="0"/>
            </a:endParaRPr>
          </a:p>
        </p:txBody>
      </p:sp>
      <p:pic>
        <p:nvPicPr>
          <p:cNvPr id="83971" name="Picture 4"/>
          <p:cNvPicPr>
            <a:picLocks noChangeAspect="1" noChangeArrowheads="1"/>
          </p:cNvPicPr>
          <p:nvPr/>
        </p:nvPicPr>
        <p:blipFill>
          <a:blip r:embed="rId3" cstate="print"/>
          <a:srcRect/>
          <a:stretch>
            <a:fillRect/>
          </a:stretch>
        </p:blipFill>
        <p:spPr bwMode="auto">
          <a:xfrm>
            <a:off x="2555875" y="1125538"/>
            <a:ext cx="3908425" cy="394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rtlCol="1">
            <a:normAutofit fontScale="90000"/>
          </a:bodyPr>
          <a:lstStyle/>
          <a:p>
            <a:pPr eaLnBrk="1" fontAlgn="auto" hangingPunct="1">
              <a:spcAft>
                <a:spcPts val="0"/>
              </a:spcAft>
              <a:defRPr/>
            </a:pPr>
            <a:r>
              <a:rPr lang="en-US" smtClean="0"/>
              <a:t>Figure 18.14  The Parathyroid Glands</a:t>
            </a:r>
            <a:endParaRPr lang="en-US" smtClean="0">
              <a:latin typeface="Georgia" pitchFamily="18" charset="0"/>
            </a:endParaRPr>
          </a:p>
        </p:txBody>
      </p:sp>
      <p:sp>
        <p:nvSpPr>
          <p:cNvPr id="88067" name="Text Box 3"/>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r>
              <a:rPr lang="en-US" sz="1200"/>
              <a:t>Figure 18.14</a:t>
            </a:r>
          </a:p>
        </p:txBody>
      </p:sp>
      <p:pic>
        <p:nvPicPr>
          <p:cNvPr id="88068" name="Picture 4"/>
          <p:cNvPicPr>
            <a:picLocks noChangeAspect="1" noChangeArrowheads="1"/>
          </p:cNvPicPr>
          <p:nvPr/>
        </p:nvPicPr>
        <p:blipFill>
          <a:blip r:embed="rId2" cstate="print"/>
          <a:srcRect b="3847"/>
          <a:stretch>
            <a:fillRect/>
          </a:stretch>
        </p:blipFill>
        <p:spPr bwMode="auto">
          <a:xfrm>
            <a:off x="0" y="762000"/>
            <a:ext cx="8991600" cy="576103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14438" y="285750"/>
            <a:ext cx="6635750" cy="633413"/>
          </a:xfrm>
        </p:spPr>
        <p:txBody>
          <a:bodyPr/>
          <a:lstStyle/>
          <a:p>
            <a:pPr rtl="0" eaLnBrk="1" hangingPunct="1"/>
            <a:r>
              <a:rPr lang="en-US" sz="2800" b="1" smtClean="0">
                <a:solidFill>
                  <a:srgbClr val="002060"/>
                </a:solidFill>
                <a:cs typeface="Times New Roman" pitchFamily="18" charset="0"/>
              </a:rPr>
              <a:t>Parathyroid hormone</a:t>
            </a:r>
          </a:p>
        </p:txBody>
      </p:sp>
      <p:sp>
        <p:nvSpPr>
          <p:cNvPr id="89091" name="Rectangle 3"/>
          <p:cNvSpPr>
            <a:spLocks noGrp="1" noChangeArrowheads="1"/>
          </p:cNvSpPr>
          <p:nvPr>
            <p:ph idx="1"/>
          </p:nvPr>
        </p:nvSpPr>
        <p:spPr>
          <a:xfrm>
            <a:off x="457200" y="981075"/>
            <a:ext cx="8229600" cy="5145088"/>
          </a:xfrm>
        </p:spPr>
        <p:txBody>
          <a:bodyPr/>
          <a:lstStyle/>
          <a:p>
            <a:pPr algn="l" rtl="0" eaLnBrk="1" hangingPunct="1">
              <a:buFontTx/>
              <a:buNone/>
            </a:pPr>
            <a:r>
              <a:rPr lang="en-US" sz="2000" smtClean="0">
                <a:solidFill>
                  <a:srgbClr val="002060"/>
                </a:solidFill>
                <a:cs typeface="Arial" pitchFamily="34" charset="0"/>
              </a:rPr>
              <a:t>Normally there are 4 parathyroid glands in humans , they are located immediately behind the thyroid gland  and behind each of the upper &amp;each of the lower poles of the thyroid.</a:t>
            </a:r>
          </a:p>
          <a:p>
            <a:pPr algn="l" rtl="0" eaLnBrk="1" hangingPunct="1">
              <a:buFontTx/>
              <a:buNone/>
            </a:pPr>
            <a:endParaRPr lang="en-US" sz="2000" smtClean="0">
              <a:solidFill>
                <a:srgbClr val="FFFF00"/>
              </a:solidFill>
              <a:cs typeface="Arial" pitchFamily="34" charset="0"/>
            </a:endParaRPr>
          </a:p>
          <a:p>
            <a:pPr algn="l" rtl="0" eaLnBrk="1" hangingPunct="1">
              <a:buFontTx/>
              <a:buNone/>
            </a:pPr>
            <a:endParaRPr lang="en-US" sz="2000" smtClean="0">
              <a:solidFill>
                <a:srgbClr val="FFFF00"/>
              </a:solidFill>
              <a:cs typeface="Arial" pitchFamily="34" charset="0"/>
            </a:endParaRPr>
          </a:p>
          <a:p>
            <a:pPr algn="l" rtl="0" eaLnBrk="1" hangingPunct="1">
              <a:buFontTx/>
              <a:buNone/>
            </a:pPr>
            <a:endParaRPr lang="en-US" sz="2000" smtClean="0">
              <a:solidFill>
                <a:srgbClr val="FFFF00"/>
              </a:solidFill>
              <a:cs typeface="Arial" pitchFamily="34" charset="0"/>
            </a:endParaRPr>
          </a:p>
          <a:p>
            <a:pPr algn="l" rtl="0" eaLnBrk="1" hangingPunct="1">
              <a:buFontTx/>
              <a:buNone/>
            </a:pPr>
            <a:endParaRPr lang="en-US" sz="2000" smtClean="0">
              <a:solidFill>
                <a:srgbClr val="FFFF00"/>
              </a:solidFill>
              <a:cs typeface="Arial" pitchFamily="34" charset="0"/>
            </a:endParaRPr>
          </a:p>
          <a:p>
            <a:pPr algn="l" rtl="0" eaLnBrk="1" hangingPunct="1">
              <a:buFontTx/>
              <a:buNone/>
            </a:pPr>
            <a:endParaRPr lang="en-US" sz="2000" smtClean="0">
              <a:solidFill>
                <a:srgbClr val="FFFF00"/>
              </a:solidFill>
              <a:cs typeface="Arial" pitchFamily="34" charset="0"/>
            </a:endParaRPr>
          </a:p>
          <a:p>
            <a:pPr algn="l" rtl="0" eaLnBrk="1" hangingPunct="1">
              <a:buFontTx/>
              <a:buNone/>
            </a:pPr>
            <a:endParaRPr lang="en-US" sz="2000" smtClean="0">
              <a:solidFill>
                <a:srgbClr val="FFFF00"/>
              </a:solidFill>
              <a:cs typeface="Arial" pitchFamily="34" charset="0"/>
            </a:endParaRPr>
          </a:p>
          <a:p>
            <a:pPr algn="l" rtl="0" eaLnBrk="1" hangingPunct="1">
              <a:buFontTx/>
              <a:buNone/>
            </a:pPr>
            <a:endParaRPr lang="en-US" sz="2000" smtClean="0">
              <a:solidFill>
                <a:srgbClr val="FFFF00"/>
              </a:solidFill>
              <a:cs typeface="Arial" pitchFamily="34" charset="0"/>
            </a:endParaRPr>
          </a:p>
          <a:p>
            <a:pPr algn="l" rtl="0" eaLnBrk="1" hangingPunct="1">
              <a:buFontTx/>
              <a:buNone/>
            </a:pPr>
            <a:endParaRPr lang="en-US" sz="2000" smtClean="0">
              <a:solidFill>
                <a:srgbClr val="FFFF00"/>
              </a:solidFill>
              <a:cs typeface="Arial" pitchFamily="34" charset="0"/>
            </a:endParaRPr>
          </a:p>
          <a:p>
            <a:pPr algn="l" rtl="0" eaLnBrk="1" hangingPunct="1">
              <a:buFontTx/>
              <a:buNone/>
            </a:pPr>
            <a:endParaRPr lang="en-US" sz="2000" smtClean="0">
              <a:solidFill>
                <a:srgbClr val="FFFF00"/>
              </a:solidFill>
              <a:cs typeface="Arial" pitchFamily="34" charset="0"/>
            </a:endParaRPr>
          </a:p>
          <a:p>
            <a:pPr algn="l" rtl="0" eaLnBrk="1" hangingPunct="1">
              <a:buFontTx/>
              <a:buNone/>
            </a:pPr>
            <a:r>
              <a:rPr lang="en-US" sz="2000" smtClean="0">
                <a:solidFill>
                  <a:srgbClr val="002060"/>
                </a:solidFill>
                <a:cs typeface="Arial" pitchFamily="34" charset="0"/>
              </a:rPr>
              <a:t>The parathyroid gland contains mainly chief cells which secret PTH .PTH is a polypeptide with 84 amino acids .</a:t>
            </a:r>
          </a:p>
        </p:txBody>
      </p:sp>
      <p:pic>
        <p:nvPicPr>
          <p:cNvPr id="89092" name="Picture 5" descr="Untitled-2"/>
          <p:cNvPicPr>
            <a:picLocks noChangeAspect="1" noChangeArrowheads="1"/>
          </p:cNvPicPr>
          <p:nvPr/>
        </p:nvPicPr>
        <p:blipFill>
          <a:blip r:embed="rId2" cstate="print"/>
          <a:srcRect/>
          <a:stretch>
            <a:fillRect/>
          </a:stretch>
        </p:blipFill>
        <p:spPr bwMode="auto">
          <a:xfrm>
            <a:off x="4787900" y="1989138"/>
            <a:ext cx="4170363" cy="3127375"/>
          </a:xfrm>
          <a:prstGeom prst="rect">
            <a:avLst/>
          </a:prstGeom>
          <a:noFill/>
          <a:ln w="9525">
            <a:noFill/>
            <a:miter lim="800000"/>
            <a:headEnd/>
            <a:tailEnd/>
          </a:ln>
        </p:spPr>
      </p:pic>
      <p:pic>
        <p:nvPicPr>
          <p:cNvPr id="89093" name="Picture 7"/>
          <p:cNvPicPr>
            <a:picLocks noChangeAspect="1" noChangeArrowheads="1"/>
          </p:cNvPicPr>
          <p:nvPr/>
        </p:nvPicPr>
        <p:blipFill>
          <a:blip r:embed="rId3" cstate="print"/>
          <a:srcRect/>
          <a:stretch>
            <a:fillRect/>
          </a:stretch>
        </p:blipFill>
        <p:spPr bwMode="auto">
          <a:xfrm>
            <a:off x="250825" y="1989138"/>
            <a:ext cx="4321175"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57188" y="0"/>
            <a:ext cx="8229600" cy="1052513"/>
          </a:xfrm>
        </p:spPr>
        <p:txBody>
          <a:bodyPr/>
          <a:lstStyle/>
          <a:p>
            <a:pPr algn="l" rtl="0" eaLnBrk="1" hangingPunct="1"/>
            <a:r>
              <a:rPr lang="en-US" sz="2400" b="1" smtClean="0">
                <a:solidFill>
                  <a:srgbClr val="002060"/>
                </a:solidFill>
                <a:cs typeface="Times New Roman" pitchFamily="18" charset="0"/>
              </a:rPr>
              <a:t>Effect of PTH on calcium &amp; phosphate concentration in ECF</a:t>
            </a:r>
            <a:r>
              <a:rPr lang="en-US" sz="2800" smtClean="0">
                <a:solidFill>
                  <a:srgbClr val="002060"/>
                </a:solidFill>
                <a:cs typeface="Times New Roman" pitchFamily="18" charset="0"/>
              </a:rPr>
              <a:t> </a:t>
            </a:r>
          </a:p>
        </p:txBody>
      </p:sp>
      <p:sp>
        <p:nvSpPr>
          <p:cNvPr id="90115" name="Rectangle 5"/>
          <p:cNvSpPr>
            <a:spLocks noGrp="1" noChangeArrowheads="1"/>
          </p:cNvSpPr>
          <p:nvPr>
            <p:ph idx="1"/>
          </p:nvPr>
        </p:nvSpPr>
        <p:spPr>
          <a:xfrm>
            <a:off x="468313" y="1052513"/>
            <a:ext cx="8229600" cy="5257800"/>
          </a:xfrm>
        </p:spPr>
        <p:txBody>
          <a:bodyPr/>
          <a:lstStyle/>
          <a:p>
            <a:pPr algn="l" rtl="0" eaLnBrk="1" hangingPunct="1">
              <a:lnSpc>
                <a:spcPct val="90000"/>
              </a:lnSpc>
              <a:buFontTx/>
              <a:buNone/>
            </a:pPr>
            <a:r>
              <a:rPr lang="en-US" sz="2400" smtClean="0">
                <a:solidFill>
                  <a:srgbClr val="002060"/>
                </a:solidFill>
                <a:cs typeface="Arial" pitchFamily="34" charset="0"/>
              </a:rPr>
              <a:t>1. PTH increases calcium &amp;phosphate absorption from the bone .</a:t>
            </a:r>
          </a:p>
          <a:p>
            <a:pPr algn="l" rtl="0" eaLnBrk="1" hangingPunct="1">
              <a:lnSpc>
                <a:spcPct val="90000"/>
              </a:lnSpc>
              <a:buFontTx/>
              <a:buNone/>
            </a:pPr>
            <a:r>
              <a:rPr lang="en-US" sz="2400" smtClean="0">
                <a:solidFill>
                  <a:srgbClr val="002060"/>
                </a:solidFill>
                <a:cs typeface="Arial" pitchFamily="34" charset="0"/>
              </a:rPr>
              <a:t>2. It decrease the excretion of the calcium by the kidney . </a:t>
            </a:r>
          </a:p>
          <a:p>
            <a:pPr algn="l" rtl="0" eaLnBrk="1" hangingPunct="1">
              <a:lnSpc>
                <a:spcPct val="90000"/>
              </a:lnSpc>
              <a:buFontTx/>
              <a:buNone/>
            </a:pPr>
            <a:r>
              <a:rPr lang="en-US" sz="2400" smtClean="0">
                <a:solidFill>
                  <a:srgbClr val="002060"/>
                </a:solidFill>
                <a:cs typeface="Arial" pitchFamily="34" charset="0"/>
              </a:rPr>
              <a:t>3. It increases renal phosphate excretion .</a:t>
            </a:r>
          </a:p>
          <a:p>
            <a:pPr algn="l" rtl="0" eaLnBrk="1" hangingPunct="1">
              <a:lnSpc>
                <a:spcPct val="90000"/>
              </a:lnSpc>
              <a:buFontTx/>
              <a:buNone/>
            </a:pPr>
            <a:endParaRPr lang="en-US" sz="2400" smtClean="0">
              <a:solidFill>
                <a:srgbClr val="FFFF00"/>
              </a:solidFill>
              <a:cs typeface="Arial" pitchFamily="34" charset="0"/>
            </a:endParaRPr>
          </a:p>
          <a:p>
            <a:pPr algn="l" rtl="0" eaLnBrk="1" hangingPunct="1">
              <a:lnSpc>
                <a:spcPct val="90000"/>
              </a:lnSpc>
              <a:buFontTx/>
              <a:buNone/>
            </a:pPr>
            <a:endParaRPr lang="en-US" sz="2400" smtClean="0">
              <a:solidFill>
                <a:srgbClr val="FFFF00"/>
              </a:solidFill>
              <a:cs typeface="Arial" pitchFamily="34" charset="0"/>
            </a:endParaRPr>
          </a:p>
          <a:p>
            <a:pPr algn="l" rtl="0" eaLnBrk="1" hangingPunct="1">
              <a:lnSpc>
                <a:spcPct val="90000"/>
              </a:lnSpc>
              <a:buFontTx/>
              <a:buNone/>
            </a:pPr>
            <a:endParaRPr lang="en-US" sz="2000" smtClean="0">
              <a:solidFill>
                <a:srgbClr val="FFFF00"/>
              </a:solidFill>
              <a:cs typeface="Arial" pitchFamily="34" charset="0"/>
            </a:endParaRPr>
          </a:p>
          <a:p>
            <a:pPr algn="l" rtl="0" eaLnBrk="1" hangingPunct="1">
              <a:lnSpc>
                <a:spcPct val="90000"/>
              </a:lnSpc>
              <a:buFontTx/>
              <a:buNone/>
            </a:pPr>
            <a:endParaRPr lang="en-US" sz="2000" smtClean="0">
              <a:solidFill>
                <a:srgbClr val="FFFF00"/>
              </a:solidFill>
              <a:cs typeface="Arial" pitchFamily="34" charset="0"/>
            </a:endParaRPr>
          </a:p>
          <a:p>
            <a:pPr algn="l" rtl="0" eaLnBrk="1" hangingPunct="1">
              <a:lnSpc>
                <a:spcPct val="90000"/>
              </a:lnSpc>
              <a:buFontTx/>
              <a:buNone/>
            </a:pPr>
            <a:endParaRPr lang="en-US" sz="2000" smtClean="0">
              <a:solidFill>
                <a:srgbClr val="FFFF00"/>
              </a:solidFill>
              <a:cs typeface="Arial" pitchFamily="34" charset="0"/>
            </a:endParaRPr>
          </a:p>
          <a:p>
            <a:pPr algn="l" rtl="0" eaLnBrk="1" hangingPunct="1">
              <a:lnSpc>
                <a:spcPct val="90000"/>
              </a:lnSpc>
              <a:buFontTx/>
              <a:buNone/>
            </a:pPr>
            <a:endParaRPr lang="en-US" sz="2000" smtClean="0">
              <a:solidFill>
                <a:srgbClr val="FFFF00"/>
              </a:solidFill>
              <a:cs typeface="Arial" pitchFamily="34" charset="0"/>
            </a:endParaRPr>
          </a:p>
          <a:p>
            <a:pPr algn="l" rtl="0" eaLnBrk="1" hangingPunct="1">
              <a:lnSpc>
                <a:spcPct val="90000"/>
              </a:lnSpc>
              <a:buFontTx/>
              <a:buNone/>
            </a:pPr>
            <a:endParaRPr lang="en-US" sz="2000" smtClean="0">
              <a:solidFill>
                <a:srgbClr val="FFFF00"/>
              </a:solidFill>
              <a:cs typeface="Arial" pitchFamily="34" charset="0"/>
            </a:endParaRPr>
          </a:p>
          <a:p>
            <a:pPr algn="l" rtl="0" eaLnBrk="1" hangingPunct="1">
              <a:lnSpc>
                <a:spcPct val="90000"/>
              </a:lnSpc>
              <a:buFontTx/>
              <a:buNone/>
            </a:pPr>
            <a:endParaRPr lang="en-US" sz="2000" smtClean="0">
              <a:solidFill>
                <a:srgbClr val="FFFF00"/>
              </a:solidFill>
              <a:cs typeface="Arial" pitchFamily="34" charset="0"/>
            </a:endParaRPr>
          </a:p>
          <a:p>
            <a:pPr algn="l" rtl="0" eaLnBrk="1" hangingPunct="1">
              <a:lnSpc>
                <a:spcPct val="90000"/>
              </a:lnSpc>
              <a:buFontTx/>
              <a:buNone/>
            </a:pPr>
            <a:endParaRPr lang="en-US" sz="2000" smtClean="0">
              <a:solidFill>
                <a:srgbClr val="FFFF00"/>
              </a:solidFill>
              <a:cs typeface="Arial" pitchFamily="34" charset="0"/>
            </a:endParaRPr>
          </a:p>
          <a:p>
            <a:pPr algn="l" rtl="0" eaLnBrk="1" hangingPunct="1">
              <a:lnSpc>
                <a:spcPct val="90000"/>
              </a:lnSpc>
              <a:buFontTx/>
              <a:buNone/>
            </a:pPr>
            <a:r>
              <a:rPr lang="en-US" sz="2000" smtClean="0">
                <a:solidFill>
                  <a:srgbClr val="FFFF00"/>
                </a:solidFill>
                <a:cs typeface="Arial" pitchFamily="34" charset="0"/>
              </a:rPr>
              <a:t>  </a:t>
            </a:r>
          </a:p>
        </p:txBody>
      </p:sp>
      <p:pic>
        <p:nvPicPr>
          <p:cNvPr id="90116" name="Picture 6"/>
          <p:cNvPicPr>
            <a:picLocks noChangeAspect="1" noChangeArrowheads="1"/>
          </p:cNvPicPr>
          <p:nvPr/>
        </p:nvPicPr>
        <p:blipFill>
          <a:blip r:embed="rId2" cstate="print"/>
          <a:srcRect/>
          <a:stretch>
            <a:fillRect/>
          </a:stretch>
        </p:blipFill>
        <p:spPr bwMode="auto">
          <a:xfrm>
            <a:off x="1763713" y="2565400"/>
            <a:ext cx="5545137"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81000"/>
            <a:ext cx="7772400" cy="685800"/>
          </a:xfrm>
        </p:spPr>
        <p:txBody>
          <a:bodyPr rtlCol="1">
            <a:normAutofit fontScale="90000"/>
          </a:bodyPr>
          <a:lstStyle/>
          <a:p>
            <a:pPr eaLnBrk="1" fontAlgn="auto" hangingPunct="1">
              <a:spcAft>
                <a:spcPts val="0"/>
              </a:spcAft>
              <a:defRPr/>
            </a:pPr>
            <a:r>
              <a:rPr lang="en-US" b="1" smtClean="0">
                <a:solidFill>
                  <a:srgbClr val="FF9900"/>
                </a:solidFill>
                <a:latin typeface="Kristen ITC" pitchFamily="66" charset="0"/>
              </a:rPr>
              <a:t>Disease of Parathyroid</a:t>
            </a:r>
          </a:p>
        </p:txBody>
      </p:sp>
      <p:sp>
        <p:nvSpPr>
          <p:cNvPr id="95235" name="Rectangle 3"/>
          <p:cNvSpPr>
            <a:spLocks noGrp="1" noChangeArrowheads="1"/>
          </p:cNvSpPr>
          <p:nvPr>
            <p:ph type="body" sz="half" idx="1"/>
          </p:nvPr>
        </p:nvSpPr>
        <p:spPr>
          <a:xfrm>
            <a:off x="685800" y="1600200"/>
            <a:ext cx="3810000" cy="4114800"/>
          </a:xfrm>
        </p:spPr>
        <p:txBody>
          <a:bodyPr/>
          <a:lstStyle/>
          <a:p>
            <a:pPr eaLnBrk="1" hangingPunct="1"/>
            <a:r>
              <a:rPr lang="en-US" sz="2400" smtClean="0">
                <a:solidFill>
                  <a:srgbClr val="CC0099"/>
                </a:solidFill>
                <a:latin typeface="Kristen ITC" pitchFamily="66" charset="0"/>
                <a:cs typeface="Arial" pitchFamily="34" charset="0"/>
              </a:rPr>
              <a:t>Hyperparathyroidism</a:t>
            </a:r>
          </a:p>
          <a:p>
            <a:pPr lvl="1" eaLnBrk="1" hangingPunct="1"/>
            <a:r>
              <a:rPr lang="en-US" sz="2000" smtClean="0">
                <a:latin typeface="Arial Narrow" pitchFamily="34" charset="0"/>
                <a:cs typeface="Arial" pitchFamily="34" charset="0"/>
              </a:rPr>
              <a:t>Over-activity of parathyroid resulting in increased calcium in the blood</a:t>
            </a:r>
          </a:p>
          <a:p>
            <a:pPr lvl="1" eaLnBrk="1" hangingPunct="1"/>
            <a:r>
              <a:rPr lang="en-US" sz="2000" smtClean="0">
                <a:latin typeface="Arial Narrow" pitchFamily="34" charset="0"/>
                <a:cs typeface="Arial" pitchFamily="34" charset="0"/>
              </a:rPr>
              <a:t>Leads of kidney stones, GI disturbances</a:t>
            </a:r>
          </a:p>
          <a:p>
            <a:pPr lvl="1" eaLnBrk="1" hangingPunct="1"/>
            <a:r>
              <a:rPr lang="en-US" sz="2000" smtClean="0">
                <a:latin typeface="Arial Narrow" pitchFamily="34" charset="0"/>
                <a:cs typeface="Arial" pitchFamily="34" charset="0"/>
              </a:rPr>
              <a:t>Bones become weak, deformed and fracture easily because calcium is drawn from the bone</a:t>
            </a:r>
          </a:p>
        </p:txBody>
      </p:sp>
      <p:sp>
        <p:nvSpPr>
          <p:cNvPr id="95236" name="Rectangle 4"/>
          <p:cNvSpPr>
            <a:spLocks noGrp="1" noChangeArrowheads="1"/>
          </p:cNvSpPr>
          <p:nvPr>
            <p:ph type="body" sz="half" idx="2"/>
          </p:nvPr>
        </p:nvSpPr>
        <p:spPr>
          <a:xfrm>
            <a:off x="4648200" y="1219200"/>
            <a:ext cx="3810000" cy="4191000"/>
          </a:xfrm>
        </p:spPr>
        <p:txBody>
          <a:bodyPr/>
          <a:lstStyle/>
          <a:p>
            <a:pPr eaLnBrk="1" hangingPunct="1"/>
            <a:r>
              <a:rPr lang="en-US" sz="2400" smtClean="0">
                <a:solidFill>
                  <a:schemeClr val="accent1"/>
                </a:solidFill>
                <a:latin typeface="Kristen ITC" pitchFamily="66" charset="0"/>
                <a:cs typeface="Arial" pitchFamily="34" charset="0"/>
              </a:rPr>
              <a:t>Hypoparathyroidism</a:t>
            </a:r>
          </a:p>
          <a:p>
            <a:pPr lvl="1" eaLnBrk="1" hangingPunct="1"/>
            <a:r>
              <a:rPr lang="en-US" sz="2000" smtClean="0">
                <a:latin typeface="Arial Narrow" pitchFamily="34" charset="0"/>
                <a:cs typeface="Arial" pitchFamily="34" charset="0"/>
              </a:rPr>
              <a:t>Under-activity of parathyroid gland causing a low level of calcium in blood</a:t>
            </a:r>
          </a:p>
          <a:p>
            <a:pPr lvl="1" eaLnBrk="1" hangingPunct="1"/>
            <a:r>
              <a:rPr lang="en-US" sz="2000" smtClean="0">
                <a:latin typeface="Arial Narrow" pitchFamily="34" charset="0"/>
                <a:cs typeface="Arial" pitchFamily="34" charset="0"/>
              </a:rPr>
              <a:t>Tetany, hyperirritability of nervous system, twitching</a:t>
            </a:r>
          </a:p>
          <a:p>
            <a:pPr lvl="1" eaLnBrk="1" hangingPunct="1"/>
            <a:r>
              <a:rPr lang="en-US" sz="2000" smtClean="0">
                <a:latin typeface="Arial Narrow" pitchFamily="34" charset="0"/>
                <a:cs typeface="Arial" pitchFamily="34" charset="0"/>
              </a:rPr>
              <a:t>Death can occur if the larynx and respiratory muscles are involved.</a:t>
            </a:r>
          </a:p>
        </p:txBody>
      </p:sp>
      <p:pic>
        <p:nvPicPr>
          <p:cNvPr id="95237" name="Picture 6" descr="tetany.jpg"/>
          <p:cNvPicPr>
            <a:picLocks noChangeAspect="1"/>
          </p:cNvPicPr>
          <p:nvPr/>
        </p:nvPicPr>
        <p:blipFill>
          <a:blip r:embed="rId2" cstate="print"/>
          <a:srcRect/>
          <a:stretch>
            <a:fillRect/>
          </a:stretch>
        </p:blipFill>
        <p:spPr bwMode="auto">
          <a:xfrm>
            <a:off x="5257800" y="4443413"/>
            <a:ext cx="2743200" cy="2052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99331" name="Rectangle 3"/>
          <p:cNvSpPr>
            <a:spLocks noGrp="1" noChangeArrowheads="1"/>
          </p:cNvSpPr>
          <p:nvPr>
            <p:ph idx="1"/>
          </p:nvPr>
        </p:nvSpPr>
        <p:spPr/>
        <p:txBody>
          <a:bodyPr/>
          <a:lstStyle/>
          <a:p>
            <a:pPr eaLnBrk="1" hangingPunct="1"/>
            <a:endParaRPr lang="en-US" smtClean="0">
              <a:cs typeface="Arial" pitchFamily="34" charset="0"/>
            </a:endParaRPr>
          </a:p>
        </p:txBody>
      </p:sp>
      <p:pic>
        <p:nvPicPr>
          <p:cNvPr id="99332" name="Picture 7" descr="13_33"/>
          <p:cNvPicPr>
            <a:picLocks noChangeAspect="1" noChangeArrowheads="1"/>
          </p:cNvPicPr>
          <p:nvPr/>
        </p:nvPicPr>
        <p:blipFill>
          <a:blip r:embed="rId2" cstate="print"/>
          <a:srcRect/>
          <a:stretch>
            <a:fillRect/>
          </a:stretch>
        </p:blipFill>
        <p:spPr bwMode="auto">
          <a:xfrm>
            <a:off x="1219200" y="1619250"/>
            <a:ext cx="6934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1"/>
          <p:cNvPicPr>
            <a:picLocks noChangeAspect="1" noChangeArrowheads="1"/>
          </p:cNvPicPr>
          <p:nvPr/>
        </p:nvPicPr>
        <p:blipFill>
          <a:blip r:embed="rId2" cstate="print"/>
          <a:srcRect/>
          <a:stretch>
            <a:fillRect/>
          </a:stretch>
        </p:blipFill>
        <p:spPr bwMode="auto">
          <a:xfrm>
            <a:off x="0" y="0"/>
            <a:ext cx="9144000" cy="3429000"/>
          </a:xfrm>
          <a:prstGeom prst="rect">
            <a:avLst/>
          </a:prstGeom>
          <a:noFill/>
          <a:ln w="9525">
            <a:noFill/>
            <a:miter lim="800000"/>
            <a:headEnd/>
            <a:tailEnd/>
          </a:ln>
        </p:spPr>
      </p:pic>
      <p:pic>
        <p:nvPicPr>
          <p:cNvPr id="12291" name="Picture 5" descr="2"/>
          <p:cNvPicPr>
            <a:picLocks noChangeAspect="1" noChangeArrowheads="1"/>
          </p:cNvPicPr>
          <p:nvPr/>
        </p:nvPicPr>
        <p:blipFill>
          <a:blip r:embed="rId3" cstate="print"/>
          <a:srcRect/>
          <a:stretch>
            <a:fillRect/>
          </a:stretch>
        </p:blipFill>
        <p:spPr bwMode="auto">
          <a:xfrm>
            <a:off x="0" y="3429000"/>
            <a:ext cx="9144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cs typeface="Times New Roman" pitchFamily="18" charset="0"/>
              </a:rPr>
              <a:t>The Adrenal Gland</a:t>
            </a:r>
            <a:endParaRPr lang="en-US" smtClean="0">
              <a:latin typeface="Georgia" pitchFamily="18" charset="0"/>
              <a:cs typeface="Times New Roman" pitchFamily="18" charset="0"/>
            </a:endParaRPr>
          </a:p>
        </p:txBody>
      </p:sp>
      <p:sp>
        <p:nvSpPr>
          <p:cNvPr id="100355" name="Text Box 3"/>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r>
              <a:rPr lang="en-US" sz="1200"/>
              <a:t>Figure 18.16</a:t>
            </a:r>
          </a:p>
        </p:txBody>
      </p:sp>
      <p:pic>
        <p:nvPicPr>
          <p:cNvPr id="100356" name="Picture 4"/>
          <p:cNvPicPr>
            <a:picLocks noChangeAspect="1" noChangeArrowheads="1"/>
          </p:cNvPicPr>
          <p:nvPr/>
        </p:nvPicPr>
        <p:blipFill>
          <a:blip r:embed="rId2" cstate="print"/>
          <a:srcRect b="3000"/>
          <a:stretch>
            <a:fillRect/>
          </a:stretch>
        </p:blipFill>
        <p:spPr bwMode="auto">
          <a:xfrm>
            <a:off x="685800" y="1714500"/>
            <a:ext cx="7162800" cy="488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l" rtl="0" eaLnBrk="1" hangingPunct="1"/>
            <a:r>
              <a:rPr lang="en-US" sz="2800" b="1" smtClean="0">
                <a:solidFill>
                  <a:srgbClr val="002060"/>
                </a:solidFill>
                <a:cs typeface="Times New Roman" pitchFamily="18" charset="0"/>
              </a:rPr>
              <a:t>Synthesis and secretion of the adrenocortical hormones</a:t>
            </a:r>
            <a:r>
              <a:rPr lang="en-US" sz="2800" smtClean="0">
                <a:solidFill>
                  <a:srgbClr val="002060"/>
                </a:solidFill>
                <a:cs typeface="Times New Roman" pitchFamily="18" charset="0"/>
              </a:rPr>
              <a:t> </a:t>
            </a:r>
          </a:p>
        </p:txBody>
      </p:sp>
      <p:sp>
        <p:nvSpPr>
          <p:cNvPr id="101379" name="Rectangle 3"/>
          <p:cNvSpPr>
            <a:spLocks noGrp="1" noChangeArrowheads="1"/>
          </p:cNvSpPr>
          <p:nvPr>
            <p:ph idx="1"/>
          </p:nvPr>
        </p:nvSpPr>
        <p:spPr/>
        <p:txBody>
          <a:bodyPr/>
          <a:lstStyle/>
          <a:p>
            <a:pPr algn="l" rtl="0" eaLnBrk="1" hangingPunct="1">
              <a:buFontTx/>
              <a:buNone/>
            </a:pPr>
            <a:r>
              <a:rPr lang="en-US" sz="2400" smtClean="0">
                <a:solidFill>
                  <a:srgbClr val="002060"/>
                </a:solidFill>
                <a:cs typeface="Arial" pitchFamily="34" charset="0"/>
              </a:rPr>
              <a:t>The adrenal cortex has 3 distinct layers .</a:t>
            </a:r>
          </a:p>
        </p:txBody>
      </p:sp>
      <p:pic>
        <p:nvPicPr>
          <p:cNvPr id="101380" name="Picture 4"/>
          <p:cNvPicPr>
            <a:picLocks noChangeAspect="1" noChangeArrowheads="1"/>
          </p:cNvPicPr>
          <p:nvPr/>
        </p:nvPicPr>
        <p:blipFill>
          <a:blip r:embed="rId2" cstate="print"/>
          <a:srcRect/>
          <a:stretch>
            <a:fillRect/>
          </a:stretch>
        </p:blipFill>
        <p:spPr bwMode="auto">
          <a:xfrm>
            <a:off x="857250" y="2143125"/>
            <a:ext cx="5616575"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110595" name="Rectangle 3"/>
          <p:cNvSpPr>
            <a:spLocks noGrp="1" noChangeArrowheads="1"/>
          </p:cNvSpPr>
          <p:nvPr>
            <p:ph idx="1"/>
          </p:nvPr>
        </p:nvSpPr>
        <p:spPr/>
        <p:txBody>
          <a:bodyPr/>
          <a:lstStyle/>
          <a:p>
            <a:pPr eaLnBrk="1" hangingPunct="1"/>
            <a:endParaRPr lang="en-US" smtClean="0">
              <a:cs typeface="Arial" pitchFamily="34" charset="0"/>
            </a:endParaRPr>
          </a:p>
        </p:txBody>
      </p:sp>
      <p:pic>
        <p:nvPicPr>
          <p:cNvPr id="110596" name="Picture 5" descr="13_31"/>
          <p:cNvPicPr>
            <a:picLocks noChangeAspect="1" noChangeArrowheads="1"/>
          </p:cNvPicPr>
          <p:nvPr/>
        </p:nvPicPr>
        <p:blipFill>
          <a:blip r:embed="rId2" cstate="print"/>
          <a:srcRect/>
          <a:stretch>
            <a:fillRect/>
          </a:stretch>
        </p:blipFill>
        <p:spPr bwMode="auto">
          <a:xfrm>
            <a:off x="1066800" y="1612900"/>
            <a:ext cx="6934200" cy="52006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descr="45"/>
          <p:cNvPicPr>
            <a:picLocks noChangeAspect="1" noChangeArrowheads="1"/>
          </p:cNvPicPr>
          <p:nvPr/>
        </p:nvPicPr>
        <p:blipFill>
          <a:blip r:embed="rId2" cstate="print"/>
          <a:srcRect/>
          <a:stretch>
            <a:fillRect/>
          </a:stretch>
        </p:blipFill>
        <p:spPr bwMode="auto">
          <a:xfrm>
            <a:off x="0" y="1185863"/>
            <a:ext cx="8839200" cy="567213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l" rtl="0" eaLnBrk="1" hangingPunct="1"/>
            <a:r>
              <a:rPr lang="en-US" sz="2800" b="1" smtClean="0">
                <a:solidFill>
                  <a:srgbClr val="002060"/>
                </a:solidFill>
                <a:cs typeface="Times New Roman" pitchFamily="18" charset="0"/>
              </a:rPr>
              <a:t>Regulation of cortisol secretion by ACTH from the anterior pituitary</a:t>
            </a:r>
            <a:r>
              <a:rPr lang="en-US" sz="2400" b="1" smtClean="0">
                <a:solidFill>
                  <a:srgbClr val="002060"/>
                </a:solidFill>
                <a:cs typeface="Times New Roman" pitchFamily="18" charset="0"/>
              </a:rPr>
              <a:t> </a:t>
            </a:r>
          </a:p>
        </p:txBody>
      </p:sp>
      <p:sp>
        <p:nvSpPr>
          <p:cNvPr id="120835" name="Rectangle 3"/>
          <p:cNvSpPr>
            <a:spLocks noGrp="1" noChangeArrowheads="1"/>
          </p:cNvSpPr>
          <p:nvPr>
            <p:ph idx="1"/>
          </p:nvPr>
        </p:nvSpPr>
        <p:spPr/>
        <p:txBody>
          <a:bodyPr/>
          <a:lstStyle/>
          <a:p>
            <a:pPr algn="l" rtl="0" eaLnBrk="1" hangingPunct="1">
              <a:buFontTx/>
              <a:buNone/>
            </a:pPr>
            <a:r>
              <a:rPr lang="en-US" sz="2400" smtClean="0">
                <a:solidFill>
                  <a:srgbClr val="002060"/>
                </a:solidFill>
                <a:cs typeface="Arial" pitchFamily="34" charset="0"/>
              </a:rPr>
              <a:t>ACTH is a large polypeptide , has 39 amino acids .it is controlled by Corticotropin –releasing factor ( CRF) from the hypothalamus </a:t>
            </a:r>
            <a:r>
              <a:rPr lang="en-US" sz="2400" smtClean="0">
                <a:solidFill>
                  <a:srgbClr val="FFFF00"/>
                </a:solidFill>
                <a:cs typeface="Arial" pitchFamily="34" charset="0"/>
              </a:rPr>
              <a:t>.</a:t>
            </a:r>
          </a:p>
          <a:p>
            <a:pPr algn="l" rtl="0" eaLnBrk="1" hangingPunct="1">
              <a:buFontTx/>
              <a:buNone/>
            </a:pPr>
            <a:endParaRPr lang="en-US" sz="2400" smtClean="0">
              <a:solidFill>
                <a:srgbClr val="FFFF00"/>
              </a:solidFill>
              <a:cs typeface="Arial" pitchFamily="34" charset="0"/>
            </a:endParaRPr>
          </a:p>
        </p:txBody>
      </p:sp>
      <p:pic>
        <p:nvPicPr>
          <p:cNvPr id="120836" name="Picture 4"/>
          <p:cNvPicPr>
            <a:picLocks noChangeAspect="1" noChangeArrowheads="1"/>
          </p:cNvPicPr>
          <p:nvPr/>
        </p:nvPicPr>
        <p:blipFill>
          <a:blip r:embed="rId2" cstate="print"/>
          <a:srcRect/>
          <a:stretch>
            <a:fillRect/>
          </a:stretch>
        </p:blipFill>
        <p:spPr bwMode="auto">
          <a:xfrm>
            <a:off x="1979613" y="2781300"/>
            <a:ext cx="5976937"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idx="1"/>
          </p:nvPr>
        </p:nvSpPr>
        <p:spPr>
          <a:xfrm>
            <a:off x="914400" y="738188"/>
            <a:ext cx="8229600" cy="6119812"/>
          </a:xfrm>
        </p:spPr>
        <p:txBody>
          <a:bodyPr/>
          <a:lstStyle/>
          <a:p>
            <a:pPr algn="l" rtl="0" eaLnBrk="1" hangingPunct="1">
              <a:buFontTx/>
              <a:buNone/>
            </a:pPr>
            <a:r>
              <a:rPr lang="en-US" sz="2000" smtClean="0">
                <a:solidFill>
                  <a:srgbClr val="002060"/>
                </a:solidFill>
                <a:cs typeface="Arial" pitchFamily="34" charset="0"/>
              </a:rPr>
              <a:t>ACTH act on adrenocortical cells to produce steroids , </a:t>
            </a:r>
          </a:p>
          <a:p>
            <a:pPr algn="l" rtl="0" eaLnBrk="1" hangingPunct="1">
              <a:buFontTx/>
              <a:buNone/>
            </a:pPr>
            <a:r>
              <a:rPr lang="en-US" sz="2000" smtClean="0">
                <a:solidFill>
                  <a:srgbClr val="002060"/>
                </a:solidFill>
                <a:cs typeface="Arial" pitchFamily="34" charset="0"/>
              </a:rPr>
              <a:t>Stress stimuli activate the entire control system to cause rapid release of cortisol &amp; the cortisol in turn initiates a series of metabolic effects .there is direct feedback of the cortisol to both the hypothalamus &amp; the anterior pituitary to decrease the concentration of cortisol in plasma .</a:t>
            </a:r>
          </a:p>
          <a:p>
            <a:pPr algn="l" rtl="0" eaLnBrk="1" hangingPunct="1">
              <a:buFontTx/>
              <a:buNone/>
            </a:pPr>
            <a:r>
              <a:rPr lang="en-US" sz="2000" smtClean="0">
                <a:solidFill>
                  <a:srgbClr val="002060"/>
                </a:solidFill>
                <a:cs typeface="Arial" pitchFamily="34" charset="0"/>
              </a:rPr>
              <a:t>The secretory rate of CRF, ACTH &amp; cortisol are high in early morning but low in the late evening .</a:t>
            </a:r>
          </a:p>
          <a:p>
            <a:pPr algn="l" rtl="0" eaLnBrk="1" hangingPunct="1">
              <a:buFontTx/>
              <a:buNone/>
            </a:pPr>
            <a:endParaRPr lang="en-US" sz="2000" smtClean="0">
              <a:solidFill>
                <a:srgbClr val="002060"/>
              </a:solidFill>
              <a:cs typeface="Arial" pitchFamily="34" charset="0"/>
            </a:endParaRPr>
          </a:p>
        </p:txBody>
      </p:sp>
      <p:pic>
        <p:nvPicPr>
          <p:cNvPr id="121859" name="Picture 4"/>
          <p:cNvPicPr>
            <a:picLocks noChangeAspect="1" noChangeArrowheads="1"/>
          </p:cNvPicPr>
          <p:nvPr/>
        </p:nvPicPr>
        <p:blipFill>
          <a:blip r:embed="rId2" cstate="print"/>
          <a:srcRect/>
          <a:stretch>
            <a:fillRect/>
          </a:stretch>
        </p:blipFill>
        <p:spPr bwMode="auto">
          <a:xfrm>
            <a:off x="4284663" y="2997200"/>
            <a:ext cx="3835400" cy="386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122883" name="Rectangle 3"/>
          <p:cNvSpPr>
            <a:spLocks noGrp="1" noChangeArrowheads="1"/>
          </p:cNvSpPr>
          <p:nvPr>
            <p:ph idx="1"/>
          </p:nvPr>
        </p:nvSpPr>
        <p:spPr/>
        <p:txBody>
          <a:bodyPr/>
          <a:lstStyle/>
          <a:p>
            <a:pPr eaLnBrk="1" hangingPunct="1"/>
            <a:endParaRPr lang="en-US" smtClean="0">
              <a:cs typeface="Arial" pitchFamily="34" charset="0"/>
            </a:endParaRPr>
          </a:p>
        </p:txBody>
      </p:sp>
      <p:pic>
        <p:nvPicPr>
          <p:cNvPr id="122884" name="Picture 7" descr="13_33"/>
          <p:cNvPicPr>
            <a:picLocks noChangeAspect="1" noChangeArrowheads="1"/>
          </p:cNvPicPr>
          <p:nvPr/>
        </p:nvPicPr>
        <p:blipFill>
          <a:blip r:embed="rId2" cstate="print"/>
          <a:srcRect/>
          <a:stretch>
            <a:fillRect/>
          </a:stretch>
        </p:blipFill>
        <p:spPr bwMode="auto">
          <a:xfrm>
            <a:off x="1219200" y="1484313"/>
            <a:ext cx="6934200" cy="52006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609600"/>
            <a:ext cx="7772400" cy="838200"/>
          </a:xfrm>
        </p:spPr>
        <p:txBody>
          <a:bodyPr/>
          <a:lstStyle/>
          <a:p>
            <a:pPr eaLnBrk="1" hangingPunct="1"/>
            <a:r>
              <a:rPr lang="en-US" b="1" smtClean="0">
                <a:solidFill>
                  <a:schemeClr val="accent2"/>
                </a:solidFill>
                <a:latin typeface="Kristen ITC" pitchFamily="66" charset="0"/>
                <a:cs typeface="Times New Roman" pitchFamily="18" charset="0"/>
              </a:rPr>
              <a:t>Disease of Adrenal glands</a:t>
            </a:r>
          </a:p>
        </p:txBody>
      </p:sp>
      <p:sp>
        <p:nvSpPr>
          <p:cNvPr id="13315" name="Rectangle 3"/>
          <p:cNvSpPr>
            <a:spLocks noGrp="1" noChangeArrowheads="1"/>
          </p:cNvSpPr>
          <p:nvPr>
            <p:ph type="body" sz="half" idx="1"/>
          </p:nvPr>
        </p:nvSpPr>
        <p:spPr>
          <a:xfrm>
            <a:off x="685800" y="1447800"/>
            <a:ext cx="3810000" cy="4648200"/>
          </a:xfrm>
        </p:spPr>
        <p:txBody>
          <a:bodyPr/>
          <a:lstStyle/>
          <a:p>
            <a:pPr eaLnBrk="1" hangingPunct="1"/>
            <a:r>
              <a:rPr lang="en-US" smtClean="0">
                <a:solidFill>
                  <a:srgbClr val="CC3300"/>
                </a:solidFill>
                <a:latin typeface="Kristen ITC" pitchFamily="66" charset="0"/>
                <a:cs typeface="Arial" pitchFamily="34" charset="0"/>
              </a:rPr>
              <a:t>Addison’s disease</a:t>
            </a:r>
          </a:p>
          <a:p>
            <a:pPr lvl="1" eaLnBrk="1" hangingPunct="1"/>
            <a:r>
              <a:rPr lang="en-US" smtClean="0">
                <a:latin typeface="Arial Narrow" pitchFamily="34" charset="0"/>
                <a:cs typeface="Arial" pitchFamily="34" charset="0"/>
              </a:rPr>
              <a:t>Decreased function of adrenal cortex</a:t>
            </a:r>
          </a:p>
          <a:p>
            <a:pPr lvl="1" eaLnBrk="1" hangingPunct="1"/>
            <a:r>
              <a:rPr lang="en-US" smtClean="0">
                <a:latin typeface="Arial Narrow" pitchFamily="34" charset="0"/>
                <a:cs typeface="Arial" pitchFamily="34" charset="0"/>
              </a:rPr>
              <a:t>Excessive pigmentation, low blood pressure when standing, muscular weakness/fatigue, diarrhea, wt. loss, vomiting</a:t>
            </a:r>
          </a:p>
          <a:p>
            <a:pPr lvl="1" eaLnBrk="1" hangingPunct="1"/>
            <a:r>
              <a:rPr lang="en-US" smtClean="0">
                <a:latin typeface="Arial Narrow" pitchFamily="34" charset="0"/>
                <a:cs typeface="Arial" pitchFamily="34" charset="0"/>
              </a:rPr>
              <a:t>Tx. Replace </a:t>
            </a:r>
          </a:p>
          <a:p>
            <a:pPr lvl="1" eaLnBrk="1" hangingPunct="1"/>
            <a:r>
              <a:rPr lang="en-US" smtClean="0">
                <a:latin typeface="Arial Narrow" pitchFamily="34" charset="0"/>
                <a:cs typeface="Arial" pitchFamily="34" charset="0"/>
              </a:rPr>
              <a:t>hormone</a:t>
            </a:r>
          </a:p>
        </p:txBody>
      </p:sp>
      <p:sp>
        <p:nvSpPr>
          <p:cNvPr id="13316" name="Rectangle 4"/>
          <p:cNvSpPr>
            <a:spLocks noGrp="1" noChangeArrowheads="1"/>
          </p:cNvSpPr>
          <p:nvPr>
            <p:ph type="body" sz="half" idx="2"/>
          </p:nvPr>
        </p:nvSpPr>
        <p:spPr>
          <a:xfrm>
            <a:off x="4648200" y="1447800"/>
            <a:ext cx="3962400" cy="4648200"/>
          </a:xfrm>
        </p:spPr>
        <p:txBody>
          <a:bodyPr/>
          <a:lstStyle/>
          <a:p>
            <a:pPr eaLnBrk="1" hangingPunct="1"/>
            <a:r>
              <a:rPr lang="en-US" smtClean="0">
                <a:solidFill>
                  <a:srgbClr val="009900"/>
                </a:solidFill>
                <a:latin typeface="Kristen ITC" pitchFamily="66" charset="0"/>
                <a:cs typeface="Arial" pitchFamily="34" charset="0"/>
              </a:rPr>
              <a:t>Cushing’s syndrome</a:t>
            </a:r>
          </a:p>
          <a:p>
            <a:pPr lvl="1" eaLnBrk="1" hangingPunct="1"/>
            <a:r>
              <a:rPr lang="en-US" smtClean="0">
                <a:latin typeface="Arial Narrow" pitchFamily="34" charset="0"/>
                <a:cs typeface="Arial" pitchFamily="34" charset="0"/>
              </a:rPr>
              <a:t>Hypersecretion of glucocorticoids</a:t>
            </a:r>
          </a:p>
          <a:p>
            <a:pPr lvl="1" eaLnBrk="1" hangingPunct="1"/>
            <a:r>
              <a:rPr lang="en-US" smtClean="0">
                <a:latin typeface="Arial Narrow" pitchFamily="34" charset="0"/>
                <a:cs typeface="Arial" pitchFamily="34" charset="0"/>
              </a:rPr>
              <a:t>Causes hyperglycemia, hypertension, poor wound healing, bruising, “moon” face and obesity</a:t>
            </a:r>
          </a:p>
        </p:txBody>
      </p:sp>
      <p:pic>
        <p:nvPicPr>
          <p:cNvPr id="124933" name="Picture 6" descr="cushings.jpg"/>
          <p:cNvPicPr>
            <a:picLocks noChangeAspect="1"/>
          </p:cNvPicPr>
          <p:nvPr/>
        </p:nvPicPr>
        <p:blipFill>
          <a:blip r:embed="rId2" cstate="print"/>
          <a:srcRect/>
          <a:stretch>
            <a:fillRect/>
          </a:stretch>
        </p:blipFill>
        <p:spPr bwMode="auto">
          <a:xfrm>
            <a:off x="7239000" y="4343400"/>
            <a:ext cx="1485900" cy="2286000"/>
          </a:xfrm>
          <a:prstGeom prst="rect">
            <a:avLst/>
          </a:prstGeom>
          <a:noFill/>
          <a:ln w="9525">
            <a:noFill/>
            <a:miter lim="800000"/>
            <a:headEnd/>
            <a:tailEnd/>
          </a:ln>
        </p:spPr>
      </p:pic>
      <p:pic>
        <p:nvPicPr>
          <p:cNvPr id="124934" name="Picture 7" descr="addisons.jpg"/>
          <p:cNvPicPr>
            <a:picLocks noChangeAspect="1"/>
          </p:cNvPicPr>
          <p:nvPr/>
        </p:nvPicPr>
        <p:blipFill>
          <a:blip r:embed="rId3" cstate="print"/>
          <a:srcRect l="31395" t="2325" r="16280" b="55814"/>
          <a:stretch>
            <a:fillRect/>
          </a:stretch>
        </p:blipFill>
        <p:spPr bwMode="auto">
          <a:xfrm>
            <a:off x="3786188" y="4929188"/>
            <a:ext cx="22860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heel(4)">
                                      <p:cBhvr>
                                        <p:cTn id="7" dur="2000"/>
                                        <p:tgtEl>
                                          <p:spTgt spid="13315">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wheel(4)">
                                      <p:cBhvr>
                                        <p:cTn id="10" dur="2000"/>
                                        <p:tgtEl>
                                          <p:spTgt spid="13315">
                                            <p:txEl>
                                              <p:pRg st="1" end="1"/>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wheel(4)">
                                      <p:cBhvr>
                                        <p:cTn id="13" dur="2000"/>
                                        <p:tgtEl>
                                          <p:spTgt spid="13315">
                                            <p:txEl>
                                              <p:pRg st="2" end="2"/>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wheel(4)">
                                      <p:cBhvr>
                                        <p:cTn id="16" dur="2000"/>
                                        <p:tgtEl>
                                          <p:spTgt spid="13315">
                                            <p:txEl>
                                              <p:pRg st="3" end="3"/>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Effect transition="in" filter="wheel(4)">
                                      <p:cBhvr>
                                        <p:cTn id="19" dur="2000"/>
                                        <p:tgtEl>
                                          <p:spTgt spid="1331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3316">
                                            <p:txEl>
                                              <p:pRg st="0" end="0"/>
                                            </p:txEl>
                                          </p:spTgt>
                                        </p:tgtEl>
                                        <p:attrNameLst>
                                          <p:attrName>style.visibility</p:attrName>
                                        </p:attrNameLst>
                                      </p:cBhvr>
                                      <p:to>
                                        <p:strVal val="visible"/>
                                      </p:to>
                                    </p:set>
                                    <p:animEffect transition="in" filter="diamond(in)">
                                      <p:cBhvr>
                                        <p:cTn id="24" dur="2000"/>
                                        <p:tgtEl>
                                          <p:spTgt spid="13316">
                                            <p:txEl>
                                              <p:pRg st="0" end="0"/>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3316">
                                            <p:txEl>
                                              <p:pRg st="1" end="1"/>
                                            </p:txEl>
                                          </p:spTgt>
                                        </p:tgtEl>
                                        <p:attrNameLst>
                                          <p:attrName>style.visibility</p:attrName>
                                        </p:attrNameLst>
                                      </p:cBhvr>
                                      <p:to>
                                        <p:strVal val="visible"/>
                                      </p:to>
                                    </p:set>
                                    <p:animEffect transition="in" filter="diamond(in)">
                                      <p:cBhvr>
                                        <p:cTn id="27" dur="2000"/>
                                        <p:tgtEl>
                                          <p:spTgt spid="13316">
                                            <p:txEl>
                                              <p:pRg st="1" end="1"/>
                                            </p:txEl>
                                          </p:spTgt>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3316">
                                            <p:txEl>
                                              <p:pRg st="2" end="2"/>
                                            </p:txEl>
                                          </p:spTgt>
                                        </p:tgtEl>
                                        <p:attrNameLst>
                                          <p:attrName>style.visibility</p:attrName>
                                        </p:attrNameLst>
                                      </p:cBhvr>
                                      <p:to>
                                        <p:strVal val="visible"/>
                                      </p:to>
                                    </p:set>
                                    <p:animEffect transition="in" filter="diamond(in)">
                                      <p:cBhvr>
                                        <p:cTn id="30" dur="2000"/>
                                        <p:tgtEl>
                                          <p:spTgt spid="13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28600"/>
            <a:ext cx="8229600" cy="609600"/>
          </a:xfrm>
        </p:spPr>
        <p:txBody>
          <a:bodyPr/>
          <a:lstStyle/>
          <a:p>
            <a:pPr rtl="0" eaLnBrk="1" hangingPunct="1"/>
            <a:r>
              <a:rPr lang="en-US" sz="3200" b="1" u="sng" smtClean="0">
                <a:solidFill>
                  <a:srgbClr val="002060"/>
                </a:solidFill>
                <a:cs typeface="Times New Roman" pitchFamily="18" charset="0"/>
              </a:rPr>
              <a:t>Summary  of Blood Glucose Regulation </a:t>
            </a:r>
          </a:p>
        </p:txBody>
      </p:sp>
      <p:sp>
        <p:nvSpPr>
          <p:cNvPr id="132099" name="Rectangle 3"/>
          <p:cNvSpPr>
            <a:spLocks noGrp="1" noChangeArrowheads="1"/>
          </p:cNvSpPr>
          <p:nvPr>
            <p:ph idx="1"/>
          </p:nvPr>
        </p:nvSpPr>
        <p:spPr>
          <a:xfrm>
            <a:off x="304800" y="838200"/>
            <a:ext cx="8686800" cy="6019800"/>
          </a:xfrm>
        </p:spPr>
        <p:txBody>
          <a:bodyPr/>
          <a:lstStyle/>
          <a:p>
            <a:pPr algn="l" rtl="0" eaLnBrk="1" hangingPunct="1">
              <a:buFontTx/>
              <a:buNone/>
            </a:pPr>
            <a:r>
              <a:rPr lang="en-US" sz="2400" smtClean="0">
                <a:cs typeface="Arial" pitchFamily="34" charset="0"/>
              </a:rPr>
              <a:t>In normal person , the blood glucose concentration between 80 -90 mg / dl in the fasting person .</a:t>
            </a:r>
          </a:p>
          <a:p>
            <a:pPr algn="l" rtl="0" eaLnBrk="1" hangingPunct="1">
              <a:buFontTx/>
              <a:buNone/>
            </a:pPr>
            <a:r>
              <a:rPr lang="en-US" sz="2400" smtClean="0">
                <a:cs typeface="Arial" pitchFamily="34" charset="0"/>
              </a:rPr>
              <a:t>This concentration increases to 120-140 mg / dl during the first hour after meal , but the feedback system of glucose return the glucose concentration rapidly to the control level .</a:t>
            </a:r>
          </a:p>
          <a:p>
            <a:pPr algn="l" rtl="0" eaLnBrk="1" hangingPunct="1">
              <a:buFontTx/>
              <a:buNone/>
            </a:pPr>
            <a:r>
              <a:rPr lang="en-US" sz="2400" smtClean="0">
                <a:cs typeface="Arial" pitchFamily="34" charset="0"/>
              </a:rPr>
              <a:t>Conversely , in starvation , the gluconeogenesis function of the liver provides glucose to F.B.S. </a:t>
            </a:r>
          </a:p>
          <a:p>
            <a:pPr algn="l" rtl="0" eaLnBrk="1" hangingPunct="1">
              <a:buFontTx/>
              <a:buNone/>
            </a:pPr>
            <a:endParaRPr lang="en-US" sz="2400" smtClean="0">
              <a:cs typeface="Arial" pitchFamily="34" charset="0"/>
            </a:endParaRPr>
          </a:p>
        </p:txBody>
      </p:sp>
      <p:pic>
        <p:nvPicPr>
          <p:cNvPr id="132100" name="Picture 4"/>
          <p:cNvPicPr>
            <a:picLocks noChangeAspect="1" noChangeArrowheads="1"/>
          </p:cNvPicPr>
          <p:nvPr/>
        </p:nvPicPr>
        <p:blipFill>
          <a:blip r:embed="rId2" cstate="print"/>
          <a:srcRect/>
          <a:stretch>
            <a:fillRect/>
          </a:stretch>
        </p:blipFill>
        <p:spPr bwMode="auto">
          <a:xfrm>
            <a:off x="2268538" y="3505200"/>
            <a:ext cx="5256212"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396875" y="0"/>
            <a:ext cx="8229600" cy="1143000"/>
          </a:xfrm>
        </p:spPr>
        <p:txBody>
          <a:bodyPr/>
          <a:lstStyle/>
          <a:p>
            <a:r>
              <a:rPr lang="en-US" b="1" smtClean="0">
                <a:cs typeface="Times New Roman" pitchFamily="18" charset="0"/>
              </a:rPr>
              <a:t>Glucagon</a:t>
            </a:r>
            <a:r>
              <a:rPr lang="en-US" smtClean="0">
                <a:cs typeface="Times New Roman" pitchFamily="18" charset="0"/>
              </a:rPr>
              <a:t/>
            </a:r>
            <a:br>
              <a:rPr lang="en-US" smtClean="0">
                <a:cs typeface="Times New Roman" pitchFamily="18" charset="0"/>
              </a:rPr>
            </a:br>
            <a:endParaRPr lang="en-US" smtClean="0">
              <a:cs typeface="Times New Roman" pitchFamily="18" charset="0"/>
            </a:endParaRPr>
          </a:p>
        </p:txBody>
      </p:sp>
      <p:sp>
        <p:nvSpPr>
          <p:cNvPr id="137219" name="Content Placeholder 7"/>
          <p:cNvSpPr>
            <a:spLocks noGrp="1"/>
          </p:cNvSpPr>
          <p:nvPr>
            <p:ph idx="1"/>
          </p:nvPr>
        </p:nvSpPr>
        <p:spPr>
          <a:xfrm>
            <a:off x="457200" y="3429000"/>
            <a:ext cx="8229600" cy="2697163"/>
          </a:xfrm>
        </p:spPr>
        <p:txBody>
          <a:bodyPr/>
          <a:lstStyle/>
          <a:p>
            <a:pPr algn="l" rtl="0"/>
            <a:r>
              <a:rPr lang="en-US" sz="1800" smtClean="0">
                <a:latin typeface="Arial" pitchFamily="34" charset="0"/>
                <a:cs typeface="Arial" pitchFamily="34" charset="0"/>
              </a:rPr>
              <a:t>Glucagon has a major role in maintaining normal concentrations of glucose in blood, and is often described as having the opposite effect of insulin. That is, glucagon has the effect of increasing blood glucose levels. </a:t>
            </a:r>
          </a:p>
          <a:p>
            <a:pPr algn="l" rtl="0"/>
            <a:r>
              <a:rPr lang="en-US" sz="1800" smtClean="0">
                <a:latin typeface="Arial" pitchFamily="34" charset="0"/>
                <a:cs typeface="Arial" pitchFamily="34" charset="0"/>
              </a:rPr>
              <a:t>Glucagon is a linear peptide of 29 amino acids. Glucagon is synthesized as proglucagon and proteolytically processed to yield glucagon within alpha cells of the pancreatic islets. </a:t>
            </a:r>
          </a:p>
        </p:txBody>
      </p:sp>
      <p:pic>
        <p:nvPicPr>
          <p:cNvPr id="137220" name="صورة 2" descr="http://www.vivo.colostate.edu/hbooks/pathphys/endocrine/pancreas/nglucose.gif"/>
          <p:cNvPicPr>
            <a:picLocks noChangeAspect="1" noChangeArrowheads="1"/>
          </p:cNvPicPr>
          <p:nvPr/>
        </p:nvPicPr>
        <p:blipFill>
          <a:blip r:embed="rId2" cstate="print"/>
          <a:srcRect/>
          <a:stretch>
            <a:fillRect/>
          </a:stretch>
        </p:blipFill>
        <p:spPr bwMode="auto">
          <a:xfrm>
            <a:off x="714375" y="1714500"/>
            <a:ext cx="3571875" cy="1571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9-3"/>
          <p:cNvPicPr>
            <a:picLocks noChangeAspect="1" noChangeArrowheads="1"/>
          </p:cNvPicPr>
          <p:nvPr/>
        </p:nvPicPr>
        <p:blipFill>
          <a:blip r:embed="rId2" cstate="print"/>
          <a:srcRect/>
          <a:stretch>
            <a:fillRect/>
          </a:stretch>
        </p:blipFill>
        <p:spPr bwMode="auto">
          <a:xfrm>
            <a:off x="1308100" y="333375"/>
            <a:ext cx="65278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0" eaLnBrk="1" hangingPunct="1"/>
            <a:r>
              <a:rPr lang="en-US" sz="2800" b="1" smtClean="0">
                <a:solidFill>
                  <a:srgbClr val="002060"/>
                </a:solidFill>
                <a:cs typeface="Times New Roman" pitchFamily="18" charset="0"/>
              </a:rPr>
              <a:t>Effect of glucagon on glucose metabolism</a:t>
            </a:r>
          </a:p>
        </p:txBody>
      </p:sp>
      <p:sp>
        <p:nvSpPr>
          <p:cNvPr id="138243" name="Rectangle 3"/>
          <p:cNvSpPr>
            <a:spLocks noGrp="1" noChangeArrowheads="1"/>
          </p:cNvSpPr>
          <p:nvPr>
            <p:ph idx="1"/>
          </p:nvPr>
        </p:nvSpPr>
        <p:spPr>
          <a:xfrm>
            <a:off x="468313" y="1268413"/>
            <a:ext cx="8229600" cy="5111750"/>
          </a:xfrm>
        </p:spPr>
        <p:txBody>
          <a:bodyPr/>
          <a:lstStyle/>
          <a:p>
            <a:pPr marL="609600" indent="-609600" algn="l" rtl="0" eaLnBrk="1" hangingPunct="1">
              <a:buFontTx/>
              <a:buNone/>
            </a:pPr>
            <a:r>
              <a:rPr lang="en-US" sz="2000" smtClean="0">
                <a:solidFill>
                  <a:srgbClr val="002060"/>
                </a:solidFill>
                <a:latin typeface="Arial" pitchFamily="34" charset="0"/>
                <a:cs typeface="Arial" pitchFamily="34" charset="0"/>
              </a:rPr>
              <a:t>The major effects of glucagon on glucose metabolism are:-</a:t>
            </a:r>
          </a:p>
          <a:p>
            <a:pPr marL="609600" indent="-609600" algn="l" rtl="0" eaLnBrk="1" hangingPunct="1">
              <a:buFontTx/>
              <a:buAutoNum type="arabicPeriod"/>
            </a:pPr>
            <a:r>
              <a:rPr lang="en-US" sz="2000" smtClean="0">
                <a:solidFill>
                  <a:srgbClr val="002060"/>
                </a:solidFill>
                <a:latin typeface="Arial" pitchFamily="34" charset="0"/>
                <a:cs typeface="Arial" pitchFamily="34" charset="0"/>
              </a:rPr>
              <a:t>Breakdown of liver glycogen ( glycogenolysis ).</a:t>
            </a:r>
          </a:p>
          <a:p>
            <a:pPr marL="609600" indent="-609600" algn="l" rtl="0" eaLnBrk="1" hangingPunct="1">
              <a:buFontTx/>
              <a:buAutoNum type="arabicPeriod"/>
            </a:pPr>
            <a:r>
              <a:rPr lang="en-US" sz="2000" smtClean="0">
                <a:solidFill>
                  <a:srgbClr val="002060"/>
                </a:solidFill>
                <a:latin typeface="Arial" pitchFamily="34" charset="0"/>
                <a:cs typeface="Arial" pitchFamily="34" charset="0"/>
              </a:rPr>
              <a:t>Increased gluconeogenesis in the liver .</a:t>
            </a:r>
          </a:p>
          <a:p>
            <a:pPr marL="609600" indent="-609600" algn="l" rtl="0" eaLnBrk="1" hangingPunct="1">
              <a:buFontTx/>
              <a:buNone/>
            </a:pPr>
            <a:r>
              <a:rPr lang="en-US" sz="2000" smtClean="0">
                <a:solidFill>
                  <a:srgbClr val="002060"/>
                </a:solidFill>
                <a:latin typeface="Arial" pitchFamily="34" charset="0"/>
                <a:cs typeface="Arial" pitchFamily="34" charset="0"/>
              </a:rPr>
              <a:t>Both of these effects enhance the availability of glucose to the other organs of the body .</a:t>
            </a:r>
          </a:p>
          <a:p>
            <a:pPr marL="609600" indent="-609600" algn="l" rtl="0" eaLnBrk="1" hangingPunct="1">
              <a:buFontTx/>
              <a:buNone/>
            </a:pPr>
            <a:endParaRPr lang="en-US" sz="2000" smtClean="0">
              <a:solidFill>
                <a:srgbClr val="002060"/>
              </a:solidFill>
              <a:latin typeface="Arial" pitchFamily="34" charset="0"/>
              <a:cs typeface="Arial" pitchFamily="34" charset="0"/>
            </a:endParaRPr>
          </a:p>
          <a:p>
            <a:pPr marL="609600" indent="-609600" algn="l" rtl="0" eaLnBrk="1" hangingPunct="1">
              <a:buFontTx/>
              <a:buNone/>
            </a:pPr>
            <a:endParaRPr lang="en-US" sz="2000" smtClean="0">
              <a:solidFill>
                <a:srgbClr val="002060"/>
              </a:solidFill>
              <a:latin typeface="Arial" pitchFamily="34" charset="0"/>
              <a:cs typeface="Arial" pitchFamily="34" charset="0"/>
            </a:endParaRPr>
          </a:p>
          <a:p>
            <a:pPr marL="609600" indent="-609600" algn="l" rtl="0" eaLnBrk="1" hangingPunct="1">
              <a:buFontTx/>
              <a:buNone/>
            </a:pPr>
            <a:endParaRPr lang="en-US" sz="2000" smtClean="0">
              <a:solidFill>
                <a:srgbClr val="002060"/>
              </a:solidFill>
              <a:latin typeface="Arial" pitchFamily="34" charset="0"/>
              <a:cs typeface="Arial" pitchFamily="34" charset="0"/>
            </a:endParaRPr>
          </a:p>
          <a:p>
            <a:pPr marL="609600" indent="-609600" algn="l" rtl="0" eaLnBrk="1" hangingPunct="1">
              <a:buFontTx/>
              <a:buNone/>
            </a:pPr>
            <a:endParaRPr lang="en-US" sz="2000" smtClean="0">
              <a:solidFill>
                <a:srgbClr val="002060"/>
              </a:solidFill>
              <a:latin typeface="Arial" pitchFamily="34" charset="0"/>
              <a:cs typeface="Arial" pitchFamily="34" charset="0"/>
            </a:endParaRPr>
          </a:p>
          <a:p>
            <a:pPr marL="609600" indent="-609600" algn="l" rtl="0" eaLnBrk="1" hangingPunct="1">
              <a:buFontTx/>
              <a:buNone/>
            </a:pPr>
            <a:endParaRPr lang="en-US" sz="2000" smtClean="0">
              <a:solidFill>
                <a:srgbClr val="002060"/>
              </a:solidFill>
              <a:latin typeface="Arial" pitchFamily="34" charset="0"/>
              <a:cs typeface="Arial" pitchFamily="34" charset="0"/>
            </a:endParaRPr>
          </a:p>
        </p:txBody>
      </p:sp>
      <p:pic>
        <p:nvPicPr>
          <p:cNvPr id="138244" name="صورة 3" descr="http://www.vivo.colostate.edu/hbooks/pathphys/endocrine/pancreas/glucagon_efx.gif"/>
          <p:cNvPicPr>
            <a:picLocks noChangeAspect="1" noChangeArrowheads="1"/>
          </p:cNvPicPr>
          <p:nvPr/>
        </p:nvPicPr>
        <p:blipFill>
          <a:blip r:embed="rId2" cstate="print"/>
          <a:srcRect/>
          <a:stretch>
            <a:fillRect/>
          </a:stretch>
        </p:blipFill>
        <p:spPr bwMode="auto">
          <a:xfrm>
            <a:off x="6156325" y="3573463"/>
            <a:ext cx="2808288"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4" descr="4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cs typeface="Times New Roman" pitchFamily="18" charset="0"/>
              </a:rPr>
              <a:t>Ghrelin</a:t>
            </a:r>
          </a:p>
        </p:txBody>
      </p:sp>
      <p:sp>
        <p:nvSpPr>
          <p:cNvPr id="151555" name="Rectangle 3"/>
          <p:cNvSpPr>
            <a:spLocks noGrp="1" noChangeArrowheads="1"/>
          </p:cNvSpPr>
          <p:nvPr>
            <p:ph type="body" sz="half" idx="2"/>
          </p:nvPr>
        </p:nvSpPr>
        <p:spPr>
          <a:xfrm>
            <a:off x="609600" y="1600200"/>
            <a:ext cx="5943600" cy="4114800"/>
          </a:xfrm>
        </p:spPr>
        <p:txBody>
          <a:bodyPr/>
          <a:lstStyle/>
          <a:p>
            <a:pPr eaLnBrk="1" hangingPunct="1">
              <a:lnSpc>
                <a:spcPct val="90000"/>
              </a:lnSpc>
            </a:pPr>
            <a:r>
              <a:rPr lang="en-US" sz="2400" smtClean="0">
                <a:cs typeface="Arial" pitchFamily="34" charset="0"/>
              </a:rPr>
              <a:t>Disrupted ghrelin circadian rythmn in  obese</a:t>
            </a:r>
          </a:p>
          <a:p>
            <a:pPr eaLnBrk="1" hangingPunct="1">
              <a:lnSpc>
                <a:spcPct val="90000"/>
              </a:lnSpc>
            </a:pPr>
            <a:r>
              <a:rPr lang="en-US" sz="2400" smtClean="0">
                <a:cs typeface="Arial" pitchFamily="34" charset="0"/>
              </a:rPr>
              <a:t>Promotes lung growth and development in the fetus</a:t>
            </a:r>
          </a:p>
          <a:p>
            <a:pPr eaLnBrk="1" hangingPunct="1">
              <a:lnSpc>
                <a:spcPct val="90000"/>
              </a:lnSpc>
            </a:pPr>
            <a:r>
              <a:rPr lang="en-US" sz="2400" smtClean="0">
                <a:cs typeface="Arial" pitchFamily="34" charset="0"/>
              </a:rPr>
              <a:t>Prader-Willi Syndrome characterized by high fasting levels</a:t>
            </a:r>
          </a:p>
          <a:p>
            <a:pPr eaLnBrk="1" hangingPunct="1">
              <a:lnSpc>
                <a:spcPct val="90000"/>
              </a:lnSpc>
            </a:pPr>
            <a:r>
              <a:rPr lang="en-US" sz="2400" smtClean="0">
                <a:cs typeface="Arial" pitchFamily="34" charset="0"/>
              </a:rPr>
              <a:t>Can be severely affected by gastric bypass surgery</a:t>
            </a:r>
          </a:p>
          <a:p>
            <a:pPr eaLnBrk="1" hangingPunct="1">
              <a:lnSpc>
                <a:spcPct val="90000"/>
              </a:lnSpc>
            </a:pPr>
            <a:r>
              <a:rPr lang="en-US" sz="2400" smtClean="0">
                <a:cs typeface="Arial" pitchFamily="34" charset="0"/>
              </a:rPr>
              <a:t>Obestatin is a converse hormone generated by differential splicing of ghrelin precursor</a:t>
            </a:r>
          </a:p>
          <a:p>
            <a:pPr eaLnBrk="1" hangingPunct="1">
              <a:lnSpc>
                <a:spcPct val="90000"/>
              </a:lnSpc>
            </a:pPr>
            <a:r>
              <a:rPr lang="en-US" sz="2400" smtClean="0">
                <a:cs typeface="Arial" pitchFamily="34" charset="0"/>
              </a:rPr>
              <a:t>Anti-obesity vaccine?</a:t>
            </a:r>
          </a:p>
          <a:p>
            <a:pPr eaLnBrk="1" hangingPunct="1">
              <a:lnSpc>
                <a:spcPct val="90000"/>
              </a:lnSpc>
            </a:pPr>
            <a:endParaRPr lang="en-US" sz="2400" smtClean="0">
              <a:cs typeface="Arial" pitchFamily="34" charset="0"/>
            </a:endParaRPr>
          </a:p>
          <a:p>
            <a:pPr eaLnBrk="1" hangingPunct="1">
              <a:lnSpc>
                <a:spcPct val="90000"/>
              </a:lnSpc>
            </a:pPr>
            <a:endParaRPr lang="en-US" sz="2400" smtClean="0">
              <a:cs typeface="Arial" pitchFamily="34" charset="0"/>
            </a:endParaRPr>
          </a:p>
          <a:p>
            <a:pPr eaLnBrk="1" hangingPunct="1">
              <a:lnSpc>
                <a:spcPct val="90000"/>
              </a:lnSpc>
            </a:pPr>
            <a:endParaRPr lang="en-US" sz="2400" smtClean="0">
              <a:cs typeface="Arial" pitchFamily="34" charset="0"/>
            </a:endParaRPr>
          </a:p>
          <a:p>
            <a:pPr eaLnBrk="1" hangingPunct="1">
              <a:lnSpc>
                <a:spcPct val="90000"/>
              </a:lnSpc>
            </a:pPr>
            <a:endParaRPr lang="en-US" sz="2400" smtClean="0">
              <a:cs typeface="Arial" pitchFamily="34" charset="0"/>
            </a:endParaRPr>
          </a:p>
          <a:p>
            <a:pPr eaLnBrk="1" hangingPunct="1">
              <a:lnSpc>
                <a:spcPct val="90000"/>
              </a:lnSpc>
            </a:pPr>
            <a:endParaRPr lang="en-US" sz="2400" smtClean="0">
              <a:cs typeface="Arial" pitchFamily="34" charset="0"/>
            </a:endParaRPr>
          </a:p>
          <a:p>
            <a:pPr eaLnBrk="1" hangingPunct="1">
              <a:lnSpc>
                <a:spcPct val="90000"/>
              </a:lnSpc>
            </a:pPr>
            <a:endParaRPr lang="en-US" sz="2400" smtClean="0">
              <a:cs typeface="Arial" pitchFamily="34" charset="0"/>
            </a:endParaRPr>
          </a:p>
          <a:p>
            <a:pPr eaLnBrk="1" hangingPunct="1">
              <a:lnSpc>
                <a:spcPct val="90000"/>
              </a:lnSpc>
            </a:pPr>
            <a:endParaRPr lang="en-US" sz="2400" smtClean="0">
              <a:cs typeface="Arial" pitchFamily="34" charset="0"/>
            </a:endParaRPr>
          </a:p>
        </p:txBody>
      </p:sp>
      <p:pic>
        <p:nvPicPr>
          <p:cNvPr id="151556" name="Picture 5" descr="Prader-Willi Syndrome baby boy[5]"/>
          <p:cNvPicPr>
            <a:picLocks noChangeAspect="1" noChangeArrowheads="1"/>
          </p:cNvPicPr>
          <p:nvPr/>
        </p:nvPicPr>
        <p:blipFill>
          <a:blip r:embed="rId2" cstate="print"/>
          <a:srcRect/>
          <a:stretch>
            <a:fillRect/>
          </a:stretch>
        </p:blipFill>
        <p:spPr bwMode="auto">
          <a:xfrm>
            <a:off x="6553200" y="2590800"/>
            <a:ext cx="2268538" cy="23336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title"/>
          </p:nvPr>
        </p:nvSpPr>
        <p:spPr>
          <a:xfrm>
            <a:off x="457200" y="274638"/>
            <a:ext cx="8229600" cy="654050"/>
          </a:xfrm>
        </p:spPr>
        <p:txBody>
          <a:bodyPr rtlCol="1">
            <a:normAutofit fontScale="90000"/>
          </a:bodyPr>
          <a:lstStyle/>
          <a:p>
            <a:pPr eaLnBrk="1" fontAlgn="auto" hangingPunct="1">
              <a:spcAft>
                <a:spcPts val="0"/>
              </a:spcAft>
              <a:defRPr/>
            </a:pPr>
            <a:r>
              <a:rPr lang="en-US" dirty="0" err="1" smtClean="0"/>
              <a:t>Hypophyseal</a:t>
            </a:r>
            <a:r>
              <a:rPr lang="en-US" dirty="0" smtClean="0"/>
              <a:t> portal system  </a:t>
            </a:r>
          </a:p>
        </p:txBody>
      </p:sp>
      <p:sp>
        <p:nvSpPr>
          <p:cNvPr id="181250" name="Rectangle 2"/>
          <p:cNvSpPr>
            <a:spLocks noGrp="1" noChangeArrowheads="1"/>
          </p:cNvSpPr>
          <p:nvPr>
            <p:ph idx="1"/>
          </p:nvPr>
        </p:nvSpPr>
        <p:spPr>
          <a:xfrm>
            <a:off x="228600" y="1092200"/>
            <a:ext cx="3810000" cy="3181350"/>
          </a:xfrm>
        </p:spPr>
        <p:txBody>
          <a:bodyPr rtlCol="1">
            <a:normAutofit lnSpcReduction="10000"/>
          </a:bodyPr>
          <a:lstStyle/>
          <a:p>
            <a:pPr eaLnBrk="1" fontAlgn="auto" hangingPunct="1">
              <a:spcAft>
                <a:spcPts val="0"/>
              </a:spcAft>
              <a:defRPr/>
            </a:pPr>
            <a:r>
              <a:rPr lang="en-US" smtClean="0"/>
              <a:t>All blood entering the portal system will reach the intended target cells before returning to the general circulation</a:t>
            </a:r>
          </a:p>
        </p:txBody>
      </p:sp>
      <p:pic>
        <p:nvPicPr>
          <p:cNvPr id="15364" name="Picture 4"/>
          <p:cNvPicPr>
            <a:picLocks noChangeAspect="1" noChangeArrowheads="1"/>
          </p:cNvPicPr>
          <p:nvPr/>
        </p:nvPicPr>
        <p:blipFill>
          <a:blip r:embed="rId2" cstate="print"/>
          <a:srcRect b="3000"/>
          <a:stretch>
            <a:fillRect/>
          </a:stretch>
        </p:blipFill>
        <p:spPr bwMode="auto">
          <a:xfrm>
            <a:off x="4191000" y="838200"/>
            <a:ext cx="4637088" cy="5791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r>
              <a:rPr lang="en-US" sz="1200"/>
              <a:t>Figure 18.8a</a:t>
            </a:r>
          </a:p>
        </p:txBody>
      </p:sp>
      <p:sp>
        <p:nvSpPr>
          <p:cNvPr id="16387" name="Rectangle 3"/>
          <p:cNvSpPr>
            <a:spLocks noChangeArrowheads="1"/>
          </p:cNvSpPr>
          <p:nvPr/>
        </p:nvSpPr>
        <p:spPr bwMode="auto">
          <a:xfrm>
            <a:off x="0" y="609600"/>
            <a:ext cx="9144000" cy="228600"/>
          </a:xfrm>
          <a:prstGeom prst="rect">
            <a:avLst/>
          </a:prstGeom>
          <a:solidFill>
            <a:schemeClr val="bg1"/>
          </a:solidFill>
          <a:ln w="9525">
            <a:noFill/>
            <a:miter lim="800000"/>
            <a:headEnd/>
            <a:tailEnd/>
          </a:ln>
        </p:spPr>
        <p:txBody>
          <a:bodyPr wrap="none" anchor="ctr"/>
          <a:lstStyle/>
          <a:p>
            <a:endParaRPr lang="ar-EG"/>
          </a:p>
        </p:txBody>
      </p:sp>
      <p:sp>
        <p:nvSpPr>
          <p:cNvPr id="183300" name="Rectangle 4"/>
          <p:cNvSpPr>
            <a:spLocks noChangeArrowheads="1"/>
          </p:cNvSpPr>
          <p:nvPr/>
        </p:nvSpPr>
        <p:spPr bwMode="auto">
          <a:xfrm>
            <a:off x="0" y="1066800"/>
            <a:ext cx="9144000" cy="76200"/>
          </a:xfrm>
          <a:prstGeom prst="rect">
            <a:avLst/>
          </a:prstGeom>
          <a:solidFill>
            <a:srgbClr val="CCCCCC"/>
          </a:solidFill>
          <a:ln w="9525">
            <a:noFill/>
            <a:miter lim="800000"/>
            <a:headEnd/>
            <a:tailEnd/>
          </a:ln>
        </p:spPr>
        <p:txBody>
          <a:bodyPr wrap="none" anchor="ctr"/>
          <a:lstStyle/>
          <a:p>
            <a:endParaRPr lang="ar-EG"/>
          </a:p>
        </p:txBody>
      </p:sp>
      <p:sp>
        <p:nvSpPr>
          <p:cNvPr id="183301" name="Rectangle 5"/>
          <p:cNvSpPr>
            <a:spLocks noGrp="1" noChangeArrowheads="1"/>
          </p:cNvSpPr>
          <p:nvPr>
            <p:ph type="title"/>
          </p:nvPr>
        </p:nvSpPr>
        <p:spPr>
          <a:xfrm>
            <a:off x="457200" y="274638"/>
            <a:ext cx="8229600" cy="725487"/>
          </a:xfrm>
        </p:spPr>
        <p:txBody>
          <a:bodyPr rtlCol="1">
            <a:normAutofit fontScale="90000"/>
          </a:bodyPr>
          <a:lstStyle/>
          <a:p>
            <a:pPr eaLnBrk="1" fontAlgn="auto" hangingPunct="1">
              <a:spcAft>
                <a:spcPts val="0"/>
              </a:spcAft>
              <a:defRPr/>
            </a:pPr>
            <a:r>
              <a:rPr lang="en-US" dirty="0" smtClean="0"/>
              <a:t>Figure 18.8  Feedback control of Endocrine Secretion</a:t>
            </a:r>
          </a:p>
        </p:txBody>
      </p:sp>
      <p:pic>
        <p:nvPicPr>
          <p:cNvPr id="16390" name="Picture 6"/>
          <p:cNvPicPr>
            <a:picLocks noChangeAspect="1" noChangeArrowheads="1"/>
          </p:cNvPicPr>
          <p:nvPr/>
        </p:nvPicPr>
        <p:blipFill>
          <a:blip r:embed="rId2" cstate="print"/>
          <a:srcRect b="3870"/>
          <a:stretch>
            <a:fillRect/>
          </a:stretch>
        </p:blipFill>
        <p:spPr bwMode="auto">
          <a:xfrm>
            <a:off x="1676400" y="1222375"/>
            <a:ext cx="5791200" cy="5178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3300"/>
                                        </p:tgtEl>
                                        <p:attrNameLst>
                                          <p:attrName>style.visibility</p:attrName>
                                        </p:attrNameLst>
                                      </p:cBhvr>
                                      <p:to>
                                        <p:strVal val="visible"/>
                                      </p:to>
                                    </p:set>
                                    <p:anim calcmode="lin" valueType="num">
                                      <p:cBhvr>
                                        <p:cTn id="7" dur="500" fill="hold"/>
                                        <p:tgtEl>
                                          <p:spTgt spid="183300"/>
                                        </p:tgtEl>
                                        <p:attrNameLst>
                                          <p:attrName>ppt_w</p:attrName>
                                        </p:attrNameLst>
                                      </p:cBhvr>
                                      <p:tavLst>
                                        <p:tav tm="0">
                                          <p:val>
                                            <p:fltVal val="0"/>
                                          </p:val>
                                        </p:tav>
                                        <p:tav tm="100000">
                                          <p:val>
                                            <p:strVal val="#ppt_w"/>
                                          </p:val>
                                        </p:tav>
                                      </p:tavLst>
                                    </p:anim>
                                    <p:anim calcmode="lin" valueType="num">
                                      <p:cBhvr>
                                        <p:cTn id="8" dur="500" fill="hold"/>
                                        <p:tgtEl>
                                          <p:spTgt spid="1833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r>
              <a:rPr lang="en-US" sz="1200"/>
              <a:t>Figure 18.8b</a:t>
            </a:r>
          </a:p>
        </p:txBody>
      </p:sp>
      <p:sp>
        <p:nvSpPr>
          <p:cNvPr id="17411" name="Rectangle 3"/>
          <p:cNvSpPr>
            <a:spLocks noChangeArrowheads="1"/>
          </p:cNvSpPr>
          <p:nvPr/>
        </p:nvSpPr>
        <p:spPr bwMode="auto">
          <a:xfrm>
            <a:off x="0" y="609600"/>
            <a:ext cx="9144000" cy="228600"/>
          </a:xfrm>
          <a:prstGeom prst="rect">
            <a:avLst/>
          </a:prstGeom>
          <a:solidFill>
            <a:schemeClr val="bg1"/>
          </a:solidFill>
          <a:ln w="9525">
            <a:noFill/>
            <a:miter lim="800000"/>
            <a:headEnd/>
            <a:tailEnd/>
          </a:ln>
        </p:spPr>
        <p:txBody>
          <a:bodyPr wrap="none" anchor="ctr"/>
          <a:lstStyle/>
          <a:p>
            <a:endParaRPr lang="ar-EG"/>
          </a:p>
        </p:txBody>
      </p:sp>
      <p:sp>
        <p:nvSpPr>
          <p:cNvPr id="184324" name="Rectangle 4"/>
          <p:cNvSpPr>
            <a:spLocks noChangeArrowheads="1"/>
          </p:cNvSpPr>
          <p:nvPr/>
        </p:nvSpPr>
        <p:spPr bwMode="auto">
          <a:xfrm>
            <a:off x="0" y="1066800"/>
            <a:ext cx="9144000" cy="76200"/>
          </a:xfrm>
          <a:prstGeom prst="rect">
            <a:avLst/>
          </a:prstGeom>
          <a:solidFill>
            <a:srgbClr val="CCCCCC"/>
          </a:solidFill>
          <a:ln w="9525">
            <a:noFill/>
            <a:miter lim="800000"/>
            <a:headEnd/>
            <a:tailEnd/>
          </a:ln>
        </p:spPr>
        <p:txBody>
          <a:bodyPr wrap="none" anchor="ctr"/>
          <a:lstStyle/>
          <a:p>
            <a:endParaRPr lang="ar-EG"/>
          </a:p>
        </p:txBody>
      </p:sp>
      <p:sp>
        <p:nvSpPr>
          <p:cNvPr id="184325" name="Rectangle 5"/>
          <p:cNvSpPr>
            <a:spLocks noGrp="1" noChangeArrowheads="1"/>
          </p:cNvSpPr>
          <p:nvPr>
            <p:ph type="title"/>
          </p:nvPr>
        </p:nvSpPr>
        <p:spPr>
          <a:xfrm>
            <a:off x="457200" y="274638"/>
            <a:ext cx="8229600" cy="796925"/>
          </a:xfrm>
        </p:spPr>
        <p:txBody>
          <a:bodyPr rtlCol="1">
            <a:normAutofit fontScale="90000"/>
          </a:bodyPr>
          <a:lstStyle/>
          <a:p>
            <a:pPr eaLnBrk="1" fontAlgn="auto" hangingPunct="1">
              <a:spcAft>
                <a:spcPts val="0"/>
              </a:spcAft>
              <a:defRPr/>
            </a:pPr>
            <a:r>
              <a:rPr lang="en-US" dirty="0" smtClean="0"/>
              <a:t>Figure 18.8  Feedback control of Endocrine Secretion</a:t>
            </a:r>
          </a:p>
        </p:txBody>
      </p:sp>
      <p:pic>
        <p:nvPicPr>
          <p:cNvPr id="17414" name="Picture 6"/>
          <p:cNvPicPr>
            <a:picLocks noChangeAspect="1" noChangeArrowheads="1"/>
          </p:cNvPicPr>
          <p:nvPr/>
        </p:nvPicPr>
        <p:blipFill>
          <a:blip r:embed="rId2" cstate="print"/>
          <a:srcRect b="3999"/>
          <a:stretch>
            <a:fillRect/>
          </a:stretch>
        </p:blipFill>
        <p:spPr bwMode="auto">
          <a:xfrm>
            <a:off x="1571625" y="1428750"/>
            <a:ext cx="6096000" cy="521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24"/>
                                        </p:tgtEl>
                                        <p:attrNameLst>
                                          <p:attrName>style.visibility</p:attrName>
                                        </p:attrNameLst>
                                      </p:cBhvr>
                                      <p:to>
                                        <p:strVal val="visible"/>
                                      </p:to>
                                    </p:set>
                                    <p:anim calcmode="lin" valueType="num">
                                      <p:cBhvr>
                                        <p:cTn id="7" dur="500" fill="hold"/>
                                        <p:tgtEl>
                                          <p:spTgt spid="184324"/>
                                        </p:tgtEl>
                                        <p:attrNameLst>
                                          <p:attrName>ppt_w</p:attrName>
                                        </p:attrNameLst>
                                      </p:cBhvr>
                                      <p:tavLst>
                                        <p:tav tm="0">
                                          <p:val>
                                            <p:fltVal val="0"/>
                                          </p:val>
                                        </p:tav>
                                        <p:tav tm="100000">
                                          <p:val>
                                            <p:strVal val="#ppt_w"/>
                                          </p:val>
                                        </p:tav>
                                      </p:tavLst>
                                    </p:anim>
                                    <p:anim calcmode="lin" valueType="num">
                                      <p:cBhvr>
                                        <p:cTn id="8" dur="500" fill="hold"/>
                                        <p:tgtEl>
                                          <p:spTgt spid="1843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19-5"/>
          <p:cNvPicPr>
            <a:picLocks noChangeAspect="1" noChangeArrowheads="1"/>
          </p:cNvPicPr>
          <p:nvPr/>
        </p:nvPicPr>
        <p:blipFill>
          <a:blip r:embed="rId2" cstate="print"/>
          <a:srcRect/>
          <a:stretch>
            <a:fillRect/>
          </a:stretch>
        </p:blipFill>
        <p:spPr bwMode="auto">
          <a:xfrm>
            <a:off x="566738" y="333375"/>
            <a:ext cx="8010525" cy="6299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عرض على الشاشة (3:4)‏</PresentationFormat>
  <Paragraphs>184</Paragraphs>
  <Slides>52</Slides>
  <Notes>1</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52</vt:i4>
      </vt:variant>
    </vt:vector>
  </HeadingPairs>
  <TitlesOfParts>
    <vt:vector size="54" baseType="lpstr">
      <vt:lpstr>سمة Office</vt:lpstr>
      <vt:lpstr>Microsoft Photo Editor 3.0 Photo</vt:lpstr>
      <vt:lpstr>الشريحة 1</vt:lpstr>
      <vt:lpstr>الشريحة 2</vt:lpstr>
      <vt:lpstr>الشريحة 3</vt:lpstr>
      <vt:lpstr>الشريحة 4</vt:lpstr>
      <vt:lpstr>الشريحة 5</vt:lpstr>
      <vt:lpstr>Hypophyseal portal system  </vt:lpstr>
      <vt:lpstr>Figure 18.8  Feedback control of Endocrine Secretion</vt:lpstr>
      <vt:lpstr>Figure 18.8  Feedback control of Endocrine Secretion</vt:lpstr>
      <vt:lpstr>الشريحة 9</vt:lpstr>
      <vt:lpstr>الشريحة 10</vt:lpstr>
      <vt:lpstr>The Posterior Pituitary Gland </vt:lpstr>
      <vt:lpstr>Growth Hormone Action</vt:lpstr>
      <vt:lpstr>الشريحة 13</vt:lpstr>
      <vt:lpstr>الشريحة 14</vt:lpstr>
      <vt:lpstr>GH Insensitivity (Laron dwarfism)</vt:lpstr>
      <vt:lpstr>Gigantism</vt:lpstr>
      <vt:lpstr>Acromegaly</vt:lpstr>
      <vt:lpstr>Dwarfism</vt:lpstr>
      <vt:lpstr>The Thyroid Gland</vt:lpstr>
      <vt:lpstr>الشريحة 20</vt:lpstr>
      <vt:lpstr>الشريحة 21</vt:lpstr>
      <vt:lpstr>Figure 18.12  The Thyroid Follicles</vt:lpstr>
      <vt:lpstr>الشريحة 23</vt:lpstr>
      <vt:lpstr>الشريحة 24</vt:lpstr>
      <vt:lpstr>Thyroid Disorders</vt:lpstr>
      <vt:lpstr>Grave’s disease</vt:lpstr>
      <vt:lpstr>Problems with the Thyroid Gland</vt:lpstr>
      <vt:lpstr>الشريحة 28</vt:lpstr>
      <vt:lpstr>الشريحة 29</vt:lpstr>
      <vt:lpstr>The Homeostatic Regulation of Calcium Ion Concentrations</vt:lpstr>
      <vt:lpstr>الشريحة 31</vt:lpstr>
      <vt:lpstr>الشريحة 32</vt:lpstr>
      <vt:lpstr>Vitamin D</vt:lpstr>
      <vt:lpstr>الشريحة 34</vt:lpstr>
      <vt:lpstr>Figure 18.14  The Parathyroid Glands</vt:lpstr>
      <vt:lpstr>Parathyroid hormone</vt:lpstr>
      <vt:lpstr>Effect of PTH on calcium &amp; phosphate concentration in ECF </vt:lpstr>
      <vt:lpstr>Disease of Parathyroid</vt:lpstr>
      <vt:lpstr>الشريحة 39</vt:lpstr>
      <vt:lpstr>The Adrenal Gland</vt:lpstr>
      <vt:lpstr>Synthesis and secretion of the adrenocortical hormones </vt:lpstr>
      <vt:lpstr>الشريحة 42</vt:lpstr>
      <vt:lpstr>الشريحة 43</vt:lpstr>
      <vt:lpstr>Regulation of cortisol secretion by ACTH from the anterior pituitary </vt:lpstr>
      <vt:lpstr>الشريحة 45</vt:lpstr>
      <vt:lpstr>الشريحة 46</vt:lpstr>
      <vt:lpstr>Disease of Adrenal glands</vt:lpstr>
      <vt:lpstr>Summary  of Blood Glucose Regulation </vt:lpstr>
      <vt:lpstr>Glucagon </vt:lpstr>
      <vt:lpstr>Effect of glucagon on glucose metabolism</vt:lpstr>
      <vt:lpstr>الشريحة 51</vt:lpstr>
      <vt:lpstr>Ghrelin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lenovo</dc:creator>
  <cp:lastModifiedBy>lenovo</cp:lastModifiedBy>
  <cp:revision>1</cp:revision>
  <dcterms:created xsi:type="dcterms:W3CDTF">2012-12-13T07:29:15Z</dcterms:created>
  <dcterms:modified xsi:type="dcterms:W3CDTF">2012-12-13T07:31:15Z</dcterms:modified>
</cp:coreProperties>
</file>