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58" r:id="rId6"/>
    <p:sldId id="268" r:id="rId7"/>
    <p:sldId id="269" r:id="rId8"/>
    <p:sldId id="259" r:id="rId9"/>
    <p:sldId id="260" r:id="rId10"/>
    <p:sldId id="270" r:id="rId11"/>
    <p:sldId id="272" r:id="rId12"/>
    <p:sldId id="261" r:id="rId13"/>
    <p:sldId id="262" r:id="rId14"/>
    <p:sldId id="271" r:id="rId15"/>
    <p:sldId id="263" r:id="rId16"/>
    <p:sldId id="273" r:id="rId17"/>
    <p:sldId id="264" r:id="rId18"/>
    <p:sldId id="274" r:id="rId19"/>
    <p:sldId id="265" r:id="rId2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1238" y="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32A3-400E-491F-9115-DADAE948EE6D}" type="datetimeFigureOut">
              <a:rPr lang="ar-SA" smtClean="0"/>
              <a:t>17/12/1436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2C65-FE0F-4902-9B8C-8538632B34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523459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32A3-400E-491F-9115-DADAE948EE6D}" type="datetimeFigureOut">
              <a:rPr lang="ar-SA" smtClean="0"/>
              <a:t>17/12/1436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2C65-FE0F-4902-9B8C-8538632B34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966188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32A3-400E-491F-9115-DADAE948EE6D}" type="datetimeFigureOut">
              <a:rPr lang="ar-SA" smtClean="0"/>
              <a:t>17/12/1436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2C65-FE0F-4902-9B8C-8538632B34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339804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32A3-400E-491F-9115-DADAE948EE6D}" type="datetimeFigureOut">
              <a:rPr lang="ar-SA" smtClean="0"/>
              <a:t>17/12/1436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2C65-FE0F-4902-9B8C-8538632B34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872290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32A3-400E-491F-9115-DADAE948EE6D}" type="datetimeFigureOut">
              <a:rPr lang="ar-SA" smtClean="0"/>
              <a:t>17/12/1436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2C65-FE0F-4902-9B8C-8538632B34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88182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32A3-400E-491F-9115-DADAE948EE6D}" type="datetimeFigureOut">
              <a:rPr lang="ar-SA" smtClean="0"/>
              <a:t>17/12/1436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2C65-FE0F-4902-9B8C-8538632B34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081962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32A3-400E-491F-9115-DADAE948EE6D}" type="datetimeFigureOut">
              <a:rPr lang="ar-SA" smtClean="0"/>
              <a:t>17/12/1436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2C65-FE0F-4902-9B8C-8538632B34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898006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32A3-400E-491F-9115-DADAE948EE6D}" type="datetimeFigureOut">
              <a:rPr lang="ar-SA" smtClean="0"/>
              <a:t>17/12/1436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2C65-FE0F-4902-9B8C-8538632B34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336042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32A3-400E-491F-9115-DADAE948EE6D}" type="datetimeFigureOut">
              <a:rPr lang="ar-SA" smtClean="0"/>
              <a:t>17/12/1436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2C65-FE0F-4902-9B8C-8538632B34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215673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32A3-400E-491F-9115-DADAE948EE6D}" type="datetimeFigureOut">
              <a:rPr lang="ar-SA" smtClean="0"/>
              <a:t>17/12/1436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2C65-FE0F-4902-9B8C-8538632B34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980146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D32A3-400E-491F-9115-DADAE948EE6D}" type="datetimeFigureOut">
              <a:rPr lang="ar-SA" smtClean="0"/>
              <a:t>17/12/1436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2C65-FE0F-4902-9B8C-8538632B34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82494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D32A3-400E-491F-9115-DADAE948EE6D}" type="datetimeFigureOut">
              <a:rPr lang="ar-SA" smtClean="0"/>
              <a:t>17/12/1436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52C65-FE0F-4902-9B8C-8538632B346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1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/>
          <a:lstStyle/>
          <a:p>
            <a:r>
              <a:rPr lang="en-US" dirty="0" smtClean="0"/>
              <a:t>Parasitic </a:t>
            </a:r>
            <a:r>
              <a:rPr lang="en-US" smtClean="0"/>
              <a:t>Skin Diseases</a:t>
            </a:r>
            <a:endParaRPr lang="ar-S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0"/>
            <a:r>
              <a:rPr lang="en-US" dirty="0" smtClean="0">
                <a:solidFill>
                  <a:schemeClr val="tx1"/>
                </a:solidFill>
              </a:rPr>
              <a:t>By</a:t>
            </a:r>
          </a:p>
          <a:p>
            <a:pPr rtl="0"/>
            <a:r>
              <a:rPr lang="en-US" dirty="0" smtClean="0">
                <a:solidFill>
                  <a:schemeClr val="tx1"/>
                </a:solidFill>
              </a:rPr>
              <a:t>Dr. Salam </a:t>
            </a:r>
            <a:r>
              <a:rPr lang="en-US" dirty="0" err="1" smtClean="0">
                <a:solidFill>
                  <a:schemeClr val="tx1"/>
                </a:solidFill>
              </a:rPr>
              <a:t>Altemimi</a:t>
            </a:r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04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8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27205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ea typeface="+mj-ea"/>
                <a:cs typeface="+mj-cs"/>
              </a:rPr>
              <a:t>Head louse (Pediculus humanus var. capitis)</a:t>
            </a:r>
            <a:br>
              <a:rPr lang="en-US" sz="2400" b="1" dirty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en-US" sz="2400" b="1" dirty="0">
                <a:solidFill>
                  <a:srgbClr val="FF0000"/>
                </a:solidFill>
                <a:ea typeface="+mj-ea"/>
                <a:cs typeface="+mj-cs"/>
              </a:rPr>
              <a:t>Body louse (Pediculus humanus var. corporis)</a:t>
            </a:r>
            <a:r>
              <a:rPr lang="en-US" sz="2400" dirty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en-US" sz="2400" dirty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en-US" sz="2400" dirty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en-US" sz="2400" dirty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en-US" sz="2400" dirty="0">
                <a:solidFill>
                  <a:srgbClr val="FF0000"/>
                </a:solidFill>
                <a:ea typeface="+mj-ea"/>
                <a:cs typeface="+mj-cs"/>
              </a:rPr>
              <a:t>It is less than 2 mm, flat, wingless insect with three pairs of legs located on the anterior part of the body directly behind the head. The legs terminate in sharp claws.</a:t>
            </a:r>
            <a:br>
              <a:rPr lang="en-US" sz="2400" dirty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en-US" sz="2400" dirty="0">
                <a:solidFill>
                  <a:srgbClr val="FF0000"/>
                </a:solidFill>
                <a:ea typeface="+mj-ea"/>
                <a:cs typeface="+mj-cs"/>
              </a:rPr>
              <a:t>Body louse is the largest in size.</a:t>
            </a:r>
            <a:endParaRPr lang="ar-S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54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68997"/>
            <a:ext cx="91821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8100" y="6257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ea typeface="+mj-ea"/>
                <a:cs typeface="+mj-cs"/>
              </a:rPr>
              <a:t>Head louse eggs (nits) cemented to a hair shaft.</a:t>
            </a:r>
            <a:endParaRPr lang="ar-S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3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705600"/>
          </a:xfrm>
        </p:spPr>
        <p:txBody>
          <a:bodyPr/>
          <a:lstStyle/>
          <a:p>
            <a:pPr algn="l" rtl="0"/>
            <a:r>
              <a:rPr lang="en-US" dirty="0"/>
              <a:t>Pediculosis corporis (Body lice</a:t>
            </a:r>
            <a:r>
              <a:rPr lang="en-US" dirty="0" smtClean="0"/>
              <a:t>).</a:t>
            </a:r>
          </a:p>
          <a:p>
            <a:pPr algn="l" rtl="0"/>
            <a:r>
              <a:rPr lang="en-US" dirty="0"/>
              <a:t>Infestation with Pediculus humanus corporis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 smtClean="0"/>
              <a:t>Pediculosis </a:t>
            </a:r>
            <a:r>
              <a:rPr lang="en-US" dirty="0"/>
              <a:t>corporis is primarily a disease of the unwashed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/>
              <a:t>The lice feed on the body, but live in the clothing and tend to lay their eggs along the seams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/>
              <a:t>Look for the lice and nits on the clothing, not on the skin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/>
              <a:t>Treatment: Disinfection of clothing and bedding (boiling, hot ironing, fumigation). Attempt to change living conditions.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66236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algn="l" rtl="0"/>
            <a:r>
              <a:rPr lang="en-US" dirty="0"/>
              <a:t>Pediculosis pubis (Pubic lice</a:t>
            </a:r>
            <a:r>
              <a:rPr lang="en-US" dirty="0" smtClean="0"/>
              <a:t>).</a:t>
            </a:r>
          </a:p>
          <a:p>
            <a:pPr algn="l" rtl="0"/>
            <a:r>
              <a:rPr lang="en-US" dirty="0"/>
              <a:t>Infestation with Phthirus pubis. Usually transmitted by sexual contacts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 smtClean="0"/>
              <a:t>Moving </a:t>
            </a:r>
            <a:r>
              <a:rPr lang="en-US" dirty="0"/>
              <a:t>lice on their pubic </a:t>
            </a:r>
            <a:r>
              <a:rPr lang="en-US" dirty="0" smtClean="0"/>
              <a:t>hairs.</a:t>
            </a:r>
          </a:p>
          <a:p>
            <a:pPr algn="l" rtl="0"/>
            <a:r>
              <a:rPr lang="en-US" dirty="0"/>
              <a:t>Nits usually on pubic hair, but occasionally elsewhere (axillary or body hairs; eyelashes, eyebrows). </a:t>
            </a:r>
            <a:endParaRPr lang="en-US" dirty="0" smtClean="0"/>
          </a:p>
          <a:p>
            <a:pPr algn="l" rtl="0"/>
            <a:r>
              <a:rPr lang="en-US" dirty="0" smtClean="0"/>
              <a:t>Treatment: Permethrin cream or </a:t>
            </a:r>
            <a:r>
              <a:rPr lang="en-US" dirty="0"/>
              <a:t>shampoo applied </a:t>
            </a:r>
            <a:r>
              <a:rPr lang="en-US" dirty="0" smtClean="0"/>
              <a:t>for 30 </a:t>
            </a:r>
            <a:r>
              <a:rPr lang="en-US" dirty="0"/>
              <a:t>minutes; repeat in </a:t>
            </a:r>
            <a:r>
              <a:rPr lang="en-US" dirty="0" smtClean="0"/>
              <a:t>1 week</a:t>
            </a:r>
            <a:r>
              <a:rPr lang="en-US" dirty="0"/>
              <a:t>.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67597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6"/>
            <a:ext cx="9144000" cy="608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ea typeface="+mj-ea"/>
                <a:cs typeface="+mj-cs"/>
              </a:rPr>
              <a:t>Crab or pubic louse (Phthirus pubis) with a short, oval body and prominent claws resembling sea crabs.</a:t>
            </a:r>
            <a:endParaRPr lang="ar-S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171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Scabies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Intensely pruritic infestation with the mite Sarcoptes </a:t>
            </a:r>
            <a:r>
              <a:rPr lang="en-US" dirty="0" smtClean="0"/>
              <a:t>scabiei.</a:t>
            </a:r>
          </a:p>
          <a:p>
            <a:pPr algn="l" rtl="0"/>
            <a:r>
              <a:rPr lang="en-US" dirty="0"/>
              <a:t>It lives only on humans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/>
              <a:t>Transmission is by close personal </a:t>
            </a:r>
            <a:r>
              <a:rPr lang="en-US" dirty="0" smtClean="0"/>
              <a:t>contact.</a:t>
            </a:r>
          </a:p>
          <a:p>
            <a:pPr algn="l" rtl="0"/>
            <a:r>
              <a:rPr lang="en-US" dirty="0"/>
              <a:t>Female mites burrow in the epidermis just below the stratum corneum, depositing eggs and feces as they move along.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25443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" y="13138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064911"/>
            <a:ext cx="91203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200" b="1" dirty="0">
                <a:solidFill>
                  <a:srgbClr val="FF0000"/>
                </a:solidFill>
                <a:ea typeface="+mj-ea"/>
                <a:cs typeface="+mj-cs"/>
              </a:rPr>
              <a:t>Sarcoptes scabiei: The scabies mite. Female with eggs. Ovoid body, flattened </a:t>
            </a:r>
            <a:r>
              <a:rPr lang="en-US" sz="2200" b="1" dirty="0" err="1">
                <a:solidFill>
                  <a:srgbClr val="FF0000"/>
                </a:solidFill>
                <a:ea typeface="+mj-ea"/>
                <a:cs typeface="+mj-cs"/>
              </a:rPr>
              <a:t>dorsoventrally</a:t>
            </a:r>
            <a:r>
              <a:rPr lang="en-US" sz="2200" b="1" dirty="0">
                <a:solidFill>
                  <a:srgbClr val="FF0000"/>
                </a:solidFill>
                <a:ea typeface="+mj-ea"/>
                <a:cs typeface="+mj-cs"/>
              </a:rPr>
              <a:t>; four pairs of legs, the anterior 2 pairs tipped with suckers.</a:t>
            </a:r>
            <a:endParaRPr lang="ar-SA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67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algn="l" rtl="0"/>
            <a:r>
              <a:rPr lang="en-US" dirty="0"/>
              <a:t>Burrows: Fine slightly raised, sometimes erythematous, irregular lines with a terminal swelling where the female mite can be found. Typical sites include interdigital spaces, sides of the hands and feet, flexural surface of the wrist, anterior axillary line, penis, nipples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/>
              <a:t>Intense </a:t>
            </a:r>
            <a:r>
              <a:rPr lang="en-US" dirty="0" smtClean="0"/>
              <a:t>pruritus usually </a:t>
            </a:r>
            <a:r>
              <a:rPr lang="en-US" dirty="0"/>
              <a:t>worst at night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/>
              <a:t>Dermatitis: Immune reaction (type IV) to mites leads to both pruritus and diffuse exanthem. Typical sites are thighs, buttocks, trunk</a:t>
            </a:r>
            <a:r>
              <a:rPr lang="en-US" dirty="0" smtClean="0"/>
              <a:t>.</a:t>
            </a:r>
            <a:endParaRPr lang="en-US" dirty="0"/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84047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00908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ea typeface="+mj-ea"/>
                <a:cs typeface="+mj-cs"/>
              </a:rPr>
              <a:t>Scabies: Burrows appear as curved tracks and are most often found in the finger webs and on the wrists.</a:t>
            </a:r>
            <a:endParaRPr lang="ar-S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42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algn="l" rtl="0"/>
            <a:r>
              <a:rPr lang="en-US" dirty="0"/>
              <a:t>Treatment</a:t>
            </a:r>
            <a:r>
              <a:rPr lang="en-US" dirty="0" smtClean="0"/>
              <a:t>: Permethrin </a:t>
            </a:r>
            <a:r>
              <a:rPr lang="en-US" dirty="0"/>
              <a:t>5% cream is the agent of choice. Apply at night, wash in morning; repeat after 1 week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/>
              <a:t>Bedding and clothing should be washed in hot cycle of washing machine.</a:t>
            </a:r>
            <a:endParaRPr lang="en-US" dirty="0" smtClean="0"/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5241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Leishmaniasis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64" y="1600200"/>
            <a:ext cx="9112135" cy="4525963"/>
          </a:xfrm>
        </p:spPr>
        <p:txBody>
          <a:bodyPr/>
          <a:lstStyle/>
          <a:p>
            <a:pPr algn="l" rtl="0"/>
            <a:r>
              <a:rPr lang="en-US" dirty="0"/>
              <a:t>Leishmania are flagellate protozoans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 smtClean="0"/>
              <a:t>The </a:t>
            </a:r>
            <a:r>
              <a:rPr lang="en-US" dirty="0"/>
              <a:t>pathogenic one present in Iraq is Leishmania tropica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/>
              <a:t>The protozoan is transferred by sandflies (Phlebotomus</a:t>
            </a:r>
            <a:r>
              <a:rPr lang="en-US" dirty="0" smtClean="0"/>
              <a:t>).</a:t>
            </a:r>
          </a:p>
          <a:p>
            <a:pPr algn="l" rtl="0"/>
            <a:r>
              <a:rPr lang="en-US" smtClean="0"/>
              <a:t>The </a:t>
            </a:r>
            <a:r>
              <a:rPr lang="en-US" dirty="0"/>
              <a:t>average incubation period </a:t>
            </a:r>
            <a:r>
              <a:rPr lang="en-US" dirty="0" smtClean="0"/>
              <a:t>is </a:t>
            </a:r>
            <a:r>
              <a:rPr lang="en-US" dirty="0"/>
              <a:t>2–4 weeks.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32944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2" y="0"/>
            <a:ext cx="7719848" cy="598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6786" y="60270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ea typeface="+mj-ea"/>
                <a:cs typeface="+mj-cs"/>
              </a:rPr>
              <a:t>Blood-sucking </a:t>
            </a:r>
            <a:r>
              <a:rPr lang="en-US" sz="2400" b="1" i="1" dirty="0">
                <a:solidFill>
                  <a:srgbClr val="FF0000"/>
                </a:solidFill>
                <a:ea typeface="+mj-ea"/>
                <a:cs typeface="+mj-cs"/>
              </a:rPr>
              <a:t>Phlebotomus</a:t>
            </a:r>
            <a:r>
              <a:rPr lang="en-US" sz="2400" b="1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a typeface="+mj-ea"/>
                <a:cs typeface="+mj-cs"/>
              </a:rPr>
              <a:t>papatasi</a:t>
            </a:r>
            <a:r>
              <a:rPr lang="en-US" sz="2400" b="1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a typeface="+mj-ea"/>
                <a:cs typeface="+mj-cs"/>
              </a:rPr>
              <a:t>sandfly</a:t>
            </a:r>
            <a:r>
              <a:rPr lang="en-US" sz="2400" b="1" dirty="0">
                <a:solidFill>
                  <a:srgbClr val="FF0000"/>
                </a:solidFill>
                <a:ea typeface="+mj-ea"/>
                <a:cs typeface="+mj-cs"/>
              </a:rPr>
              <a:t>, it is one third the size of a mosquito. Sandflies are most active from dusk to dawn.</a:t>
            </a:r>
            <a:endParaRPr lang="ar-S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75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rmatology Textbooks\Dermatology Collection Images\Leishmaniasis\Amastigotes in a macrophage at 1000X Inset shows the cell membrane and points out the nucleus and kinetopla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766" y="5943600"/>
            <a:ext cx="91282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</a:rPr>
              <a:t>Leishmania: Amastigotes </a:t>
            </a:r>
            <a:r>
              <a:rPr lang="en-US" sz="2400" b="1" dirty="0">
                <a:solidFill>
                  <a:srgbClr val="FF0000"/>
                </a:solidFill>
              </a:rPr>
              <a:t>in a macrophage at </a:t>
            </a:r>
            <a:r>
              <a:rPr lang="en-US" sz="2400" b="1" dirty="0" smtClean="0">
                <a:solidFill>
                  <a:srgbClr val="FF0000"/>
                </a:solidFill>
              </a:rPr>
              <a:t>1000X, Inset </a:t>
            </a:r>
            <a:r>
              <a:rPr lang="en-US" sz="2400" b="1" dirty="0">
                <a:solidFill>
                  <a:srgbClr val="FF0000"/>
                </a:solidFill>
              </a:rPr>
              <a:t>shows the cell membrane and points out the nucleus and </a:t>
            </a:r>
            <a:r>
              <a:rPr lang="en-US" sz="2400" b="1" dirty="0" smtClean="0">
                <a:solidFill>
                  <a:srgbClr val="FF0000"/>
                </a:solidFill>
              </a:rPr>
              <a:t>kinetoplast.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34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Acute cutaneous leishmaniasis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Following the bite, a papule develops, then rapidly enlarges and breaks down in the center. The ulcer usually has a rolled border (volcano sign) and it is asymptomatic unless secondarily infected.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62666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372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9198" y="5866138"/>
            <a:ext cx="91505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600" b="1" dirty="0">
                <a:solidFill>
                  <a:srgbClr val="FF0000"/>
                </a:solidFill>
                <a:ea typeface="+mj-ea"/>
                <a:cs typeface="+mj-cs"/>
              </a:rPr>
              <a:t>Cutaneous leishmaniasis due to Leishmania major: asymptomatic early papules, one of which is starting to show central crusting.</a:t>
            </a:r>
            <a:endParaRPr lang="ar-SA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72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5255" y="601236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ea typeface="+mj-ea"/>
                <a:cs typeface="+mj-cs"/>
              </a:rPr>
              <a:t>Cutaneous leishmaniasis. A red papule eventually ulcerates and forms raised edges with surrounding dusky red skin.</a:t>
            </a:r>
            <a:endParaRPr lang="ar-S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10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Treatment 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Standard treatment is intralesional injection of sodium stibogluconate (</a:t>
            </a:r>
            <a:r>
              <a:rPr lang="en-US" dirty="0" err="1"/>
              <a:t>Pentostam</a:t>
            </a:r>
            <a:r>
              <a:rPr lang="en-US" dirty="0"/>
              <a:t>) diluted 1:3 with a local anesthetic; 1–2 times weekly for </a:t>
            </a:r>
            <a:r>
              <a:rPr lang="en-US" dirty="0" smtClean="0"/>
              <a:t>2–4 weeks</a:t>
            </a:r>
            <a:r>
              <a:rPr lang="en-US" dirty="0"/>
              <a:t>.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89647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Pediculosis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l" rtl="0"/>
            <a:r>
              <a:rPr lang="en-US" dirty="0"/>
              <a:t>Lice (Pediculus spp.) are blood-sucking, wingless, ectoparasitic </a:t>
            </a:r>
            <a:r>
              <a:rPr lang="en-US" dirty="0" smtClean="0"/>
              <a:t>insects.</a:t>
            </a:r>
          </a:p>
          <a:p>
            <a:pPr algn="l" rtl="0"/>
            <a:r>
              <a:rPr lang="en-US" dirty="0"/>
              <a:t>Pediculosis capitis (Head lice</a:t>
            </a:r>
            <a:r>
              <a:rPr lang="en-US" dirty="0" smtClean="0"/>
              <a:t>) is </a:t>
            </a:r>
            <a:r>
              <a:rPr lang="en-US" dirty="0"/>
              <a:t>i</a:t>
            </a:r>
            <a:r>
              <a:rPr lang="en-US" dirty="0" smtClean="0"/>
              <a:t>nfestation </a:t>
            </a:r>
            <a:r>
              <a:rPr lang="en-US" dirty="0"/>
              <a:t>with Pediculus humanus capitis. </a:t>
            </a:r>
            <a:endParaRPr lang="en-US" dirty="0" smtClean="0"/>
          </a:p>
          <a:p>
            <a:pPr algn="l" rtl="0"/>
            <a:r>
              <a:rPr lang="en-US" dirty="0"/>
              <a:t>Lice live on the scalp and suck blood there. They firmly attach their eggs (nits) to the hair shaft just at the skin surface</a:t>
            </a:r>
            <a:r>
              <a:rPr lang="en-US" dirty="0" smtClean="0"/>
              <a:t>.</a:t>
            </a:r>
          </a:p>
          <a:p>
            <a:pPr algn="l" rtl="0"/>
            <a:r>
              <a:rPr lang="en-US" u="sng" dirty="0"/>
              <a:t>Malathion</a:t>
            </a:r>
            <a:r>
              <a:rPr lang="en-US" dirty="0"/>
              <a:t> 0.5% lotion is most effective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Applied </a:t>
            </a:r>
            <a:r>
              <a:rPr lang="en-US" dirty="0"/>
              <a:t>twice, 7–14 days apart. Their application is for 30 minutes and rinsed.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10735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669</Words>
  <Application>Microsoft Office PowerPoint</Application>
  <PresentationFormat>On-screen Show (4:3)</PresentationFormat>
  <Paragraphs>47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Parasitic Skin Diseases</vt:lpstr>
      <vt:lpstr>Leishmaniasis</vt:lpstr>
      <vt:lpstr>PowerPoint Presentation</vt:lpstr>
      <vt:lpstr>PowerPoint Presentation</vt:lpstr>
      <vt:lpstr>Acute cutaneous leishmaniasis</vt:lpstr>
      <vt:lpstr>PowerPoint Presentation</vt:lpstr>
      <vt:lpstr>PowerPoint Presentation</vt:lpstr>
      <vt:lpstr>Treatment </vt:lpstr>
      <vt:lpstr>Pediculosis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Scabies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Parasitic Skin Infections</dc:title>
  <dc:creator>Saalam</dc:creator>
  <cp:lastModifiedBy>Saalam</cp:lastModifiedBy>
  <cp:revision>25</cp:revision>
  <dcterms:created xsi:type="dcterms:W3CDTF">2015-05-08T14:43:42Z</dcterms:created>
  <dcterms:modified xsi:type="dcterms:W3CDTF">2015-09-30T20:18:16Z</dcterms:modified>
</cp:coreProperties>
</file>