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72" r:id="rId1"/>
    <p:sldMasterId id="2147483684" r:id="rId2"/>
    <p:sldMasterId id="2147483708" r:id="rId3"/>
  </p:sldMasterIdLst>
  <p:sldIdLst>
    <p:sldId id="256" r:id="rId4"/>
    <p:sldId id="257" r:id="rId5"/>
    <p:sldId id="284" r:id="rId6"/>
    <p:sldId id="258" r:id="rId7"/>
    <p:sldId id="280" r:id="rId8"/>
    <p:sldId id="294" r:id="rId9"/>
    <p:sldId id="259" r:id="rId10"/>
    <p:sldId id="285" r:id="rId11"/>
    <p:sldId id="287" r:id="rId12"/>
    <p:sldId id="288" r:id="rId13"/>
    <p:sldId id="293" r:id="rId14"/>
    <p:sldId id="263" r:id="rId15"/>
    <p:sldId id="290" r:id="rId16"/>
    <p:sldId id="264" r:id="rId17"/>
    <p:sldId id="261" r:id="rId18"/>
    <p:sldId id="262" r:id="rId19"/>
    <p:sldId id="265" r:id="rId20"/>
    <p:sldId id="266" r:id="rId21"/>
    <p:sldId id="267" r:id="rId22"/>
    <p:sldId id="269" r:id="rId23"/>
    <p:sldId id="268" r:id="rId24"/>
    <p:sldId id="270" r:id="rId25"/>
    <p:sldId id="271" r:id="rId26"/>
    <p:sldId id="272" r:id="rId27"/>
    <p:sldId id="286" r:id="rId28"/>
    <p:sldId id="274"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BB1A6E2F-FC6B-4FE6-906C-DF4A20F82FE0}" type="datetimeFigureOut">
              <a:rPr lang="ar-IQ" smtClean="0"/>
              <a:pPr/>
              <a:t>29/12/1436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5780999-7058-406F-8D28-A8F3821DE6F8}"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B1A6E2F-FC6B-4FE6-906C-DF4A20F82FE0}" type="datetimeFigureOut">
              <a:rPr lang="ar-IQ" smtClean="0"/>
              <a:pPr/>
              <a:t>29/12/1436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5780999-7058-406F-8D28-A8F3821DE6F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B1A6E2F-FC6B-4FE6-906C-DF4A20F82FE0}" type="datetimeFigureOut">
              <a:rPr lang="ar-IQ" smtClean="0"/>
              <a:pPr/>
              <a:t>29/12/1436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5780999-7058-406F-8D28-A8F3821DE6F8}"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rtl="0" fontAlgn="base">
              <a:spcBef>
                <a:spcPct val="0"/>
              </a:spcBef>
              <a:spcAft>
                <a:spcPct val="0"/>
              </a:spcAft>
              <a:defRPr/>
            </a:pPr>
            <a:endParaRPr lang="en-US" sz="2400">
              <a:solidFill>
                <a:srgbClr val="FFFFFF"/>
              </a:solidFill>
              <a:latin typeface="Times New Roman" pitchFamily="18" charset="0"/>
            </a:endParaRPr>
          </a:p>
        </p:txBody>
      </p:sp>
      <p:sp>
        <p:nvSpPr>
          <p:cNvPr id="5122"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solidFill>
                <a:srgbClr val="FFFFFF"/>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5FE0DC15-E677-492A-8CA2-6BA0FBB865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24172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fld id="{4C149598-0BCB-4C14-9EC6-4264F71D689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22815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fld id="{921172DC-F297-41B6-A4AB-E5EFF7EF0B7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95967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fld id="{3A100810-8DD1-4F65-A4C3-9A7EDE62F08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95193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fld id="{AF15D9B5-F1AC-4A54-B9E8-A77290C23A6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10937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fld id="{D300389F-2680-43D8-9EE3-59069F22F1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8332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fld id="{B2E680F3-5C38-489B-9FFC-D1E5133354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9855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fld id="{0703E795-D6B1-46E3-AFC2-8AB8A35C349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670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B1A6E2F-FC6B-4FE6-906C-DF4A20F82FE0}" type="datetimeFigureOut">
              <a:rPr lang="ar-IQ" smtClean="0"/>
              <a:pPr/>
              <a:t>29/12/1436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5780999-7058-406F-8D28-A8F3821DE6F8}" type="slidenum">
              <a:rPr lang="ar-IQ" smtClean="0"/>
              <a:pPr/>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fld id="{A6BB1DBE-D106-439F-942A-40EEA0707E6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91810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fld id="{0E8F5D52-5066-406B-BCB1-E02263C7895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87953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fld id="{3206C040-837A-45B3-BBCF-07A16CD40DE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7120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rtl="0" fontAlgn="base">
              <a:spcBef>
                <a:spcPct val="0"/>
              </a:spcBef>
              <a:spcAft>
                <a:spcPct val="0"/>
              </a:spcAft>
              <a:defRPr/>
            </a:pPr>
            <a:endParaRPr lang="en-US" sz="2400">
              <a:solidFill>
                <a:srgbClr val="FFFFFF"/>
              </a:solidFill>
              <a:latin typeface="Times New Roman" pitchFamily="18" charset="0"/>
            </a:endParaRPr>
          </a:p>
        </p:txBody>
      </p:sp>
      <p:sp>
        <p:nvSpPr>
          <p:cNvPr id="5122"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solidFill>
                <a:srgbClr val="FFFFFF"/>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5FE0DC15-E677-492A-8CA2-6BA0FBB865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27484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fld id="{4C149598-0BCB-4C14-9EC6-4264F71D689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55967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fld id="{921172DC-F297-41B6-A4AB-E5EFF7EF0B7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94360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fld id="{3A100810-8DD1-4F65-A4C3-9A7EDE62F08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33473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fld id="{AF15D9B5-F1AC-4A54-B9E8-A77290C23A6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26013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fld id="{D300389F-2680-43D8-9EE3-59069F22F1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96756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fld id="{B2E680F3-5C38-489B-9FFC-D1E5133354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9897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A6E2F-FC6B-4FE6-906C-DF4A20F82FE0}" type="datetimeFigureOut">
              <a:rPr lang="ar-IQ" smtClean="0"/>
              <a:pPr/>
              <a:t>29/12/1436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5780999-7058-406F-8D28-A8F3821DE6F8}" type="slidenum">
              <a:rPr lang="ar-IQ" smtClean="0"/>
              <a:pPr/>
              <a:t>‹#›</a:t>
            </a:fld>
            <a:endParaRPr lang="ar-IQ"/>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fld id="{0703E795-D6B1-46E3-AFC2-8AB8A35C349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23723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fld id="{A6BB1DBE-D106-439F-942A-40EEA0707E6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125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fld id="{0E8F5D52-5066-406B-BCB1-E02263C7895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11363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fld id="{3206C040-837A-45B3-BBCF-07A16CD40DE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6343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BB1A6E2F-FC6B-4FE6-906C-DF4A20F82FE0}" type="datetimeFigureOut">
              <a:rPr lang="ar-IQ" smtClean="0"/>
              <a:pPr/>
              <a:t>29/12/1436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5780999-7058-406F-8D28-A8F3821DE6F8}"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BB1A6E2F-FC6B-4FE6-906C-DF4A20F82FE0}" type="datetimeFigureOut">
              <a:rPr lang="ar-IQ" smtClean="0"/>
              <a:pPr/>
              <a:t>29/12/1436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5780999-7058-406F-8D28-A8F3821DE6F8}"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BB1A6E2F-FC6B-4FE6-906C-DF4A20F82FE0}" type="datetimeFigureOut">
              <a:rPr lang="ar-IQ" smtClean="0"/>
              <a:pPr/>
              <a:t>29/12/1436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5780999-7058-406F-8D28-A8F3821DE6F8}"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A6E2F-FC6B-4FE6-906C-DF4A20F82FE0}" type="datetimeFigureOut">
              <a:rPr lang="ar-IQ" smtClean="0"/>
              <a:pPr/>
              <a:t>29/12/1436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5780999-7058-406F-8D28-A8F3821DE6F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A6E2F-FC6B-4FE6-906C-DF4A20F82FE0}" type="datetimeFigureOut">
              <a:rPr lang="ar-IQ" smtClean="0"/>
              <a:pPr/>
              <a:t>29/12/1436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5780999-7058-406F-8D28-A8F3821DE6F8}"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A6E2F-FC6B-4FE6-906C-DF4A20F82FE0}" type="datetimeFigureOut">
              <a:rPr lang="ar-IQ" smtClean="0"/>
              <a:pPr/>
              <a:t>29/12/1436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5780999-7058-406F-8D28-A8F3821DE6F8}"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1A6E2F-FC6B-4FE6-906C-DF4A20F82FE0}" type="datetimeFigureOut">
              <a:rPr lang="ar-IQ" smtClean="0"/>
              <a:pPr/>
              <a:t>29/12/1436</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5780999-7058-406F-8D28-A8F3821DE6F8}"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rtl="0" fontAlgn="base">
              <a:spcBef>
                <a:spcPct val="0"/>
              </a:spcBef>
              <a:spcAft>
                <a:spcPct val="0"/>
              </a:spcAft>
              <a:defRPr/>
            </a:pPr>
            <a:endParaRPr lang="en-US" sz="2400">
              <a:solidFill>
                <a:srgbClr val="FFFFFF"/>
              </a:solidFill>
              <a:latin typeface="Times New Roman" pitchFamily="18" charset="0"/>
            </a:endParaRPr>
          </a:p>
        </p:txBody>
      </p:sp>
      <p:sp>
        <p:nvSpPr>
          <p:cNvPr id="41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lgn="ctr" rtl="0" eaLnBrk="0" fontAlgn="base" hangingPunct="0">
              <a:spcBef>
                <a:spcPct val="0"/>
              </a:spcBef>
              <a:spcAft>
                <a:spcPct val="0"/>
              </a:spcAft>
              <a:defRPr/>
            </a:pPr>
            <a:endParaRPr lang="en-US">
              <a:solidFill>
                <a:srgbClr val="FFFFFF"/>
              </a:solidFill>
            </a:endParaRPr>
          </a:p>
        </p:txBody>
      </p:sp>
      <p:sp>
        <p:nvSpPr>
          <p:cNvPr id="410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smtClean="0"/>
            </a:lvl1pPr>
          </a:lstStyle>
          <a:p>
            <a:pPr rtl="0" fontAlgn="base">
              <a:spcBef>
                <a:spcPct val="0"/>
              </a:spcBef>
              <a:spcAft>
                <a:spcPct val="0"/>
              </a:spcAft>
              <a:defRPr/>
            </a:pPr>
            <a:endParaRPr lang="en-US">
              <a:solidFill>
                <a:srgbClr val="FFFFFF"/>
              </a:solidFill>
            </a:endParaRPr>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lgn="ctr" rtl="0" fontAlgn="base">
              <a:spcBef>
                <a:spcPct val="0"/>
              </a:spcBef>
              <a:spcAft>
                <a:spcPct val="0"/>
              </a:spcAft>
              <a:defRPr/>
            </a:pPr>
            <a:endParaRPr lang="en-US">
              <a:solidFill>
                <a:srgbClr val="FFFFFF"/>
              </a:solidFill>
            </a:endParaRPr>
          </a:p>
        </p:txBody>
      </p:sp>
      <p:sp>
        <p:nvSpPr>
          <p:cNvPr id="410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rtl="0" fontAlgn="base">
              <a:spcBef>
                <a:spcPct val="0"/>
              </a:spcBef>
              <a:spcAft>
                <a:spcPct val="0"/>
              </a:spcAft>
            </a:pPr>
            <a:fld id="{E828B5D9-9E6F-426C-ADC4-874D110264F7}" type="slidenum">
              <a:rPr lang="en-US" smtClean="0">
                <a:solidFill>
                  <a:srgbClr val="FFFFFF"/>
                </a:solidFill>
              </a:rPr>
              <a:pPr rtl="0"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21432804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rtl="0" fontAlgn="base">
              <a:spcBef>
                <a:spcPct val="0"/>
              </a:spcBef>
              <a:spcAft>
                <a:spcPct val="0"/>
              </a:spcAft>
              <a:defRPr/>
            </a:pPr>
            <a:endParaRPr lang="en-US" sz="2400">
              <a:solidFill>
                <a:srgbClr val="FFFFFF"/>
              </a:solidFill>
              <a:latin typeface="Times New Roman" pitchFamily="18" charset="0"/>
            </a:endParaRPr>
          </a:p>
        </p:txBody>
      </p:sp>
      <p:sp>
        <p:nvSpPr>
          <p:cNvPr id="41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lgn="ctr" rtl="0" eaLnBrk="0" fontAlgn="base" hangingPunct="0">
              <a:spcBef>
                <a:spcPct val="0"/>
              </a:spcBef>
              <a:spcAft>
                <a:spcPct val="0"/>
              </a:spcAft>
              <a:defRPr/>
            </a:pPr>
            <a:endParaRPr lang="en-US">
              <a:solidFill>
                <a:srgbClr val="FFFFFF"/>
              </a:solidFill>
            </a:endParaRPr>
          </a:p>
        </p:txBody>
      </p:sp>
      <p:sp>
        <p:nvSpPr>
          <p:cNvPr id="410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smtClean="0"/>
            </a:lvl1pPr>
          </a:lstStyle>
          <a:p>
            <a:pPr rtl="0" fontAlgn="base">
              <a:spcBef>
                <a:spcPct val="0"/>
              </a:spcBef>
              <a:spcAft>
                <a:spcPct val="0"/>
              </a:spcAft>
              <a:defRPr/>
            </a:pPr>
            <a:endParaRPr lang="en-US">
              <a:solidFill>
                <a:srgbClr val="FFFFFF"/>
              </a:solidFill>
            </a:endParaRPr>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lgn="ctr" rtl="0" fontAlgn="base">
              <a:spcBef>
                <a:spcPct val="0"/>
              </a:spcBef>
              <a:spcAft>
                <a:spcPct val="0"/>
              </a:spcAft>
              <a:defRPr/>
            </a:pPr>
            <a:endParaRPr lang="en-US">
              <a:solidFill>
                <a:srgbClr val="FFFFFF"/>
              </a:solidFill>
            </a:endParaRPr>
          </a:p>
        </p:txBody>
      </p:sp>
      <p:sp>
        <p:nvSpPr>
          <p:cNvPr id="410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rtl="0" fontAlgn="base">
              <a:spcBef>
                <a:spcPct val="0"/>
              </a:spcBef>
              <a:spcAft>
                <a:spcPct val="0"/>
              </a:spcAft>
            </a:pPr>
            <a:fld id="{E828B5D9-9E6F-426C-ADC4-874D110264F7}" type="slidenum">
              <a:rPr lang="en-US" smtClean="0">
                <a:solidFill>
                  <a:srgbClr val="FFFFFF"/>
                </a:solidFill>
              </a:rPr>
              <a:pPr rtl="0"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2644697198"/>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1828801"/>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6600"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Hemoglobinopathies</a:t>
            </a:r>
            <a:endParaRPr kumimoji="0" lang="en-US" sz="6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8147050" cy="5659438"/>
          </a:xfrm>
          <a:prstGeom prst="rect">
            <a:avLst/>
          </a:prstGeom>
          <a:gradFill rotWithShape="1">
            <a:gsLst>
              <a:gs pos="0">
                <a:srgbClr val="FFFFFF"/>
              </a:gs>
              <a:gs pos="50000">
                <a:srgbClr val="FF5B5B"/>
              </a:gs>
              <a:gs pos="100000">
                <a:srgbClr val="FFFFFF"/>
              </a:gs>
            </a:gsLst>
            <a:lin ang="5400000" scaled="1"/>
          </a:gradFill>
          <a:ln w="50800" algn="ctr">
            <a:pattFill prst="lgGrid">
              <a:fgClr>
                <a:schemeClr val="accent2"/>
              </a:fgClr>
              <a:bgClr>
                <a:schemeClr val="bg1"/>
              </a:bgClr>
            </a:pattFill>
            <a:miter lim="800000"/>
            <a:headEnd/>
            <a:tailEnd/>
          </a:ln>
        </p:spPr>
      </p:pic>
      <p:sp>
        <p:nvSpPr>
          <p:cNvPr id="20485" name="Cloud"/>
          <p:cNvSpPr>
            <a:spLocks noChangeAspect="1" noEditPoints="1" noChangeArrowheads="1"/>
          </p:cNvSpPr>
          <p:nvPr/>
        </p:nvSpPr>
        <p:spPr bwMode="auto">
          <a:xfrm>
            <a:off x="0" y="4419600"/>
            <a:ext cx="3352800" cy="22463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50800">
            <a:pattFill prst="lgGrid">
              <a:fgClr>
                <a:schemeClr val="accent2"/>
              </a:fgClr>
              <a:bgClr>
                <a:schemeClr val="bg1"/>
              </a:bgClr>
            </a:pattFill>
            <a:miter lim="800000"/>
            <a:headEnd/>
            <a:tailEnd/>
          </a:ln>
          <a:effectLst>
            <a:prstShdw prst="shdw17" dist="17961" dir="2700000">
              <a:schemeClr val="accent2">
                <a:gamma/>
                <a:shade val="60000"/>
                <a:invGamma/>
              </a:schemeClr>
            </a:prstShdw>
          </a:effectLst>
        </p:spPr>
        <p:txBody>
          <a:bodyPr/>
          <a:lstStyle/>
          <a:p>
            <a:pPr algn="ctr" rtl="0" eaLnBrk="0" fontAlgn="base" hangingPunct="0">
              <a:spcBef>
                <a:spcPct val="0"/>
              </a:spcBef>
              <a:spcAft>
                <a:spcPct val="0"/>
              </a:spcAft>
              <a:defRPr/>
            </a:pPr>
            <a:endParaRPr lang="en-US">
              <a:solidFill>
                <a:srgbClr val="CC0000"/>
              </a:solidFill>
            </a:endParaRPr>
          </a:p>
        </p:txBody>
      </p:sp>
      <p:sp>
        <p:nvSpPr>
          <p:cNvPr id="13316" name="Text Box 6"/>
          <p:cNvSpPr txBox="1">
            <a:spLocks noChangeArrowheads="1"/>
          </p:cNvSpPr>
          <p:nvPr/>
        </p:nvSpPr>
        <p:spPr bwMode="auto">
          <a:xfrm rot="-853515">
            <a:off x="685800" y="5638800"/>
            <a:ext cx="2286000" cy="5334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algn="ctr" rtl="0" eaLnBrk="0" fontAlgn="base" hangingPunct="0">
              <a:spcBef>
                <a:spcPct val="50000"/>
              </a:spcBef>
              <a:spcAft>
                <a:spcPct val="0"/>
              </a:spcAft>
            </a:pPr>
            <a:r>
              <a:rPr lang="en-US" sz="2400" b="1" smtClean="0">
                <a:solidFill>
                  <a:srgbClr val="000000"/>
                </a:solidFill>
              </a:rPr>
              <a:t>10-20 days</a:t>
            </a:r>
          </a:p>
        </p:txBody>
      </p:sp>
      <p:sp>
        <p:nvSpPr>
          <p:cNvPr id="13317" name="WordArt 7"/>
          <p:cNvSpPr>
            <a:spLocks noChangeArrowheads="1" noChangeShapeType="1" noTextEdit="1"/>
          </p:cNvSpPr>
          <p:nvPr/>
        </p:nvSpPr>
        <p:spPr bwMode="auto">
          <a:xfrm rot="-775833">
            <a:off x="228600" y="4953000"/>
            <a:ext cx="2638425" cy="638175"/>
          </a:xfrm>
          <a:prstGeom prst="rect">
            <a:avLst/>
          </a:prstGeom>
        </p:spPr>
        <p:txBody>
          <a:bodyPr wrap="none" fromWordArt="1">
            <a:prstTxWarp prst="textPlain">
              <a:avLst>
                <a:gd name="adj" fmla="val 50000"/>
              </a:avLst>
            </a:prstTxWarp>
          </a:bodyPr>
          <a:lstStyle/>
          <a:p>
            <a:pPr algn="ctr" rtl="0" eaLnBrk="0" fontAlgn="base" hangingPunct="0">
              <a:spcBef>
                <a:spcPct val="0"/>
              </a:spcBef>
              <a:spcAft>
                <a:spcPct val="0"/>
              </a:spcAft>
            </a:pPr>
            <a:r>
              <a:rPr lang="en-US" sz="3600" kern="10" smtClean="0">
                <a:ln w="19050">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18900000" scaled="1"/>
                </a:gradFill>
                <a:latin typeface="Comic Sans MS" panose="030F0702030302020204" pitchFamily="66" charset="0"/>
              </a:rPr>
              <a:t>LIFE SPAN OF</a:t>
            </a:r>
          </a:p>
          <a:p>
            <a:pPr algn="ctr" rtl="0" eaLnBrk="0" fontAlgn="base" hangingPunct="0">
              <a:spcBef>
                <a:spcPct val="0"/>
              </a:spcBef>
              <a:spcAft>
                <a:spcPct val="0"/>
              </a:spcAft>
            </a:pPr>
            <a:r>
              <a:rPr lang="en-US" sz="3600" kern="10" smtClean="0">
                <a:ln w="19050">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18900000" scaled="1"/>
                </a:gradFill>
                <a:latin typeface="Comic Sans MS" panose="030F0702030302020204" pitchFamily="66" charset="0"/>
              </a:rPr>
              <a:t> SICKLE CELLS</a:t>
            </a:r>
          </a:p>
        </p:txBody>
      </p:sp>
    </p:spTree>
    <p:extLst>
      <p:ext uri="{BB962C8B-B14F-4D97-AF65-F5344CB8AC3E}">
        <p14:creationId xmlns:p14="http://schemas.microsoft.com/office/powerpoint/2010/main" val="4159027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8077200" cy="5262979"/>
          </a:xfrm>
          <a:prstGeom prst="rect">
            <a:avLst/>
          </a:prstGeom>
        </p:spPr>
        <p:txBody>
          <a:bodyPr wrap="square">
            <a:spAutoFit/>
          </a:bodyPr>
          <a:lstStyle/>
          <a:p>
            <a:pPr algn="l" rtl="0"/>
            <a:r>
              <a:rPr lang="en-US" sz="2400" b="1" i="1" dirty="0" smtClean="0">
                <a:latin typeface="Comic Sans MS" panose="030F0702030302020204" pitchFamily="66" charset="0"/>
              </a:rPr>
              <a:t> </a:t>
            </a:r>
            <a:r>
              <a:rPr lang="en-US" sz="2400" b="1" i="1" u="sng" dirty="0" smtClean="0">
                <a:solidFill>
                  <a:srgbClr val="FF0000"/>
                </a:solidFill>
                <a:latin typeface="Comic Sans MS" panose="030F0702030302020204" pitchFamily="66" charset="0"/>
              </a:rPr>
              <a:t>TYPES</a:t>
            </a:r>
          </a:p>
          <a:p>
            <a:pPr algn="l" rtl="0"/>
            <a:endParaRPr lang="en-US" sz="2400" b="1" i="1" u="sng" dirty="0">
              <a:solidFill>
                <a:srgbClr val="FF0000"/>
              </a:solidFill>
              <a:latin typeface="Comic Sans MS" panose="030F0702030302020204" pitchFamily="66" charset="0"/>
            </a:endParaRPr>
          </a:p>
          <a:p>
            <a:pPr algn="l" rtl="0"/>
            <a:r>
              <a:rPr lang="en-US" sz="2400" b="1" dirty="0">
                <a:latin typeface="Comic Sans MS" panose="030F0702030302020204" pitchFamily="66" charset="0"/>
              </a:rPr>
              <a:t>1. Sickle cell anemia</a:t>
            </a:r>
          </a:p>
          <a:p>
            <a:pPr algn="l" rtl="0"/>
            <a:r>
              <a:rPr lang="en-US" sz="2400" dirty="0">
                <a:latin typeface="Comic Sans MS" panose="030F0702030302020204" pitchFamily="66" charset="0"/>
              </a:rPr>
              <a:t>Homozygous state for </a:t>
            </a:r>
            <a:r>
              <a:rPr lang="en-US" sz="2400" dirty="0" err="1">
                <a:latin typeface="Comic Sans MS" panose="030F0702030302020204" pitchFamily="66" charset="0"/>
              </a:rPr>
              <a:t>HbS</a:t>
            </a:r>
            <a:r>
              <a:rPr lang="en-US" sz="2400" dirty="0">
                <a:latin typeface="Comic Sans MS" panose="030F0702030302020204" pitchFamily="66" charset="0"/>
              </a:rPr>
              <a:t> (β</a:t>
            </a:r>
            <a:r>
              <a:rPr lang="en-US" sz="1000" dirty="0">
                <a:latin typeface="Comic Sans MS" panose="030F0702030302020204" pitchFamily="66" charset="0"/>
              </a:rPr>
              <a:t>s </a:t>
            </a:r>
            <a:r>
              <a:rPr lang="en-US" sz="2400" dirty="0">
                <a:latin typeface="Comic Sans MS" panose="030F0702030302020204" pitchFamily="66" charset="0"/>
              </a:rPr>
              <a:t>β</a:t>
            </a:r>
            <a:r>
              <a:rPr lang="en-US" sz="1000" dirty="0">
                <a:latin typeface="Comic Sans MS" panose="030F0702030302020204" pitchFamily="66" charset="0"/>
              </a:rPr>
              <a:t>s</a:t>
            </a:r>
            <a:r>
              <a:rPr lang="en-US" sz="2400" dirty="0">
                <a:latin typeface="Comic Sans MS" panose="030F0702030302020204" pitchFamily="66" charset="0"/>
              </a:rPr>
              <a:t>)</a:t>
            </a:r>
          </a:p>
          <a:p>
            <a:pPr algn="l" rtl="0"/>
            <a:r>
              <a:rPr lang="en-US" sz="2400" dirty="0">
                <a:latin typeface="Comic Sans MS" panose="030F0702030302020204" pitchFamily="66" charset="0"/>
              </a:rPr>
              <a:t>&gt;70% Hb is </a:t>
            </a:r>
            <a:r>
              <a:rPr lang="en-US" sz="2400" dirty="0" err="1" smtClean="0">
                <a:latin typeface="Comic Sans MS" panose="030F0702030302020204" pitchFamily="66" charset="0"/>
              </a:rPr>
              <a:t>HbS</a:t>
            </a:r>
            <a:endParaRPr lang="en-US" sz="2400" dirty="0" smtClean="0">
              <a:latin typeface="Comic Sans MS" panose="030F0702030302020204" pitchFamily="66" charset="0"/>
            </a:endParaRPr>
          </a:p>
          <a:p>
            <a:pPr algn="l" rtl="0"/>
            <a:endParaRPr lang="en-US" sz="2400" dirty="0">
              <a:latin typeface="Comic Sans MS" panose="030F0702030302020204" pitchFamily="66" charset="0"/>
            </a:endParaRPr>
          </a:p>
          <a:p>
            <a:pPr algn="l" rtl="0"/>
            <a:r>
              <a:rPr lang="en-US" sz="2400" b="1" dirty="0">
                <a:latin typeface="Comic Sans MS" panose="030F0702030302020204" pitchFamily="66" charset="0"/>
              </a:rPr>
              <a:t>2. Sickle cell trait</a:t>
            </a:r>
          </a:p>
          <a:p>
            <a:pPr algn="l" rtl="0"/>
            <a:r>
              <a:rPr lang="en-US" sz="2400" dirty="0">
                <a:latin typeface="Comic Sans MS" panose="030F0702030302020204" pitchFamily="66" charset="0"/>
              </a:rPr>
              <a:t>Heterozygous carrier state for </a:t>
            </a:r>
            <a:r>
              <a:rPr lang="en-US" sz="2400" dirty="0" err="1">
                <a:latin typeface="Comic Sans MS" panose="030F0702030302020204" pitchFamily="66" charset="0"/>
              </a:rPr>
              <a:t>HbS</a:t>
            </a:r>
            <a:r>
              <a:rPr lang="en-US" sz="2400" dirty="0">
                <a:latin typeface="Comic Sans MS" panose="030F0702030302020204" pitchFamily="66" charset="0"/>
              </a:rPr>
              <a:t> (β</a:t>
            </a:r>
            <a:r>
              <a:rPr lang="en-US" sz="1000" dirty="0">
                <a:latin typeface="Comic Sans MS" panose="030F0702030302020204" pitchFamily="66" charset="0"/>
              </a:rPr>
              <a:t>s </a:t>
            </a:r>
            <a:r>
              <a:rPr lang="en-US" sz="2400" dirty="0">
                <a:latin typeface="Comic Sans MS" panose="030F0702030302020204" pitchFamily="66" charset="0"/>
              </a:rPr>
              <a:t>β)</a:t>
            </a:r>
          </a:p>
          <a:p>
            <a:pPr algn="l" rtl="0"/>
            <a:r>
              <a:rPr lang="en-US" sz="2400" dirty="0">
                <a:latin typeface="Comic Sans MS" panose="030F0702030302020204" pitchFamily="66" charset="0"/>
              </a:rPr>
              <a:t>25-40% of Hb is </a:t>
            </a:r>
            <a:r>
              <a:rPr lang="en-US" sz="2400" dirty="0" err="1" smtClean="0">
                <a:latin typeface="Comic Sans MS" panose="030F0702030302020204" pitchFamily="66" charset="0"/>
              </a:rPr>
              <a:t>Hbs</a:t>
            </a:r>
            <a:endParaRPr lang="en-US" sz="2400" dirty="0" smtClean="0">
              <a:latin typeface="Comic Sans MS" panose="030F0702030302020204" pitchFamily="66" charset="0"/>
            </a:endParaRPr>
          </a:p>
          <a:p>
            <a:pPr algn="l" rtl="0"/>
            <a:endParaRPr lang="en-US" sz="2400" dirty="0">
              <a:latin typeface="Comic Sans MS" panose="030F0702030302020204" pitchFamily="66" charset="0"/>
            </a:endParaRPr>
          </a:p>
          <a:p>
            <a:pPr algn="l" rtl="0"/>
            <a:r>
              <a:rPr lang="it-IT" sz="2400" b="1" dirty="0">
                <a:latin typeface="Comic Sans MS" panose="030F0702030302020204" pitchFamily="66" charset="0"/>
              </a:rPr>
              <a:t>3. Sickle cell – β thalessemia</a:t>
            </a:r>
          </a:p>
          <a:p>
            <a:pPr algn="l" rtl="0"/>
            <a:r>
              <a:rPr lang="en-US" sz="2400" dirty="0">
                <a:latin typeface="Comic Sans MS" panose="030F0702030302020204" pitchFamily="66" charset="0"/>
              </a:rPr>
              <a:t>Double heterozygote in which sickle cell gene is inherited from one parent and beta </a:t>
            </a:r>
            <a:r>
              <a:rPr lang="en-US" sz="2400" dirty="0" err="1" smtClean="0">
                <a:latin typeface="Comic Sans MS" panose="030F0702030302020204" pitchFamily="66" charset="0"/>
              </a:rPr>
              <a:t>thalessemia</a:t>
            </a:r>
            <a:r>
              <a:rPr lang="en-US" sz="2400" dirty="0" smtClean="0">
                <a:latin typeface="Comic Sans MS" panose="030F0702030302020204" pitchFamily="66" charset="0"/>
              </a:rPr>
              <a:t> gene </a:t>
            </a:r>
            <a:r>
              <a:rPr lang="en-US" sz="2400" dirty="0">
                <a:latin typeface="Comic Sans MS" panose="030F0702030302020204" pitchFamily="66" charset="0"/>
              </a:rPr>
              <a:t>from other </a:t>
            </a:r>
            <a:r>
              <a:rPr lang="en-US" sz="2400" dirty="0" smtClean="0">
                <a:latin typeface="Comic Sans MS" panose="030F0702030302020204" pitchFamily="66" charset="0"/>
              </a:rPr>
              <a:t>parent (</a:t>
            </a:r>
            <a:r>
              <a:rPr lang="en-US" sz="2400" dirty="0">
                <a:latin typeface="Comic Sans MS" panose="030F0702030302020204" pitchFamily="66" charset="0"/>
              </a:rPr>
              <a:t>β</a:t>
            </a:r>
            <a:r>
              <a:rPr lang="en-US" sz="1000" dirty="0">
                <a:latin typeface="Comic Sans MS" panose="030F0702030302020204" pitchFamily="66" charset="0"/>
              </a:rPr>
              <a:t>s </a:t>
            </a:r>
            <a:r>
              <a:rPr lang="en-US" sz="2400" dirty="0">
                <a:latin typeface="Comic Sans MS" panose="030F0702030302020204" pitchFamily="66" charset="0"/>
              </a:rPr>
              <a:t>β</a:t>
            </a:r>
            <a:r>
              <a:rPr lang="en-US" sz="1000" dirty="0">
                <a:latin typeface="Comic Sans MS" panose="030F0702030302020204" pitchFamily="66" charset="0"/>
              </a:rPr>
              <a:t>0</a:t>
            </a:r>
            <a:r>
              <a:rPr lang="en-US" sz="2400" dirty="0">
                <a:latin typeface="Comic Sans MS" panose="030F0702030302020204" pitchFamily="66" charset="0"/>
              </a:rPr>
              <a:t>) or (β</a:t>
            </a:r>
            <a:r>
              <a:rPr lang="en-US" sz="1000" dirty="0">
                <a:latin typeface="Comic Sans MS" panose="030F0702030302020204" pitchFamily="66" charset="0"/>
              </a:rPr>
              <a:t>s </a:t>
            </a:r>
            <a:r>
              <a:rPr lang="en-US" sz="2400" dirty="0">
                <a:latin typeface="Comic Sans MS" panose="030F0702030302020204" pitchFamily="66" charset="0"/>
              </a:rPr>
              <a:t>β</a:t>
            </a:r>
            <a:r>
              <a:rPr lang="en-US" sz="1000" dirty="0">
                <a:latin typeface="Comic Sans MS" panose="030F0702030302020204" pitchFamily="66" charset="0"/>
              </a:rPr>
              <a:t>+</a:t>
            </a:r>
            <a:r>
              <a:rPr lang="en-US" sz="2400" dirty="0">
                <a:latin typeface="Comic Sans MS" panose="030F0702030302020204" pitchFamily="66" charset="0"/>
              </a:rPr>
              <a:t>)</a:t>
            </a:r>
          </a:p>
        </p:txBody>
      </p:sp>
    </p:spTree>
    <p:extLst>
      <p:ext uri="{BB962C8B-B14F-4D97-AF65-F5344CB8AC3E}">
        <p14:creationId xmlns:p14="http://schemas.microsoft.com/office/powerpoint/2010/main" val="480730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52400" y="-52863"/>
            <a:ext cx="8763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800" b="1" dirty="0">
                <a:solidFill>
                  <a:srgbClr val="FF0000"/>
                </a:solidFill>
                <a:latin typeface="Comic Sans MS" pitchFamily="66" charset="0"/>
                <a:ea typeface="Times New Roman" pitchFamily="18" charset="0"/>
                <a:cs typeface="Times New Roman" pitchFamily="18" charset="0"/>
              </a:rPr>
              <a:t>SICKLE CELL ANEMIA (HOMOZYGOUS HEMOGLOBIN S)</a:t>
            </a:r>
            <a:endParaRPr lang="en-US" sz="2800" b="1" dirty="0">
              <a:solidFill>
                <a:srgbClr val="FF0000"/>
              </a:solidFill>
              <a:latin typeface="Arial" pitchFamily="34" charset="0"/>
              <a:cs typeface="Arial" pitchFamily="34" charset="0"/>
            </a:endParaRPr>
          </a:p>
          <a:p>
            <a:pPr lvl="0" algn="l" rtl="0" eaLnBrk="0" fontAlgn="base" hangingPunct="0">
              <a:spcBef>
                <a:spcPct val="0"/>
              </a:spcBef>
              <a:spcAft>
                <a:spcPct val="0"/>
              </a:spcAft>
            </a:pPr>
            <a:endParaRPr lang="en-US" sz="2000" b="1" dirty="0">
              <a:solidFill>
                <a:srgbClr val="FF0000"/>
              </a:solidFill>
              <a:latin typeface="Comic Sans MS" pitchFamily="66" charset="0"/>
              <a:ea typeface="Times New Roman" pitchFamily="18" charset="0"/>
              <a:cs typeface="Times New Roman" pitchFamily="18" charset="0"/>
            </a:endParaRPr>
          </a:p>
          <a:p>
            <a:pPr lvl="0" algn="l" rtl="0" eaLnBrk="0" fontAlgn="base" hangingPunct="0">
              <a:spcBef>
                <a:spcPct val="0"/>
              </a:spcBef>
              <a:spcAft>
                <a:spcPct val="0"/>
              </a:spcAft>
            </a:pPr>
            <a:r>
              <a:rPr lang="en-US" sz="2000" b="1" u="sng" dirty="0">
                <a:solidFill>
                  <a:srgbClr val="FF0000"/>
                </a:solidFill>
                <a:latin typeface="Comic Sans MS" pitchFamily="66" charset="0"/>
                <a:ea typeface="Times New Roman" pitchFamily="18" charset="0"/>
                <a:cs typeface="Times New Roman" pitchFamily="18" charset="0"/>
              </a:rPr>
              <a:t>CLINICAL MANIFESTATIONS AND TREATMENT</a:t>
            </a:r>
            <a:endParaRPr lang="en-US" sz="2000" b="1" u="sng" dirty="0">
              <a:solidFill>
                <a:srgbClr val="FF0000"/>
              </a:solidFill>
              <a:latin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0000FF"/>
                </a:solidFill>
                <a:effectLst/>
                <a:latin typeface="Comic Sans MS" pitchFamily="66" charset="0"/>
                <a:ea typeface="Times New Roman" pitchFamily="18" charset="0"/>
                <a:cs typeface="Times New Roman" pitchFamily="18" charset="0"/>
              </a:rPr>
              <a:t>vaso</a:t>
            </a:r>
            <a:r>
              <a:rPr kumimoji="0" lang="en-US" sz="2400" b="1" i="0" u="sng"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-occlusive episode </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is the cardinal clinical feature of sickle cell anemia , The pain may occur in any part of the body, but most often occurs in the chest, abdomen, or extremities. These painful episodes are often abrupt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pathogenesis of pain is disruption of blood flow in the microvasculature by sickle cells, resulting in tissue ischemia. Precipitating causes of painful episodes can include </a:t>
            </a:r>
            <a:r>
              <a:rPr kumimoji="0" lang="en-US" sz="2000"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physical stress, infection, dehydration, hypoxia, systemic acidosis, exposure to cold, and swimming in non-heated water for prolonged periods</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Successful treatment of painful episodes include the use of acetaminophen or a </a:t>
            </a:r>
            <a:r>
              <a:rPr kumimoji="0" lang="en-US" sz="20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nonsteroidal</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agent early in the course of pain, followed by acetaminophen with codeine and short- or long-acting oral </a:t>
            </a:r>
            <a:r>
              <a:rPr kumimoji="0" lang="en-US" sz="20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opioids</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or hospitalization with IV administration of morphine or morphine derivatives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sng"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Hydroxyurea</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 myelosuppressive agent, is the only effective drug proven to reduce the frequency of painful episodes. </a:t>
            </a:r>
            <a:r>
              <a:rPr kumimoji="0" lang="en-US" sz="20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Hydroxyurea</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raises the level of </a:t>
            </a:r>
            <a:r>
              <a:rPr kumimoji="0" lang="en-US" sz="20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Hb</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F and the hemoglobin level.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
          <p:cNvSpPr>
            <a:spLocks noChangeArrowheads="1"/>
          </p:cNvSpPr>
          <p:nvPr/>
        </p:nvSpPr>
        <p:spPr bwMode="auto">
          <a:xfrm>
            <a:off x="304800" y="4267200"/>
            <a:ext cx="3429000" cy="2362200"/>
          </a:xfrm>
          <a:prstGeom prst="rect">
            <a:avLst/>
          </a:prstGeom>
          <a:solidFill>
            <a:schemeClr val="bg1"/>
          </a:solidFill>
          <a:ln w="50800" algn="ctr">
            <a:pattFill prst="lgGrid">
              <a:fgClr>
                <a:schemeClr val="accent2"/>
              </a:fgClr>
              <a:bgClr>
                <a:schemeClr val="bg1"/>
              </a:bgClr>
            </a:patt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algn="ctr" rtl="0" eaLnBrk="0" fontAlgn="base" hangingPunct="0">
              <a:spcBef>
                <a:spcPct val="0"/>
              </a:spcBef>
              <a:spcAft>
                <a:spcPct val="0"/>
              </a:spcAft>
            </a:pPr>
            <a:endParaRPr lang="en-US" smtClean="0">
              <a:solidFill>
                <a:srgbClr val="FFFFFF"/>
              </a:solidFill>
            </a:endParaRPr>
          </a:p>
        </p:txBody>
      </p:sp>
      <p:sp>
        <p:nvSpPr>
          <p:cNvPr id="14339" name="Rectangle 15"/>
          <p:cNvSpPr>
            <a:spLocks noChangeArrowheads="1"/>
          </p:cNvSpPr>
          <p:nvPr/>
        </p:nvSpPr>
        <p:spPr bwMode="auto">
          <a:xfrm>
            <a:off x="5410200" y="4267200"/>
            <a:ext cx="3429000" cy="2362200"/>
          </a:xfrm>
          <a:prstGeom prst="rect">
            <a:avLst/>
          </a:prstGeom>
          <a:solidFill>
            <a:schemeClr val="bg1"/>
          </a:solidFill>
          <a:ln w="50800" algn="ctr">
            <a:pattFill prst="lgGrid">
              <a:fgClr>
                <a:schemeClr val="accent2"/>
              </a:fgClr>
              <a:bgClr>
                <a:schemeClr val="bg1"/>
              </a:bgClr>
            </a:patt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algn="ctr" rtl="0" eaLnBrk="0" fontAlgn="base" hangingPunct="0">
              <a:spcBef>
                <a:spcPct val="0"/>
              </a:spcBef>
              <a:spcAft>
                <a:spcPct val="0"/>
              </a:spcAft>
            </a:pPr>
            <a:endParaRPr lang="en-US" smtClean="0">
              <a:solidFill>
                <a:srgbClr val="FFFFFF"/>
              </a:solidFill>
            </a:endParaRPr>
          </a:p>
        </p:txBody>
      </p:sp>
      <p:sp>
        <p:nvSpPr>
          <p:cNvPr id="14340" name="Rectangle 5"/>
          <p:cNvSpPr>
            <a:spLocks noChangeArrowheads="1"/>
          </p:cNvSpPr>
          <p:nvPr/>
        </p:nvSpPr>
        <p:spPr bwMode="auto">
          <a:xfrm>
            <a:off x="914400" y="228600"/>
            <a:ext cx="7239000" cy="1143000"/>
          </a:xfrm>
          <a:prstGeom prst="rect">
            <a:avLst/>
          </a:prstGeom>
          <a:gradFill rotWithShape="1">
            <a:gsLst>
              <a:gs pos="0">
                <a:srgbClr val="FF1515"/>
              </a:gs>
              <a:gs pos="50000">
                <a:srgbClr val="FF5B5B"/>
              </a:gs>
              <a:gs pos="100000">
                <a:srgbClr val="FF1515"/>
              </a:gs>
            </a:gsLst>
            <a:lin ang="5400000" scaled="1"/>
          </a:gradFill>
          <a:ln w="28575">
            <a:pattFill prst="lgGrid">
              <a:fgClr>
                <a:srgbClr val="FF1515"/>
              </a:fgClr>
              <a:bgClr>
                <a:schemeClr val="bg1"/>
              </a:bgClr>
            </a:patt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algn="ctr" rtl="0" eaLnBrk="0" fontAlgn="base" hangingPunct="0">
              <a:spcBef>
                <a:spcPct val="0"/>
              </a:spcBef>
              <a:spcAft>
                <a:spcPct val="0"/>
              </a:spcAft>
            </a:pPr>
            <a:endParaRPr lang="en-US" smtClean="0">
              <a:solidFill>
                <a:srgbClr val="FFFFFF"/>
              </a:solidFill>
            </a:endParaRPr>
          </a:p>
        </p:txBody>
      </p:sp>
      <p:sp>
        <p:nvSpPr>
          <p:cNvPr id="14341" name="WordArt 6"/>
          <p:cNvSpPr>
            <a:spLocks noChangeArrowheads="1" noChangeShapeType="1" noTextEdit="1"/>
          </p:cNvSpPr>
          <p:nvPr/>
        </p:nvSpPr>
        <p:spPr bwMode="auto">
          <a:xfrm>
            <a:off x="1066800" y="381000"/>
            <a:ext cx="6934200" cy="762000"/>
          </a:xfrm>
          <a:prstGeom prst="rect">
            <a:avLst/>
          </a:prstGeom>
        </p:spPr>
        <p:txBody>
          <a:bodyPr wrap="none" fromWordArt="1">
            <a:prstTxWarp prst="textPlain">
              <a:avLst>
                <a:gd name="adj" fmla="val 50000"/>
              </a:avLst>
            </a:prstTxWarp>
          </a:bodyPr>
          <a:lstStyle/>
          <a:p>
            <a:pPr algn="ctr" rtl="0" eaLnBrk="0" fontAlgn="base" hangingPunct="0">
              <a:spcBef>
                <a:spcPct val="0"/>
              </a:spcBef>
              <a:spcAft>
                <a:spcPct val="0"/>
              </a:spcAft>
            </a:pPr>
            <a:r>
              <a:rPr lang="en-US" sz="3600" b="1" kern="10" spc="720" smtClean="0">
                <a:ln w="66675">
                  <a:pattFill prst="pct80">
                    <a:fgClr>
                      <a:srgbClr val="000000"/>
                    </a:fgClr>
                    <a:bgClr>
                      <a:srgbClr val="CC0000"/>
                    </a:bgClr>
                  </a:pattFill>
                  <a:round/>
                  <a:headEnd/>
                  <a:tailEnd/>
                </a:ln>
                <a:solidFill>
                  <a:srgbClr val="000000"/>
                </a:solidFill>
                <a:latin typeface="Broadway" panose="04040905080B02020502" pitchFamily="82" charset="0"/>
              </a:rPr>
              <a:t>NO SYMPTOMS IN INFANTS ???</a:t>
            </a:r>
          </a:p>
        </p:txBody>
      </p:sp>
      <p:sp>
        <p:nvSpPr>
          <p:cNvPr id="14342" name="Oval 8"/>
          <p:cNvSpPr>
            <a:spLocks noChangeArrowheads="1"/>
          </p:cNvSpPr>
          <p:nvPr/>
        </p:nvSpPr>
        <p:spPr bwMode="auto">
          <a:xfrm>
            <a:off x="3276600" y="1752600"/>
            <a:ext cx="2667000" cy="2514600"/>
          </a:xfrm>
          <a:prstGeom prst="ellipse">
            <a:avLst/>
          </a:prstGeom>
          <a:gradFill rotWithShape="1">
            <a:gsLst>
              <a:gs pos="0">
                <a:srgbClr val="FF1515"/>
              </a:gs>
              <a:gs pos="50000">
                <a:srgbClr val="FF5B5B"/>
              </a:gs>
              <a:gs pos="100000">
                <a:srgbClr val="FF1515"/>
              </a:gs>
            </a:gsLst>
            <a:lin ang="5400000" scaled="1"/>
          </a:gradFill>
          <a:ln w="50800" algn="ctr">
            <a:pattFill prst="lgGrid">
              <a:fgClr>
                <a:schemeClr val="accent2"/>
              </a:fgClr>
              <a:bgClr>
                <a:schemeClr val="bg1"/>
              </a:bgClr>
            </a:patt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algn="ctr" rtl="0" eaLnBrk="0" fontAlgn="base" hangingPunct="0">
              <a:spcBef>
                <a:spcPct val="0"/>
              </a:spcBef>
              <a:spcAft>
                <a:spcPct val="0"/>
              </a:spcAft>
            </a:pPr>
            <a:endParaRPr lang="en-US" smtClean="0">
              <a:solidFill>
                <a:srgbClr val="FFFFFF"/>
              </a:solidFill>
            </a:endParaRPr>
          </a:p>
        </p:txBody>
      </p:sp>
      <p:sp>
        <p:nvSpPr>
          <p:cNvPr id="14343" name="Rectangle 11"/>
          <p:cNvSpPr>
            <a:spLocks noGrp="1" noChangeArrowheads="1"/>
          </p:cNvSpPr>
          <p:nvPr>
            <p:ph type="body" sz="half" idx="2"/>
          </p:nvPr>
        </p:nvSpPr>
        <p:spPr>
          <a:xfrm>
            <a:off x="5257800" y="4343400"/>
            <a:ext cx="3505200" cy="2362200"/>
          </a:xfrm>
        </p:spPr>
        <p:txBody>
          <a:bodyPr/>
          <a:lstStyle/>
          <a:p>
            <a:pPr eaLnBrk="1" hangingPunct="1">
              <a:lnSpc>
                <a:spcPct val="90000"/>
              </a:lnSpc>
              <a:buFont typeface="Wingdings" panose="05000000000000000000" pitchFamily="2" charset="2"/>
              <a:buNone/>
            </a:pPr>
            <a:r>
              <a:rPr lang="en-US" sz="2200" smtClean="0"/>
              <a:t>	</a:t>
            </a:r>
            <a:r>
              <a:rPr lang="en-US" sz="2200" smtClean="0">
                <a:solidFill>
                  <a:schemeClr val="accent2"/>
                </a:solidFill>
              </a:rPr>
              <a:t>People with sickle cell gene who continue to carry some HbF are better protected from severe form of the disease.</a:t>
            </a:r>
            <a:endParaRPr lang="en-US" sz="2200" smtClean="0"/>
          </a:p>
        </p:txBody>
      </p:sp>
      <p:sp>
        <p:nvSpPr>
          <p:cNvPr id="14344" name="WordArt 12"/>
          <p:cNvSpPr>
            <a:spLocks noChangeArrowheads="1" noChangeShapeType="1" noTextEdit="1"/>
          </p:cNvSpPr>
          <p:nvPr/>
        </p:nvSpPr>
        <p:spPr bwMode="auto">
          <a:xfrm>
            <a:off x="3657600" y="2362200"/>
            <a:ext cx="1905000" cy="1295400"/>
          </a:xfrm>
          <a:prstGeom prst="rect">
            <a:avLst/>
          </a:prstGeom>
        </p:spPr>
        <p:txBody>
          <a:bodyPr wrap="none" fromWordArt="1">
            <a:prstTxWarp prst="textPlain">
              <a:avLst>
                <a:gd name="adj" fmla="val 50000"/>
              </a:avLst>
            </a:prstTxWarp>
          </a:bodyPr>
          <a:lstStyle/>
          <a:p>
            <a:pPr algn="ctr" rtl="0" eaLnBrk="0" fontAlgn="base" hangingPunct="0">
              <a:spcBef>
                <a:spcPct val="0"/>
              </a:spcBef>
              <a:spcAft>
                <a:spcPct val="0"/>
              </a:spcAft>
            </a:pPr>
            <a:r>
              <a:rPr lang="en-US" sz="3600" kern="10" smtClean="0">
                <a:ln w="28575">
                  <a:solidFill>
                    <a:srgbClr val="000000"/>
                  </a:solidFill>
                  <a:round/>
                  <a:headEnd/>
                  <a:tailEnd/>
                </a:ln>
                <a:gradFill rotWithShape="1">
                  <a:gsLst>
                    <a:gs pos="0">
                      <a:srgbClr val="0047FF"/>
                    </a:gs>
                    <a:gs pos="6500">
                      <a:srgbClr val="000082"/>
                    </a:gs>
                    <a:gs pos="14000">
                      <a:srgbClr val="0047FF"/>
                    </a:gs>
                    <a:gs pos="21001">
                      <a:srgbClr val="000082"/>
                    </a:gs>
                    <a:gs pos="28500">
                      <a:srgbClr val="0047FF"/>
                    </a:gs>
                    <a:gs pos="36000">
                      <a:srgbClr val="000082"/>
                    </a:gs>
                    <a:gs pos="43500">
                      <a:srgbClr val="0047FF"/>
                    </a:gs>
                    <a:gs pos="50000">
                      <a:srgbClr val="000082"/>
                    </a:gs>
                    <a:gs pos="56500">
                      <a:srgbClr val="0047FF"/>
                    </a:gs>
                    <a:gs pos="64000">
                      <a:srgbClr val="000082"/>
                    </a:gs>
                    <a:gs pos="71500">
                      <a:srgbClr val="0047FF"/>
                    </a:gs>
                    <a:gs pos="78999">
                      <a:srgbClr val="000082"/>
                    </a:gs>
                    <a:gs pos="86000">
                      <a:srgbClr val="0047FF"/>
                    </a:gs>
                    <a:gs pos="93500">
                      <a:srgbClr val="000082"/>
                    </a:gs>
                    <a:gs pos="100000">
                      <a:srgbClr val="0047FF"/>
                    </a:gs>
                  </a:gsLst>
                  <a:lin ang="2700000" scaled="1"/>
                </a:gradFill>
                <a:latin typeface="Berlin Sans FB" panose="020E0602020502020306" pitchFamily="34" charset="0"/>
              </a:rPr>
              <a:t>HbF</a:t>
            </a:r>
          </a:p>
        </p:txBody>
      </p:sp>
      <p:sp>
        <p:nvSpPr>
          <p:cNvPr id="14345" name="Rectangle 13"/>
          <p:cNvSpPr>
            <a:spLocks noGrp="1" noChangeArrowheads="1"/>
          </p:cNvSpPr>
          <p:nvPr>
            <p:ph type="body" sz="half" idx="1"/>
          </p:nvPr>
        </p:nvSpPr>
        <p:spPr>
          <a:xfrm>
            <a:off x="0" y="4343400"/>
            <a:ext cx="3886200" cy="2514600"/>
          </a:xfrm>
        </p:spPr>
        <p:txBody>
          <a:bodyPr/>
          <a:lstStyle/>
          <a:p>
            <a:pPr eaLnBrk="1" hangingPunct="1">
              <a:lnSpc>
                <a:spcPct val="90000"/>
              </a:lnSpc>
              <a:buFont typeface="Wingdings" panose="05000000000000000000" pitchFamily="2" charset="2"/>
              <a:buNone/>
            </a:pPr>
            <a:r>
              <a:rPr lang="en-US" sz="2200" smtClean="0">
                <a:solidFill>
                  <a:schemeClr val="accent2"/>
                </a:solidFill>
              </a:rPr>
              <a:t>	It is able to block the sickling action of the RBCs so infants who have inherited the disease do not develop symptoms.</a:t>
            </a:r>
          </a:p>
        </p:txBody>
      </p:sp>
    </p:spTree>
    <p:extLst>
      <p:ext uri="{BB962C8B-B14F-4D97-AF65-F5344CB8AC3E}">
        <p14:creationId xmlns:p14="http://schemas.microsoft.com/office/powerpoint/2010/main" val="2654307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228600" y="152400"/>
            <a:ext cx="8763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0000FF"/>
                </a:solidFill>
                <a:effectLst/>
                <a:latin typeface="Comic Sans MS" pitchFamily="66" charset="0"/>
                <a:ea typeface="Times New Roman" pitchFamily="18" charset="0"/>
                <a:cs typeface="Times New Roman" pitchFamily="18" charset="0"/>
              </a:rPr>
              <a:t>Dactylitis</a:t>
            </a: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often referred to as </a:t>
            </a:r>
            <a:r>
              <a:rPr kumimoji="0" lang="en-US" sz="2400" b="0" i="1"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hand-foot syndrome,</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is frequently the 1st manifestation of pain in children with sickle cell anemia, presents with symmetric swelling of the hands and/or feet. Unilateral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dactylitis</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can be confused with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osteomyelitis</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and requires careful consideration because treatment of the former requires palliation with pain medication, often acetaminophen with codeine, whereas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osteomyelitis</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requires at least a 4</a:t>
            </a:r>
            <a:r>
              <a:rPr kumimoji="0" lang="en-US"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6 wk course of IV antibiotics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3432115"/>
            <a:ext cx="4419600" cy="316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91" y="3599893"/>
            <a:ext cx="3352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08429" y="1452265"/>
            <a:ext cx="8534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Infections </a:t>
            </a:r>
            <a:r>
              <a:rPr kumimoji="0" lang="en-US" sz="2000"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By 5 yr of age, most children have functional </a:t>
            </a:r>
            <a:r>
              <a:rPr kumimoji="0" lang="en-US" sz="20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asplenia</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Regardless of age, all patients with sickle cell anemia are at increased risk for infection and death as a result of bacterial infection, particularly with encapsulated organisms, such as </a:t>
            </a:r>
            <a:r>
              <a:rPr kumimoji="0" lang="en-US" sz="2000" b="1" i="1"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Streptococcus </a:t>
            </a:r>
            <a:r>
              <a:rPr kumimoji="0" lang="en-US" sz="2000" b="1" i="1"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pneumoniae</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and </a:t>
            </a:r>
            <a:r>
              <a:rPr kumimoji="0" lang="en-US" sz="2000" b="1" i="1"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Haemophilusinfluenzae</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type B</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Children with sickle cell anemia should receive prophylactic oral penicillin V (125 mg twice daily up to age 3 yr, then 250 mg twice daily). An alternative for children who are allergic to penicillin is erythromycin 10 mg/kg twice daily. In addition to penicillin prophylaxis, routine childhood immunizations and annual administration of influenza vaccine are highly recommended.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381000" y="762001"/>
            <a:ext cx="85344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management of fever</a:t>
            </a:r>
            <a:r>
              <a:rPr kumimoji="0" lang="en-US" sz="2400" b="0"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in a child with sickle cell anemia is a medical emergency that requires prompt medical evaluation and antibiotics because of the high risk of bacterial infection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parenteral</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long-acting 3rd-generation cephalosporin.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For patients with a positive blood culture, pathogen-specific therapy (1st empirically, then based on sensitivities) must be initiated.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If </a:t>
            </a:r>
            <a:r>
              <a:rPr kumimoji="0" lang="en-US" sz="2400" b="0" i="1"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Salmonella</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or </a:t>
            </a:r>
            <a:r>
              <a:rPr kumimoji="0" lang="en-US" sz="2400" b="0" i="1"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Staphylococcus</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bacteremia</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occurs, strong consideration should be given to evaluation of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osteomyelitis</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with a bone scan or an MRI, given the higher risk of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osteomyelitis</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in children with sickle cell anemia compared with the general population.</a:t>
            </a:r>
            <a:r>
              <a:rPr kumimoji="0" lang="en-US"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52400" y="653534"/>
            <a:ext cx="8763000"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Acute splenic sequestration </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is a life-threatening complication occurring primarily in infants, and may occur as early as 5 wk of age.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a:t>
            </a:r>
            <a:r>
              <a:rPr kumimoji="0" lang="en-US" sz="2400"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etiology</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of splenic sequestration episodes is unknown. </a:t>
            </a:r>
            <a:r>
              <a:rPr kumimoji="0" lang="en-US" sz="2400"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Clinically,</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these events are associated with engorgement of the spleen, with a subsequent increase in spleen size, evidence of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hypovolemia</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and a decline in hemoglobin.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These events can be accompanied by upper respiratory tract infections, bacteremia, or viral infection.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Treatment</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maintenance of hemodynamic stability with either isotonic fluid or blood transfusions.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Repeated episodes of splenic sequestration are common, occurring in approximately </a:t>
            </a: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50%</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of patients. </a:t>
            </a: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Prophylactic </a:t>
            </a:r>
            <a:r>
              <a:rPr kumimoji="0" lang="en-US" sz="2400" b="1"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splenectomy</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performed after the acute episode has resolved is the only effective strategy for prevention of future life-threatening episodes.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228600" y="240270"/>
            <a:ext cx="86868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Acute chest syndrome (ACS)</a:t>
            </a:r>
            <a:r>
              <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fever, respiratory distress, and pain that often occurs in the chest, but may include only the back and/or the abdomen.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Even when no respiratory symptoms are present, all patients with fever should receive a chest radiograph to identify ACS.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Radiographs</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may show single-lobe involvement, most often the left lower lobe, and when multiple lobes are involved, usually both lower lobes are affected. Pleural effusions, either unilateral or bilateral, may not be present initially (or may be minimal in size), but may progress rapidly to a total whiteout.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304800" y="914400"/>
            <a:ext cx="86106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rtl="0" eaLnBrk="0" fontAlgn="base" hangingPunct="0">
              <a:spcBef>
                <a:spcPct val="0"/>
              </a:spcBef>
              <a:spcAft>
                <a:spcPct val="0"/>
              </a:spcAft>
            </a:pPr>
            <a:r>
              <a:rPr lang="en-US" sz="2400" b="1" dirty="0" smtClean="0">
                <a:latin typeface="Comic Sans MS" pitchFamily="66" charset="0"/>
                <a:ea typeface="Times New Roman" pitchFamily="18" charset="0"/>
                <a:cs typeface="Times New Roman" pitchFamily="18" charset="0"/>
              </a:rPr>
              <a:t>Treatment</a:t>
            </a:r>
            <a:r>
              <a:rPr lang="en-US" sz="2400" dirty="0" smtClean="0">
                <a:latin typeface="Comic Sans MS" pitchFamily="66" charset="0"/>
                <a:ea typeface="Times New Roman" pitchFamily="18" charset="0"/>
                <a:cs typeface="Times New Roman" pitchFamily="18" charset="0"/>
              </a:rPr>
              <a:t> </a:t>
            </a:r>
          </a:p>
          <a:p>
            <a:pPr lvl="0" algn="l" rtl="0" eaLnBrk="0" fontAlgn="base" hangingPunct="0">
              <a:spcBef>
                <a:spcPct val="0"/>
              </a:spcBef>
              <a:spcAft>
                <a:spcPct val="0"/>
              </a:spcAft>
            </a:pPr>
            <a:r>
              <a:rPr lang="en-US" sz="2400" dirty="0" smtClean="0">
                <a:latin typeface="Comic Sans MS" pitchFamily="66" charset="0"/>
                <a:ea typeface="Times New Roman" pitchFamily="18" charset="0"/>
                <a:cs typeface="Times New Roman" pitchFamily="18" charset="0"/>
              </a:rPr>
              <a:t>-oxygen administration, Oxygen should be administered when the oxygen saturation is &lt;90%. </a:t>
            </a:r>
          </a:p>
          <a:p>
            <a:pPr lvl="0" algn="l" rtl="0" eaLnBrk="0" fontAlgn="base" hangingPunct="0">
              <a:spcBef>
                <a:spcPct val="0"/>
              </a:spcBef>
              <a:spcAft>
                <a:spcPct val="0"/>
              </a:spcAft>
            </a:pPr>
            <a:r>
              <a:rPr lang="en-US" sz="2400" dirty="0" smtClean="0">
                <a:latin typeface="Comic Sans MS" pitchFamily="66" charset="0"/>
                <a:ea typeface="Times New Roman" pitchFamily="18" charset="0"/>
                <a:cs typeface="Times New Roman" pitchFamily="18" charset="0"/>
              </a:rPr>
              <a:t>-simple or exchange blood transfusion therapy . </a:t>
            </a:r>
            <a:endParaRPr lang="en-US" sz="24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Comic Sans MS" pitchFamily="66" charset="0"/>
                <a:ea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opioids</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Comic Sans MS" pitchFamily="66"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As a result of the clinical overlap between pneumonia and ACS, all episodes should be treated promptly with antimicrobial therapy that includes at least a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macrolide</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and a 3rd-generation cephalosporin to treat the most common pathogens associated with ACS </a:t>
            </a:r>
            <a:r>
              <a:rPr kumimoji="0" lang="en-US" sz="2400" b="0" i="1"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 </a:t>
            </a:r>
            <a:r>
              <a:rPr kumimoji="0" lang="en-US" sz="2400" b="0" i="1"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pneumoniae</a:t>
            </a:r>
            <a:r>
              <a:rPr kumimoji="0" lang="en-US" sz="2400" b="0" i="1"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r>
              <a:rPr kumimoji="0" lang="en-US" sz="2400" b="0" i="1"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Mycoplasma</a:t>
            </a:r>
            <a:r>
              <a:rPr kumimoji="0" lang="en-US" sz="2400" b="0" i="1"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r>
              <a:rPr kumimoji="0" lang="en-US" sz="2400" b="0" i="1"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pneumoniae</a:t>
            </a:r>
            <a:r>
              <a:rPr kumimoji="0" lang="en-US" sz="2400" b="0" i="1"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Chlamydia </a:t>
            </a:r>
            <a:r>
              <a:rPr kumimoji="0" lang="en-US" sz="2400" b="0" i="1"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pneumoniae</a:t>
            </a:r>
            <a:r>
              <a:rPr kumimoji="0" lang="en-US" sz="2400" b="0" i="1"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t>
            </a:r>
            <a:r>
              <a:rPr kumimoji="0" lang="en-US" sz="1200" b="0" i="1"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52400" y="457200"/>
            <a:ext cx="8763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Hemoglobin is a tetramer consisting of 2 pairs of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globin</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chains. Abnormalities in these proteins are referred to as </a:t>
            </a:r>
            <a:r>
              <a:rPr kumimoji="0" lang="en-US" sz="2400" b="1"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hemoglobinopathies</a:t>
            </a: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0" y="1600200"/>
            <a:ext cx="9144000" cy="525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28600" y="805935"/>
            <a:ext cx="8686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Neurologic complications</a:t>
            </a:r>
            <a:r>
              <a:rPr kumimoji="0" lang="en-US" sz="2400" b="0"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a:t>
            </a:r>
          </a:p>
          <a:p>
            <a:pPr marL="0" marR="0" lvl="0" indent="0" algn="l" defTabSz="914400" rtl="1" eaLnBrk="1" fontAlgn="base" latinLnBrk="0" hangingPunct="1">
              <a:lnSpc>
                <a:spcPct val="100000"/>
              </a:lnSpc>
              <a:spcBef>
                <a:spcPct val="0"/>
              </a:spcBef>
              <a:spcAft>
                <a:spcPct val="0"/>
              </a:spcAft>
              <a:buClrTx/>
              <a:buSzTx/>
              <a:buFontTx/>
              <a:buNone/>
              <a:tabLst/>
            </a:pPr>
            <a:r>
              <a:rPr lang="en-US" sz="2400" dirty="0" smtClean="0">
                <a:latin typeface="Comic Sans MS" pitchFamily="66" charset="0"/>
                <a:ea typeface="Times New Roman" pitchFamily="18" charset="0"/>
                <a:cs typeface="Times New Roman" pitchFamily="18" charset="0"/>
              </a:rPr>
              <a:t>  A</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pproximately 11% and 20% will have either </a:t>
            </a: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overt</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or </a:t>
            </a: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silent</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strokes, respectively, before their 18th birthday.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Treatment</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of stroke includes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oxygen administration to maintain oxygen saturation at &gt;96%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simple blood transfusion therapy to increase the hemoglobin to a maximum of 11.0 g/</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dL</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exceeding this hemoglobin threshold may limit oxygen delivery to the brain because hyperviscosity of the blood may decrease oxygen delivery.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28600" y="838201"/>
            <a:ext cx="8763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Human parvovirus B19</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Any child with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reticulocytopenia</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should be considered as having parvovirus B19 until proven otherwise. Acute infection with parvovirus B19 is usually associated with red cell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aplasia</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aplastic episode</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Treatment</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requires packed red blood cell transfusions for hemodynamic instability.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sng"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0000FF"/>
                </a:solidFill>
                <a:effectLst/>
                <a:latin typeface="Comic Sans MS" pitchFamily="66" charset="0"/>
                <a:ea typeface="Times New Roman" pitchFamily="18" charset="0"/>
                <a:cs typeface="Times New Roman" pitchFamily="18" charset="0"/>
              </a:rPr>
              <a:t>Priapism</a:t>
            </a: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 common problem in sickle cell anemia, is an involuntary penile erection lasting longer than 30 min. </a:t>
            </a: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Treatment</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of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priapism</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is supportive therapy, such as a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sitz</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bath or pain medication. If the priapism lasts longer than   </a:t>
            </a: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4 hr</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then aspiration of blood from the corpora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cavernosa</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followed by irrigation with dilute epinephrine. For the prevention of recurrent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priapism</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hydroxyurea</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is effective.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251937"/>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Renal disease</a:t>
            </a:r>
            <a:r>
              <a:rPr kumimoji="0" lang="en-US" sz="2400" b="0"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Seven</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sickle cell anemia nephropathies have been identified: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(1) gross hematuria</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 papillary necrosis,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(3)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nephrotic</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syndrome,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(4) renal infarction,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(5)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hyposthenuria</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(6) pyelonephritis, and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(7) renal medullary carcinoma.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presentation of these entities may include hematuria, proteinuria, renal insufficiency, concentrating defects, or hypertension.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other significant complications</a:t>
            </a:r>
            <a:r>
              <a:rPr kumimoji="0" lang="en-US" sz="2400" b="0"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include </a:t>
            </a:r>
          </a:p>
          <a:p>
            <a:pPr marL="342900" marR="0" lvl="0" indent="-342900" algn="l" defTabSz="914400" rtl="0" eaLnBrk="0" fontAlgn="base" latinLnBrk="0" hangingPunct="0">
              <a:lnSpc>
                <a:spcPct val="100000"/>
              </a:lnSpc>
              <a:spcBef>
                <a:spcPct val="0"/>
              </a:spcBef>
              <a:spcAft>
                <a:spcPct val="0"/>
              </a:spcAft>
              <a:buClrTx/>
              <a:buSzTx/>
              <a:buFont typeface="Arial" charset="0"/>
              <a:buChar char="•"/>
              <a:tabLst/>
            </a:pPr>
            <a:r>
              <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sickle cell retinopathy </a:t>
            </a:r>
          </a:p>
          <a:p>
            <a:pPr marL="342900" marR="0" lvl="0" indent="-342900" algn="l" defTabSz="914400" rtl="0" eaLnBrk="0" fontAlgn="base" latinLnBrk="0" hangingPunct="0">
              <a:lnSpc>
                <a:spcPct val="100000"/>
              </a:lnSpc>
              <a:spcBef>
                <a:spcPct val="0"/>
              </a:spcBef>
              <a:spcAft>
                <a:spcPct val="0"/>
              </a:spcAft>
              <a:buClrTx/>
              <a:buSzTx/>
              <a:buFont typeface="Arial" charset="0"/>
              <a:buChar char="•"/>
              <a:tabLst/>
            </a:pPr>
            <a:r>
              <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delayed onset of puberty </a:t>
            </a:r>
          </a:p>
          <a:p>
            <a:pPr marL="342900" marR="0" lvl="0" indent="-342900" algn="l" defTabSz="914400" rtl="0" eaLnBrk="0" fontAlgn="base" latinLnBrk="0" hangingPunct="0">
              <a:lnSpc>
                <a:spcPct val="100000"/>
              </a:lnSpc>
              <a:spcBef>
                <a:spcPct val="0"/>
              </a:spcBef>
              <a:spcAft>
                <a:spcPct val="0"/>
              </a:spcAft>
              <a:buClrTx/>
              <a:buSzTx/>
              <a:buFont typeface="Arial" charset="0"/>
              <a:buChar char="•"/>
              <a:tabLst/>
            </a:pPr>
            <a:r>
              <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avascular necrosis of the femoral head and </a:t>
            </a:r>
            <a:r>
              <a:rPr kumimoji="0" lang="en-US" sz="2400" b="1" i="0" u="none" strike="noStrike" cap="none" normalizeH="0" baseline="0" dirty="0" err="1" smtClean="0">
                <a:ln>
                  <a:noFill/>
                </a:ln>
                <a:solidFill>
                  <a:srgbClr val="0000FF"/>
                </a:solidFill>
                <a:effectLst/>
                <a:latin typeface="Comic Sans MS" pitchFamily="66" charset="0"/>
                <a:ea typeface="Times New Roman" pitchFamily="18" charset="0"/>
                <a:cs typeface="Times New Roman" pitchFamily="18" charset="0"/>
              </a:rPr>
              <a:t>humerus</a:t>
            </a:r>
            <a:endPar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Char char="•"/>
              <a:tabLst/>
            </a:pPr>
            <a:r>
              <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leg ulcers</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533216"/>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DIAGNOSIS OF SICKLE CELL DISEASE</a:t>
            </a:r>
            <a:endParaRPr kumimoji="0" lang="en-US" sz="2400" b="0" i="0" u="sng"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Comic Sans MS" pitchFamily="66" charset="0"/>
                <a:ea typeface="Calibri" pitchFamily="34" charset="0"/>
                <a:cs typeface="AdvP6F00"/>
              </a:rPr>
              <a:t>1.</a:t>
            </a: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AdvP6F00"/>
              </a:rPr>
              <a:t> In utero: Sickle cell disease can be diagnosed accurately </a:t>
            </a: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AdvP6F0B"/>
              </a:rPr>
              <a:t>in utero </a:t>
            </a: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AdvP6F00"/>
              </a:rPr>
              <a:t>by mutation analysis of DNA by </a:t>
            </a:r>
            <a:r>
              <a:rPr kumimoji="0" lang="en-US" sz="2400" b="1" i="0" u="none" strike="noStrike" cap="none" normalizeH="0" baseline="0" dirty="0" smtClean="0">
                <a:ln>
                  <a:noFill/>
                </a:ln>
                <a:solidFill>
                  <a:schemeClr val="tx1"/>
                </a:solidFill>
                <a:effectLst/>
                <a:latin typeface="Comic Sans MS" pitchFamily="66" charset="0"/>
                <a:ea typeface="Calibri" pitchFamily="34" charset="0"/>
                <a:cs typeface="AdvP6F00"/>
              </a:rPr>
              <a:t>polymerase chain reaction (PCR)</a:t>
            </a: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AdvP6F00"/>
              </a:rPr>
              <a:t> prepared from chorionic villus biopsy or fetal fibroblasts (obtained by amniocentesis).These techniques should be employed before </a:t>
            </a:r>
            <a:r>
              <a:rPr kumimoji="0" lang="en-US" sz="2400" b="1" i="0" u="none" strike="noStrike" cap="none" normalizeH="0" baseline="0" dirty="0" smtClean="0">
                <a:ln>
                  <a:noFill/>
                </a:ln>
                <a:solidFill>
                  <a:schemeClr val="tx1"/>
                </a:solidFill>
                <a:effectLst/>
                <a:latin typeface="Comic Sans MS" pitchFamily="66" charset="0"/>
                <a:ea typeface="Calibri" pitchFamily="34" charset="0"/>
                <a:cs typeface="AdvP6F00"/>
              </a:rPr>
              <a:t>10 weeks</a:t>
            </a:r>
            <a:r>
              <a:rPr kumimoji="0" lang="en-US" sz="2400" b="1" i="0" u="none" strike="noStrike" cap="none" normalizeH="0" baseline="0" dirty="0" smtClean="0">
                <a:ln>
                  <a:noFill/>
                </a:ln>
                <a:solidFill>
                  <a:schemeClr val="tx1"/>
                </a:solidFill>
                <a:effectLst/>
                <a:latin typeface="Calibri"/>
                <a:ea typeface="Calibri" pitchFamily="34" charset="0"/>
                <a:cs typeface="AdvP6F00"/>
              </a:rPr>
              <a:t>’</a:t>
            </a:r>
            <a:r>
              <a:rPr kumimoji="0" lang="en-US" sz="2400" b="1" i="0" u="none" strike="noStrike" cap="none" normalizeH="0" baseline="0" dirty="0" smtClean="0">
                <a:ln>
                  <a:noFill/>
                </a:ln>
                <a:solidFill>
                  <a:schemeClr val="tx1"/>
                </a:solidFill>
                <a:effectLst/>
                <a:latin typeface="Comic Sans MS" pitchFamily="66" charset="0"/>
                <a:ea typeface="Calibri" pitchFamily="34" charset="0"/>
                <a:cs typeface="AdvP6F00"/>
              </a:rPr>
              <a:t> gestation</a:t>
            </a: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AdvP6F0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Comic Sans MS" pitchFamily="66" charset="0"/>
                <a:ea typeface="Calibri" pitchFamily="34" charset="0"/>
                <a:cs typeface="AdvP6F00"/>
              </a:rPr>
              <a:t>2.</a:t>
            </a: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AdvP6F00"/>
              </a:rPr>
              <a:t> During newborn period: The diagnosis of sickle cell disease can be established  by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algn="l"/>
            <a:r>
              <a:rPr kumimoji="0" lang="en-US" sz="2400" b="1" i="0" u="none" strike="noStrike" cap="none" normalizeH="0" baseline="0" dirty="0" smtClean="0">
                <a:ln>
                  <a:noFill/>
                </a:ln>
                <a:solidFill>
                  <a:srgbClr val="0000FF"/>
                </a:solidFill>
                <a:effectLst/>
                <a:latin typeface="Comic Sans MS" pitchFamily="66" charset="0"/>
                <a:ea typeface="Calibri" pitchFamily="34" charset="0"/>
                <a:cs typeface="Minion-Regular"/>
              </a:rPr>
              <a:t>Hemoglobin electrophoresis</a:t>
            </a:r>
            <a:r>
              <a:rPr kumimoji="0" lang="en-US" sz="2400" b="0" i="0" u="none" strike="noStrike" cap="none" normalizeH="0" baseline="0" dirty="0" smtClean="0">
                <a:ln>
                  <a:noFill/>
                </a:ln>
                <a:solidFill>
                  <a:srgbClr val="0000FF"/>
                </a:solidFill>
                <a:effectLst/>
                <a:latin typeface="Comic Sans MS" pitchFamily="66" charset="0"/>
                <a:ea typeface="Calibri" pitchFamily="34" charset="0"/>
                <a:cs typeface="Minion-Regular"/>
              </a:rPr>
              <a:t>  </a:t>
            </a: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Minion-Regular"/>
              </a:rPr>
              <a:t>:</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p>
          <a:p>
            <a:pPr algn="l"/>
            <a:r>
              <a:rPr lang="en-US" sz="2400" b="1" dirty="0" smtClean="0">
                <a:latin typeface="Comic Sans MS" pitchFamily="66" charset="0"/>
              </a:rPr>
              <a:t>Sickle </a:t>
            </a:r>
            <a:r>
              <a:rPr lang="en-US" sz="2400" b="1" dirty="0">
                <a:latin typeface="Comic Sans MS" pitchFamily="66" charset="0"/>
              </a:rPr>
              <a:t>cell anemia</a:t>
            </a:r>
          </a:p>
          <a:p>
            <a:pPr algn="l"/>
            <a:r>
              <a:rPr lang="en-US" sz="2400" b="1" dirty="0" err="1" smtClean="0">
                <a:latin typeface="Comic Sans MS" pitchFamily="66" charset="0"/>
              </a:rPr>
              <a:t>HbS</a:t>
            </a:r>
            <a:r>
              <a:rPr lang="en-US" sz="2400" b="1" dirty="0" smtClean="0">
                <a:latin typeface="Comic Sans MS" pitchFamily="66" charset="0"/>
              </a:rPr>
              <a:t> : 80-95 %</a:t>
            </a:r>
          </a:p>
          <a:p>
            <a:pPr algn="l"/>
            <a:r>
              <a:rPr lang="en-US" sz="2400" b="1" dirty="0" err="1" smtClean="0">
                <a:latin typeface="Comic Sans MS" pitchFamily="66" charset="0"/>
              </a:rPr>
              <a:t>HbF</a:t>
            </a:r>
            <a:r>
              <a:rPr lang="en-US" sz="2400" b="1" dirty="0" smtClean="0">
                <a:latin typeface="Comic Sans MS" pitchFamily="66" charset="0"/>
              </a:rPr>
              <a:t> : 5-15%</a:t>
            </a:r>
          </a:p>
          <a:p>
            <a:pPr algn="l"/>
            <a:r>
              <a:rPr lang="en-US" sz="2400" b="1" dirty="0" smtClean="0">
                <a:latin typeface="Comic Sans MS" pitchFamily="66" charset="0"/>
              </a:rPr>
              <a:t>HbA</a:t>
            </a:r>
            <a:r>
              <a:rPr lang="en-US" sz="1200" b="1" dirty="0" smtClean="0">
                <a:latin typeface="Comic Sans MS" pitchFamily="66" charset="0"/>
              </a:rPr>
              <a:t>2</a:t>
            </a:r>
            <a:r>
              <a:rPr lang="en-US" sz="2400" b="1" dirty="0" smtClean="0">
                <a:latin typeface="Comic Sans MS" pitchFamily="66" charset="0"/>
              </a:rPr>
              <a:t>: Normal</a:t>
            </a:r>
          </a:p>
          <a:p>
            <a:pPr algn="l"/>
            <a:endParaRPr lang="en-US" sz="2400" dirty="0">
              <a:latin typeface="Times New Roman" panose="02020603050405020304" pitchFamily="18" charset="0"/>
            </a:endParaRPr>
          </a:p>
          <a:p>
            <a:pPr algn="l"/>
            <a:endParaRPr lang="en-US" sz="2400" dirty="0">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28600" y="210026"/>
            <a:ext cx="86868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3. </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haemoglobin</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is usually 6-9 g/</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dL</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4.</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Sickle cells and target cells occur in the blood film after </a:t>
            </a: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3</a:t>
            </a:r>
            <a:r>
              <a:rPr kumimoji="0" lang="en-US" sz="2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6 mo </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of life.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5.</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 complete blood cell count as well as hemoglobin analysis is recommended on both parents to confirm the diagnosis and provide an opportunity for genetic counseling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sickle 2.bmp"/>
          <p:cNvPicPr>
            <a:picLocks noChangeAspect="1"/>
          </p:cNvPicPr>
          <p:nvPr/>
        </p:nvPicPr>
        <p:blipFill>
          <a:blip r:embed="rId2"/>
          <a:stretch>
            <a:fillRect/>
          </a:stretch>
        </p:blipFill>
        <p:spPr>
          <a:xfrm>
            <a:off x="609600" y="2667000"/>
            <a:ext cx="7772400" cy="3962400"/>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164" y="612844"/>
            <a:ext cx="3810000" cy="5909310"/>
          </a:xfrm>
          <a:prstGeom prst="rect">
            <a:avLst/>
          </a:prstGeom>
        </p:spPr>
        <p:txBody>
          <a:bodyPr wrap="square">
            <a:spAutoFit/>
          </a:bodyPr>
          <a:lstStyle/>
          <a:p>
            <a:pPr lvl="0" algn="l" rtl="0" eaLnBrk="0" fontAlgn="base" hangingPunct="0">
              <a:spcBef>
                <a:spcPct val="0"/>
              </a:spcBef>
              <a:spcAft>
                <a:spcPct val="0"/>
              </a:spcAft>
            </a:pPr>
            <a:r>
              <a:rPr lang="en-US" b="1" dirty="0" smtClean="0">
                <a:solidFill>
                  <a:srgbClr val="0000FF"/>
                </a:solidFill>
                <a:latin typeface="Comic Sans MS" pitchFamily="66" charset="0"/>
                <a:ea typeface="Times New Roman" pitchFamily="18" charset="0"/>
                <a:cs typeface="Times New Roman" pitchFamily="18" charset="0"/>
              </a:rPr>
              <a:t>6.Sickle solubility tests</a:t>
            </a:r>
            <a:r>
              <a:rPr lang="en-US" dirty="0" smtClean="0">
                <a:solidFill>
                  <a:srgbClr val="0000FF"/>
                </a:solidFill>
                <a:latin typeface="Comic Sans MS" pitchFamily="66" charset="0"/>
                <a:ea typeface="Times New Roman" pitchFamily="18" charset="0"/>
                <a:cs typeface="Times New Roman" pitchFamily="18" charset="0"/>
              </a:rPr>
              <a:t> </a:t>
            </a:r>
            <a:r>
              <a:rPr lang="en-US" dirty="0" smtClean="0">
                <a:latin typeface="Comic Sans MS" pitchFamily="66" charset="0"/>
                <a:ea typeface="Times New Roman" pitchFamily="18" charset="0"/>
                <a:cs typeface="Times New Roman" pitchFamily="18" charset="0"/>
              </a:rPr>
              <a:t>depend on the decreased solubility of deoxygenated hemoglobin S . </a:t>
            </a:r>
            <a:r>
              <a:rPr lang="en-US" b="1" dirty="0" smtClean="0">
                <a:latin typeface="Comic Sans MS" pitchFamily="66" charset="0"/>
                <a:ea typeface="Times New Roman" pitchFamily="18" charset="0"/>
                <a:cs typeface="Times New Roman" pitchFamily="18" charset="0"/>
              </a:rPr>
              <a:t>It is positive in patients with both sickle trait and sickle cell anemia and therefore cannot be used to distinguish homozygous from heterozygous hemoglobin S</a:t>
            </a:r>
            <a:r>
              <a:rPr lang="en-US" dirty="0" smtClean="0">
                <a:latin typeface="Comic Sans MS" pitchFamily="66" charset="0"/>
                <a:ea typeface="Times New Roman" pitchFamily="18" charset="0"/>
                <a:cs typeface="Times New Roman" pitchFamily="18" charset="0"/>
              </a:rPr>
              <a:t>. </a:t>
            </a:r>
            <a:endParaRPr lang="en-US" dirty="0" smtClean="0">
              <a:latin typeface="Arial" pitchFamily="34" charset="0"/>
              <a:cs typeface="Arial" pitchFamily="34" charset="0"/>
            </a:endParaRPr>
          </a:p>
          <a:p>
            <a:pPr lvl="0" algn="l" rtl="0" eaLnBrk="0" fontAlgn="base" hangingPunct="0">
              <a:spcBef>
                <a:spcPct val="0"/>
              </a:spcBef>
              <a:spcAft>
                <a:spcPct val="0"/>
              </a:spcAft>
            </a:pPr>
            <a:r>
              <a:rPr lang="en-US" dirty="0" smtClean="0">
                <a:latin typeface="Comic Sans MS" pitchFamily="66" charset="0"/>
                <a:ea typeface="Calibri" pitchFamily="34" charset="0"/>
                <a:cs typeface="MS Mincho" pitchFamily="49" charset="-128"/>
              </a:rPr>
              <a:t>➪</a:t>
            </a:r>
            <a:r>
              <a:rPr lang="en-US" dirty="0" smtClean="0">
                <a:latin typeface="Comic Sans MS" pitchFamily="66" charset="0"/>
                <a:ea typeface="Calibri" pitchFamily="34" charset="0"/>
                <a:cs typeface="AdobePiStd"/>
              </a:rPr>
              <a:t> </a:t>
            </a:r>
            <a:r>
              <a:rPr lang="en-US" dirty="0" smtClean="0">
                <a:latin typeface="Comic Sans MS" pitchFamily="66" charset="0"/>
                <a:ea typeface="Calibri" pitchFamily="34" charset="0"/>
                <a:cs typeface="Minion-Regular" charset="0"/>
              </a:rPr>
              <a:t>Fetal hemoglobin interferes </a:t>
            </a:r>
          </a:p>
          <a:p>
            <a:pPr lvl="0" algn="l" rtl="0" eaLnBrk="0" fontAlgn="base" hangingPunct="0">
              <a:spcBef>
                <a:spcPct val="0"/>
              </a:spcBef>
              <a:spcAft>
                <a:spcPct val="0"/>
              </a:spcAft>
            </a:pPr>
            <a:r>
              <a:rPr lang="en-US" dirty="0" smtClean="0">
                <a:latin typeface="Comic Sans MS" pitchFamily="66" charset="0"/>
                <a:ea typeface="Calibri" pitchFamily="34" charset="0"/>
                <a:cs typeface="Minion-Regular" charset="0"/>
              </a:rPr>
              <a:t>with polymerization of </a:t>
            </a:r>
          </a:p>
          <a:p>
            <a:pPr lvl="0" algn="l" rtl="0" eaLnBrk="0" fontAlgn="base" hangingPunct="0">
              <a:spcBef>
                <a:spcPct val="0"/>
              </a:spcBef>
              <a:spcAft>
                <a:spcPct val="0"/>
              </a:spcAft>
            </a:pPr>
            <a:r>
              <a:rPr lang="en-US" dirty="0" smtClean="0">
                <a:latin typeface="Comic Sans MS" pitchFamily="66" charset="0"/>
                <a:ea typeface="Calibri" pitchFamily="34" charset="0"/>
                <a:cs typeface="Minion-Regular" charset="0"/>
              </a:rPr>
              <a:t>hemoglobin S, and the sickle</a:t>
            </a:r>
          </a:p>
          <a:p>
            <a:pPr lvl="0" algn="l" rtl="0" eaLnBrk="0" fontAlgn="base" hangingPunct="0">
              <a:spcBef>
                <a:spcPct val="0"/>
              </a:spcBef>
              <a:spcAft>
                <a:spcPct val="0"/>
              </a:spcAft>
            </a:pPr>
            <a:r>
              <a:rPr lang="en-US" dirty="0" smtClean="0">
                <a:latin typeface="Comic Sans MS" pitchFamily="66" charset="0"/>
                <a:ea typeface="Calibri" pitchFamily="34" charset="0"/>
                <a:cs typeface="Minion-Regular" charset="0"/>
              </a:rPr>
              <a:t> solubility test can give </a:t>
            </a:r>
          </a:p>
          <a:p>
            <a:pPr lvl="0" algn="l" rtl="0" eaLnBrk="0" fontAlgn="base" hangingPunct="0">
              <a:spcBef>
                <a:spcPct val="0"/>
              </a:spcBef>
              <a:spcAft>
                <a:spcPct val="0"/>
              </a:spcAft>
            </a:pPr>
            <a:r>
              <a:rPr lang="en-US" dirty="0" smtClean="0">
                <a:latin typeface="Comic Sans MS" pitchFamily="66" charset="0"/>
                <a:ea typeface="Calibri" pitchFamily="34" charset="0"/>
                <a:cs typeface="Minion-Regular" charset="0"/>
              </a:rPr>
              <a:t>a false-negative result if</a:t>
            </a:r>
          </a:p>
          <a:p>
            <a:pPr lvl="0" algn="l" rtl="0" eaLnBrk="0" fontAlgn="base" hangingPunct="0">
              <a:spcBef>
                <a:spcPct val="0"/>
              </a:spcBef>
              <a:spcAft>
                <a:spcPct val="0"/>
              </a:spcAft>
            </a:pPr>
            <a:r>
              <a:rPr lang="en-US" dirty="0" smtClean="0">
                <a:latin typeface="Comic Sans MS" pitchFamily="66" charset="0"/>
                <a:ea typeface="Calibri" pitchFamily="34" charset="0"/>
                <a:cs typeface="Minion-Regular" charset="0"/>
              </a:rPr>
              <a:t> hemoglobin F makes up </a:t>
            </a:r>
          </a:p>
          <a:p>
            <a:pPr lvl="0" algn="l" rtl="0" eaLnBrk="0" fontAlgn="base" hangingPunct="0">
              <a:spcBef>
                <a:spcPct val="0"/>
              </a:spcBef>
              <a:spcAft>
                <a:spcPct val="0"/>
              </a:spcAft>
            </a:pPr>
            <a:r>
              <a:rPr lang="en-US" dirty="0" smtClean="0">
                <a:latin typeface="Comic Sans MS" pitchFamily="66" charset="0"/>
                <a:ea typeface="Calibri" pitchFamily="34" charset="0"/>
                <a:cs typeface="Minion-Regular" charset="0"/>
              </a:rPr>
              <a:t>more than ~10 to 20% </a:t>
            </a:r>
          </a:p>
          <a:p>
            <a:pPr lvl="0" algn="l" rtl="0" eaLnBrk="0" fontAlgn="base" hangingPunct="0">
              <a:spcBef>
                <a:spcPct val="0"/>
              </a:spcBef>
              <a:spcAft>
                <a:spcPct val="0"/>
              </a:spcAft>
            </a:pPr>
            <a:r>
              <a:rPr lang="en-US" dirty="0" smtClean="0">
                <a:latin typeface="Comic Sans MS" pitchFamily="66" charset="0"/>
                <a:ea typeface="Calibri" pitchFamily="34" charset="0"/>
                <a:cs typeface="Minion-Regular" charset="0"/>
              </a:rPr>
              <a:t>of hemoglobin in the sample. </a:t>
            </a:r>
          </a:p>
          <a:p>
            <a:pPr lvl="0" algn="l" rtl="0" eaLnBrk="0" fontAlgn="base" hangingPunct="0">
              <a:spcBef>
                <a:spcPct val="0"/>
              </a:spcBef>
              <a:spcAft>
                <a:spcPct val="0"/>
              </a:spcAft>
            </a:pPr>
            <a:r>
              <a:rPr lang="en-US" dirty="0" smtClean="0">
                <a:latin typeface="Comic Sans MS" pitchFamily="66" charset="0"/>
                <a:ea typeface="Calibri" pitchFamily="34" charset="0"/>
                <a:cs typeface="Minion-Regular" charset="0"/>
              </a:rPr>
              <a:t>Therefore, the sickle solubility test is not reliable in infants during the first few months of life.</a:t>
            </a:r>
            <a:endParaRPr lang="en-US" dirty="0" smtClean="0">
              <a:latin typeface="Arial" pitchFamily="34" charset="0"/>
              <a:cs typeface="Arial" pitchFamily="34" charset="0"/>
            </a:endParaRPr>
          </a:p>
        </p:txBody>
      </p:sp>
      <p:pic>
        <p:nvPicPr>
          <p:cNvPr id="3" name="Picture 2" descr="sickle cell solubility test.bmp"/>
          <p:cNvPicPr>
            <a:picLocks noChangeAspect="1"/>
          </p:cNvPicPr>
          <p:nvPr/>
        </p:nvPicPr>
        <p:blipFill>
          <a:blip r:embed="rId2"/>
          <a:stretch>
            <a:fillRect/>
          </a:stretch>
        </p:blipFill>
        <p:spPr>
          <a:xfrm>
            <a:off x="4114800" y="76200"/>
            <a:ext cx="5029200" cy="67056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04800" y="557124"/>
            <a:ext cx="83058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Sickle Cell Trait (</a:t>
            </a:r>
            <a:r>
              <a:rPr kumimoji="0" lang="en-US" sz="3200" b="1" i="0" u="none" strike="noStrike" cap="none" normalizeH="0" baseline="0" dirty="0" err="1" smtClean="0">
                <a:ln>
                  <a:noFill/>
                </a:ln>
                <a:solidFill>
                  <a:srgbClr val="FF0000"/>
                </a:solidFill>
                <a:effectLst/>
                <a:latin typeface="Comic Sans MS" pitchFamily="66" charset="0"/>
                <a:ea typeface="Times New Roman" pitchFamily="18" charset="0"/>
                <a:cs typeface="Times New Roman" pitchFamily="18" charset="0"/>
              </a:rPr>
              <a:t>Hb</a:t>
            </a:r>
            <a:r>
              <a:rPr kumimoji="0" lang="en-US" sz="3200"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 AS)</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amount of </a:t>
            </a:r>
            <a:r>
              <a:rPr kumimoji="0" lang="en-US" sz="20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Hb</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 in individuals with sickle cell trait is </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&lt;50%. </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life span of people with sickle cell trait is normal, and serious complications are very rare.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complete blood count is within the normal range. Hemoglobin analysis is diagnostic, revealing a predominance of </a:t>
            </a:r>
            <a:r>
              <a:rPr kumimoji="0" lang="en-US" sz="20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Hb</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 typically &gt;50%.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Complications</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of sickle cell trait include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sudden death during rigorous exercise</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splenic infarcts at high altitude</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hematuria, </a:t>
            </a:r>
            <a:r>
              <a:rPr kumimoji="0" lang="en-US" sz="20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hyposthenuria</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and </a:t>
            </a:r>
            <a:r>
              <a:rPr kumimoji="0" lang="en-US" sz="20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bacteriuria</a:t>
            </a:r>
            <a:endPar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susceptibility to eye injury with formation of a </a:t>
            </a:r>
            <a:r>
              <a:rPr kumimoji="0" lang="en-US" sz="20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hyphema </a:t>
            </a:r>
            <a:endPar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renal medullary carcinoma.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Treatment</a:t>
            </a:r>
            <a:r>
              <a:rPr kumimoji="0" lang="en-US" sz="2000" b="0"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is supportive.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Comic Sans MS" pitchFamily="66" charset="0"/>
                <a:ea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Transfusion may be required during hemolytic episodes in severe cases.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Comic Sans MS" pitchFamily="66" charset="0"/>
                <a:ea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oxidative drugs should be avoided,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folate</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supplementation.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2895600"/>
            <a:ext cx="9144000" cy="3962400"/>
          </a:xfrm>
          <a:prstGeom prst="rect">
            <a:avLst/>
          </a:prstGeom>
          <a:noFill/>
          <a:ln w="9525">
            <a:noFill/>
            <a:miter lim="800000"/>
            <a:headEnd/>
            <a:tailEnd/>
          </a:ln>
        </p:spPr>
      </p:pic>
      <p:sp>
        <p:nvSpPr>
          <p:cNvPr id="3" name="Rectangle 2"/>
          <p:cNvSpPr/>
          <p:nvPr/>
        </p:nvSpPr>
        <p:spPr>
          <a:xfrm>
            <a:off x="0" y="0"/>
            <a:ext cx="9144000" cy="2862322"/>
          </a:xfrm>
          <a:prstGeom prst="rect">
            <a:avLst/>
          </a:prstGeom>
        </p:spPr>
        <p:txBody>
          <a:bodyPr wrap="square">
            <a:spAutoFit/>
          </a:bodyPr>
          <a:lstStyle/>
          <a:p>
            <a:pPr lvl="0" algn="l" rtl="0" eaLnBrk="0" fontAlgn="base" hangingPunct="0">
              <a:spcBef>
                <a:spcPct val="0"/>
              </a:spcBef>
              <a:spcAft>
                <a:spcPct val="0"/>
              </a:spcAft>
            </a:pPr>
            <a:r>
              <a:rPr lang="en-US" sz="2000" dirty="0" smtClean="0">
                <a:latin typeface="Comic Sans MS" pitchFamily="66" charset="0"/>
                <a:ea typeface="Times New Roman" pitchFamily="18" charset="0"/>
                <a:cs typeface="Times New Roman" pitchFamily="18" charset="0"/>
              </a:rPr>
              <a:t>Two hemoglobin gene clusters are involved in the production of hemoglobin and are located at the end of the short arm of chromosomes 16 and 11, respectively. </a:t>
            </a:r>
            <a:endParaRPr lang="en-US" sz="2000" dirty="0" smtClean="0">
              <a:latin typeface="Arial" pitchFamily="34" charset="0"/>
              <a:cs typeface="Arial" pitchFamily="34" charset="0"/>
            </a:endParaRPr>
          </a:p>
          <a:p>
            <a:pPr lvl="0" algn="l" rtl="0" eaLnBrk="0" fontAlgn="base" hangingPunct="0">
              <a:spcBef>
                <a:spcPct val="0"/>
              </a:spcBef>
              <a:spcAft>
                <a:spcPct val="0"/>
              </a:spcAft>
            </a:pPr>
            <a:endParaRPr lang="en-US" sz="2000" dirty="0" smtClean="0">
              <a:solidFill>
                <a:srgbClr val="0000FF"/>
              </a:solidFill>
              <a:latin typeface="Comic Sans MS" pitchFamily="66" charset="0"/>
              <a:ea typeface="Times New Roman" pitchFamily="18" charset="0"/>
              <a:cs typeface="Times New Roman" pitchFamily="18" charset="0"/>
            </a:endParaRPr>
          </a:p>
          <a:p>
            <a:pPr lvl="0" algn="l" rtl="0" eaLnBrk="0" fontAlgn="base" hangingPunct="0">
              <a:spcBef>
                <a:spcPct val="0"/>
              </a:spcBef>
              <a:spcAft>
                <a:spcPct val="0"/>
              </a:spcAft>
            </a:pPr>
            <a:r>
              <a:rPr lang="en-US" sz="2000" dirty="0" smtClean="0">
                <a:solidFill>
                  <a:srgbClr val="0000FF"/>
                </a:solidFill>
                <a:latin typeface="Comic Sans MS" pitchFamily="66" charset="0"/>
                <a:ea typeface="Times New Roman" pitchFamily="18" charset="0"/>
                <a:cs typeface="Times New Roman" pitchFamily="18" charset="0"/>
              </a:rPr>
              <a:t>On chromosome 16, there are 3 genes within the alpha </a:t>
            </a:r>
            <a:r>
              <a:rPr lang="en-US" sz="2000" b="1" dirty="0" smtClean="0">
                <a:solidFill>
                  <a:srgbClr val="0000FF"/>
                </a:solidFill>
                <a:latin typeface="Comic Sans MS" pitchFamily="66" charset="0"/>
                <a:ea typeface="Times New Roman" pitchFamily="18" charset="0"/>
                <a:cs typeface="Times New Roman" pitchFamily="18" charset="0"/>
              </a:rPr>
              <a:t>(α)</a:t>
            </a:r>
            <a:r>
              <a:rPr lang="en-US" sz="2000" dirty="0" smtClean="0">
                <a:solidFill>
                  <a:srgbClr val="0000FF"/>
                </a:solidFill>
                <a:latin typeface="Comic Sans MS" pitchFamily="66" charset="0"/>
                <a:ea typeface="Times New Roman" pitchFamily="18" charset="0"/>
                <a:cs typeface="Times New Roman" pitchFamily="18" charset="0"/>
              </a:rPr>
              <a:t> gene cluster:</a:t>
            </a:r>
            <a:r>
              <a:rPr lang="en-US" sz="2000" dirty="0" smtClean="0">
                <a:latin typeface="Comic Sans MS" pitchFamily="66" charset="0"/>
                <a:ea typeface="Times New Roman" pitchFamily="18" charset="0"/>
                <a:cs typeface="Times New Roman" pitchFamily="18" charset="0"/>
              </a:rPr>
              <a:t> </a:t>
            </a:r>
            <a:r>
              <a:rPr lang="en-US" sz="2000" b="1" dirty="0" smtClean="0">
                <a:latin typeface="Comic Sans MS" pitchFamily="66" charset="0"/>
                <a:ea typeface="Times New Roman" pitchFamily="18" charset="0"/>
                <a:cs typeface="Times New Roman" pitchFamily="18" charset="0"/>
              </a:rPr>
              <a:t>zeta (ζ) and 2 </a:t>
            </a:r>
            <a:r>
              <a:rPr lang="en-US" sz="2000" b="1" dirty="0" smtClean="0">
                <a:latin typeface="Calibri" pitchFamily="34" charset="0"/>
                <a:ea typeface="Times New Roman" pitchFamily="18" charset="0"/>
                <a:cs typeface="Arial" pitchFamily="34" charset="0"/>
              </a:rPr>
              <a:t>α</a:t>
            </a:r>
            <a:r>
              <a:rPr lang="en-US" sz="2000" b="1" dirty="0" smtClean="0">
                <a:latin typeface="Comic Sans MS" pitchFamily="66" charset="0"/>
                <a:ea typeface="Times New Roman" pitchFamily="18" charset="0"/>
                <a:cs typeface="Times New Roman" pitchFamily="18" charset="0"/>
              </a:rPr>
              <a:t> genes (α</a:t>
            </a:r>
            <a:r>
              <a:rPr lang="en-US" sz="2000" b="1" baseline="-30000" dirty="0" smtClean="0">
                <a:latin typeface="Comic Sans MS" pitchFamily="66" charset="0"/>
                <a:ea typeface="Times New Roman" pitchFamily="18" charset="0"/>
                <a:cs typeface="Times New Roman" pitchFamily="18" charset="0"/>
              </a:rPr>
              <a:t>1</a:t>
            </a:r>
            <a:r>
              <a:rPr lang="en-US" sz="2000" b="1" dirty="0" smtClean="0">
                <a:latin typeface="Comic Sans MS" pitchFamily="66" charset="0"/>
                <a:ea typeface="Times New Roman" pitchFamily="18" charset="0"/>
                <a:cs typeface="Times New Roman" pitchFamily="18" charset="0"/>
              </a:rPr>
              <a:t>, α</a:t>
            </a:r>
            <a:r>
              <a:rPr lang="en-US" sz="2000" b="1" baseline="-30000" dirty="0" smtClean="0">
                <a:latin typeface="Comic Sans MS" pitchFamily="66" charset="0"/>
                <a:ea typeface="Times New Roman" pitchFamily="18" charset="0"/>
                <a:cs typeface="Times New Roman" pitchFamily="18" charset="0"/>
              </a:rPr>
              <a:t>2</a:t>
            </a:r>
            <a:r>
              <a:rPr lang="en-US" sz="2000" b="1" dirty="0" smtClean="0">
                <a:latin typeface="Comic Sans MS" pitchFamily="66" charset="0"/>
                <a:ea typeface="Times New Roman" pitchFamily="18" charset="0"/>
                <a:cs typeface="Times New Roman" pitchFamily="18" charset="0"/>
              </a:rPr>
              <a:t>).</a:t>
            </a:r>
            <a:endParaRPr lang="en-US" sz="2000" dirty="0" smtClean="0">
              <a:latin typeface="Arial" pitchFamily="34" charset="0"/>
              <a:cs typeface="Arial" pitchFamily="34" charset="0"/>
            </a:endParaRPr>
          </a:p>
          <a:p>
            <a:pPr lvl="0" algn="l" rtl="0" eaLnBrk="0" fontAlgn="base" hangingPunct="0">
              <a:spcBef>
                <a:spcPct val="0"/>
              </a:spcBef>
              <a:spcAft>
                <a:spcPct val="0"/>
              </a:spcAft>
            </a:pPr>
            <a:r>
              <a:rPr lang="en-US" sz="2000" dirty="0" smtClean="0">
                <a:latin typeface="Comic Sans MS" pitchFamily="66" charset="0"/>
                <a:ea typeface="Times New Roman" pitchFamily="18" charset="0"/>
                <a:cs typeface="Times New Roman" pitchFamily="18" charset="0"/>
              </a:rPr>
              <a:t> </a:t>
            </a:r>
          </a:p>
          <a:p>
            <a:pPr lvl="0" algn="l" rtl="0" eaLnBrk="0" fontAlgn="base" hangingPunct="0">
              <a:spcBef>
                <a:spcPct val="0"/>
              </a:spcBef>
              <a:spcAft>
                <a:spcPct val="0"/>
              </a:spcAft>
            </a:pPr>
            <a:r>
              <a:rPr lang="en-US" sz="2000" dirty="0" smtClean="0">
                <a:solidFill>
                  <a:srgbClr val="0000FF"/>
                </a:solidFill>
                <a:latin typeface="Comic Sans MS" pitchFamily="66" charset="0"/>
                <a:ea typeface="Times New Roman" pitchFamily="18" charset="0"/>
                <a:cs typeface="Times New Roman" pitchFamily="18" charset="0"/>
              </a:rPr>
              <a:t>On chromosome 11, there are 5 genes within the beta </a:t>
            </a:r>
            <a:r>
              <a:rPr lang="en-US" sz="2000" b="1" dirty="0" smtClean="0">
                <a:solidFill>
                  <a:srgbClr val="0000FF"/>
                </a:solidFill>
                <a:latin typeface="Comic Sans MS" pitchFamily="66" charset="0"/>
                <a:ea typeface="Times New Roman" pitchFamily="18" charset="0"/>
                <a:cs typeface="Times New Roman" pitchFamily="18" charset="0"/>
              </a:rPr>
              <a:t>(β)</a:t>
            </a:r>
            <a:r>
              <a:rPr lang="en-US" sz="2000" dirty="0" smtClean="0">
                <a:solidFill>
                  <a:srgbClr val="0000FF"/>
                </a:solidFill>
                <a:latin typeface="Comic Sans MS" pitchFamily="66" charset="0"/>
                <a:ea typeface="Times New Roman" pitchFamily="18" charset="0"/>
                <a:cs typeface="Times New Roman" pitchFamily="18" charset="0"/>
              </a:rPr>
              <a:t> gene cluster</a:t>
            </a:r>
            <a:r>
              <a:rPr lang="en-US" sz="2000" b="1" dirty="0" smtClean="0">
                <a:solidFill>
                  <a:srgbClr val="0000FF"/>
                </a:solidFill>
                <a:latin typeface="Comic Sans MS" pitchFamily="66" charset="0"/>
                <a:ea typeface="Times New Roman" pitchFamily="18" charset="0"/>
                <a:cs typeface="Times New Roman" pitchFamily="18" charset="0"/>
              </a:rPr>
              <a:t>:</a:t>
            </a:r>
            <a:r>
              <a:rPr lang="en-US" sz="2000" b="1" dirty="0" smtClean="0">
                <a:latin typeface="Comic Sans MS" pitchFamily="66" charset="0"/>
                <a:ea typeface="Times New Roman" pitchFamily="18" charset="0"/>
                <a:cs typeface="Times New Roman" pitchFamily="18" charset="0"/>
              </a:rPr>
              <a:t> epsilon (ε), delta (δ), beta (β), and 2 gamma (γ) genes. </a:t>
            </a:r>
            <a:endParaRPr lang="en-US" sz="20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1"/>
            <a:ext cx="91440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endParaRPr>
          </a:p>
          <a:p>
            <a:pPr marL="0" marR="0" lvl="0" indent="0" algn="l" defTabSz="914400" rtl="1" eaLnBrk="1" fontAlgn="base" latinLnBrk="0" hangingPunct="1">
              <a:lnSpc>
                <a:spcPct val="100000"/>
              </a:lnSpc>
              <a:spcBef>
                <a:spcPct val="0"/>
              </a:spcBef>
              <a:spcAft>
                <a:spcPct val="0"/>
              </a:spcAft>
              <a:buClrTx/>
              <a:buSzTx/>
              <a:buFontTx/>
              <a:buNone/>
              <a:tabLst/>
            </a:pPr>
            <a:r>
              <a:rPr lang="en-US" sz="3200" b="1" u="sng" dirty="0" smtClean="0">
                <a:solidFill>
                  <a:srgbClr val="FF0000"/>
                </a:solidFill>
                <a:latin typeface="Comic Sans MS" pitchFamily="66" charset="0"/>
                <a:ea typeface="Times New Roman" pitchFamily="18" charset="0"/>
                <a:cs typeface="Times New Roman" pitchFamily="18" charset="0"/>
              </a:rPr>
              <a:t>Hemoglobin Types</a:t>
            </a: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Embryonic </a:t>
            </a:r>
            <a:r>
              <a:rPr kumimoji="0" lang="en-US" sz="3200" b="1" i="0" u="none" strike="noStrike" cap="none" normalizeH="0" baseline="0" dirty="0" err="1" smtClean="0">
                <a:ln>
                  <a:noFill/>
                </a:ln>
                <a:solidFill>
                  <a:srgbClr val="0000FF"/>
                </a:solidFill>
                <a:effectLst/>
                <a:latin typeface="Comic Sans MS" pitchFamily="66" charset="0"/>
                <a:ea typeface="Times New Roman" pitchFamily="18" charset="0"/>
                <a:cs typeface="Times New Roman" pitchFamily="18" charset="0"/>
              </a:rPr>
              <a:t>hemoglobins</a:t>
            </a:r>
            <a:r>
              <a:rPr kumimoji="0" lang="en-US"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r>
              <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Gower-1 (ζ</a:t>
            </a:r>
            <a:r>
              <a:rPr kumimoji="0" lang="en-US" sz="2400" b="1" i="0" u="none" strike="noStrike" cap="none" normalizeH="0" baseline="-30000" dirty="0" smtClean="0">
                <a:ln>
                  <a:noFill/>
                </a:ln>
                <a:solidFill>
                  <a:srgbClr val="0000FF"/>
                </a:solidFill>
                <a:effectLst/>
                <a:latin typeface="Comic Sans MS" pitchFamily="66" charset="0"/>
                <a:ea typeface="Times New Roman" pitchFamily="18" charset="0"/>
                <a:cs typeface="Times New Roman" pitchFamily="18" charset="0"/>
              </a:rPr>
              <a:t>2</a:t>
            </a:r>
            <a:r>
              <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ε</a:t>
            </a:r>
            <a:r>
              <a:rPr kumimoji="0" lang="en-US" sz="2400" b="1" i="0" u="none" strike="noStrike" cap="none" normalizeH="0" baseline="-30000" dirty="0" smtClean="0">
                <a:ln>
                  <a:noFill/>
                </a:ln>
                <a:solidFill>
                  <a:srgbClr val="0000FF"/>
                </a:solidFill>
                <a:effectLst/>
                <a:latin typeface="Comic Sans MS" pitchFamily="66" charset="0"/>
                <a:ea typeface="Times New Roman" pitchFamily="18" charset="0"/>
                <a:cs typeface="Times New Roman" pitchFamily="18" charset="0"/>
              </a:rPr>
              <a:t>2</a:t>
            </a:r>
            <a:r>
              <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Gower-2 (α</a:t>
            </a:r>
            <a:r>
              <a:rPr kumimoji="0" lang="en-US" sz="2400" b="1" i="0" u="none" strike="noStrike" cap="none" normalizeH="0" baseline="-30000" dirty="0" smtClean="0">
                <a:ln>
                  <a:noFill/>
                </a:ln>
                <a:solidFill>
                  <a:srgbClr val="0000FF"/>
                </a:solidFill>
                <a:effectLst/>
                <a:latin typeface="Comic Sans MS" pitchFamily="66" charset="0"/>
                <a:ea typeface="Times New Roman" pitchFamily="18" charset="0"/>
                <a:cs typeface="Times New Roman" pitchFamily="18" charset="0"/>
              </a:rPr>
              <a:t>2</a:t>
            </a:r>
            <a:r>
              <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ε</a:t>
            </a:r>
            <a:r>
              <a:rPr kumimoji="0" lang="en-US" sz="2400" b="1" i="0" u="none" strike="noStrike" cap="none" normalizeH="0" baseline="-30000" dirty="0" smtClean="0">
                <a:ln>
                  <a:noFill/>
                </a:ln>
                <a:solidFill>
                  <a:srgbClr val="0000FF"/>
                </a:solidFill>
                <a:effectLst/>
                <a:latin typeface="Comic Sans MS" pitchFamily="66" charset="0"/>
                <a:ea typeface="Times New Roman" pitchFamily="18" charset="0"/>
                <a:cs typeface="Times New Roman" pitchFamily="18" charset="0"/>
              </a:rPr>
              <a:t>2</a:t>
            </a:r>
            <a:r>
              <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and Portland (ζ</a:t>
            </a:r>
            <a:r>
              <a:rPr kumimoji="0" lang="en-US" sz="2400" b="1" i="0" u="none" strike="noStrike" cap="none" normalizeH="0" baseline="-30000" dirty="0" smtClean="0">
                <a:ln>
                  <a:noFill/>
                </a:ln>
                <a:solidFill>
                  <a:srgbClr val="0000FF"/>
                </a:solidFill>
                <a:effectLst/>
                <a:latin typeface="Comic Sans MS" pitchFamily="66" charset="0"/>
                <a:ea typeface="Times New Roman" pitchFamily="18" charset="0"/>
                <a:cs typeface="Times New Roman" pitchFamily="18" charset="0"/>
              </a:rPr>
              <a:t>2</a:t>
            </a:r>
            <a:r>
              <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γ</a:t>
            </a:r>
            <a:r>
              <a:rPr kumimoji="0" lang="en-US" sz="2400" b="1" i="0" u="none" strike="noStrike" cap="none" normalizeH="0" baseline="-30000" dirty="0" smtClean="0">
                <a:ln>
                  <a:noFill/>
                </a:ln>
                <a:solidFill>
                  <a:srgbClr val="0000FF"/>
                </a:solidFill>
                <a:effectLst/>
                <a:latin typeface="Comic Sans MS" pitchFamily="66" charset="0"/>
                <a:ea typeface="Times New Roman" pitchFamily="18" charset="0"/>
                <a:cs typeface="Times New Roman" pitchFamily="18" charset="0"/>
              </a:rPr>
              <a:t>2</a:t>
            </a:r>
            <a:r>
              <a:rPr kumimoji="0" lang="en-US"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a:t>
            </a:r>
            <a:r>
              <a:rPr kumimoji="0" lang="en-US"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a:t>
            </a:r>
            <a:r>
              <a:rPr kumimoji="0" lang="en-US" sz="2400" b="0"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3200" b="1" i="0" u="none" strike="noStrike" cap="none" normalizeH="0" baseline="0" dirty="0" err="1" smtClean="0">
                <a:ln>
                  <a:noFill/>
                </a:ln>
                <a:solidFill>
                  <a:srgbClr val="0000FF"/>
                </a:solidFill>
                <a:effectLst/>
                <a:latin typeface="Comic Sans MS" pitchFamily="66" charset="0"/>
                <a:ea typeface="Times New Roman" pitchFamily="18" charset="0"/>
                <a:cs typeface="Times New Roman" pitchFamily="18" charset="0"/>
              </a:rPr>
              <a:t>Hb</a:t>
            </a:r>
            <a:r>
              <a:rPr kumimoji="0" lang="en-US"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F  (α</a:t>
            </a:r>
            <a:r>
              <a:rPr kumimoji="0" lang="en-US" sz="3200" b="1" i="0" u="none" strike="noStrike" cap="none" normalizeH="0" baseline="-30000" dirty="0" smtClean="0">
                <a:ln>
                  <a:noFill/>
                </a:ln>
                <a:solidFill>
                  <a:srgbClr val="0000FF"/>
                </a:solidFill>
                <a:effectLst/>
                <a:latin typeface="Comic Sans MS" pitchFamily="66" charset="0"/>
                <a:ea typeface="Times New Roman" pitchFamily="18" charset="0"/>
                <a:cs typeface="Times New Roman" pitchFamily="18" charset="0"/>
              </a:rPr>
              <a:t>2</a:t>
            </a:r>
            <a:r>
              <a:rPr kumimoji="0" lang="en-US"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γ</a:t>
            </a:r>
            <a:r>
              <a:rPr kumimoji="0" lang="en-US" sz="3200" b="1" i="0" u="none" strike="noStrike" cap="none" normalizeH="0" baseline="-30000" dirty="0" smtClean="0">
                <a:ln>
                  <a:noFill/>
                </a:ln>
                <a:solidFill>
                  <a:srgbClr val="0000FF"/>
                </a:solidFill>
                <a:effectLst/>
                <a:latin typeface="Comic Sans MS" pitchFamily="66" charset="0"/>
                <a:ea typeface="Times New Roman" pitchFamily="18" charset="0"/>
                <a:cs typeface="Times New Roman" pitchFamily="18" charset="0"/>
              </a:rPr>
              <a:t>2</a:t>
            </a:r>
            <a:r>
              <a:rPr kumimoji="0" lang="en-US"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a:t>
            </a:r>
            <a:endParaRPr kumimoji="0" lang="en-US" sz="32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3200" b="1" i="0" u="none" strike="noStrike" cap="none" normalizeH="0" baseline="0" dirty="0" err="1" smtClean="0">
                <a:ln>
                  <a:noFill/>
                </a:ln>
                <a:solidFill>
                  <a:srgbClr val="0000FF"/>
                </a:solidFill>
                <a:effectLst/>
                <a:latin typeface="Comic Sans MS" pitchFamily="66" charset="0"/>
                <a:ea typeface="Times New Roman" pitchFamily="18" charset="0"/>
                <a:cs typeface="Times New Roman" pitchFamily="18" charset="0"/>
              </a:rPr>
              <a:t>HbA</a:t>
            </a:r>
            <a:r>
              <a:rPr kumimoji="0" lang="en-US"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(α</a:t>
            </a:r>
            <a:r>
              <a:rPr kumimoji="0" lang="en-US" sz="3200" b="1" i="0" u="none" strike="noStrike" cap="none" normalizeH="0" baseline="-30000" dirty="0" smtClean="0">
                <a:ln>
                  <a:noFill/>
                </a:ln>
                <a:solidFill>
                  <a:srgbClr val="0000FF"/>
                </a:solidFill>
                <a:effectLst/>
                <a:latin typeface="Comic Sans MS" pitchFamily="66" charset="0"/>
                <a:ea typeface="Times New Roman" pitchFamily="18" charset="0"/>
                <a:cs typeface="Times New Roman" pitchFamily="18" charset="0"/>
              </a:rPr>
              <a:t>2</a:t>
            </a:r>
            <a:r>
              <a:rPr kumimoji="0" lang="en-US"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β</a:t>
            </a:r>
            <a:r>
              <a:rPr kumimoji="0" lang="en-US" sz="3200" b="1" i="0" u="none" strike="noStrike" cap="none" normalizeH="0" baseline="-30000" dirty="0" smtClean="0">
                <a:ln>
                  <a:noFill/>
                </a:ln>
                <a:solidFill>
                  <a:srgbClr val="0000FF"/>
                </a:solidFill>
                <a:effectLst/>
                <a:latin typeface="Comic Sans MS" pitchFamily="66" charset="0"/>
                <a:ea typeface="Times New Roman" pitchFamily="18" charset="0"/>
                <a:cs typeface="Times New Roman" pitchFamily="18" charset="0"/>
              </a:rPr>
              <a:t>2</a:t>
            </a:r>
            <a:r>
              <a:rPr kumimoji="0" lang="en-US"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a:t>
            </a:r>
            <a:endParaRPr kumimoji="0" lang="en-US" sz="32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HbA</a:t>
            </a:r>
            <a:r>
              <a:rPr kumimoji="0" lang="en-US" sz="3200" b="1" i="0" u="none" strike="noStrike" cap="none" normalizeH="0" baseline="-30000" dirty="0" smtClean="0">
                <a:ln>
                  <a:noFill/>
                </a:ln>
                <a:solidFill>
                  <a:srgbClr val="0000FF"/>
                </a:solidFill>
                <a:effectLst/>
                <a:latin typeface="Comic Sans MS" pitchFamily="66" charset="0"/>
                <a:ea typeface="Times New Roman" pitchFamily="18" charset="0"/>
                <a:cs typeface="Times New Roman" pitchFamily="18" charset="0"/>
              </a:rPr>
              <a:t>2   </a:t>
            </a:r>
            <a:r>
              <a:rPr kumimoji="0" lang="en-US"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(α</a:t>
            </a:r>
            <a:r>
              <a:rPr kumimoji="0" lang="en-US" sz="3200" b="1" i="0" u="none" strike="noStrike" cap="none" normalizeH="0" baseline="-30000" dirty="0" smtClean="0">
                <a:ln>
                  <a:noFill/>
                </a:ln>
                <a:solidFill>
                  <a:srgbClr val="0000FF"/>
                </a:solidFill>
                <a:effectLst/>
                <a:latin typeface="Comic Sans MS" pitchFamily="66" charset="0"/>
                <a:ea typeface="Times New Roman" pitchFamily="18" charset="0"/>
                <a:cs typeface="Times New Roman" pitchFamily="18" charset="0"/>
              </a:rPr>
              <a:t>2</a:t>
            </a:r>
            <a:r>
              <a:rPr kumimoji="0" lang="en-US"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δ</a:t>
            </a:r>
            <a:r>
              <a:rPr kumimoji="0" lang="en-US" sz="3200" b="1" i="0" u="none" strike="noStrike" cap="none" normalizeH="0" baseline="-30000" dirty="0" smtClean="0">
                <a:ln>
                  <a:noFill/>
                </a:ln>
                <a:solidFill>
                  <a:srgbClr val="0000FF"/>
                </a:solidFill>
                <a:effectLst/>
                <a:latin typeface="Comic Sans MS" pitchFamily="66" charset="0"/>
                <a:ea typeface="Times New Roman" pitchFamily="18" charset="0"/>
                <a:cs typeface="Times New Roman" pitchFamily="18" charset="0"/>
              </a:rPr>
              <a:t>2</a:t>
            </a:r>
            <a:r>
              <a:rPr kumimoji="0" lang="en-US"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a:t>
            </a:r>
            <a:endParaRPr kumimoji="0" lang="en-US" sz="32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final hemoglobin distribution pattern that occurs in childhood is not achieved until at least 6 mo of age, and sometimes later.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The normal hemoglobin pattern 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&gt;95% </a:t>
            </a:r>
            <a:r>
              <a:rPr kumimoji="0" lang="en-US" sz="3600" b="1" i="0" strike="noStrike" cap="none" normalizeH="0" baseline="0" dirty="0" err="1" smtClean="0">
                <a:ln>
                  <a:noFill/>
                </a:ln>
                <a:solidFill>
                  <a:srgbClr val="0000FF"/>
                </a:solidFill>
                <a:effectLst/>
                <a:latin typeface="Comic Sans MS" pitchFamily="66" charset="0"/>
                <a:ea typeface="Times New Roman" pitchFamily="18" charset="0"/>
                <a:cs typeface="Times New Roman" pitchFamily="18" charset="0"/>
              </a:rPr>
              <a:t>Hb</a:t>
            </a:r>
            <a:r>
              <a:rPr kumimoji="0" lang="en-US" sz="3600" b="1" i="0"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≤3.5 </a:t>
            </a:r>
            <a:r>
              <a:rPr kumimoji="0" lang="en-US" sz="3600" b="1" i="0" strike="noStrike" cap="none" normalizeH="0" baseline="0" dirty="0" err="1" smtClean="0">
                <a:ln>
                  <a:noFill/>
                </a:ln>
                <a:solidFill>
                  <a:srgbClr val="0000FF"/>
                </a:solidFill>
                <a:effectLst/>
                <a:latin typeface="Comic Sans MS" pitchFamily="66" charset="0"/>
                <a:ea typeface="Times New Roman" pitchFamily="18" charset="0"/>
                <a:cs typeface="Times New Roman" pitchFamily="18" charset="0"/>
              </a:rPr>
              <a:t>Hb</a:t>
            </a:r>
            <a:r>
              <a:rPr kumimoji="0" lang="en-US" sz="3600" b="1" i="0"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A</a:t>
            </a:r>
            <a:r>
              <a:rPr kumimoji="0" lang="en-US" sz="3600" b="1" i="0" strike="noStrike" cap="none" normalizeH="0" baseline="-30000" dirty="0" smtClean="0">
                <a:ln>
                  <a:noFill/>
                </a:ln>
                <a:solidFill>
                  <a:srgbClr val="0000FF"/>
                </a:solidFill>
                <a:effectLst/>
                <a:latin typeface="Comic Sans MS" pitchFamily="66" charset="0"/>
                <a:ea typeface="Times New Roman" pitchFamily="18" charset="0"/>
                <a:cs typeface="Times New Roman" pitchFamily="18" charset="0"/>
              </a:rPr>
              <a:t>2</a:t>
            </a:r>
            <a:r>
              <a:rPr kumimoji="0" lang="en-US" sz="3600" b="1" i="0"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&lt;2.5% </a:t>
            </a:r>
            <a:r>
              <a:rPr kumimoji="0" lang="en-US" sz="3600" b="1" i="0" strike="noStrike" cap="none" normalizeH="0" baseline="0" dirty="0" err="1" smtClean="0">
                <a:ln>
                  <a:noFill/>
                </a:ln>
                <a:solidFill>
                  <a:srgbClr val="0000FF"/>
                </a:solidFill>
                <a:effectLst/>
                <a:latin typeface="Comic Sans MS" pitchFamily="66" charset="0"/>
                <a:ea typeface="Times New Roman" pitchFamily="18" charset="0"/>
                <a:cs typeface="Times New Roman" pitchFamily="18" charset="0"/>
              </a:rPr>
              <a:t>Hb</a:t>
            </a:r>
            <a:r>
              <a:rPr kumimoji="0" lang="en-US" sz="3600" b="1" i="0"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F</a:t>
            </a:r>
            <a:endParaRPr kumimoji="0" lang="en-US" sz="3600" b="0" i="0" strike="noStrike" cap="none" normalizeH="0" baseline="0" dirty="0" smtClean="0">
              <a:ln>
                <a:noFill/>
              </a:ln>
              <a:solidFill>
                <a:srgbClr val="0000FF"/>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30704"/>
          </a:xfrm>
          <a:prstGeom prst="rect">
            <a:avLst/>
          </a:prstGeom>
        </p:spPr>
      </p:pic>
      <p:sp>
        <p:nvSpPr>
          <p:cNvPr id="3" name="Rectangle 2"/>
          <p:cNvSpPr/>
          <p:nvPr/>
        </p:nvSpPr>
        <p:spPr>
          <a:xfrm>
            <a:off x="2209800" y="1905000"/>
            <a:ext cx="4953000" cy="2246769"/>
          </a:xfrm>
          <a:prstGeom prst="rect">
            <a:avLst/>
          </a:prstGeom>
        </p:spPr>
        <p:txBody>
          <a:bodyPr wrap="square">
            <a:spAutoFit/>
          </a:bodyPr>
          <a:lstStyle/>
          <a:p>
            <a:pPr lvl="0" algn="ctr" fontAlgn="base">
              <a:spcBef>
                <a:spcPct val="0"/>
              </a:spcBef>
              <a:spcAft>
                <a:spcPct val="0"/>
              </a:spcAft>
            </a:pPr>
            <a:r>
              <a:rPr lang="en-US" sz="6600" b="1" dirty="0">
                <a:solidFill>
                  <a:srgbClr val="FF0000"/>
                </a:solidFill>
                <a:latin typeface="Comic Sans MS" pitchFamily="66" charset="0"/>
                <a:ea typeface="Times New Roman" pitchFamily="18" charset="0"/>
                <a:cs typeface="Times New Roman" pitchFamily="18" charset="0"/>
              </a:rPr>
              <a:t>Sickle Cell Disease</a:t>
            </a:r>
            <a:endParaRPr lang="en-US" sz="6600" dirty="0">
              <a:solidFill>
                <a:srgbClr val="FF0000"/>
              </a:solidFill>
              <a:latin typeface="Arial" pitchFamily="34" charset="0"/>
              <a:cs typeface="Arial" pitchFamily="34" charset="0"/>
            </a:endParaRPr>
          </a:p>
          <a:p>
            <a:pPr lvl="0" algn="l" rtl="0" eaLnBrk="0" fontAlgn="base" hangingPunct="0">
              <a:spcBef>
                <a:spcPct val="0"/>
              </a:spcBef>
              <a:spcAft>
                <a:spcPct val="0"/>
              </a:spcAft>
            </a:pPr>
            <a:endParaRPr lang="en-US" sz="800" dirty="0">
              <a:latin typeface="Comic Sans MS" pitchFamily="66" charset="0"/>
              <a:ea typeface="Times New Roman" pitchFamily="18" charset="0"/>
              <a:cs typeface="Times New Roman" pitchFamily="18" charset="0"/>
            </a:endParaRPr>
          </a:p>
        </p:txBody>
      </p:sp>
    </p:spTree>
    <p:extLst>
      <p:ext uri="{BB962C8B-B14F-4D97-AF65-F5344CB8AC3E}">
        <p14:creationId xmlns:p14="http://schemas.microsoft.com/office/powerpoint/2010/main" val="74474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0"/>
            <a:ext cx="8686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Sickle Cell Disease</a:t>
            </a:r>
            <a:endParaRPr kumimoji="0" lang="en-US" sz="6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Hemoglobin S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Hb</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 is the result of a single base pair change, thymine for adenine, at the 6th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codon</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of the β-</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globin</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gene. This change encodes </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valine</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instead of glutamine in the 6th position in the β-</a:t>
            </a:r>
            <a:r>
              <a:rPr kumimoji="0" lang="en-US"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globin</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molecule.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0" y="3048000"/>
            <a:ext cx="9144000"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3073" t="4342" r="32025" b="2785"/>
          <a:stretch>
            <a:fillRect/>
          </a:stretch>
        </p:blipFill>
        <p:spPr bwMode="auto">
          <a:xfrm>
            <a:off x="0" y="76200"/>
            <a:ext cx="91440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w="50800" algn="ctr">
            <a:pattFill prst="lgGrid">
              <a:fgClr>
                <a:srgbClr val="CC0000"/>
              </a:fgClr>
              <a:bgClr>
                <a:srgbClr val="000000"/>
              </a:bgClr>
            </a:patt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891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ile">
  <a:themeElements>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1515"/>
            </a:gs>
            <a:gs pos="50000">
              <a:srgbClr val="FF5B5B"/>
            </a:gs>
            <a:gs pos="100000">
              <a:srgbClr val="FF1515"/>
            </a:gs>
          </a:gsLst>
          <a:lin ang="5400000" scaled="1"/>
        </a:gradFill>
        <a:ln w="76200" cap="flat" cmpd="sng" algn="ctr">
          <a:pattFill prst="lgGrid">
            <a:fgClr>
              <a:schemeClr val="accent2"/>
            </a:fgClr>
            <a:bgClr>
              <a:schemeClr val="bg1"/>
            </a:bgClr>
          </a:patt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FF1515"/>
            </a:gs>
            <a:gs pos="50000">
              <a:srgbClr val="FF5B5B"/>
            </a:gs>
            <a:gs pos="100000">
              <a:srgbClr val="FF1515"/>
            </a:gs>
          </a:gsLst>
          <a:lin ang="5400000" scaled="1"/>
        </a:gradFill>
        <a:ln w="76200" cap="flat" cmpd="sng" algn="ctr">
          <a:pattFill prst="lgGrid">
            <a:fgClr>
              <a:schemeClr val="accent2"/>
            </a:fgClr>
            <a:bgClr>
              <a:schemeClr val="bg1"/>
            </a:bgClr>
          </a:patt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rofile">
  <a:themeElements>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1515"/>
            </a:gs>
            <a:gs pos="50000">
              <a:srgbClr val="FF5B5B"/>
            </a:gs>
            <a:gs pos="100000">
              <a:srgbClr val="FF1515"/>
            </a:gs>
          </a:gsLst>
          <a:lin ang="5400000" scaled="1"/>
        </a:gradFill>
        <a:ln w="76200" cap="flat" cmpd="sng" algn="ctr">
          <a:pattFill prst="lgGrid">
            <a:fgClr>
              <a:schemeClr val="accent2"/>
            </a:fgClr>
            <a:bgClr>
              <a:schemeClr val="bg1"/>
            </a:bgClr>
          </a:patt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FF1515"/>
            </a:gs>
            <a:gs pos="50000">
              <a:srgbClr val="FF5B5B"/>
            </a:gs>
            <a:gs pos="100000">
              <a:srgbClr val="FF1515"/>
            </a:gs>
          </a:gsLst>
          <a:lin ang="5400000" scaled="1"/>
        </a:gradFill>
        <a:ln w="76200" cap="flat" cmpd="sng" algn="ctr">
          <a:pattFill prst="lgGrid">
            <a:fgClr>
              <a:schemeClr val="accent2"/>
            </a:fgClr>
            <a:bgClr>
              <a:schemeClr val="bg1"/>
            </a:bgClr>
          </a:patt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1960</TotalTime>
  <Words>1777</Words>
  <Application>Microsoft Office PowerPoint</Application>
  <PresentationFormat>On-screen Show (4:3)</PresentationFormat>
  <Paragraphs>125</Paragraphs>
  <Slides>26</Slides>
  <Notes>0</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Profile</vt:lpstr>
      <vt:lpstr>2_Profile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Dr_Essam</cp:lastModifiedBy>
  <cp:revision>68</cp:revision>
  <dcterms:created xsi:type="dcterms:W3CDTF">2011-12-04T13:33:28Z</dcterms:created>
  <dcterms:modified xsi:type="dcterms:W3CDTF">2015-10-12T16:54:33Z</dcterms:modified>
</cp:coreProperties>
</file>