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339" r:id="rId4"/>
    <p:sldId id="353" r:id="rId5"/>
    <p:sldId id="361" r:id="rId6"/>
    <p:sldId id="354" r:id="rId7"/>
    <p:sldId id="355" r:id="rId8"/>
    <p:sldId id="340" r:id="rId9"/>
    <p:sldId id="341" r:id="rId10"/>
    <p:sldId id="262" r:id="rId11"/>
    <p:sldId id="304" r:id="rId12"/>
    <p:sldId id="349" r:id="rId13"/>
    <p:sldId id="263" r:id="rId14"/>
    <p:sldId id="264" r:id="rId15"/>
    <p:sldId id="274" r:id="rId16"/>
    <p:sldId id="277" r:id="rId17"/>
    <p:sldId id="278" r:id="rId18"/>
    <p:sldId id="288" r:id="rId19"/>
    <p:sldId id="281" r:id="rId20"/>
    <p:sldId id="282" r:id="rId21"/>
    <p:sldId id="356" r:id="rId22"/>
    <p:sldId id="357" r:id="rId23"/>
    <p:sldId id="300" r:id="rId24"/>
    <p:sldId id="350" r:id="rId25"/>
    <p:sldId id="351" r:id="rId26"/>
    <p:sldId id="283" r:id="rId27"/>
    <p:sldId id="284" r:id="rId28"/>
    <p:sldId id="311" r:id="rId29"/>
    <p:sldId id="285" r:id="rId30"/>
    <p:sldId id="312" r:id="rId31"/>
    <p:sldId id="286" r:id="rId32"/>
    <p:sldId id="289" r:id="rId33"/>
    <p:sldId id="290" r:id="rId34"/>
    <p:sldId id="358" r:id="rId35"/>
    <p:sldId id="291" r:id="rId36"/>
    <p:sldId id="292" r:id="rId37"/>
    <p:sldId id="362" r:id="rId38"/>
    <p:sldId id="363" r:id="rId39"/>
    <p:sldId id="364" r:id="rId40"/>
    <p:sldId id="365" r:id="rId41"/>
    <p:sldId id="366" r:id="rId42"/>
    <p:sldId id="325" r:id="rId4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NC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11-08T20:16:38.227" idx="2">
    <p:pos x="1427" y="1344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07/01/1437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07/01/1437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07/01/1437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07/01/1437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07/01/1437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07/01/1437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07/01/1437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07/01/1437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07/01/1437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07/01/1437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07/01/1437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D0F-4E47-4544-A9BA-8D19086DDA6D}" type="datetimeFigureOut">
              <a:rPr lang="ar-IQ" smtClean="0"/>
              <a:pPr/>
              <a:t>07/01/1437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500430" y="1357297"/>
            <a:ext cx="2714644" cy="1785951"/>
          </a:xfrm>
          <a:ln w="76200">
            <a:solidFill>
              <a:schemeClr val="tx1"/>
            </a:solidFill>
          </a:ln>
        </p:spPr>
        <p:txBody>
          <a:bodyPr>
            <a:scene3d>
              <a:camera prst="perspectiveHeroicExtremeLeftFacing"/>
              <a:lightRig rig="threePt" dir="t"/>
            </a:scene3d>
          </a:bodyPr>
          <a:lstStyle/>
          <a:p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بيانات 3"/>
          <p:cNvSpPr/>
          <p:nvPr/>
        </p:nvSpPr>
        <p:spPr>
          <a:xfrm>
            <a:off x="714348" y="214290"/>
            <a:ext cx="8429652" cy="307183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Surgical removal of impacted lower 3</a:t>
            </a:r>
            <a:r>
              <a:rPr lang="en-US" sz="3600" baseline="30000" dirty="0" smtClean="0">
                <a:solidFill>
                  <a:srgbClr val="FFFF00"/>
                </a:solidFill>
              </a:rPr>
              <a:t>rd</a:t>
            </a:r>
            <a:r>
              <a:rPr lang="en-US" sz="3600" dirty="0" smtClean="0">
                <a:solidFill>
                  <a:srgbClr val="FFFF00"/>
                </a:solidFill>
              </a:rPr>
              <a:t> molar</a:t>
            </a:r>
            <a:endParaRPr lang="ar-IQ" sz="3600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Selection the time for surgical procedure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Early removal  </a:t>
            </a:r>
          </a:p>
          <a:p>
            <a:pPr algn="l" rtl="0">
              <a:buNone/>
            </a:pPr>
            <a:r>
              <a:rPr lang="en-US" dirty="0" smtClean="0"/>
              <a:t>1- the impaction should be documented</a:t>
            </a:r>
          </a:p>
          <a:p>
            <a:pPr algn="l" rtl="0">
              <a:buNone/>
            </a:pPr>
            <a:r>
              <a:rPr lang="en-US" dirty="0" smtClean="0"/>
              <a:t>2 –ball in a socket syndrome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Late removal </a:t>
            </a:r>
            <a:r>
              <a:rPr lang="en-US" dirty="0" smtClean="0"/>
              <a:t>increase difficulty due to long root  and dense bone.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The best time </a:t>
            </a:r>
            <a:r>
              <a:rPr lang="en-US" dirty="0" smtClean="0"/>
              <a:t>for removal when only 2/3 of the root had completed .(15 -25 years of age ) because : roots are generally straight and not curved , bone is softer and more pliant ,the inferior alveolar nerve is more distant from the root apices , and healing is more rapid.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5842" name="Picture 2" descr="C:\Documents and Settings\ابو زكريا\My Documents\My Pictures\New Folder (3)\DSC00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Patient with impacted tooth who wait until symptoms occur before seeking removal have greater morbidity associated with their surgery .early intervention in the surgical removal of impacted 3</a:t>
            </a:r>
            <a:r>
              <a:rPr lang="en-US" baseline="30000" dirty="0" smtClean="0"/>
              <a:t>rd</a:t>
            </a:r>
            <a:r>
              <a:rPr lang="en-US" dirty="0" smtClean="0"/>
              <a:t> molars will benefit most patients 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patient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The condition should be explained to the patient in a simple easy way directing his attention to possible complication that may arise from leaving the tooth in position .</a:t>
            </a:r>
            <a:endParaRPr lang="ar-IQ" dirty="0"/>
          </a:p>
        </p:txBody>
      </p:sp>
      <p:sp>
        <p:nvSpPr>
          <p:cNvPr id="4" name="وجه ضاحك 3"/>
          <p:cNvSpPr/>
          <p:nvPr/>
        </p:nvSpPr>
        <p:spPr>
          <a:xfrm>
            <a:off x="7500958" y="42860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وجه ضاحك 4"/>
          <p:cNvSpPr/>
          <p:nvPr/>
        </p:nvSpPr>
        <p:spPr>
          <a:xfrm>
            <a:off x="642910" y="514351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Choice the type of anesthesia 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Local anesthesia or general anesthesia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indications </a:t>
            </a:r>
            <a:r>
              <a:rPr lang="en-US" dirty="0" smtClean="0"/>
              <a:t>for G.A may include :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 1 – </a:t>
            </a:r>
            <a:r>
              <a:rPr lang="en-US" dirty="0" smtClean="0"/>
              <a:t>procedures lasting more than 45 minutes 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 2 – </a:t>
            </a:r>
            <a:r>
              <a:rPr lang="en-US" dirty="0" smtClean="0"/>
              <a:t>uncooperative patient </a:t>
            </a:r>
          </a:p>
          <a:p>
            <a:pPr algn="l" rtl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- very apprehensive patient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 4-</a:t>
            </a:r>
            <a:r>
              <a:rPr lang="en-US" dirty="0" smtClean="0"/>
              <a:t> level C impacted lower 8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 5-</a:t>
            </a:r>
            <a:r>
              <a:rPr lang="en-US" dirty="0" smtClean="0"/>
              <a:t> class 3 impacted lower 8 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 6 – </a:t>
            </a:r>
            <a:r>
              <a:rPr lang="en-US" dirty="0" smtClean="0"/>
              <a:t>multiple impacted teeth removal </a:t>
            </a:r>
            <a:endParaRPr lang="ar-IQ" dirty="0"/>
          </a:p>
        </p:txBody>
      </p:sp>
      <p:sp>
        <p:nvSpPr>
          <p:cNvPr id="4" name="شريط منحني إلى الأسفل 3"/>
          <p:cNvSpPr/>
          <p:nvPr/>
        </p:nvSpPr>
        <p:spPr>
          <a:xfrm>
            <a:off x="285720" y="5786454"/>
            <a:ext cx="1216152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شريط منحني إلى الأسفل 4"/>
          <p:cNvSpPr/>
          <p:nvPr/>
        </p:nvSpPr>
        <p:spPr>
          <a:xfrm>
            <a:off x="7927848" y="428604"/>
            <a:ext cx="1216152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86644" y="1785926"/>
            <a:ext cx="428628" cy="22145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IQ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6" name="مخطط انسيابي: شريط مثقب 5"/>
          <p:cNvSpPr/>
          <p:nvPr/>
        </p:nvSpPr>
        <p:spPr>
          <a:xfrm>
            <a:off x="714348" y="571480"/>
            <a:ext cx="7358114" cy="5214974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surgical procedure for extraction of impacted lower third molar </a:t>
            </a:r>
            <a:endParaRPr lang="ar-IQ" sz="3600" dirty="0">
              <a:solidFill>
                <a:srgbClr val="FFFF00"/>
              </a:solidFill>
            </a:endParaRPr>
          </a:p>
        </p:txBody>
      </p:sp>
      <p:sp>
        <p:nvSpPr>
          <p:cNvPr id="5" name="مخطط انسيابي: شريط مثقب 4"/>
          <p:cNvSpPr/>
          <p:nvPr/>
        </p:nvSpPr>
        <p:spPr>
          <a:xfrm>
            <a:off x="0" y="57148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مخطط انسيابي: شريط مثقب 6"/>
          <p:cNvSpPr/>
          <p:nvPr/>
        </p:nvSpPr>
        <p:spPr>
          <a:xfrm>
            <a:off x="8072462" y="5143512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1-elevation of an adequate mucoperiosteal flap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3 types </a:t>
            </a:r>
            <a:r>
              <a:rPr lang="en-US" dirty="0" smtClean="0"/>
              <a:t>of mucoperiosteal flap design for removal of impacted lower third molar :</a:t>
            </a:r>
          </a:p>
          <a:p>
            <a:pPr algn="l" rtl="0">
              <a:buNone/>
            </a:pPr>
            <a:r>
              <a:rPr lang="en-US" dirty="0" smtClean="0"/>
              <a:t>1- </a:t>
            </a:r>
            <a:r>
              <a:rPr lang="en-US" dirty="0" smtClean="0">
                <a:solidFill>
                  <a:srgbClr val="FF0000"/>
                </a:solidFill>
              </a:rPr>
              <a:t>envelop flap </a:t>
            </a:r>
            <a:r>
              <a:rPr lang="en-US" dirty="0" smtClean="0"/>
              <a:t>: used for soft tissue impaction that need no bone removal. No vertical incision </a:t>
            </a:r>
          </a:p>
          <a:p>
            <a:pPr algn="l" rtl="0">
              <a:buNone/>
            </a:pPr>
            <a:r>
              <a:rPr lang="en-US" dirty="0" smtClean="0"/>
              <a:t>2- </a:t>
            </a:r>
            <a:r>
              <a:rPr lang="en-US" dirty="0" smtClean="0">
                <a:solidFill>
                  <a:srgbClr val="FF0000"/>
                </a:solidFill>
              </a:rPr>
              <a:t>standard flap </a:t>
            </a:r>
            <a:r>
              <a:rPr lang="en-US" dirty="0" smtClean="0"/>
              <a:t>indicated in all cases of impacted lower third molar . The vertical releasing incision lie distal to the second molar.</a:t>
            </a:r>
          </a:p>
          <a:p>
            <a:pPr algn="l" rtl="0">
              <a:buNone/>
            </a:pPr>
            <a:r>
              <a:rPr lang="en-US" dirty="0" smtClean="0"/>
              <a:t>3- </a:t>
            </a:r>
            <a:r>
              <a:rPr lang="en-US" dirty="0" smtClean="0">
                <a:solidFill>
                  <a:srgbClr val="FF0000"/>
                </a:solidFill>
              </a:rPr>
              <a:t>modified standard flap </a:t>
            </a:r>
            <a:r>
              <a:rPr lang="en-US" dirty="0" smtClean="0"/>
              <a:t>indicated for impacted tooth that completely covered by bone .the vertical releasing incision lie mesial to the second molar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3794" name="Picture 2" descr="C:\Documents and Settings\ابو زكريا\My Documents\My Pictures\New Folder (2)\DSC00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107236"/>
            <a:ext cx="4106547" cy="2863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" name="Picture 2" descr="C:\Documents and Settings\ابو زكريا\My Documents\My Pictures\New Folder (2)\DSC0016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4470" y="116633"/>
            <a:ext cx="457200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Documents and Settings\ابو زكريا\My Documents\My Pictures\New Folder (2)\DSC0016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3688" y="3717032"/>
            <a:ext cx="5321564" cy="2913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Documents and Settings\ابو زكريا\My Documents\My Pictures\New Folder (2)\DSC0016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07904" y="2891631"/>
            <a:ext cx="5324409" cy="3993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4" name="Picture 2" descr="C:\Documents and Settings\ابو زكريا\My Documents\My Pictures\New Folder (2)\DSC001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13254" y="29278"/>
            <a:ext cx="4961525" cy="3721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Bone removal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Purpose of bone removal :</a:t>
            </a:r>
          </a:p>
          <a:p>
            <a:pPr algn="l" rtl="0">
              <a:buNone/>
            </a:pPr>
            <a:r>
              <a:rPr lang="en-US" dirty="0" smtClean="0"/>
              <a:t>1- exposure of the impacted tooth </a:t>
            </a:r>
          </a:p>
          <a:p>
            <a:pPr algn="l" rtl="0">
              <a:buNone/>
            </a:pPr>
            <a:r>
              <a:rPr lang="en-US" dirty="0" smtClean="0"/>
              <a:t>2- removal of bone in the path of removal</a:t>
            </a:r>
          </a:p>
          <a:p>
            <a:pPr algn="l" rtl="0">
              <a:buNone/>
            </a:pPr>
            <a:r>
              <a:rPr lang="en-US" dirty="0" smtClean="0"/>
              <a:t>3-exposure of a point for elevator application( at the cemento enamel junction )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Before the surgical procedure the following should be done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 proper </a:t>
            </a:r>
            <a:r>
              <a:rPr lang="en-US" dirty="0" smtClean="0">
                <a:solidFill>
                  <a:srgbClr val="FF0000"/>
                </a:solidFill>
              </a:rPr>
              <a:t>clinical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radiographic</a:t>
            </a:r>
            <a:r>
              <a:rPr lang="en-US" dirty="0" smtClean="0"/>
              <a:t> evaluation of the condition.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2-classification</a:t>
            </a:r>
            <a:r>
              <a:rPr lang="en-US" dirty="0" smtClean="0"/>
              <a:t> of the impacted tooth to evaluate the difficulty of the surgical </a:t>
            </a:r>
            <a:r>
              <a:rPr lang="en-US" dirty="0"/>
              <a:t> </a:t>
            </a:r>
            <a:r>
              <a:rPr lang="en-US" dirty="0" smtClean="0"/>
              <a:t>procedure 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selection of the proper </a:t>
            </a:r>
            <a:r>
              <a:rPr lang="en-US" dirty="0" smtClean="0">
                <a:solidFill>
                  <a:srgbClr val="FF0000"/>
                </a:solidFill>
              </a:rPr>
              <a:t>time</a:t>
            </a:r>
            <a:r>
              <a:rPr lang="en-US" dirty="0" smtClean="0"/>
              <a:t> for surgical removal.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4-</a:t>
            </a:r>
            <a:r>
              <a:rPr lang="en-US" dirty="0" smtClean="0"/>
              <a:t> explain the condition and its complication to the</a:t>
            </a:r>
            <a:r>
              <a:rPr lang="en-US" dirty="0" smtClean="0">
                <a:solidFill>
                  <a:srgbClr val="FF0000"/>
                </a:solidFill>
              </a:rPr>
              <a:t> patient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5 – </a:t>
            </a:r>
            <a:r>
              <a:rPr lang="en-US" dirty="0" smtClean="0"/>
              <a:t>select </a:t>
            </a:r>
            <a:r>
              <a:rPr lang="en-US" dirty="0" smtClean="0">
                <a:solidFill>
                  <a:srgbClr val="FF0000"/>
                </a:solidFill>
              </a:rPr>
              <a:t>type</a:t>
            </a:r>
            <a:r>
              <a:rPr lang="en-US" dirty="0" smtClean="0"/>
              <a:t> of anesthesia</a:t>
            </a:r>
            <a:endParaRPr lang="ar-IQ" dirty="0"/>
          </a:p>
        </p:txBody>
      </p:sp>
      <p:sp>
        <p:nvSpPr>
          <p:cNvPr id="4" name="شريط منحني إلى الأعلى 3"/>
          <p:cNvSpPr/>
          <p:nvPr/>
        </p:nvSpPr>
        <p:spPr>
          <a:xfrm>
            <a:off x="7927848" y="500042"/>
            <a:ext cx="1216152" cy="7589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شريط منحني إلى الأعلى 4"/>
          <p:cNvSpPr/>
          <p:nvPr/>
        </p:nvSpPr>
        <p:spPr>
          <a:xfrm>
            <a:off x="0" y="6099048"/>
            <a:ext cx="1216152" cy="7589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Types of bone removal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Guttering with surgical bur or Postage stamp method  with surgical bur . Irrigation with cold saline , chlorhexidine or distilled water(20 degree centigrade) .irreversible bone cell necrosis occur at 56 degree centigrade. </a:t>
            </a:r>
          </a:p>
          <a:p>
            <a:pPr algn="l" rtl="0"/>
            <a:r>
              <a:rPr lang="en-US" dirty="0" smtClean="0"/>
              <a:t>Chisel and hammer</a:t>
            </a:r>
          </a:p>
          <a:p>
            <a:pPr algn="l" rtl="0"/>
            <a:r>
              <a:rPr lang="en-US" dirty="0" smtClean="0"/>
              <a:t>Piezoelectric surgery.</a:t>
            </a:r>
          </a:p>
          <a:p>
            <a:pPr algn="l" rtl="0"/>
            <a:r>
              <a:rPr lang="en-US" dirty="0" smtClean="0"/>
              <a:t>Laser surgery.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Removal of surrounding bone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After adequate flap retraction , bone removal is then performed . A high torque handpiece with a special surgical attachment that will not blow air into the surgical field must be used . </a:t>
            </a:r>
          </a:p>
          <a:p>
            <a:pPr algn="l"/>
            <a:r>
              <a:rPr lang="en-US" dirty="0" smtClean="0"/>
              <a:t>A trough should be cut between the crown and the lateral buccal alveolar bone exposing the entire crown to the cementoenamel junction 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A constant stream of water irrigation must accompany the drilling  to avoid overheating the bone as well as improving visibility by removing the cut bone and tooth debris 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 descr="C:\Documents and Settings\ابو زكريا\My Documents\DSC00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6686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Piezoelectric bone surgery known simply as piezosurgery is a new technique of bone removal ( osteomy and osteoplasty ) which require the use of micro vibrations of ultrasonic frequency scalpel . the vibration is amplified and transferred into a drill which when rapidly applied with slight pressure up on the bony tissues , results in cavitations phenomena , with a mechanical cutting effect exclusively on mineralized tissue .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l"/>
            <a:r>
              <a:rPr lang="en-US" dirty="0" smtClean="0"/>
              <a:t>Piezo electric surgery :the advantage of using this technology is that piezoelectric surgery dose not cut soft tissues , so damage to the soft tissue is less likely to occur .</a:t>
            </a:r>
            <a:endParaRPr lang="ar-IQ" dirty="0"/>
          </a:p>
        </p:txBody>
      </p:sp>
      <p:pic>
        <p:nvPicPr>
          <p:cNvPr id="4" name="Picture 2" descr="C:\Users\MNC\Desktop\New Folder\DSC01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653" y="2445633"/>
            <a:ext cx="3167795" cy="4223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Tooth delivery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 </a:t>
            </a:r>
            <a:r>
              <a:rPr lang="en-US" u="sng" dirty="0" smtClean="0"/>
              <a:t>whole tooth delivery </a:t>
            </a:r>
            <a:r>
              <a:rPr lang="en-US" dirty="0" smtClean="0"/>
              <a:t>without tooth division . Total delivery by application of force using elevator , mesial or buccal elevator application.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2- </a:t>
            </a:r>
            <a:r>
              <a:rPr lang="en-US" u="sng" dirty="0" smtClean="0"/>
              <a:t>tooth division </a:t>
            </a:r>
            <a:r>
              <a:rPr lang="en-US" dirty="0" smtClean="0"/>
              <a:t>: division is indicated to reduce resistance , create space or remove interlocked cusps of the tooth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dirty="0" smtClean="0"/>
              <a:t>Tooth division/ 3 types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1- </a:t>
            </a:r>
            <a:r>
              <a:rPr lang="en-US" dirty="0" smtClean="0">
                <a:solidFill>
                  <a:srgbClr val="FF0000"/>
                </a:solidFill>
              </a:rPr>
              <a:t>decapitation</a:t>
            </a:r>
            <a:r>
              <a:rPr lang="en-US" dirty="0" smtClean="0"/>
              <a:t> : division of the crown of the tooth at cervical margin level. It is indicated in horizontally impacted mandibular 3</a:t>
            </a:r>
            <a:r>
              <a:rPr lang="en-US" baseline="30000" dirty="0" smtClean="0"/>
              <a:t>rd</a:t>
            </a:r>
            <a:r>
              <a:rPr lang="en-US" dirty="0" smtClean="0"/>
              <a:t> molar . </a:t>
            </a:r>
          </a:p>
          <a:p>
            <a:pPr algn="l" rtl="0">
              <a:buNone/>
            </a:pPr>
            <a:r>
              <a:rPr lang="en-US" dirty="0" smtClean="0"/>
              <a:t> 2 – </a:t>
            </a:r>
            <a:r>
              <a:rPr lang="en-US" dirty="0" smtClean="0">
                <a:solidFill>
                  <a:srgbClr val="FF0000"/>
                </a:solidFill>
              </a:rPr>
              <a:t>longitudinal tooth division </a:t>
            </a:r>
            <a:r>
              <a:rPr lang="en-US" dirty="0" smtClean="0"/>
              <a:t>: indicated when the impacted tooth has a widely divergent straight roots or when one root is straight and the other is curved( different path of removal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3010" name="Picture 2" descr="C:\Documents and Settings\ابو زكريا\My Documents\My Pictures\New Folder (3)\DSC00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23919" y="2502"/>
            <a:ext cx="4307887" cy="3016563"/>
          </a:xfrm>
          <a:prstGeom prst="rect">
            <a:avLst/>
          </a:prstGeom>
          <a:noFill/>
        </p:spPr>
      </p:pic>
      <p:pic>
        <p:nvPicPr>
          <p:cNvPr id="5" name="Picture 2" descr="C:\Documents and Settings\ابو زكريا\My Documents\DSC0010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1776" y="-21009"/>
            <a:ext cx="4222224" cy="3166668"/>
          </a:xfrm>
          <a:prstGeom prst="rect">
            <a:avLst/>
          </a:prstGeom>
          <a:noFill/>
        </p:spPr>
      </p:pic>
      <p:pic>
        <p:nvPicPr>
          <p:cNvPr id="6" name="Picture 2" descr="C:\Documents and Settings\ابو زكريا\My Documents\My Pictures\New Folder (3)\DSC0020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3208225"/>
            <a:ext cx="4379979" cy="3138694"/>
          </a:xfrm>
          <a:prstGeom prst="rect">
            <a:avLst/>
          </a:prstGeom>
          <a:noFill/>
        </p:spPr>
      </p:pic>
      <p:pic>
        <p:nvPicPr>
          <p:cNvPr id="7" name="Picture 2" descr="C:\Documents and Settings\ابو زكريا\My Documents\My Pictures\New Folder (3)\DSC0020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83952" y="3356992"/>
            <a:ext cx="4172281" cy="3129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dirty="0" smtClean="0"/>
              <a:t>3- </a:t>
            </a:r>
            <a:r>
              <a:rPr lang="en-US" dirty="0" smtClean="0">
                <a:solidFill>
                  <a:srgbClr val="FF0000"/>
                </a:solidFill>
              </a:rPr>
              <a:t>division of the interlocking cusp</a:t>
            </a:r>
            <a:r>
              <a:rPr lang="en-US" dirty="0" smtClean="0"/>
              <a:t>: indicated for  mesioangular impaction , </a:t>
            </a:r>
          </a:p>
          <a:p>
            <a:pPr algn="l" rtl="0">
              <a:buNone/>
            </a:pPr>
            <a:r>
              <a:rPr lang="en-US" dirty="0" smtClean="0"/>
              <a:t>removal of the interlocking segment of the tooth ,usually located under the distal surface of the second molar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Evaluation of the difficulty of the impacted lower third molar  removal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 the orientation of the tooth ( distinction between vertical and distoangular impaction )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the depth of the tooth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the relation of the impacted tooth to the external oblique ridge and to the internal oblique ridge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4 –</a:t>
            </a:r>
            <a:r>
              <a:rPr lang="en-US" dirty="0" smtClean="0"/>
              <a:t>root shape like bulbous root or thin spindly roots.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5 – </a:t>
            </a:r>
            <a:r>
              <a:rPr lang="en-US" dirty="0" smtClean="0"/>
              <a:t>bone density (texture of the investing bone)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6-</a:t>
            </a:r>
            <a:r>
              <a:rPr lang="en-US" dirty="0" smtClean="0"/>
              <a:t>relation to the inferior dental canal 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4034" name="Picture 2" descr="C:\Documents and Settings\ابو زكريا\My Documents\My Pictures\New Folder (3)\DSC00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97" y="-25188"/>
            <a:ext cx="4693919" cy="3520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Documents and Settings\ابو زكريا\My Documents\My Pictures\New Folder (3)\DSC0019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95936" y="2996952"/>
            <a:ext cx="5148064" cy="3861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Toilet of the socket or preparation for wound closure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After removal of the tooth from its socket the wound is gently irrigated with sterile normal saline solution and inspected for :</a:t>
            </a:r>
          </a:p>
          <a:p>
            <a:pPr algn="l" rtl="0"/>
            <a:r>
              <a:rPr lang="en-US" dirty="0" smtClean="0"/>
              <a:t>1- Any remnant of the residual tooth sac           ( tooth follicle) is removed .</a:t>
            </a:r>
          </a:p>
          <a:p>
            <a:pPr algn="l" rtl="0"/>
            <a:r>
              <a:rPr lang="en-US" dirty="0" smtClean="0"/>
              <a:t>2- Remnants of tooth structure or fragment of bone debris is gently removed.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dirty="0" smtClean="0"/>
              <a:t>3- small fragment of detached bone .  </a:t>
            </a:r>
            <a:endParaRPr lang="ar-IQ" dirty="0" smtClean="0"/>
          </a:p>
          <a:p>
            <a:pPr algn="l" rtl="0">
              <a:buNone/>
            </a:pPr>
            <a:r>
              <a:rPr lang="en-US" dirty="0" smtClean="0"/>
              <a:t>4- sharp edges of interseptal or alveolar bone </a:t>
            </a:r>
            <a:endParaRPr lang="ar-IQ" dirty="0" smtClean="0"/>
          </a:p>
          <a:p>
            <a:pPr algn="l" rtl="0">
              <a:buNone/>
            </a:pPr>
            <a:r>
              <a:rPr lang="en-US" dirty="0" smtClean="0"/>
              <a:t>is trimmed and smoothed .</a:t>
            </a:r>
          </a:p>
          <a:p>
            <a:pPr algn="l" rtl="0">
              <a:buNone/>
            </a:pPr>
            <a:r>
              <a:rPr lang="en-US" dirty="0" smtClean="0"/>
              <a:t>then final irrigation and wound now is ready for closure</a:t>
            </a:r>
          </a:p>
          <a:p>
            <a:pPr algn="l" rtl="0">
              <a:buNone/>
            </a:pPr>
            <a:r>
              <a:rPr lang="en-US" dirty="0" smtClean="0"/>
              <a:t>Inadequate debridement is a primary cause of post operative pain and infection 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Closure of the wound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Well designed and properly reflected flap can be easily repositioned into its place ,using</a:t>
            </a:r>
            <a:r>
              <a:rPr lang="en-US" dirty="0" smtClean="0">
                <a:solidFill>
                  <a:srgbClr val="FF0000"/>
                </a:solidFill>
              </a:rPr>
              <a:t> 000 </a:t>
            </a:r>
            <a:r>
              <a:rPr lang="en-US" dirty="0" smtClean="0"/>
              <a:t>black silk suture   .</a:t>
            </a:r>
            <a:endParaRPr lang="ar-IQ" dirty="0"/>
          </a:p>
        </p:txBody>
      </p:sp>
      <p:pic>
        <p:nvPicPr>
          <p:cNvPr id="4" name="Picture 6" descr="nu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7224" y="3357562"/>
            <a:ext cx="3504000" cy="26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The flap should not be closed watertight with multiple sutures but rather closed with 2 or 3 stitches to allow for some limited opening and drainage 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Post operative care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 a pressure pack is held in place for 1 hour. Usually use wet gauze or wet cotton 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post operative instruction is given to the patient  :</a:t>
            </a:r>
          </a:p>
          <a:p>
            <a:pPr algn="l" rtl="0"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a/ </a:t>
            </a:r>
            <a:r>
              <a:rPr lang="en-US" dirty="0" smtClean="0"/>
              <a:t>cold packs at the angle of the mandible in case of lower 8 for 20 minutes 5 times daily but do not freeze the skin 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smtClean="0"/>
              <a:t>/ proper antibiotic therapy </a:t>
            </a:r>
          </a:p>
          <a:p>
            <a:pPr algn="l" rtl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 c  </a:t>
            </a:r>
            <a:r>
              <a:rPr lang="en-US" dirty="0" smtClean="0"/>
              <a:t>/ maintaining good oral hygiene including mouth washes and teeth brushing 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 D  </a:t>
            </a:r>
            <a:r>
              <a:rPr lang="en-US" dirty="0" smtClean="0"/>
              <a:t>/ soft diet 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smtClean="0"/>
              <a:t>/Do not smoke for 24 hour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3-   </a:t>
            </a:r>
            <a:r>
              <a:rPr lang="en-US" dirty="0" smtClean="0"/>
              <a:t>appointment for check up after 2 days 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4 –   </a:t>
            </a:r>
            <a:r>
              <a:rPr lang="en-US" dirty="0" smtClean="0"/>
              <a:t>appointment for suture removal after 5-7 days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Complications associated with surgical removal of impacted teeth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Complication during the surgery :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1 – </a:t>
            </a:r>
            <a:r>
              <a:rPr lang="en-US" i="1" u="sng" dirty="0" smtClean="0"/>
              <a:t>laceration of the flap </a:t>
            </a:r>
            <a:r>
              <a:rPr lang="en-US" dirty="0" smtClean="0"/>
              <a:t>due to ;</a:t>
            </a:r>
          </a:p>
          <a:p>
            <a:pPr algn="l" rtl="0">
              <a:buNone/>
            </a:pPr>
            <a:r>
              <a:rPr lang="en-US" dirty="0" smtClean="0"/>
              <a:t>    A / improper incision design.</a:t>
            </a:r>
          </a:p>
          <a:p>
            <a:pPr algn="l" rtl="0">
              <a:buNone/>
            </a:pPr>
            <a:r>
              <a:rPr lang="en-US" dirty="0" smtClean="0"/>
              <a:t>    B / improper elevation of the flap and improper retraction , this lead to delayed healing 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2 – </a:t>
            </a:r>
            <a:r>
              <a:rPr lang="en-US" i="1" u="sng" dirty="0" smtClean="0"/>
              <a:t>fracture of the jaw </a:t>
            </a:r>
            <a:r>
              <a:rPr lang="en-US" dirty="0" smtClean="0"/>
              <a:t>at the angle of the mandible due to improper use of  elevators with uncontrolled force. 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114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3 – </a:t>
            </a:r>
            <a:r>
              <a:rPr lang="en-US" i="1" u="sng" dirty="0" smtClean="0"/>
              <a:t>fracture of the tuberosity </a:t>
            </a:r>
            <a:r>
              <a:rPr lang="en-US" dirty="0" smtClean="0"/>
              <a:t>: this occur with erupted rather than unerupted tooth due to improper use of the force 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4 - </a:t>
            </a:r>
            <a:r>
              <a:rPr lang="en-US" dirty="0" smtClean="0"/>
              <a:t> injury to inferior alveolar canal occur in deeply seated vertical impaction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5-</a:t>
            </a:r>
            <a:r>
              <a:rPr lang="en-US" dirty="0" smtClean="0"/>
              <a:t> damage to the nasal floor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6- </a:t>
            </a:r>
            <a:r>
              <a:rPr lang="en-US" dirty="0" smtClean="0"/>
              <a:t> involvement of the maxillary sinus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939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7- </a:t>
            </a:r>
            <a:r>
              <a:rPr lang="en-US" dirty="0" smtClean="0"/>
              <a:t> pushing the maxillary tooth into the maxillary sinus 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8 -</a:t>
            </a:r>
            <a:r>
              <a:rPr lang="en-US" dirty="0" smtClean="0"/>
              <a:t> pushing the </a:t>
            </a:r>
            <a:r>
              <a:rPr lang="en-US" dirty="0" smtClean="0">
                <a:solidFill>
                  <a:srgbClr val="FF0000"/>
                </a:solidFill>
              </a:rPr>
              <a:t>maxillary</a:t>
            </a:r>
            <a:r>
              <a:rPr lang="en-US" dirty="0" smtClean="0"/>
              <a:t> third molar into the pterygopalatine  fossa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9- </a:t>
            </a:r>
            <a:r>
              <a:rPr lang="en-US" dirty="0" smtClean="0"/>
              <a:t>pushing of the </a:t>
            </a:r>
            <a:r>
              <a:rPr lang="en-US" dirty="0" smtClean="0">
                <a:solidFill>
                  <a:srgbClr val="FF0000"/>
                </a:solidFill>
              </a:rPr>
              <a:t>mandibular</a:t>
            </a:r>
            <a:r>
              <a:rPr lang="en-US" dirty="0" smtClean="0"/>
              <a:t> third molar into the pterygomandibular space or into the submandibular space.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10  </a:t>
            </a:r>
            <a:r>
              <a:rPr lang="en-US" dirty="0" smtClean="0"/>
              <a:t>- aspiration or swallowing of the impacted tooth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702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Relation to the inferior alveolar canal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If the canal is below the apex it is not at risk . If it at the apex it may be damaged by mesially applied elevation which forces the apex down if bone removal has been in adequate .</a:t>
            </a:r>
          </a:p>
          <a:p>
            <a:pPr algn="l" rtl="0"/>
            <a:r>
              <a:rPr lang="en-US" dirty="0" smtClean="0"/>
              <a:t>The root apex may be grooved by the neurovascular bundle , </a:t>
            </a:r>
            <a:r>
              <a:rPr lang="en-US" dirty="0" smtClean="0">
                <a:solidFill>
                  <a:schemeClr val="bg1"/>
                </a:solidFill>
              </a:rPr>
              <a:t>splitting the tooth longitudinally with an osteotome may also concuss the nerve and produce neuropraxia 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Post operative complication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smtClean="0"/>
              <a:t>– post operative</a:t>
            </a:r>
            <a:r>
              <a:rPr lang="en-US" dirty="0" smtClean="0">
                <a:solidFill>
                  <a:srgbClr val="FF0000"/>
                </a:solidFill>
              </a:rPr>
              <a:t> pain </a:t>
            </a:r>
            <a:r>
              <a:rPr lang="en-US" dirty="0" smtClean="0"/>
              <a:t>which is greatly reduced when preemptive analgesia like tramadol injection used 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post operative </a:t>
            </a:r>
            <a:r>
              <a:rPr lang="en-US" dirty="0" smtClean="0">
                <a:solidFill>
                  <a:srgbClr val="FF0000"/>
                </a:solidFill>
              </a:rPr>
              <a:t>swelling</a:t>
            </a:r>
            <a:r>
              <a:rPr lang="en-US" dirty="0" smtClean="0"/>
              <a:t> or edema which is greatly reduced when preoperative decadron (dexamethasone 8 mg ) injection used 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en-US" dirty="0" smtClean="0"/>
              <a:t>- Post operative </a:t>
            </a:r>
            <a:r>
              <a:rPr lang="en-US" dirty="0" smtClean="0">
                <a:solidFill>
                  <a:srgbClr val="FF0000"/>
                </a:solidFill>
              </a:rPr>
              <a:t>infection</a:t>
            </a:r>
            <a:r>
              <a:rPr lang="en-US" dirty="0" smtClean="0"/>
              <a:t> which is greatly reduced when preoperative antibiotic like ampiclox 500 mg injection used 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739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4 - </a:t>
            </a:r>
            <a:r>
              <a:rPr lang="en-US" dirty="0" smtClean="0"/>
              <a:t>Post operative </a:t>
            </a:r>
            <a:r>
              <a:rPr lang="en-US" dirty="0" smtClean="0">
                <a:solidFill>
                  <a:srgbClr val="FF0000"/>
                </a:solidFill>
              </a:rPr>
              <a:t>bleeding</a:t>
            </a:r>
            <a:r>
              <a:rPr lang="en-US" dirty="0" smtClean="0"/>
              <a:t> which is greatly reduced if complete homeostasis is secured before suturing 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5-</a:t>
            </a:r>
            <a:r>
              <a:rPr lang="en-US" dirty="0" smtClean="0"/>
              <a:t> trismus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6-</a:t>
            </a:r>
            <a:r>
              <a:rPr lang="en-US" dirty="0" smtClean="0"/>
              <a:t> osteomyelitis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7-</a:t>
            </a:r>
            <a:r>
              <a:rPr lang="en-US" dirty="0" smtClean="0"/>
              <a:t> pain at the TMJ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8  - </a:t>
            </a:r>
            <a:r>
              <a:rPr lang="en-US" dirty="0" smtClean="0"/>
              <a:t>pain with swallowing (dysphagia) due to edema of the pharynx or hematoma formation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015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0700" dirty="0" smtClean="0">
                <a:solidFill>
                  <a:srgbClr val="FFFF00"/>
                </a:solidFill>
              </a:rPr>
              <a:t>Thank you</a:t>
            </a:r>
            <a:r>
              <a:rPr lang="ar-IQ" dirty="0" smtClean="0">
                <a:solidFill>
                  <a:srgbClr val="FFFF00"/>
                </a:solidFill>
              </a:rPr>
              <a:t/>
            </a:r>
            <a:br>
              <a:rPr lang="ar-IQ" dirty="0" smtClean="0">
                <a:solidFill>
                  <a:srgbClr val="FFFF00"/>
                </a:solidFill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ar-IQ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7346" name="Picture 2" descr="C:\Users\MNC\Desktop\New Folder\DSC01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7056000" cy="52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If the nerve is above the level of the apex , it is usually buccal to the root unless the crown is lingually inclined so that the root lies buccaly, a </a:t>
            </a:r>
            <a:r>
              <a:rPr lang="en-US" dirty="0" smtClean="0">
                <a:solidFill>
                  <a:srgbClr val="FFFF00"/>
                </a:solidFill>
              </a:rPr>
              <a:t>buccaly placed nerve is at risk from buccal bone removal or from buccal movement of the forceps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 the upper and lower cortical plate of the canal is also missing as the canal crosses the tooth this will mean grooving or perforation of the root</a:t>
            </a:r>
            <a:r>
              <a:rPr lang="en-US" dirty="0" smtClean="0">
                <a:solidFill>
                  <a:schemeClr val="bg1"/>
                </a:solidFill>
              </a:rPr>
              <a:t> .</a:t>
            </a: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Another feature which suggest either deep grooving or </a:t>
            </a:r>
            <a:r>
              <a:rPr lang="en-US" dirty="0" smtClean="0">
                <a:solidFill>
                  <a:srgbClr val="FFFF00"/>
                </a:solidFill>
              </a:rPr>
              <a:t>perforation</a:t>
            </a:r>
            <a:r>
              <a:rPr lang="en-US" dirty="0" smtClean="0"/>
              <a:t> of the root is when the canal is </a:t>
            </a:r>
            <a:r>
              <a:rPr lang="en-US" dirty="0" smtClean="0">
                <a:solidFill>
                  <a:srgbClr val="FFFF00"/>
                </a:solidFill>
              </a:rPr>
              <a:t>looped upwards </a:t>
            </a:r>
            <a:r>
              <a:rPr lang="en-US" dirty="0" smtClean="0"/>
              <a:t>by the tooth . </a:t>
            </a:r>
            <a:r>
              <a:rPr lang="en-US" dirty="0" smtClean="0">
                <a:solidFill>
                  <a:schemeClr val="bg1"/>
                </a:solidFill>
              </a:rPr>
              <a:t>The implication is that the neurovascular bundle has been pulled upwards at that point as the tooth has attempted to erupt 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7 – </a:t>
            </a:r>
            <a:r>
              <a:rPr lang="en-US" dirty="0" smtClean="0"/>
              <a:t>patient age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8 – </a:t>
            </a:r>
            <a:r>
              <a:rPr lang="en-US" dirty="0" smtClean="0"/>
              <a:t>degree of mouth opening 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9-</a:t>
            </a:r>
            <a:r>
              <a:rPr lang="en-US" dirty="0" smtClean="0"/>
              <a:t> general buildup of the patient 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10 –</a:t>
            </a:r>
            <a:r>
              <a:rPr lang="en-US" dirty="0" smtClean="0"/>
              <a:t>type of impaction like soft tissue impaction , bony impaction , tooth to tooth impaction..</a:t>
            </a:r>
          </a:p>
          <a:p>
            <a:endParaRPr lang="ar-IQ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- crown size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12</a:t>
            </a:r>
            <a:r>
              <a:rPr lang="en-US" dirty="0" smtClean="0"/>
              <a:t>- follicular size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13</a:t>
            </a:r>
            <a:r>
              <a:rPr lang="en-US" dirty="0" smtClean="0"/>
              <a:t> – depth of bone between the tooth and the lower border of the mandible .</a:t>
            </a:r>
            <a:endParaRPr lang="ar-IQ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858</TotalTime>
  <Words>1668</Words>
  <Application>Microsoft Office PowerPoint</Application>
  <PresentationFormat>On-screen Show (4:3)</PresentationFormat>
  <Paragraphs>122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Before the surgical procedure the following should be done</vt:lpstr>
      <vt:lpstr>Evaluation of the difficulty of the impacted lower third molar  removal</vt:lpstr>
      <vt:lpstr>Relation to the inferior alveolar canal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Selection the time for surgical procedure</vt:lpstr>
      <vt:lpstr>PowerPoint Presentation</vt:lpstr>
      <vt:lpstr>PowerPoint Presentation</vt:lpstr>
      <vt:lpstr>The patient </vt:lpstr>
      <vt:lpstr>Choice the type of anesthesia  </vt:lpstr>
      <vt:lpstr>PowerPoint Presentation</vt:lpstr>
      <vt:lpstr>1-elevation of an adequate mucoperiosteal flap</vt:lpstr>
      <vt:lpstr>PowerPoint Presentation</vt:lpstr>
      <vt:lpstr>PowerPoint Presentation</vt:lpstr>
      <vt:lpstr>Bone removal</vt:lpstr>
      <vt:lpstr>Types of bone removal </vt:lpstr>
      <vt:lpstr>Removal of surrounding bone  </vt:lpstr>
      <vt:lpstr>PowerPoint Presentation</vt:lpstr>
      <vt:lpstr>PowerPoint Presentation</vt:lpstr>
      <vt:lpstr>PowerPoint Presentation</vt:lpstr>
      <vt:lpstr>PowerPoint Presentation</vt:lpstr>
      <vt:lpstr>Tooth delivery</vt:lpstr>
      <vt:lpstr>Tooth division/ 3 types</vt:lpstr>
      <vt:lpstr>PowerPoint Presentation</vt:lpstr>
      <vt:lpstr>PowerPoint Presentation</vt:lpstr>
      <vt:lpstr>PowerPoint Presentation</vt:lpstr>
      <vt:lpstr>Toilet of the socket or preparation for wound closure</vt:lpstr>
      <vt:lpstr>PowerPoint Presentation</vt:lpstr>
      <vt:lpstr>Closure of the wound </vt:lpstr>
      <vt:lpstr>PowerPoint Presentation</vt:lpstr>
      <vt:lpstr>Post operative care</vt:lpstr>
      <vt:lpstr>PowerPoint Presentation</vt:lpstr>
      <vt:lpstr>Complications associated with surgical removal of impacted teeth </vt:lpstr>
      <vt:lpstr>PowerPoint Presentation</vt:lpstr>
      <vt:lpstr>PowerPoint Presentation</vt:lpstr>
      <vt:lpstr>Post operative complication </vt:lpstr>
      <vt:lpstr>PowerPoint Presentation</vt:lpstr>
      <vt:lpstr>Thank you 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K-Ahmed</dc:creator>
  <cp:lastModifiedBy>Fidaa</cp:lastModifiedBy>
  <cp:revision>175</cp:revision>
  <dcterms:created xsi:type="dcterms:W3CDTF">2008-10-26T15:18:59Z</dcterms:created>
  <dcterms:modified xsi:type="dcterms:W3CDTF">2015-10-20T18:55:17Z</dcterms:modified>
</cp:coreProperties>
</file>