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1"/>
  </p:notesMasterIdLst>
  <p:handoutMasterIdLst>
    <p:handoutMasterId r:id="rId62"/>
  </p:handoutMasterIdLst>
  <p:sldIdLst>
    <p:sldId id="256" r:id="rId2"/>
    <p:sldId id="257" r:id="rId3"/>
    <p:sldId id="260" r:id="rId4"/>
    <p:sldId id="351" r:id="rId5"/>
    <p:sldId id="352" r:id="rId6"/>
    <p:sldId id="353" r:id="rId7"/>
    <p:sldId id="262" r:id="rId8"/>
    <p:sldId id="263" r:id="rId9"/>
    <p:sldId id="327" r:id="rId10"/>
    <p:sldId id="264" r:id="rId11"/>
    <p:sldId id="266" r:id="rId12"/>
    <p:sldId id="306" r:id="rId13"/>
    <p:sldId id="267" r:id="rId14"/>
    <p:sldId id="268" r:id="rId15"/>
    <p:sldId id="332" r:id="rId16"/>
    <p:sldId id="333" r:id="rId17"/>
    <p:sldId id="271" r:id="rId18"/>
    <p:sldId id="272" r:id="rId19"/>
    <p:sldId id="273" r:id="rId20"/>
    <p:sldId id="280" r:id="rId21"/>
    <p:sldId id="283" r:id="rId22"/>
    <p:sldId id="284" r:id="rId23"/>
    <p:sldId id="285" r:id="rId24"/>
    <p:sldId id="286" r:id="rId25"/>
    <p:sldId id="287" r:id="rId26"/>
    <p:sldId id="288" r:id="rId27"/>
    <p:sldId id="289" r:id="rId28"/>
    <p:sldId id="290" r:id="rId29"/>
    <p:sldId id="270" r:id="rId30"/>
    <p:sldId id="291" r:id="rId31"/>
    <p:sldId id="292" r:id="rId32"/>
    <p:sldId id="293" r:id="rId33"/>
    <p:sldId id="294" r:id="rId34"/>
    <p:sldId id="295" r:id="rId35"/>
    <p:sldId id="296" r:id="rId36"/>
    <p:sldId id="316" r:id="rId37"/>
    <p:sldId id="297" r:id="rId38"/>
    <p:sldId id="335" r:id="rId39"/>
    <p:sldId id="337" r:id="rId40"/>
    <p:sldId id="338" r:id="rId41"/>
    <p:sldId id="334" r:id="rId42"/>
    <p:sldId id="341" r:id="rId43"/>
    <p:sldId id="342" r:id="rId44"/>
    <p:sldId id="300" r:id="rId45"/>
    <p:sldId id="301" r:id="rId46"/>
    <p:sldId id="302" r:id="rId47"/>
    <p:sldId id="346" r:id="rId48"/>
    <p:sldId id="347" r:id="rId49"/>
    <p:sldId id="348" r:id="rId50"/>
    <p:sldId id="354" r:id="rId51"/>
    <p:sldId id="355" r:id="rId52"/>
    <p:sldId id="344" r:id="rId53"/>
    <p:sldId id="345" r:id="rId54"/>
    <p:sldId id="356" r:id="rId55"/>
    <p:sldId id="274" r:id="rId56"/>
    <p:sldId id="323" r:id="rId57"/>
    <p:sldId id="324" r:id="rId58"/>
    <p:sldId id="325" r:id="rId59"/>
    <p:sldId id="305" r:id="rId6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NC"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EAC66A-A5F1-42AD-A794-627A17C955BF}" type="datetimeFigureOut">
              <a:rPr lang="en-US" smtClean="0"/>
              <a:t>10/25/2015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A115C0-E561-4E1D-BAC5-CBE973AEAC9E}" type="slidenum">
              <a:rPr lang="en-US" smtClean="0"/>
              <a:t>‹#›</a:t>
            </a:fld>
            <a:endParaRPr lang="en-US"/>
          </a:p>
        </p:txBody>
      </p:sp>
    </p:spTree>
    <p:extLst>
      <p:ext uri="{BB962C8B-B14F-4D97-AF65-F5344CB8AC3E}">
        <p14:creationId xmlns:p14="http://schemas.microsoft.com/office/powerpoint/2010/main" val="209596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4C569A0-57DF-4E41-BCF2-4CDA24EBF4F3}" type="datetimeFigureOut">
              <a:rPr lang="ar-IQ" smtClean="0"/>
              <a:pPr/>
              <a:t>12/01/1437</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12ADCDB-0761-4F13-BB6E-30503CB5A1F6}" type="slidenum">
              <a:rPr lang="ar-IQ" smtClean="0"/>
              <a:pPr/>
              <a:t>‹#›</a:t>
            </a:fld>
            <a:endParaRPr lang="ar-IQ"/>
          </a:p>
        </p:txBody>
      </p:sp>
    </p:spTree>
    <p:extLst>
      <p:ext uri="{BB962C8B-B14F-4D97-AF65-F5344CB8AC3E}">
        <p14:creationId xmlns:p14="http://schemas.microsoft.com/office/powerpoint/2010/main" val="41936063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C12ADCDB-0761-4F13-BB6E-30503CB5A1F6}" type="slidenum">
              <a:rPr lang="ar-IQ" smtClean="0"/>
              <a:pPr/>
              <a:t>25</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2ADCDB-0761-4F13-BB6E-30503CB5A1F6}" type="slidenum">
              <a:rPr lang="ar-IQ" smtClean="0"/>
              <a:pPr/>
              <a:t>46</a:t>
            </a:fld>
            <a:endParaRPr lang="ar-IQ"/>
          </a:p>
        </p:txBody>
      </p:sp>
    </p:spTree>
    <p:extLst>
      <p:ext uri="{BB962C8B-B14F-4D97-AF65-F5344CB8AC3E}">
        <p14:creationId xmlns:p14="http://schemas.microsoft.com/office/powerpoint/2010/main" val="336655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7F565FFA-FA86-4D72-A6F0-7DD1855C6808}" type="datetimeFigureOut">
              <a:rPr lang="ar-IQ" smtClean="0"/>
              <a:pPr/>
              <a:t>12/01/1437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25C22E-0F04-4F4B-A3E0-963F24AF8E80}"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F565FFA-FA86-4D72-A6F0-7DD1855C6808}" type="datetimeFigureOut">
              <a:rPr lang="ar-IQ" smtClean="0"/>
              <a:pPr/>
              <a:t>12/01/1437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25C22E-0F04-4F4B-A3E0-963F24AF8E80}"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F565FFA-FA86-4D72-A6F0-7DD1855C6808}" type="datetimeFigureOut">
              <a:rPr lang="ar-IQ" smtClean="0"/>
              <a:pPr/>
              <a:t>12/01/1437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25C22E-0F04-4F4B-A3E0-963F24AF8E80}"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F565FFA-FA86-4D72-A6F0-7DD1855C6808}" type="datetimeFigureOut">
              <a:rPr lang="ar-IQ" smtClean="0"/>
              <a:pPr/>
              <a:t>12/01/1437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25C22E-0F04-4F4B-A3E0-963F24AF8E80}"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F565FFA-FA86-4D72-A6F0-7DD1855C6808}" type="datetimeFigureOut">
              <a:rPr lang="ar-IQ" smtClean="0"/>
              <a:pPr/>
              <a:t>12/01/1437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25C22E-0F04-4F4B-A3E0-963F24AF8E80}"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7F565FFA-FA86-4D72-A6F0-7DD1855C6808}" type="datetimeFigureOut">
              <a:rPr lang="ar-IQ" smtClean="0"/>
              <a:pPr/>
              <a:t>12/01/1437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A25C22E-0F04-4F4B-A3E0-963F24AF8E80}"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7F565FFA-FA86-4D72-A6F0-7DD1855C6808}" type="datetimeFigureOut">
              <a:rPr lang="ar-IQ" smtClean="0"/>
              <a:pPr/>
              <a:t>12/01/1437</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A25C22E-0F04-4F4B-A3E0-963F24AF8E80}"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7F565FFA-FA86-4D72-A6F0-7DD1855C6808}" type="datetimeFigureOut">
              <a:rPr lang="ar-IQ" smtClean="0"/>
              <a:pPr/>
              <a:t>12/01/1437</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A25C22E-0F04-4F4B-A3E0-963F24AF8E80}"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F565FFA-FA86-4D72-A6F0-7DD1855C6808}" type="datetimeFigureOut">
              <a:rPr lang="ar-IQ" smtClean="0"/>
              <a:pPr/>
              <a:t>12/01/1437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A25C22E-0F04-4F4B-A3E0-963F24AF8E80}"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F565FFA-FA86-4D72-A6F0-7DD1855C6808}" type="datetimeFigureOut">
              <a:rPr lang="ar-IQ" smtClean="0"/>
              <a:pPr/>
              <a:t>12/01/1437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A25C22E-0F04-4F4B-A3E0-963F24AF8E80}"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F565FFA-FA86-4D72-A6F0-7DD1855C6808}" type="datetimeFigureOut">
              <a:rPr lang="ar-IQ" smtClean="0"/>
              <a:pPr/>
              <a:t>12/01/1437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A25C22E-0F04-4F4B-A3E0-963F24AF8E80}"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F565FFA-FA86-4D72-A6F0-7DD1855C6808}" type="datetimeFigureOut">
              <a:rPr lang="ar-IQ" smtClean="0"/>
              <a:pPr/>
              <a:t>12/01/1437</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A25C22E-0F04-4F4B-A3E0-963F24AF8E80}"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n.wikipedia.org/wiki/Image:Cyst_-_wisdom_tooth.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oleObject2.bin"/><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oleObject" Target="../embeddings/oleObject4.bin"/><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1214422"/>
            <a:ext cx="7772400" cy="1470025"/>
          </a:xfrm>
        </p:spPr>
        <p:txBody>
          <a:bodyPr/>
          <a:lstStyle/>
          <a:p>
            <a:r>
              <a:rPr lang="en-US" dirty="0" smtClean="0">
                <a:solidFill>
                  <a:srgbClr val="FF0000"/>
                </a:solidFill>
              </a:rPr>
              <a:t>Tooth impaction</a:t>
            </a:r>
            <a:endParaRPr lang="ar-IQ" dirty="0">
              <a:solidFill>
                <a:srgbClr val="FF0000"/>
              </a:solidFill>
            </a:endParaRPr>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775" y="2492896"/>
            <a:ext cx="6648450" cy="3600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r"/>
            <a:r>
              <a:rPr lang="en-US" dirty="0" smtClean="0">
                <a:solidFill>
                  <a:srgbClr val="FF0000"/>
                </a:solidFill>
              </a:rPr>
              <a:t>Local</a:t>
            </a:r>
            <a:r>
              <a:rPr lang="en-US" dirty="0" smtClean="0"/>
              <a:t> causes of tooth impaction </a:t>
            </a:r>
            <a:endParaRPr lang="ar-IQ" dirty="0"/>
          </a:p>
        </p:txBody>
      </p:sp>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gn="l" rtl="0"/>
            <a:r>
              <a:rPr lang="en-US" dirty="0" smtClean="0">
                <a:solidFill>
                  <a:srgbClr val="FF0000"/>
                </a:solidFill>
              </a:rPr>
              <a:t>1 – </a:t>
            </a:r>
            <a:r>
              <a:rPr lang="en-US" dirty="0" smtClean="0"/>
              <a:t>prolonged retention of deciduous teeth</a:t>
            </a:r>
          </a:p>
          <a:p>
            <a:pPr algn="l" rtl="0"/>
            <a:r>
              <a:rPr lang="en-US" dirty="0" smtClean="0">
                <a:solidFill>
                  <a:srgbClr val="FF0000"/>
                </a:solidFill>
              </a:rPr>
              <a:t>2 – large size teeth </a:t>
            </a:r>
            <a:r>
              <a:rPr lang="en-US" dirty="0" smtClean="0">
                <a:solidFill>
                  <a:schemeClr val="tx1"/>
                </a:solidFill>
              </a:rPr>
              <a:t>with</a:t>
            </a:r>
            <a:r>
              <a:rPr lang="en-US" dirty="0" smtClean="0">
                <a:solidFill>
                  <a:srgbClr val="FF0000"/>
                </a:solidFill>
              </a:rPr>
              <a:t> arch length </a:t>
            </a:r>
            <a:r>
              <a:rPr lang="en-US" dirty="0" smtClean="0"/>
              <a:t>deficiency </a:t>
            </a:r>
          </a:p>
          <a:p>
            <a:pPr algn="l" rtl="0"/>
            <a:r>
              <a:rPr lang="en-US" dirty="0" smtClean="0">
                <a:solidFill>
                  <a:srgbClr val="FF0000"/>
                </a:solidFill>
              </a:rPr>
              <a:t>3 – </a:t>
            </a:r>
            <a:r>
              <a:rPr lang="en-US" dirty="0" smtClean="0"/>
              <a:t>odontogenic cyst or odontogenic tumor change the path of eruption</a:t>
            </a:r>
          </a:p>
          <a:p>
            <a:pPr algn="l" rtl="0"/>
            <a:r>
              <a:rPr lang="en-US" dirty="0" smtClean="0">
                <a:solidFill>
                  <a:srgbClr val="FF0000"/>
                </a:solidFill>
              </a:rPr>
              <a:t>4-</a:t>
            </a:r>
            <a:r>
              <a:rPr lang="en-US" dirty="0" smtClean="0"/>
              <a:t> cleft lip and cleft palate</a:t>
            </a:r>
          </a:p>
          <a:p>
            <a:pPr algn="l" rtl="0"/>
            <a:r>
              <a:rPr lang="en-US" dirty="0" smtClean="0"/>
              <a:t>5- </a:t>
            </a:r>
            <a:r>
              <a:rPr lang="en-US" altLang="en-US" dirty="0" err="1">
                <a:solidFill>
                  <a:schemeClr val="tx1"/>
                </a:solidFill>
              </a:rPr>
              <a:t>malposed</a:t>
            </a:r>
            <a:r>
              <a:rPr lang="en-US" altLang="en-US" dirty="0">
                <a:solidFill>
                  <a:schemeClr val="tx1"/>
                </a:solidFill>
              </a:rPr>
              <a:t> tooth germ</a:t>
            </a:r>
          </a:p>
          <a:p>
            <a:pPr algn="l" rtl="0"/>
            <a:endParaRPr lang="en-US" dirty="0" smtClean="0"/>
          </a:p>
          <a:p>
            <a:endParaRPr lang="ar-IQ"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dirty="0" smtClean="0">
                <a:solidFill>
                  <a:srgbClr val="FF0000"/>
                </a:solidFill>
              </a:rPr>
              <a:t>Frequency of tooth impaction</a:t>
            </a:r>
            <a:r>
              <a:rPr lang="en-US" dirty="0" smtClean="0">
                <a:solidFill>
                  <a:schemeClr val="bg2"/>
                </a:solidFill>
              </a:rPr>
              <a:t> </a:t>
            </a:r>
            <a:endParaRPr lang="ar-IQ" dirty="0">
              <a:solidFill>
                <a:schemeClr val="bg2"/>
              </a:solidFill>
            </a:endParaRPr>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l" rtl="0"/>
            <a:r>
              <a:rPr lang="en-US" dirty="0" smtClean="0">
                <a:solidFill>
                  <a:srgbClr val="00B0F0"/>
                </a:solidFill>
              </a:rPr>
              <a:t>The frequency of tooth impaction is as follow:</a:t>
            </a:r>
          </a:p>
          <a:p>
            <a:pPr algn="l" rtl="0"/>
            <a:r>
              <a:rPr lang="en-US" dirty="0" smtClean="0">
                <a:solidFill>
                  <a:srgbClr val="00B0F0"/>
                </a:solidFill>
              </a:rPr>
              <a:t>1- lower third molar </a:t>
            </a:r>
          </a:p>
          <a:p>
            <a:pPr algn="l" rtl="0"/>
            <a:r>
              <a:rPr lang="en-US" dirty="0" smtClean="0">
                <a:solidFill>
                  <a:srgbClr val="00B0F0"/>
                </a:solidFill>
              </a:rPr>
              <a:t>2 – upper third molar </a:t>
            </a:r>
          </a:p>
          <a:p>
            <a:pPr algn="l" rtl="0"/>
            <a:r>
              <a:rPr lang="en-US" dirty="0" smtClean="0">
                <a:solidFill>
                  <a:srgbClr val="00B0F0"/>
                </a:solidFill>
              </a:rPr>
              <a:t>3- upper canine </a:t>
            </a:r>
          </a:p>
          <a:p>
            <a:pPr algn="l" rtl="0"/>
            <a:r>
              <a:rPr lang="en-US" dirty="0" smtClean="0">
                <a:solidFill>
                  <a:srgbClr val="00B0F0"/>
                </a:solidFill>
              </a:rPr>
              <a:t>4- lower canine </a:t>
            </a:r>
          </a:p>
          <a:p>
            <a:pPr algn="l" rtl="0"/>
            <a:r>
              <a:rPr lang="en-US" dirty="0" smtClean="0">
                <a:solidFill>
                  <a:srgbClr val="00B0F0"/>
                </a:solidFill>
              </a:rPr>
              <a:t>5- lower premolar </a:t>
            </a:r>
          </a:p>
          <a:p>
            <a:pPr algn="l" rtl="0"/>
            <a:r>
              <a:rPr lang="en-US" dirty="0" smtClean="0">
                <a:solidFill>
                  <a:srgbClr val="00B0F0"/>
                </a:solidFill>
              </a:rPr>
              <a:t>6- maxillary premolar </a:t>
            </a:r>
          </a:p>
          <a:p>
            <a:pPr lvl="1" algn="l" rtl="0"/>
            <a:r>
              <a:rPr lang="en-US" dirty="0" smtClean="0">
                <a:solidFill>
                  <a:srgbClr val="00B0F0"/>
                </a:solidFill>
              </a:rPr>
              <a:t>7-maxillary central and lateral incisor</a:t>
            </a:r>
            <a:endParaRPr lang="ar-IQ" dirty="0">
              <a:solidFill>
                <a:srgbClr val="00B0F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l" rtl="0"/>
            <a:r>
              <a:rPr lang="en-US" dirty="0" smtClean="0"/>
              <a:t>The most common teeth to become impacted are the </a:t>
            </a:r>
            <a:r>
              <a:rPr lang="en-US" dirty="0" smtClean="0">
                <a:solidFill>
                  <a:srgbClr val="FF0000"/>
                </a:solidFill>
              </a:rPr>
              <a:t>third molars </a:t>
            </a:r>
            <a:r>
              <a:rPr lang="en-US" dirty="0" smtClean="0"/>
              <a:t>or "wisdom teeth." Because they erupt so late in life and because most people's jaws are not large enough to accommodate them. Followed by the </a:t>
            </a:r>
            <a:r>
              <a:rPr lang="en-US" dirty="0" smtClean="0">
                <a:solidFill>
                  <a:srgbClr val="FF0000"/>
                </a:solidFill>
              </a:rPr>
              <a:t>canines</a:t>
            </a:r>
            <a:r>
              <a:rPr lang="en-US" dirty="0" smtClean="0"/>
              <a:t> which is the last tooth to erupt in regard to the anterior teeth </a:t>
            </a:r>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solidFill>
                  <a:srgbClr val="FF0000"/>
                </a:solidFill>
              </a:rPr>
              <a:t>Diagnosis of impacted teeth </a:t>
            </a:r>
            <a:endParaRPr lang="ar-IQ" dirty="0">
              <a:solidFill>
                <a:srgbClr val="FF0000"/>
              </a:solidFill>
            </a:endParaRPr>
          </a:p>
        </p:txBody>
      </p:sp>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gn="l" rtl="0">
              <a:buNone/>
            </a:pPr>
            <a:r>
              <a:rPr lang="en-US" dirty="0" smtClean="0"/>
              <a:t>1- clinical inspection to disclose the missing tooth </a:t>
            </a:r>
          </a:p>
          <a:p>
            <a:pPr algn="l" rtl="0">
              <a:buNone/>
            </a:pPr>
            <a:r>
              <a:rPr lang="en-US" dirty="0" smtClean="0"/>
              <a:t>2- radiographic assessment showing the position of the unerupted tooth</a:t>
            </a:r>
          </a:p>
          <a:p>
            <a:pPr algn="l" rtl="0">
              <a:buNone/>
            </a:pPr>
            <a:r>
              <a:rPr lang="en-US" dirty="0" smtClean="0"/>
              <a:t> </a:t>
            </a:r>
          </a:p>
          <a:p>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408712"/>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l" rtl="0">
              <a:buNone/>
            </a:pPr>
            <a:r>
              <a:rPr lang="en-US" altLang="en-US" dirty="0">
                <a:solidFill>
                  <a:schemeClr val="tx1"/>
                </a:solidFill>
              </a:rPr>
              <a:t>Standard radiographic techs used to localize the </a:t>
            </a:r>
            <a:r>
              <a:rPr lang="en-US" altLang="en-US" dirty="0" err="1">
                <a:solidFill>
                  <a:schemeClr val="tx1"/>
                </a:solidFill>
              </a:rPr>
              <a:t>unerupted</a:t>
            </a:r>
            <a:r>
              <a:rPr lang="en-US" altLang="en-US" dirty="0">
                <a:solidFill>
                  <a:schemeClr val="tx1"/>
                </a:solidFill>
              </a:rPr>
              <a:t> teeth, these include</a:t>
            </a:r>
            <a:r>
              <a:rPr lang="en-US" altLang="en-US" dirty="0" smtClean="0">
                <a:solidFill>
                  <a:schemeClr val="tx1"/>
                </a:solidFill>
              </a:rPr>
              <a:t>:</a:t>
            </a:r>
          </a:p>
          <a:p>
            <a:pPr algn="l" rtl="0">
              <a:buNone/>
            </a:pPr>
            <a:endParaRPr lang="en-US" altLang="en-US" dirty="0">
              <a:solidFill>
                <a:schemeClr val="tx1"/>
              </a:solidFill>
            </a:endParaRPr>
          </a:p>
          <a:p>
            <a:pPr algn="l" rtl="0">
              <a:buNone/>
            </a:pPr>
            <a:r>
              <a:rPr lang="en-US" dirty="0" smtClean="0">
                <a:solidFill>
                  <a:schemeClr val="tx1"/>
                </a:solidFill>
              </a:rPr>
              <a:t>a –the tube shift technique </a:t>
            </a:r>
          </a:p>
          <a:p>
            <a:pPr algn="l" rtl="0"/>
            <a:r>
              <a:rPr lang="en-US" altLang="en-US" dirty="0"/>
              <a:t>Uses two periapical radiographs, shifting the tube horizontally between exposures.</a:t>
            </a:r>
          </a:p>
          <a:p>
            <a:pPr algn="l" rtl="0"/>
            <a:r>
              <a:rPr lang="en-US" altLang="en-US" dirty="0"/>
              <a:t>If the </a:t>
            </a:r>
            <a:r>
              <a:rPr lang="en-US" altLang="en-US" dirty="0" err="1"/>
              <a:t>unerupted</a:t>
            </a:r>
            <a:r>
              <a:rPr lang="en-US" altLang="en-US" dirty="0"/>
              <a:t> teeth moves in the same direction in which the tube is shifted, its located on the lingual or palatal side</a:t>
            </a:r>
          </a:p>
          <a:p>
            <a:pPr algn="l" rtl="0"/>
            <a:r>
              <a:rPr lang="en-US" altLang="en-US" dirty="0" smtClean="0"/>
              <a:t>A facial or </a:t>
            </a:r>
            <a:r>
              <a:rPr lang="en-US" altLang="en-US" dirty="0" err="1" smtClean="0"/>
              <a:t>buccally</a:t>
            </a:r>
            <a:r>
              <a:rPr lang="en-US" altLang="en-US" dirty="0" smtClean="0"/>
              <a:t> located tooth moves in the opposite direction to the tube shift.</a:t>
            </a:r>
            <a:endParaRPr lang="en-US" dirty="0" smtClean="0">
              <a:solidFill>
                <a:schemeClr val="tx1"/>
              </a:solidFill>
            </a:endParaRPr>
          </a:p>
          <a:p>
            <a:pPr algn="l" rtl="0">
              <a:buNone/>
            </a:pPr>
            <a:r>
              <a:rPr lang="en-US" dirty="0" smtClean="0">
                <a:solidFill>
                  <a:schemeClr val="tx1"/>
                </a:solidFill>
              </a:rPr>
              <a:t> </a:t>
            </a:r>
            <a:endParaRPr lang="ar-IQ"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32656"/>
            <a:ext cx="8280920" cy="58326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457200" y="332656"/>
            <a:ext cx="8229600" cy="5793507"/>
          </a:xfrm>
        </p:spPr>
        <p:txBody>
          <a:bodyPr>
            <a:normAutofit/>
          </a:bodyPr>
          <a:lstStyle/>
          <a:p>
            <a:pPr algn="l" rtl="0">
              <a:buNone/>
            </a:pPr>
            <a:r>
              <a:rPr lang="en-US" dirty="0" smtClean="0"/>
              <a:t>b </a:t>
            </a:r>
            <a:r>
              <a:rPr lang="en-US" dirty="0"/>
              <a:t>– periapical and occlusal film </a:t>
            </a:r>
            <a:endParaRPr lang="en-US" dirty="0" smtClean="0"/>
          </a:p>
          <a:p>
            <a:pPr algn="l" rtl="0">
              <a:buNone/>
            </a:pPr>
            <a:r>
              <a:rPr lang="en-US" altLang="en-US" dirty="0"/>
              <a:t>Uses the periapical radiograph taken with standard technique and an occlusal radiograph to give different views of the impacted </a:t>
            </a:r>
            <a:r>
              <a:rPr lang="en-US" altLang="en-US" dirty="0" smtClean="0"/>
              <a:t>tooth</a:t>
            </a:r>
            <a:endParaRPr lang="en-US" altLang="en-US" dirty="0"/>
          </a:p>
          <a:p>
            <a:pPr algn="l" rtl="0">
              <a:buNone/>
            </a:pPr>
            <a:endParaRPr lang="en-US" dirty="0"/>
          </a:p>
          <a:p>
            <a:pPr algn="l" rtl="0">
              <a:buNone/>
            </a:pPr>
            <a:r>
              <a:rPr lang="en-US" dirty="0"/>
              <a:t> c – panoramic view (OPG) </a:t>
            </a:r>
            <a:endParaRPr lang="en-US" dirty="0" smtClean="0"/>
          </a:p>
          <a:p>
            <a:pPr algn="l" rtl="0">
              <a:buNone/>
            </a:pPr>
            <a:r>
              <a:rPr lang="en-US" altLang="en-US" dirty="0"/>
              <a:t>can be used to assess maxillary canine position</a:t>
            </a:r>
          </a:p>
          <a:p>
            <a:pPr algn="l" rtl="0">
              <a:buNone/>
            </a:pPr>
            <a:endParaRPr lang="en-US" dirty="0"/>
          </a:p>
          <a:p>
            <a:pPr algn="l" rtl="0">
              <a:buNone/>
            </a:pPr>
            <a:r>
              <a:rPr lang="en-US" dirty="0"/>
              <a:t> d – CT scan if necessary </a:t>
            </a:r>
            <a:endParaRPr lang="ar-IQ" dirty="0"/>
          </a:p>
          <a:p>
            <a:pPr algn="l" rtl="0"/>
            <a:endParaRPr lang="en-US" dirty="0"/>
          </a:p>
        </p:txBody>
      </p:sp>
    </p:spTree>
    <p:extLst>
      <p:ext uri="{BB962C8B-B14F-4D97-AF65-F5344CB8AC3E}">
        <p14:creationId xmlns:p14="http://schemas.microsoft.com/office/powerpoint/2010/main" val="816712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42875"/>
            <a:ext cx="9258300"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357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u="sng" dirty="0" smtClean="0">
                <a:solidFill>
                  <a:srgbClr val="FF0000"/>
                </a:solidFill>
              </a:rPr>
              <a:t>Problems of </a:t>
            </a:r>
            <a:r>
              <a:rPr lang="en-US" dirty="0" smtClean="0">
                <a:solidFill>
                  <a:srgbClr val="FF0000"/>
                </a:solidFill>
              </a:rPr>
              <a:t>impacted tooth indicating its  extraction</a:t>
            </a:r>
            <a:endParaRPr lang="ar-IQ" dirty="0">
              <a:solidFill>
                <a:srgbClr val="FF0000"/>
              </a:solidFill>
            </a:endParaRPr>
          </a:p>
        </p:txBody>
      </p:sp>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endParaRPr lang="en-US" dirty="0" smtClean="0"/>
          </a:p>
          <a:p>
            <a:pPr algn="l" rtl="0">
              <a:buNone/>
            </a:pPr>
            <a:r>
              <a:rPr lang="en-US" dirty="0" smtClean="0"/>
              <a:t>The presence of impacted tooth in the jaw can </a:t>
            </a:r>
          </a:p>
          <a:p>
            <a:pPr algn="l" rtl="0">
              <a:buNone/>
            </a:pPr>
            <a:r>
              <a:rPr lang="en-US" dirty="0" smtClean="0"/>
              <a:t>cause a variety of problems or complications , </a:t>
            </a:r>
            <a:endParaRPr lang="ar-IQ" dirty="0" smtClean="0"/>
          </a:p>
          <a:p>
            <a:pPr algn="l" rtl="0">
              <a:buNone/>
            </a:pPr>
            <a:r>
              <a:rPr lang="en-US" dirty="0" smtClean="0"/>
              <a:t>so it should be removed as soon as diagnosis is made , these complications may include </a:t>
            </a:r>
          </a:p>
          <a:p>
            <a:pPr>
              <a:buNone/>
            </a:pPr>
            <a:endParaRPr lang="en-US" dirty="0" smtClean="0"/>
          </a:p>
          <a:p>
            <a:pPr>
              <a:buNone/>
            </a:pPr>
            <a:endParaRPr lang="en-US" dirty="0" smtClean="0"/>
          </a:p>
          <a:p>
            <a:pPr>
              <a:buNone/>
            </a:pPr>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u="sng" dirty="0" smtClean="0">
                <a:solidFill>
                  <a:srgbClr val="FF0000"/>
                </a:solidFill>
              </a:rPr>
              <a:t>1-Pericoronitis</a:t>
            </a:r>
            <a:endParaRPr lang="ar-IQ" i="1" u="sng" dirty="0">
              <a:solidFill>
                <a:srgbClr val="FF0000"/>
              </a:solidFill>
            </a:endParaRPr>
          </a:p>
        </p:txBody>
      </p:sp>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gn="l" rtl="0"/>
            <a:r>
              <a:rPr lang="en-US" dirty="0" smtClean="0"/>
              <a:t>Pericoronitis is an inflammation of the soft tissues around the crown of partially erupted tooth and is caused by </a:t>
            </a:r>
          </a:p>
          <a:p>
            <a:pPr algn="l" rtl="0">
              <a:buNone/>
            </a:pPr>
            <a:r>
              <a:rPr lang="en-US" dirty="0" smtClean="0"/>
              <a:t>1- the normal oral flora associated with transient decrease in host defense mechanism </a:t>
            </a:r>
          </a:p>
          <a:p>
            <a:pPr algn="l" rtl="0">
              <a:buNone/>
            </a:pPr>
            <a:r>
              <a:rPr lang="en-US" dirty="0" smtClean="0"/>
              <a:t>2- it may arise secondary to minor trauma from upper third molar . </a:t>
            </a: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571472" y="1556792"/>
            <a:ext cx="8229600" cy="5112287"/>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lvl="1" algn="l" rtl="0">
              <a:buNone/>
            </a:pPr>
            <a:r>
              <a:rPr lang="en-US" sz="4700" dirty="0" smtClean="0"/>
              <a:t>3- food debris accumulation under the operculum</a:t>
            </a:r>
          </a:p>
          <a:p>
            <a:pPr lvl="1" algn="l" rtl="0"/>
            <a:r>
              <a:rPr lang="en-US" sz="4700" dirty="0" smtClean="0"/>
              <a:t>The soft tissue that cover the occlusal surface of the partially erupted lower third molar known as the </a:t>
            </a:r>
            <a:r>
              <a:rPr lang="en-US" sz="4700" dirty="0" smtClean="0">
                <a:solidFill>
                  <a:srgbClr val="FF0000"/>
                </a:solidFill>
              </a:rPr>
              <a:t>operculum </a:t>
            </a:r>
            <a:r>
              <a:rPr lang="en-US" sz="4700" dirty="0" smtClean="0"/>
              <a:t>which can be traumatized and become swollen ,this can be treated by removal of maxillary third molar.</a:t>
            </a:r>
          </a:p>
          <a:p>
            <a:pPr algn="l" rtl="0">
              <a:buNone/>
            </a:pPr>
            <a:r>
              <a:rPr lang="en-US" dirty="0" smtClean="0"/>
              <a:t>  </a:t>
            </a:r>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endParaRPr lang="ar-IQ" dirty="0"/>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lgn="l"/>
            <a:r>
              <a:rPr lang="en-US" sz="3600" u="sng" dirty="0" smtClean="0">
                <a:solidFill>
                  <a:srgbClr val="FF0000"/>
                </a:solidFill>
              </a:rPr>
              <a:t>Impacted tooth </a:t>
            </a:r>
            <a:r>
              <a:rPr lang="en-US" sz="3600" dirty="0" smtClean="0"/>
              <a:t>is a tooth that fails to erupt into its normal functioning position in the dental arch within the expected time of eruption . </a:t>
            </a:r>
          </a:p>
          <a:p>
            <a:pPr algn="l"/>
            <a:r>
              <a:rPr lang="en-US" sz="3600" u="sng" dirty="0" err="1" smtClean="0">
                <a:solidFill>
                  <a:srgbClr val="FF0000"/>
                </a:solidFill>
              </a:rPr>
              <a:t>unerupted</a:t>
            </a:r>
            <a:r>
              <a:rPr lang="en-US" sz="3600" u="sng" dirty="0" smtClean="0">
                <a:solidFill>
                  <a:srgbClr val="FF0000"/>
                </a:solidFill>
              </a:rPr>
              <a:t> teeth</a:t>
            </a:r>
            <a:r>
              <a:rPr lang="en-US" sz="3600" dirty="0" smtClean="0"/>
              <a:t> include both impacted teeth and teeth that are in the process of erupting. </a:t>
            </a:r>
            <a:endParaRPr lang="ar-IQ" sz="3600" dirty="0"/>
          </a:p>
        </p:txBody>
      </p:sp>
      <p:sp>
        <p:nvSpPr>
          <p:cNvPr id="5" name="مستطيل مستدير الزوايا 4"/>
          <p:cNvSpPr/>
          <p:nvPr/>
        </p:nvSpPr>
        <p:spPr>
          <a:xfrm>
            <a:off x="357158" y="285728"/>
            <a:ext cx="835824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Definition of impacted teeth</a:t>
            </a:r>
            <a:endParaRPr lang="ar-IQ" sz="3600" dirty="0" smtClean="0"/>
          </a:p>
          <a:p>
            <a:pPr algn="ctr"/>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smtClean="0">
                <a:solidFill>
                  <a:srgbClr val="FF0000"/>
                </a:solidFill>
              </a:rPr>
              <a:t>2 – prevention of Dental caries </a:t>
            </a:r>
            <a:endParaRPr lang="ar-IQ" dirty="0">
              <a:solidFill>
                <a:srgbClr val="FF0000"/>
              </a:solidFill>
            </a:endParaRPr>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l" rtl="0"/>
            <a:r>
              <a:rPr lang="en-US" dirty="0" smtClean="0"/>
              <a:t>Dental caries can occur at the lower 8 or </a:t>
            </a:r>
          </a:p>
          <a:p>
            <a:pPr algn="l" rtl="0">
              <a:buNone/>
            </a:pPr>
            <a:r>
              <a:rPr lang="en-US" dirty="0" smtClean="0"/>
              <a:t>adjacent lower 7 . most commonly at the </a:t>
            </a:r>
          </a:p>
          <a:p>
            <a:pPr algn="l" rtl="0">
              <a:buNone/>
            </a:pPr>
            <a:r>
              <a:rPr lang="en-US" dirty="0" smtClean="0"/>
              <a:t>cervical line due to the inability of the patient</a:t>
            </a:r>
          </a:p>
          <a:p>
            <a:pPr algn="l" rtl="0">
              <a:buNone/>
            </a:pPr>
            <a:r>
              <a:rPr lang="en-US" dirty="0" smtClean="0"/>
              <a:t> to clean the area thoroughly .</a:t>
            </a:r>
            <a:endParaRPr lang="ar-IQ" dirty="0"/>
          </a:p>
        </p:txBody>
      </p:sp>
      <p:pic>
        <p:nvPicPr>
          <p:cNvPr id="4" name="Picture 4" descr="impactedmolar.jpg                                              00039CAC Little EM                      B907F3FA:"/>
          <p:cNvPicPr>
            <a:picLocks noChangeAspect="1" noChangeArrowheads="1"/>
          </p:cNvPicPr>
          <p:nvPr/>
        </p:nvPicPr>
        <p:blipFill>
          <a:blip r:embed="rId2"/>
          <a:srcRect/>
          <a:stretch>
            <a:fillRect/>
          </a:stretch>
        </p:blipFill>
        <p:spPr>
          <a:xfrm>
            <a:off x="5089219" y="3870920"/>
            <a:ext cx="3587237" cy="222237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solidFill>
                  <a:srgbClr val="FF0000"/>
                </a:solidFill>
              </a:rPr>
              <a:t>3 - Prevention of Periodontal disease</a:t>
            </a:r>
            <a:endParaRPr lang="ar-IQ" dirty="0">
              <a:solidFill>
                <a:srgbClr val="FF0000"/>
              </a:solidFill>
            </a:endParaRPr>
          </a:p>
        </p:txBody>
      </p:sp>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gn="l" rtl="0"/>
            <a:r>
              <a:rPr lang="en-US" dirty="0" smtClean="0"/>
              <a:t>Food debris accumulation distal to the second molar and difficulty to clean it may lead to periodontal problems  </a:t>
            </a:r>
            <a:endParaRPr lang="ar-IQ"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pPr rtl="0"/>
            <a:r>
              <a:rPr lang="en-US" dirty="0" smtClean="0">
                <a:solidFill>
                  <a:srgbClr val="FF0000"/>
                </a:solidFill>
              </a:rPr>
              <a:t>4-Prevention of  resorption of adjacent tooth root</a:t>
            </a:r>
            <a:endParaRPr lang="ar-IQ" dirty="0">
              <a:solidFill>
                <a:srgbClr val="FF0000"/>
              </a:solidFill>
            </a:endParaRPr>
          </a:p>
        </p:txBody>
      </p:sp>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gn="l" rtl="0"/>
            <a:r>
              <a:rPr lang="en-US" dirty="0" smtClean="0"/>
              <a:t>If external resorption is small in amount the tooth may repair it self by deposition of a layer of cementum over the resorbed area and the formation of secondary dentin . But if the resorption is severe both second and third molar may require removal .</a:t>
            </a:r>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solidFill>
                  <a:srgbClr val="FF0000"/>
                </a:solidFill>
              </a:rPr>
              <a:t>5- Pain of unexplained origin </a:t>
            </a:r>
            <a:endParaRPr lang="ar-IQ" dirty="0">
              <a:solidFill>
                <a:srgbClr val="FF0000"/>
              </a:solidFill>
            </a:endParaRPr>
          </a:p>
        </p:txBody>
      </p:sp>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gn="l" rtl="0"/>
            <a:r>
              <a:rPr lang="en-US" dirty="0" smtClean="0"/>
              <a:t>Occasionally patient complain of jaw pain at the area of impacted third molar that has neither clinical nor radiographic signs of pathology . removal of this impacted tooth may relieve this pain .</a:t>
            </a:r>
            <a:endParaRPr lang="ar-IQ"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dirty="0" smtClean="0">
                <a:solidFill>
                  <a:srgbClr val="FF0000"/>
                </a:solidFill>
              </a:rPr>
              <a:t>6 - Prevention of odontogenic cysts and tumors</a:t>
            </a:r>
            <a:endParaRPr lang="ar-IQ" dirty="0">
              <a:solidFill>
                <a:srgbClr val="FF0000"/>
              </a:solidFill>
            </a:endParaRPr>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ctr" rtl="0"/>
            <a:r>
              <a:rPr lang="en-US" dirty="0" smtClean="0"/>
              <a:t>The dental follicle may undergo cystic degeneration like a Dentigerous cysts or odontogenic keratocyst  .  </a:t>
            </a:r>
          </a:p>
          <a:p>
            <a:pPr algn="l" rtl="0"/>
            <a:r>
              <a:rPr lang="en-US" dirty="0" smtClean="0"/>
              <a:t>Ameloblastoma may develop from epithelium within the dental follicle .</a:t>
            </a:r>
            <a:endParaRPr lang="ar-IQ" dirty="0"/>
          </a:p>
        </p:txBody>
      </p:sp>
      <p:pic>
        <p:nvPicPr>
          <p:cNvPr id="21506" name="Picture 2" descr="Cyst around right lower wisdom tooth.">
            <a:hlinkClick r:id="rId2" tooltip="Cyst around right lower wisdom tooth."/>
          </p:cNvPr>
          <p:cNvPicPr>
            <a:picLocks noChangeAspect="1" noChangeArrowheads="1"/>
          </p:cNvPicPr>
          <p:nvPr/>
        </p:nvPicPr>
        <p:blipFill>
          <a:blip r:embed="rId3"/>
          <a:srcRect/>
          <a:stretch>
            <a:fillRect/>
          </a:stretch>
        </p:blipFill>
        <p:spPr bwMode="auto">
          <a:xfrm>
            <a:off x="5148064" y="4221088"/>
            <a:ext cx="3524258" cy="197358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rtl="0"/>
            <a:r>
              <a:rPr lang="en-US" dirty="0" smtClean="0">
                <a:solidFill>
                  <a:srgbClr val="FF0000"/>
                </a:solidFill>
              </a:rPr>
              <a:t>7 - Tooth in the fracture line </a:t>
            </a:r>
            <a:endParaRPr lang="ar-IQ" dirty="0">
              <a:solidFill>
                <a:srgbClr val="FF0000"/>
              </a:solidFill>
            </a:endParaRPr>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l" rtl="0"/>
            <a:r>
              <a:rPr lang="en-US" dirty="0" smtClean="0"/>
              <a:t>Impacted lower third molar may weakens the angle of the mandible  and make it more liable to fracture during trauma to the face . </a:t>
            </a:r>
            <a:endParaRPr lang="ar-IQ"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rtl="0"/>
            <a:endParaRPr lang="ar-IQ" dirty="0">
              <a:solidFill>
                <a:srgbClr val="FF0000"/>
              </a:solidFill>
            </a:endParaRPr>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l" rtl="0"/>
            <a:r>
              <a:rPr lang="en-US" dirty="0" smtClean="0"/>
              <a:t>Asymptomatic deeply impacted tooth can be safely left in situ but if the bone overlying the tooth is very thin or absent the tooth should be removed before construction of the prosthesis . </a:t>
            </a:r>
            <a:endParaRPr lang="ar-IQ" dirty="0"/>
          </a:p>
        </p:txBody>
      </p:sp>
      <p:sp>
        <p:nvSpPr>
          <p:cNvPr id="4" name="تمرير أفقي 3"/>
          <p:cNvSpPr/>
          <p:nvPr/>
        </p:nvSpPr>
        <p:spPr>
          <a:xfrm>
            <a:off x="500034" y="214290"/>
            <a:ext cx="8215370" cy="1357322"/>
          </a:xfrm>
          <a:prstGeom prst="horizontalScroll">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3200" dirty="0" smtClean="0">
                <a:solidFill>
                  <a:srgbClr val="FF0000"/>
                </a:solidFill>
              </a:rPr>
              <a:t>8 - Impacted tooth under dental prosthesis</a:t>
            </a:r>
            <a:endParaRPr lang="ar-IQ"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solidFill>
                  <a:srgbClr val="FF0000"/>
                </a:solidFill>
              </a:rPr>
              <a:t>9 - To facilitate orthodontic treatment</a:t>
            </a:r>
            <a:endParaRPr lang="ar-IQ" dirty="0">
              <a:solidFill>
                <a:srgbClr val="FF0000"/>
              </a:solidFill>
            </a:endParaRPr>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l" rtl="0">
              <a:buNone/>
            </a:pPr>
            <a:r>
              <a:rPr lang="en-US" dirty="0" smtClean="0"/>
              <a:t>1- crowding of mandibular incisors :in fact anterior incisor crowding is associated with arch length deficiency rather than the mere presence of impacted tooth </a:t>
            </a:r>
          </a:p>
          <a:p>
            <a:pPr algn="l" rtl="0">
              <a:buNone/>
            </a:pPr>
            <a:r>
              <a:rPr lang="en-US" dirty="0" smtClean="0"/>
              <a:t>2 – if the orthodontist is attempting to </a:t>
            </a:r>
            <a:r>
              <a:rPr lang="en-US" dirty="0" smtClean="0">
                <a:solidFill>
                  <a:srgbClr val="FF0000"/>
                </a:solidFill>
              </a:rPr>
              <a:t>move</a:t>
            </a:r>
            <a:r>
              <a:rPr lang="en-US" dirty="0" smtClean="0"/>
              <a:t> the molars distally , removal of the impacted third molar may facilitate treatment.</a:t>
            </a:r>
          </a:p>
          <a:p>
            <a:pPr algn="l" rtl="0">
              <a:buNone/>
            </a:pPr>
            <a:r>
              <a:rPr lang="en-US" dirty="0" smtClean="0"/>
              <a:t>3-interferance with </a:t>
            </a:r>
            <a:r>
              <a:rPr lang="en-US" dirty="0" smtClean="0">
                <a:solidFill>
                  <a:srgbClr val="FF0000"/>
                </a:solidFill>
              </a:rPr>
              <a:t>orthognatic surgery </a:t>
            </a:r>
            <a:r>
              <a:rPr lang="en-US" dirty="0" smtClean="0"/>
              <a:t>especially in mandibular osteotomy or mandibular advancement surgery.</a:t>
            </a:r>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solidFill>
                  <a:srgbClr val="FF0000"/>
                </a:solidFill>
              </a:rPr>
              <a:t>Contra indications </a:t>
            </a:r>
            <a:r>
              <a:rPr lang="en-US" dirty="0" smtClean="0"/>
              <a:t>for removal of impacted tooth </a:t>
            </a:r>
            <a:endParaRPr lang="ar-IQ" dirty="0"/>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l" rtl="0">
              <a:buNone/>
            </a:pPr>
            <a:r>
              <a:rPr lang="en-US" dirty="0" smtClean="0"/>
              <a:t>1 – extreme of age </a:t>
            </a:r>
          </a:p>
          <a:p>
            <a:pPr algn="l" rtl="0">
              <a:buNone/>
            </a:pPr>
            <a:r>
              <a:rPr lang="en-US" dirty="0" smtClean="0"/>
              <a:t>2- compromised medical status </a:t>
            </a:r>
          </a:p>
          <a:p>
            <a:pPr algn="l" rtl="0">
              <a:buNone/>
            </a:pPr>
            <a:r>
              <a:rPr lang="en-US" dirty="0" smtClean="0"/>
              <a:t>3- probable unnecessary excessive damage to adjacent structures .</a:t>
            </a:r>
          </a:p>
          <a:p>
            <a:pPr algn="l" rtl="0">
              <a:buNone/>
            </a:pPr>
            <a:r>
              <a:rPr lang="en-US" dirty="0" smtClean="0"/>
              <a:t>4- acute pericoronitis.</a:t>
            </a:r>
            <a:endParaRPr lang="ar-IQ"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en-US" dirty="0" smtClean="0">
                <a:solidFill>
                  <a:srgbClr val="FF0000"/>
                </a:solidFill>
              </a:rPr>
              <a:t>Treatment</a:t>
            </a:r>
            <a:r>
              <a:rPr lang="en-US" dirty="0" smtClean="0"/>
              <a:t> options of impacted teeth </a:t>
            </a:r>
            <a:endParaRPr lang="ar-IQ" dirty="0"/>
          </a:p>
        </p:txBody>
      </p:sp>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gn="l" rtl="0">
              <a:buNone/>
            </a:pPr>
            <a:r>
              <a:rPr lang="en-US" dirty="0" smtClean="0"/>
              <a:t>   </a:t>
            </a:r>
            <a:r>
              <a:rPr lang="en-US" dirty="0" smtClean="0">
                <a:solidFill>
                  <a:srgbClr val="FF0000"/>
                </a:solidFill>
              </a:rPr>
              <a:t>1</a:t>
            </a:r>
            <a:r>
              <a:rPr lang="en-US" dirty="0" smtClean="0"/>
              <a:t>- leave it insitu </a:t>
            </a:r>
          </a:p>
          <a:p>
            <a:pPr algn="l" rtl="0">
              <a:buNone/>
            </a:pPr>
            <a:r>
              <a:rPr lang="en-US" dirty="0" smtClean="0"/>
              <a:t>   </a:t>
            </a:r>
            <a:r>
              <a:rPr lang="en-US" dirty="0" smtClean="0">
                <a:solidFill>
                  <a:srgbClr val="FF0000"/>
                </a:solidFill>
              </a:rPr>
              <a:t>2</a:t>
            </a:r>
            <a:r>
              <a:rPr lang="en-US" dirty="0" smtClean="0"/>
              <a:t> –surgical </a:t>
            </a:r>
            <a:r>
              <a:rPr lang="en-US" b="1" u="sng" dirty="0" smtClean="0">
                <a:solidFill>
                  <a:srgbClr val="FF0000"/>
                </a:solidFill>
              </a:rPr>
              <a:t>extraction</a:t>
            </a:r>
            <a:r>
              <a:rPr lang="en-US" dirty="0" smtClean="0"/>
              <a:t> </a:t>
            </a:r>
            <a:endParaRPr lang="ar-IQ" dirty="0" smtClean="0"/>
          </a:p>
          <a:p>
            <a:pPr algn="l" rtl="0">
              <a:buNone/>
            </a:pPr>
            <a:r>
              <a:rPr lang="en-US" dirty="0" smtClean="0"/>
              <a:t>   </a:t>
            </a:r>
            <a:r>
              <a:rPr lang="en-US" dirty="0" smtClean="0">
                <a:solidFill>
                  <a:srgbClr val="FF0000"/>
                </a:solidFill>
              </a:rPr>
              <a:t>3</a:t>
            </a:r>
            <a:r>
              <a:rPr lang="en-US" dirty="0" smtClean="0"/>
              <a:t> – surgical exposure </a:t>
            </a:r>
          </a:p>
          <a:p>
            <a:pPr algn="l" rtl="0">
              <a:buNone/>
            </a:pPr>
            <a:r>
              <a:rPr lang="en-US" dirty="0" smtClean="0"/>
              <a:t>   </a:t>
            </a:r>
            <a:r>
              <a:rPr lang="en-US" dirty="0" smtClean="0">
                <a:solidFill>
                  <a:srgbClr val="FF0000"/>
                </a:solidFill>
              </a:rPr>
              <a:t>4</a:t>
            </a:r>
            <a:r>
              <a:rPr lang="en-US" dirty="0" smtClean="0"/>
              <a:t>- surgical relocation ( intentional replantation or auto transplantation ) </a:t>
            </a:r>
          </a:p>
          <a:p>
            <a:pPr algn="l" rtl="0">
              <a:buNone/>
            </a:pPr>
            <a:r>
              <a:rPr lang="en-US" dirty="0" smtClean="0"/>
              <a:t>    </a:t>
            </a:r>
            <a:r>
              <a:rPr lang="en-US" dirty="0" smtClean="0">
                <a:solidFill>
                  <a:srgbClr val="FF0000"/>
                </a:solidFill>
              </a:rPr>
              <a:t>5</a:t>
            </a:r>
            <a:r>
              <a:rPr lang="en-US" dirty="0" smtClean="0"/>
              <a:t> – orthodontic treatment </a:t>
            </a:r>
          </a:p>
          <a:p>
            <a:pPr algn="l" rtl="0">
              <a:buNone/>
            </a:pPr>
            <a:r>
              <a:rPr lang="en-US"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New Folder\Wisdom Teeth Removal Complications_files\pan_xray.jpg"/>
          <p:cNvPicPr>
            <a:picLocks noChangeAspect="1" noChangeArrowheads="1"/>
          </p:cNvPicPr>
          <p:nvPr/>
        </p:nvPicPr>
        <p:blipFill>
          <a:blip r:embed="rId2"/>
          <a:srcRect/>
          <a:stretch>
            <a:fillRect/>
          </a:stretch>
        </p:blipFill>
        <p:spPr bwMode="auto">
          <a:xfrm>
            <a:off x="214282" y="1813"/>
            <a:ext cx="8715436" cy="4082226"/>
          </a:xfrm>
          <a:prstGeom prst="rect">
            <a:avLst/>
          </a:prstGeom>
          <a:noFill/>
        </p:spPr>
      </p:pic>
      <p:pic>
        <p:nvPicPr>
          <p:cNvPr id="3" name="Picture 1027" descr="w0146_i_28-1.jpg                                               00039CAC Little EM                      B907F3FA:"/>
          <p:cNvPicPr>
            <a:picLocks noChangeAspect="1" noChangeArrowheads="1"/>
          </p:cNvPicPr>
          <p:nvPr/>
        </p:nvPicPr>
        <p:blipFill>
          <a:blip r:embed="rId3"/>
          <a:srcRect/>
          <a:stretch>
            <a:fillRect/>
          </a:stretch>
        </p:blipFill>
        <p:spPr>
          <a:xfrm>
            <a:off x="2555776" y="4005064"/>
            <a:ext cx="4412382" cy="285293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Classification of impacted teeth </a:t>
            </a:r>
            <a:endParaRPr lang="ar-IQ" dirty="0"/>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l" rtl="0"/>
            <a:r>
              <a:rPr lang="en-US" dirty="0" smtClean="0"/>
              <a:t>This is done to help the dentist in evaluation the extent and difficulty of the surgical procedure </a:t>
            </a:r>
            <a:endParaRPr lang="ar-IQ"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Classification of impacted lower third molar </a:t>
            </a:r>
            <a:endParaRPr lang="ar-IQ" dirty="0"/>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l" rtl="0">
              <a:buNone/>
            </a:pPr>
            <a:r>
              <a:rPr lang="en-US" dirty="0" smtClean="0"/>
              <a:t>  1- </a:t>
            </a:r>
            <a:r>
              <a:rPr lang="en-US" dirty="0" smtClean="0">
                <a:solidFill>
                  <a:srgbClr val="FF0000"/>
                </a:solidFill>
              </a:rPr>
              <a:t>Pell and Gregory classification(1933</a:t>
            </a:r>
            <a:r>
              <a:rPr lang="en-US" dirty="0" smtClean="0"/>
              <a:t>) according to the depth or according to the relation of the impacted tooth to the occlusal plane of the lower second molar </a:t>
            </a:r>
          </a:p>
          <a:p>
            <a:pPr algn="l" rtl="0">
              <a:buNone/>
            </a:pPr>
            <a:r>
              <a:rPr lang="en-US" dirty="0" smtClean="0"/>
              <a:t>  2- </a:t>
            </a:r>
            <a:r>
              <a:rPr lang="en-US" dirty="0" smtClean="0">
                <a:solidFill>
                  <a:srgbClr val="FF0000"/>
                </a:solidFill>
              </a:rPr>
              <a:t>Pell and Gregory classification(1933)  </a:t>
            </a:r>
            <a:r>
              <a:rPr lang="en-US" dirty="0" smtClean="0"/>
              <a:t>according to the relation ship of the lower second molar to the anterior border of the ramus</a:t>
            </a:r>
          </a:p>
          <a:p>
            <a:pPr algn="l" rtl="0">
              <a:buNone/>
            </a:pPr>
            <a:r>
              <a:rPr lang="en-US" dirty="0" smtClean="0"/>
              <a:t>   3- </a:t>
            </a:r>
            <a:r>
              <a:rPr lang="en-US" dirty="0" smtClean="0">
                <a:solidFill>
                  <a:srgbClr val="FF0000"/>
                </a:solidFill>
              </a:rPr>
              <a:t>Winters classification </a:t>
            </a:r>
            <a:r>
              <a:rPr lang="en-US" dirty="0" smtClean="0"/>
              <a:t>according to the angulations of the long axis of the impacted tooth</a:t>
            </a:r>
          </a:p>
          <a:p>
            <a:pPr algn="l" rtl="0">
              <a:buNone/>
            </a:pPr>
            <a:r>
              <a:rPr lang="en-US" dirty="0" smtClean="0"/>
              <a:t>4-</a:t>
            </a:r>
            <a:r>
              <a:rPr lang="en-GB" b="1" i="1" dirty="0"/>
              <a:t>Based on the Nature of the Overlying Tissue</a:t>
            </a:r>
            <a:endParaRPr lang="ar-IQ"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smtClean="0"/>
              <a:t>according to the depth</a:t>
            </a:r>
            <a:endParaRPr lang="ar-IQ" dirty="0"/>
          </a:p>
        </p:txBody>
      </p:sp>
      <p:sp>
        <p:nvSpPr>
          <p:cNvPr id="3" name="عنصر نائب للمحتوى 2"/>
          <p:cNvSpPr>
            <a:spLocks noGrp="1"/>
          </p:cNvSpPr>
          <p:nvPr>
            <p:ph idx="1"/>
          </p:nvPr>
        </p:nvSpPr>
        <p:spPr>
          <a:xfrm>
            <a:off x="457200" y="1600200"/>
            <a:ext cx="8229600" cy="5069160"/>
          </a:xfrm>
        </p:spPr>
        <p:style>
          <a:lnRef idx="1">
            <a:schemeClr val="accent5"/>
          </a:lnRef>
          <a:fillRef idx="2">
            <a:schemeClr val="accent5"/>
          </a:fillRef>
          <a:effectRef idx="1">
            <a:schemeClr val="accent5"/>
          </a:effectRef>
          <a:fontRef idx="minor">
            <a:schemeClr val="dk1"/>
          </a:fontRef>
        </p:style>
        <p:txBody>
          <a:bodyPr>
            <a:normAutofit/>
          </a:bodyPr>
          <a:lstStyle/>
          <a:p>
            <a:pPr algn="l" rtl="0"/>
            <a:r>
              <a:rPr lang="en-US" sz="2800" dirty="0" smtClean="0">
                <a:solidFill>
                  <a:srgbClr val="FF0000"/>
                </a:solidFill>
              </a:rPr>
              <a:t>Level A </a:t>
            </a:r>
            <a:r>
              <a:rPr lang="en-US" sz="2800" dirty="0" smtClean="0"/>
              <a:t>the highest point of the</a:t>
            </a:r>
          </a:p>
          <a:p>
            <a:pPr marL="0" indent="0" algn="l" rtl="0">
              <a:buNone/>
            </a:pPr>
            <a:r>
              <a:rPr lang="en-US" sz="2800" dirty="0" smtClean="0"/>
              <a:t> occlusal surface of the impacted </a:t>
            </a:r>
          </a:p>
          <a:p>
            <a:pPr marL="0" indent="0" algn="l" rtl="0">
              <a:buNone/>
            </a:pPr>
            <a:r>
              <a:rPr lang="en-US" sz="2800" dirty="0" smtClean="0"/>
              <a:t>tooth lie with or above the occlusal</a:t>
            </a:r>
          </a:p>
          <a:p>
            <a:pPr marL="0" indent="0" algn="l" rtl="0">
              <a:buNone/>
            </a:pPr>
            <a:r>
              <a:rPr lang="en-US" sz="2800" dirty="0" smtClean="0"/>
              <a:t> surface of the second molar </a:t>
            </a:r>
          </a:p>
          <a:p>
            <a:pPr marL="0" indent="0" algn="l" rtl="0">
              <a:buNone/>
            </a:pPr>
            <a:endParaRPr lang="en-US" sz="2800" dirty="0" smtClean="0"/>
          </a:p>
          <a:p>
            <a:pPr algn="l" rtl="0"/>
            <a:r>
              <a:rPr lang="en-US" sz="2800" dirty="0" smtClean="0">
                <a:solidFill>
                  <a:srgbClr val="FF0000"/>
                </a:solidFill>
              </a:rPr>
              <a:t>Level B </a:t>
            </a:r>
            <a:r>
              <a:rPr lang="en-US" sz="2800" dirty="0" smtClean="0"/>
              <a:t>the highest point of the </a:t>
            </a:r>
          </a:p>
          <a:p>
            <a:pPr marL="0" indent="0" algn="l" rtl="0">
              <a:buNone/>
            </a:pPr>
            <a:r>
              <a:rPr lang="en-US" sz="2800" dirty="0" smtClean="0"/>
              <a:t>impacted tooth lie below the</a:t>
            </a:r>
          </a:p>
          <a:p>
            <a:pPr marL="0" indent="0" algn="l" rtl="0">
              <a:buNone/>
            </a:pPr>
            <a:r>
              <a:rPr lang="en-US" sz="2800" dirty="0" smtClean="0"/>
              <a:t> occlusal surface but above the</a:t>
            </a:r>
          </a:p>
          <a:p>
            <a:pPr marL="0" indent="0" algn="l" rtl="0">
              <a:buNone/>
            </a:pPr>
            <a:r>
              <a:rPr lang="en-US" sz="2800" dirty="0" smtClean="0"/>
              <a:t> cervical surface of the lower second molar </a:t>
            </a:r>
          </a:p>
        </p:txBody>
      </p:sp>
      <p:pic>
        <p:nvPicPr>
          <p:cNvPr id="4" name="Picture 2" descr="C:\Documents and Settings\ابو زكريا\My Documents\My Pictures\New Folder (3)\DSC00188.JPG"/>
          <p:cNvPicPr>
            <a:picLocks noChangeAspect="1" noChangeArrowheads="1"/>
          </p:cNvPicPr>
          <p:nvPr/>
        </p:nvPicPr>
        <p:blipFill>
          <a:blip r:embed="rId2" cstate="print"/>
          <a:srcRect/>
          <a:stretch>
            <a:fillRect/>
          </a:stretch>
        </p:blipFill>
        <p:spPr bwMode="auto">
          <a:xfrm>
            <a:off x="5724128" y="1844824"/>
            <a:ext cx="2880320" cy="1722921"/>
          </a:xfrm>
          <a:prstGeom prst="rect">
            <a:avLst/>
          </a:prstGeom>
          <a:noFill/>
        </p:spPr>
      </p:pic>
      <p:pic>
        <p:nvPicPr>
          <p:cNvPr id="5" name="Picture 2" descr="C:\Documents and Settings\ابو زكريا\My Documents\My Pictures\New Folder (3)\DSC00189.JPG"/>
          <p:cNvPicPr>
            <a:picLocks noChangeAspect="1" noChangeArrowheads="1"/>
          </p:cNvPicPr>
          <p:nvPr/>
        </p:nvPicPr>
        <p:blipFill>
          <a:blip r:embed="rId3" cstate="print"/>
          <a:srcRect/>
          <a:stretch>
            <a:fillRect/>
          </a:stretch>
        </p:blipFill>
        <p:spPr bwMode="auto">
          <a:xfrm>
            <a:off x="5652120" y="4149080"/>
            <a:ext cx="2943899" cy="168691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gn="l" rtl="0"/>
            <a:r>
              <a:rPr lang="en-US" dirty="0" smtClean="0">
                <a:solidFill>
                  <a:srgbClr val="FF0000"/>
                </a:solidFill>
              </a:rPr>
              <a:t>Level C </a:t>
            </a:r>
            <a:r>
              <a:rPr lang="en-US" dirty="0" smtClean="0"/>
              <a:t>the highest point of the occlusal surface o f the impacted tooth lie below the cervical line of the lower second molar .</a:t>
            </a:r>
            <a:endParaRPr lang="ar-IQ" dirty="0"/>
          </a:p>
        </p:txBody>
      </p:sp>
      <p:pic>
        <p:nvPicPr>
          <p:cNvPr id="4" name="Picture 2" descr="C:\Documents and Settings\ابو زكريا\My Documents\My Pictures\New Folder (3)\DSC00190.JPG"/>
          <p:cNvPicPr>
            <a:picLocks noChangeAspect="1" noChangeArrowheads="1"/>
          </p:cNvPicPr>
          <p:nvPr/>
        </p:nvPicPr>
        <p:blipFill>
          <a:blip r:embed="rId2" cstate="print"/>
          <a:srcRect/>
          <a:stretch>
            <a:fillRect/>
          </a:stretch>
        </p:blipFill>
        <p:spPr bwMode="auto">
          <a:xfrm>
            <a:off x="2411760" y="3284984"/>
            <a:ext cx="4889516" cy="280831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Relation of the impacted tooth to the anterior border of the ramus</a:t>
            </a:r>
            <a:endParaRPr lang="ar-IQ" dirty="0"/>
          </a:p>
        </p:txBody>
      </p:sp>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algn="l" rtl="0"/>
            <a:r>
              <a:rPr lang="en-US" dirty="0" smtClean="0">
                <a:solidFill>
                  <a:srgbClr val="FF0000"/>
                </a:solidFill>
              </a:rPr>
              <a:t>Class 1 </a:t>
            </a:r>
            <a:r>
              <a:rPr lang="en-US" dirty="0" smtClean="0"/>
              <a:t>: the space between the lower second molar and the anterior border of the ramus is sufficient to accommodate the </a:t>
            </a:r>
            <a:r>
              <a:rPr lang="en-US" dirty="0" err="1" smtClean="0"/>
              <a:t>mesio</a:t>
            </a:r>
            <a:r>
              <a:rPr lang="en-US" dirty="0" smtClean="0"/>
              <a:t> distal dimension of the crown of the impacted lower third molar</a:t>
            </a:r>
          </a:p>
        </p:txBody>
      </p:sp>
      <p:pic>
        <p:nvPicPr>
          <p:cNvPr id="4" name="Picture 2" descr="C:\Documents and Settings\ابو زكريا\My Documents\My Pictures\New Folder (3)\DSC00185.JPG"/>
          <p:cNvPicPr>
            <a:picLocks noChangeAspect="1" noChangeArrowheads="1"/>
          </p:cNvPicPr>
          <p:nvPr/>
        </p:nvPicPr>
        <p:blipFill>
          <a:blip r:embed="rId2" cstate="print"/>
          <a:srcRect/>
          <a:stretch>
            <a:fillRect/>
          </a:stretch>
        </p:blipFill>
        <p:spPr bwMode="auto">
          <a:xfrm>
            <a:off x="3851920" y="3645024"/>
            <a:ext cx="4464496" cy="247687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2" y="1700807"/>
            <a:ext cx="7848872" cy="487327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عنوان 1"/>
          <p:cNvSpPr>
            <a:spLocks noGrp="1"/>
          </p:cNvSpPr>
          <p:nvPr>
            <p:ph type="title"/>
          </p:nvPr>
        </p:nvSpPr>
        <p:spPr/>
        <p:txBody>
          <a:bodyPr/>
          <a:lstStyle/>
          <a:p>
            <a:endParaRPr lang="ar-IQ"/>
          </a:p>
        </p:txBody>
      </p:sp>
      <p:sp>
        <p:nvSpPr>
          <p:cNvPr id="4" name="Content Placeholder 3"/>
          <p:cNvSpPr>
            <a:spLocks noGrp="1"/>
          </p:cNvSpPr>
          <p:nvPr>
            <p:ph idx="1"/>
          </p:nvPr>
        </p:nvSpPr>
        <p:spPr/>
        <p:txBody>
          <a:bodyPr/>
          <a:lstStyle/>
          <a:p>
            <a:pPr algn="l" rtl="0"/>
            <a:r>
              <a:rPr lang="en-US" dirty="0">
                <a:solidFill>
                  <a:srgbClr val="FF0000"/>
                </a:solidFill>
              </a:rPr>
              <a:t>Class 2 </a:t>
            </a:r>
            <a:r>
              <a:rPr lang="en-US" dirty="0"/>
              <a:t>: the space between the lower second molar and the ramus is insufficient to accommodate the crown of the impacted tooth .so part of it in the body and the other part lie in the ramus .</a:t>
            </a:r>
            <a:endParaRPr lang="ar-IQ" dirty="0"/>
          </a:p>
          <a:p>
            <a:pPr algn="l" rtl="0"/>
            <a:endParaRPr lang="en-US" dirty="0"/>
          </a:p>
        </p:txBody>
      </p:sp>
      <p:pic>
        <p:nvPicPr>
          <p:cNvPr id="7" name="Picture 2" descr="C:\Documents and Settings\ابو زكريا\My Documents\My Pictures\New Folder (3)\DSC00186.JPG"/>
          <p:cNvPicPr>
            <a:picLocks noChangeAspect="1" noChangeArrowheads="1"/>
          </p:cNvPicPr>
          <p:nvPr/>
        </p:nvPicPr>
        <p:blipFill>
          <a:blip r:embed="rId2" cstate="print"/>
          <a:srcRect/>
          <a:stretch>
            <a:fillRect/>
          </a:stretch>
        </p:blipFill>
        <p:spPr bwMode="auto">
          <a:xfrm>
            <a:off x="4139952" y="4098232"/>
            <a:ext cx="4032448" cy="247584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en-US"/>
          </a:p>
        </p:txBody>
      </p:sp>
      <p:sp>
        <p:nvSpPr>
          <p:cNvPr id="5" name="عنصر نائب للمحتوى 2"/>
          <p:cNvSpPr txBox="1">
            <a:spLocks/>
          </p:cNvSpPr>
          <p:nvPr/>
        </p:nvSpPr>
        <p:spPr>
          <a:xfrm>
            <a:off x="609600" y="1752600"/>
            <a:ext cx="8229600" cy="4525963"/>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l" rtl="0"/>
            <a:r>
              <a:rPr lang="en-US" smtClean="0">
                <a:solidFill>
                  <a:srgbClr val="FF0000"/>
                </a:solidFill>
              </a:rPr>
              <a:t>Class 3 </a:t>
            </a:r>
            <a:r>
              <a:rPr lang="en-US" smtClean="0"/>
              <a:t>the anterior border of the ramus lie near the distal surface of the lower second molar ,so ,the whole impacted tooth lie within the ramus .</a:t>
            </a:r>
            <a:endParaRPr lang="ar-IQ" dirty="0"/>
          </a:p>
        </p:txBody>
      </p:sp>
      <p:pic>
        <p:nvPicPr>
          <p:cNvPr id="6" name="Picture 2" descr="C:\Documents and Settings\ابو زكريا\My Documents\My Pictures\New Folder (3)\DSC00187.JPG"/>
          <p:cNvPicPr>
            <a:picLocks noChangeAspect="1" noChangeArrowheads="1"/>
          </p:cNvPicPr>
          <p:nvPr/>
        </p:nvPicPr>
        <p:blipFill>
          <a:blip r:embed="rId2" cstate="print"/>
          <a:srcRect/>
          <a:stretch>
            <a:fillRect/>
          </a:stretch>
        </p:blipFill>
        <p:spPr bwMode="auto">
          <a:xfrm>
            <a:off x="4427984" y="3789040"/>
            <a:ext cx="4411216" cy="248952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Winters classification of impacted lower third molar </a:t>
            </a:r>
            <a:endParaRPr lang="ar-IQ" dirty="0"/>
          </a:p>
        </p:txBody>
      </p:sp>
      <p:pic>
        <p:nvPicPr>
          <p:cNvPr id="4" name="Picture 2" descr="C:\Documents and Settings\ابو زكريا\My Documents\My Pictures\New Folder (3)\DSC00181.JPG"/>
          <p:cNvPicPr>
            <a:picLocks noChangeAspect="1" noChangeArrowheads="1"/>
          </p:cNvPicPr>
          <p:nvPr/>
        </p:nvPicPr>
        <p:blipFill>
          <a:blip r:embed="rId2" cstate="print"/>
          <a:srcRect/>
          <a:stretch>
            <a:fillRect/>
          </a:stretch>
        </p:blipFill>
        <p:spPr bwMode="auto">
          <a:xfrm>
            <a:off x="755576" y="1700808"/>
            <a:ext cx="3744416" cy="1800200"/>
          </a:xfrm>
          <a:prstGeom prst="rect">
            <a:avLst/>
          </a:prstGeom>
          <a:noFill/>
        </p:spPr>
      </p:pic>
      <p:pic>
        <p:nvPicPr>
          <p:cNvPr id="5" name="Picture 2" descr="C:\Documents and Settings\ابو زكريا\My Documents\My Pictures\New Folder (3)\DSC00184.JPG"/>
          <p:cNvPicPr>
            <a:picLocks noChangeAspect="1" noChangeArrowheads="1"/>
          </p:cNvPicPr>
          <p:nvPr/>
        </p:nvPicPr>
        <p:blipFill>
          <a:blip r:embed="rId3" cstate="print"/>
          <a:srcRect/>
          <a:stretch>
            <a:fillRect/>
          </a:stretch>
        </p:blipFill>
        <p:spPr bwMode="auto">
          <a:xfrm>
            <a:off x="755577" y="4329100"/>
            <a:ext cx="3744416" cy="1949463"/>
          </a:xfrm>
          <a:prstGeom prst="rect">
            <a:avLst/>
          </a:prstGeom>
          <a:noFill/>
        </p:spPr>
      </p:pic>
      <p:pic>
        <p:nvPicPr>
          <p:cNvPr id="6" name="Picture 2" descr="C:\Documents and Settings\ابو زكريا\My Documents\My Pictures\New Folder (3)\DSC00182.JPG"/>
          <p:cNvPicPr>
            <a:picLocks noChangeAspect="1" noChangeArrowheads="1"/>
          </p:cNvPicPr>
          <p:nvPr/>
        </p:nvPicPr>
        <p:blipFill>
          <a:blip r:embed="rId4" cstate="print"/>
          <a:srcRect/>
          <a:stretch>
            <a:fillRect/>
          </a:stretch>
        </p:blipFill>
        <p:spPr bwMode="auto">
          <a:xfrm>
            <a:off x="5220072" y="4437113"/>
            <a:ext cx="3555714" cy="1841450"/>
          </a:xfrm>
          <a:prstGeom prst="rect">
            <a:avLst/>
          </a:prstGeom>
          <a:noFill/>
        </p:spPr>
      </p:pic>
      <p:pic>
        <p:nvPicPr>
          <p:cNvPr id="7" name="Picture 2" descr="C:\Documents and Settings\ابو زكريا\My Documents\My Pictures\New Folder (3)\DSC00183.JPG"/>
          <p:cNvPicPr>
            <a:picLocks noChangeAspect="1" noChangeArrowheads="1"/>
          </p:cNvPicPr>
          <p:nvPr/>
        </p:nvPicPr>
        <p:blipFill>
          <a:blip r:embed="rId5" cstate="print"/>
          <a:srcRect/>
          <a:stretch>
            <a:fillRect/>
          </a:stretch>
        </p:blipFill>
        <p:spPr bwMode="auto">
          <a:xfrm>
            <a:off x="5148064" y="1700809"/>
            <a:ext cx="3627722" cy="1800200"/>
          </a:xfrm>
          <a:prstGeom prst="rect">
            <a:avLst/>
          </a:prstGeom>
          <a:noFill/>
        </p:spPr>
      </p:pic>
      <p:sp>
        <p:nvSpPr>
          <p:cNvPr id="9" name="TextBox 8"/>
          <p:cNvSpPr txBox="1"/>
          <p:nvPr/>
        </p:nvSpPr>
        <p:spPr>
          <a:xfrm>
            <a:off x="755577" y="3645024"/>
            <a:ext cx="3744415" cy="369332"/>
          </a:xfrm>
          <a:prstGeom prst="rect">
            <a:avLst/>
          </a:prstGeom>
          <a:noFill/>
        </p:spPr>
        <p:txBody>
          <a:bodyPr wrap="square" rtlCol="0">
            <a:spAutoFit/>
          </a:bodyPr>
          <a:lstStyle/>
          <a:p>
            <a:pPr algn="ctr"/>
            <a:r>
              <a:rPr lang="en-US" dirty="0" err="1" smtClean="0"/>
              <a:t>mesioangular</a:t>
            </a:r>
            <a:endParaRPr lang="en-US" dirty="0"/>
          </a:p>
        </p:txBody>
      </p:sp>
      <p:sp>
        <p:nvSpPr>
          <p:cNvPr id="10" name="TextBox 9"/>
          <p:cNvSpPr txBox="1"/>
          <p:nvPr/>
        </p:nvSpPr>
        <p:spPr>
          <a:xfrm>
            <a:off x="5125721" y="6307551"/>
            <a:ext cx="3744415" cy="369332"/>
          </a:xfrm>
          <a:prstGeom prst="rect">
            <a:avLst/>
          </a:prstGeom>
          <a:noFill/>
        </p:spPr>
        <p:txBody>
          <a:bodyPr wrap="square" rtlCol="0">
            <a:spAutoFit/>
          </a:bodyPr>
          <a:lstStyle/>
          <a:p>
            <a:pPr algn="ctr"/>
            <a:r>
              <a:rPr lang="en-US" dirty="0" err="1" smtClean="0"/>
              <a:t>hotizontal</a:t>
            </a:r>
            <a:endParaRPr lang="en-US" dirty="0"/>
          </a:p>
        </p:txBody>
      </p:sp>
      <p:sp>
        <p:nvSpPr>
          <p:cNvPr id="11" name="TextBox 10"/>
          <p:cNvSpPr txBox="1"/>
          <p:nvPr/>
        </p:nvSpPr>
        <p:spPr>
          <a:xfrm>
            <a:off x="755576" y="6307551"/>
            <a:ext cx="3744415" cy="369332"/>
          </a:xfrm>
          <a:prstGeom prst="rect">
            <a:avLst/>
          </a:prstGeom>
          <a:noFill/>
        </p:spPr>
        <p:txBody>
          <a:bodyPr wrap="square" rtlCol="0">
            <a:spAutoFit/>
          </a:bodyPr>
          <a:lstStyle/>
          <a:p>
            <a:pPr algn="ctr"/>
            <a:r>
              <a:rPr lang="en-US" dirty="0" smtClean="0"/>
              <a:t>vertical</a:t>
            </a:r>
            <a:endParaRPr lang="en-US" dirty="0"/>
          </a:p>
        </p:txBody>
      </p:sp>
      <p:sp>
        <p:nvSpPr>
          <p:cNvPr id="12" name="TextBox 11"/>
          <p:cNvSpPr txBox="1"/>
          <p:nvPr/>
        </p:nvSpPr>
        <p:spPr>
          <a:xfrm>
            <a:off x="5125721" y="3701721"/>
            <a:ext cx="3744415" cy="369332"/>
          </a:xfrm>
          <a:prstGeom prst="rect">
            <a:avLst/>
          </a:prstGeom>
          <a:noFill/>
        </p:spPr>
        <p:txBody>
          <a:bodyPr wrap="square" rtlCol="0">
            <a:spAutoFit/>
          </a:bodyPr>
          <a:lstStyle/>
          <a:p>
            <a:pPr algn="ctr"/>
            <a:r>
              <a:rPr lang="en-US" dirty="0" err="1" smtClean="0"/>
              <a:t>distoangular</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70000" lnSpcReduction="20000"/>
          </a:bodyPr>
          <a:lstStyle/>
          <a:p>
            <a:pPr algn="l" rtl="0" eaLnBrk="0" hangingPunct="0">
              <a:spcBef>
                <a:spcPct val="50000"/>
              </a:spcBef>
            </a:pPr>
            <a:r>
              <a:rPr lang="en-US" sz="3600" b="1" dirty="0">
                <a:latin typeface="Times New Roman" pitchFamily="18" charset="0"/>
              </a:rPr>
              <a:t>Winter’s lines</a:t>
            </a:r>
          </a:p>
          <a:p>
            <a:pPr algn="l" rtl="0" eaLnBrk="0" hangingPunct="0">
              <a:spcBef>
                <a:spcPct val="50000"/>
              </a:spcBef>
            </a:pPr>
            <a:r>
              <a:rPr lang="en-US" b="1" dirty="0">
                <a:solidFill>
                  <a:srgbClr val="FF0000"/>
                </a:solidFill>
                <a:latin typeface="Times New Roman" pitchFamily="18" charset="0"/>
              </a:rPr>
              <a:t>1-</a:t>
            </a:r>
            <a:r>
              <a:rPr lang="en-US" b="1" u="sng" dirty="0">
                <a:solidFill>
                  <a:srgbClr val="FF0000"/>
                </a:solidFill>
                <a:latin typeface="Times New Roman" pitchFamily="18" charset="0"/>
              </a:rPr>
              <a:t>White line</a:t>
            </a:r>
            <a:r>
              <a:rPr lang="en-US" b="1" u="sng" dirty="0">
                <a:latin typeface="Times New Roman" pitchFamily="18" charset="0"/>
              </a:rPr>
              <a:t>:</a:t>
            </a:r>
            <a:r>
              <a:rPr lang="en-US" b="1" dirty="0">
                <a:latin typeface="Times New Roman" pitchFamily="18" charset="0"/>
              </a:rPr>
              <a:t> it is an imaginary line draw along the occlusal surface of erupted first and second molars extend posteriorly over 3</a:t>
            </a:r>
            <a:r>
              <a:rPr lang="en-US" b="1" baseline="30000" dirty="0">
                <a:latin typeface="Times New Roman" pitchFamily="18" charset="0"/>
              </a:rPr>
              <a:t>rd</a:t>
            </a:r>
            <a:r>
              <a:rPr lang="en-US" b="1" dirty="0">
                <a:latin typeface="Times New Roman" pitchFamily="18" charset="0"/>
              </a:rPr>
              <a:t> molar  region . Its benefit is to determine the </a:t>
            </a:r>
            <a:r>
              <a:rPr lang="en-US" b="1" dirty="0">
                <a:solidFill>
                  <a:srgbClr val="FF0000"/>
                </a:solidFill>
                <a:latin typeface="Times New Roman" pitchFamily="18" charset="0"/>
              </a:rPr>
              <a:t>angulations</a:t>
            </a:r>
            <a:r>
              <a:rPr lang="en-US" b="1" dirty="0">
                <a:latin typeface="Times New Roman" pitchFamily="18" charset="0"/>
              </a:rPr>
              <a:t> of an </a:t>
            </a:r>
            <a:r>
              <a:rPr lang="en-US" b="1" dirty="0" smtClean="0">
                <a:latin typeface="Times New Roman" pitchFamily="18" charset="0"/>
              </a:rPr>
              <a:t>impacted </a:t>
            </a:r>
            <a:r>
              <a:rPr lang="en-US" b="1" dirty="0">
                <a:latin typeface="Times New Roman" pitchFamily="18" charset="0"/>
              </a:rPr>
              <a:t>tooth and its relationship with occlusal </a:t>
            </a:r>
            <a:r>
              <a:rPr lang="en-US" b="1" dirty="0" smtClean="0">
                <a:latin typeface="Times New Roman" pitchFamily="18" charset="0"/>
              </a:rPr>
              <a:t>surface </a:t>
            </a:r>
            <a:r>
              <a:rPr lang="en-US" b="1" dirty="0">
                <a:latin typeface="Times New Roman" pitchFamily="18" charset="0"/>
              </a:rPr>
              <a:t>of erupted 2nd molar</a:t>
            </a:r>
            <a:r>
              <a:rPr lang="en-US" b="1" dirty="0">
                <a:solidFill>
                  <a:srgbClr val="FF0000"/>
                </a:solidFill>
                <a:latin typeface="Times New Roman" pitchFamily="18" charset="0"/>
              </a:rPr>
              <a:t>(depth</a:t>
            </a:r>
            <a:r>
              <a:rPr lang="en-US" b="1" dirty="0">
                <a:latin typeface="Times New Roman" pitchFamily="18" charset="0"/>
              </a:rPr>
              <a:t>).</a:t>
            </a:r>
          </a:p>
          <a:p>
            <a:pPr algn="l" rtl="0" eaLnBrk="0" hangingPunct="0">
              <a:spcBef>
                <a:spcPct val="50000"/>
              </a:spcBef>
            </a:pPr>
            <a:r>
              <a:rPr lang="en-US" b="1" dirty="0">
                <a:solidFill>
                  <a:srgbClr val="FF0000"/>
                </a:solidFill>
                <a:latin typeface="Times New Roman" pitchFamily="18" charset="0"/>
              </a:rPr>
              <a:t>2-</a:t>
            </a:r>
            <a:r>
              <a:rPr lang="en-US" b="1" dirty="0">
                <a:latin typeface="Times New Roman" pitchFamily="18" charset="0"/>
              </a:rPr>
              <a:t> </a:t>
            </a:r>
            <a:r>
              <a:rPr lang="en-US" b="1" u="sng" dirty="0">
                <a:solidFill>
                  <a:srgbClr val="FF0000"/>
                </a:solidFill>
                <a:latin typeface="Times New Roman" pitchFamily="18" charset="0"/>
              </a:rPr>
              <a:t>Amber line:</a:t>
            </a:r>
            <a:r>
              <a:rPr lang="en-US" b="1" dirty="0">
                <a:solidFill>
                  <a:srgbClr val="FF0000"/>
                </a:solidFill>
                <a:latin typeface="Times New Roman" pitchFamily="18" charset="0"/>
              </a:rPr>
              <a:t> </a:t>
            </a:r>
            <a:r>
              <a:rPr lang="en-US" b="1" dirty="0">
                <a:latin typeface="Times New Roman" pitchFamily="18" charset="0"/>
              </a:rPr>
              <a:t>It is a line drawn  from the surface of bone laying distally to the 8 and to the crest of interdental septum or alveolar septum between 6 and 7. it determine the amount of bone removal </a:t>
            </a:r>
          </a:p>
          <a:p>
            <a:pPr algn="l" rtl="0" eaLnBrk="0" hangingPunct="0">
              <a:spcBef>
                <a:spcPct val="50000"/>
              </a:spcBef>
            </a:pPr>
            <a:r>
              <a:rPr lang="en-US" b="1" dirty="0">
                <a:solidFill>
                  <a:srgbClr val="FF0000"/>
                </a:solidFill>
                <a:latin typeface="Times New Roman" pitchFamily="18" charset="0"/>
              </a:rPr>
              <a:t>3-</a:t>
            </a:r>
            <a:r>
              <a:rPr lang="en-US" b="1" u="sng" dirty="0">
                <a:solidFill>
                  <a:srgbClr val="FF0000"/>
                </a:solidFill>
                <a:latin typeface="Times New Roman" pitchFamily="18" charset="0"/>
              </a:rPr>
              <a:t>Red line </a:t>
            </a:r>
            <a:r>
              <a:rPr lang="en-US" b="1" u="sng" dirty="0">
                <a:latin typeface="Times New Roman" pitchFamily="18" charset="0"/>
              </a:rPr>
              <a:t>: </a:t>
            </a:r>
            <a:r>
              <a:rPr lang="en-US" b="1" dirty="0">
                <a:latin typeface="Times New Roman" pitchFamily="18" charset="0"/>
              </a:rPr>
              <a:t>it is draw perpendicular from amber line to an imaginary point of elevator application located </a:t>
            </a:r>
            <a:r>
              <a:rPr lang="en-US" b="1" dirty="0" err="1">
                <a:latin typeface="Times New Roman" pitchFamily="18" charset="0"/>
              </a:rPr>
              <a:t>mesially</a:t>
            </a:r>
            <a:r>
              <a:rPr lang="en-US" b="1" dirty="0">
                <a:latin typeface="Times New Roman" pitchFamily="18" charset="0"/>
              </a:rPr>
              <a:t> to the 		CEJ except in </a:t>
            </a:r>
            <a:r>
              <a:rPr lang="en-US" b="1" dirty="0" err="1">
                <a:latin typeface="Times New Roman" pitchFamily="18" charset="0"/>
              </a:rPr>
              <a:t>Disto</a:t>
            </a:r>
            <a:r>
              <a:rPr lang="en-US" b="1" dirty="0">
                <a:latin typeface="Times New Roman" pitchFamily="18" charset="0"/>
              </a:rPr>
              <a:t> angular impaction it is distally located . It is used to measure the </a:t>
            </a:r>
            <a:r>
              <a:rPr lang="en-US" b="1" dirty="0">
                <a:solidFill>
                  <a:srgbClr val="FF0000"/>
                </a:solidFill>
                <a:latin typeface="Times New Roman" pitchFamily="18" charset="0"/>
              </a:rPr>
              <a:t>depth</a:t>
            </a:r>
            <a:r>
              <a:rPr lang="en-US" b="1" dirty="0">
                <a:latin typeface="Times New Roman" pitchFamily="18" charset="0"/>
              </a:rPr>
              <a:t> of the impacted tooth.</a:t>
            </a:r>
          </a:p>
          <a:p>
            <a:pPr algn="l" rtl="0" eaLnBrk="0" hangingPunct="0">
              <a:spcBef>
                <a:spcPct val="50000"/>
              </a:spcBef>
            </a:pPr>
            <a:r>
              <a:rPr lang="en-US" b="1" u="sng" dirty="0">
                <a:latin typeface="Times New Roman" pitchFamily="18" charset="0"/>
              </a:rPr>
              <a:t>Note:</a:t>
            </a:r>
            <a:r>
              <a:rPr lang="en-US" b="1" dirty="0">
                <a:latin typeface="Times New Roman" pitchFamily="18" charset="0"/>
              </a:rPr>
              <a:t>  Any tooth with </a:t>
            </a:r>
            <a:r>
              <a:rPr lang="en-US" b="1" dirty="0">
                <a:solidFill>
                  <a:srgbClr val="FF0000"/>
                </a:solidFill>
                <a:latin typeface="Times New Roman" pitchFamily="18" charset="0"/>
              </a:rPr>
              <a:t>red line </a:t>
            </a:r>
            <a:r>
              <a:rPr lang="en-US" b="1" dirty="0">
                <a:latin typeface="Times New Roman" pitchFamily="18" charset="0"/>
              </a:rPr>
              <a:t>length more than </a:t>
            </a:r>
            <a:r>
              <a:rPr lang="en-US" b="1" u="sng" dirty="0">
                <a:solidFill>
                  <a:srgbClr val="FF0000"/>
                </a:solidFill>
                <a:latin typeface="Times New Roman" pitchFamily="18" charset="0"/>
              </a:rPr>
              <a:t>(5 mm)</a:t>
            </a:r>
            <a:r>
              <a:rPr lang="en-US" b="1" dirty="0">
                <a:solidFill>
                  <a:srgbClr val="FF0000"/>
                </a:solidFill>
                <a:latin typeface="Times New Roman" pitchFamily="18" charset="0"/>
              </a:rPr>
              <a:t> </a:t>
            </a:r>
            <a:r>
              <a:rPr lang="en-US" b="1" dirty="0">
                <a:latin typeface="Times New Roman" pitchFamily="18" charset="0"/>
              </a:rPr>
              <a:t>it is better to </a:t>
            </a:r>
            <a:r>
              <a:rPr lang="en-US" b="1" dirty="0" smtClean="0">
                <a:latin typeface="Times New Roman" pitchFamily="18" charset="0"/>
              </a:rPr>
              <a:t>remove </a:t>
            </a:r>
            <a:r>
              <a:rPr lang="en-US" b="1" dirty="0">
                <a:latin typeface="Times New Roman" pitchFamily="18" charset="0"/>
              </a:rPr>
              <a:t>it under G.A.</a:t>
            </a:r>
          </a:p>
          <a:p>
            <a:pPr algn="l" rtl="0" eaLnBrk="0" hangingPunct="0">
              <a:spcBef>
                <a:spcPct val="50000"/>
              </a:spcBef>
            </a:pPr>
            <a:endParaRPr lang="en-US" b="1" dirty="0">
              <a:latin typeface="Times New Roman" pitchFamily="18" charset="0"/>
            </a:endParaRPr>
          </a:p>
          <a:p>
            <a:endParaRPr lang="en-US" dirty="0"/>
          </a:p>
        </p:txBody>
      </p:sp>
    </p:spTree>
    <p:extLst>
      <p:ext uri="{BB962C8B-B14F-4D97-AF65-F5344CB8AC3E}">
        <p14:creationId xmlns:p14="http://schemas.microsoft.com/office/powerpoint/2010/main" val="3882510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0" y="500042"/>
          <a:ext cx="7072330" cy="2362200"/>
        </p:xfrm>
        <a:graphic>
          <a:graphicData uri="http://schemas.openxmlformats.org/presentationml/2006/ole">
            <mc:AlternateContent xmlns:mc="http://schemas.openxmlformats.org/markup-compatibility/2006">
              <mc:Choice xmlns:v="urn:schemas-microsoft-com:vml" Requires="v">
                <p:oleObj spid="_x0000_s1038" name="Photo Editor Photo" r:id="rId3" imgW="3352381" imgH="1380952" progId="">
                  <p:embed/>
                </p:oleObj>
              </mc:Choice>
              <mc:Fallback>
                <p:oleObj name="Photo Editor Photo" r:id="rId3" imgW="3352381" imgH="13809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0042"/>
                        <a:ext cx="707233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Line 4"/>
          <p:cNvSpPr>
            <a:spLocks noChangeShapeType="1"/>
          </p:cNvSpPr>
          <p:nvPr/>
        </p:nvSpPr>
        <p:spPr bwMode="auto">
          <a:xfrm flipH="1">
            <a:off x="6553200" y="304800"/>
            <a:ext cx="838200" cy="533400"/>
          </a:xfrm>
          <a:prstGeom prst="line">
            <a:avLst/>
          </a:prstGeom>
          <a:noFill/>
          <a:ln w="76200">
            <a:solidFill>
              <a:srgbClr val="0000FF"/>
            </a:solidFill>
            <a:round/>
            <a:headEnd/>
            <a:tailEnd type="triangle" w="med" len="med"/>
          </a:ln>
          <a:effectLst/>
        </p:spPr>
        <p:txBody>
          <a:bodyPr wrap="none" anchor="ctr"/>
          <a:lstStyle/>
          <a:p>
            <a:endParaRPr lang="ar-IQ"/>
          </a:p>
        </p:txBody>
      </p:sp>
      <p:sp>
        <p:nvSpPr>
          <p:cNvPr id="16389" name="Text Box 5"/>
          <p:cNvSpPr txBox="1">
            <a:spLocks noChangeArrowheads="1"/>
          </p:cNvSpPr>
          <p:nvPr/>
        </p:nvSpPr>
        <p:spPr bwMode="auto">
          <a:xfrm>
            <a:off x="7315200" y="76200"/>
            <a:ext cx="1676400" cy="457200"/>
          </a:xfrm>
          <a:prstGeom prst="rect">
            <a:avLst/>
          </a:prstGeom>
          <a:noFill/>
          <a:ln w="9525">
            <a:noFill/>
            <a:miter lim="800000"/>
            <a:headEnd/>
            <a:tailEnd/>
          </a:ln>
          <a:effectLst/>
        </p:spPr>
        <p:txBody>
          <a:bodyPr>
            <a:spAutoFit/>
          </a:bodyPr>
          <a:lstStyle/>
          <a:p>
            <a:pPr algn="l" rtl="0" eaLnBrk="0" hangingPunct="0">
              <a:spcBef>
                <a:spcPct val="50000"/>
              </a:spcBef>
            </a:pPr>
            <a:r>
              <a:rPr lang="en-US" sz="2400" b="1" dirty="0">
                <a:latin typeface="Times New Roman" pitchFamily="18" charset="0"/>
              </a:rPr>
              <a:t>White Line</a:t>
            </a:r>
            <a:endParaRPr lang="en-US" sz="2400" dirty="0">
              <a:latin typeface="Times New Roman" pitchFamily="18" charset="0"/>
            </a:endParaRPr>
          </a:p>
        </p:txBody>
      </p:sp>
      <p:sp>
        <p:nvSpPr>
          <p:cNvPr id="16393" name="Line 9"/>
          <p:cNvSpPr>
            <a:spLocks noChangeShapeType="1"/>
          </p:cNvSpPr>
          <p:nvPr/>
        </p:nvSpPr>
        <p:spPr bwMode="auto">
          <a:xfrm rot="783491" flipH="1">
            <a:off x="5984875" y="939800"/>
            <a:ext cx="1295400" cy="762000"/>
          </a:xfrm>
          <a:prstGeom prst="line">
            <a:avLst/>
          </a:prstGeom>
          <a:noFill/>
          <a:ln w="76200">
            <a:solidFill>
              <a:srgbClr val="0000FF"/>
            </a:solidFill>
            <a:round/>
            <a:headEnd/>
            <a:tailEnd type="triangle" w="med" len="med"/>
          </a:ln>
          <a:effectLst/>
        </p:spPr>
        <p:txBody>
          <a:bodyPr wrap="none" anchor="ctr"/>
          <a:lstStyle/>
          <a:p>
            <a:endParaRPr lang="ar-IQ"/>
          </a:p>
        </p:txBody>
      </p:sp>
      <p:sp>
        <p:nvSpPr>
          <p:cNvPr id="16394" name="Text Box 10"/>
          <p:cNvSpPr txBox="1">
            <a:spLocks noChangeArrowheads="1"/>
          </p:cNvSpPr>
          <p:nvPr/>
        </p:nvSpPr>
        <p:spPr bwMode="auto">
          <a:xfrm>
            <a:off x="7315200" y="838200"/>
            <a:ext cx="1828800" cy="457200"/>
          </a:xfrm>
          <a:prstGeom prst="rect">
            <a:avLst/>
          </a:prstGeom>
          <a:noFill/>
          <a:ln w="9525">
            <a:noFill/>
            <a:miter lim="800000"/>
            <a:headEnd/>
            <a:tailEnd/>
          </a:ln>
          <a:effectLst/>
        </p:spPr>
        <p:txBody>
          <a:bodyPr>
            <a:spAutoFit/>
          </a:bodyPr>
          <a:lstStyle/>
          <a:p>
            <a:pPr algn="l" rtl="0" eaLnBrk="0" hangingPunct="0">
              <a:spcBef>
                <a:spcPct val="50000"/>
              </a:spcBef>
            </a:pPr>
            <a:r>
              <a:rPr lang="en-US" sz="2400" b="1" dirty="0">
                <a:solidFill>
                  <a:schemeClr val="accent6">
                    <a:lumMod val="60000"/>
                    <a:lumOff val="40000"/>
                  </a:schemeClr>
                </a:solidFill>
                <a:latin typeface="Times New Roman" pitchFamily="18" charset="0"/>
              </a:rPr>
              <a:t>Amber Line</a:t>
            </a:r>
            <a:endParaRPr lang="en-US" sz="2400" dirty="0">
              <a:solidFill>
                <a:schemeClr val="accent6">
                  <a:lumMod val="60000"/>
                  <a:lumOff val="40000"/>
                </a:schemeClr>
              </a:solidFill>
              <a:latin typeface="Times New Roman" pitchFamily="18" charset="0"/>
            </a:endParaRPr>
          </a:p>
        </p:txBody>
      </p:sp>
      <p:sp>
        <p:nvSpPr>
          <p:cNvPr id="16395" name="Text Box 11"/>
          <p:cNvSpPr txBox="1">
            <a:spLocks noChangeArrowheads="1"/>
          </p:cNvSpPr>
          <p:nvPr/>
        </p:nvSpPr>
        <p:spPr bwMode="auto">
          <a:xfrm>
            <a:off x="1524000" y="2895600"/>
            <a:ext cx="4343400" cy="457200"/>
          </a:xfrm>
          <a:prstGeom prst="rect">
            <a:avLst/>
          </a:prstGeom>
          <a:noFill/>
          <a:ln w="9525">
            <a:noFill/>
            <a:miter lim="800000"/>
            <a:headEnd/>
            <a:tailEnd/>
          </a:ln>
          <a:effectLst/>
        </p:spPr>
        <p:txBody>
          <a:bodyPr>
            <a:spAutoFit/>
          </a:bodyPr>
          <a:lstStyle/>
          <a:p>
            <a:pPr algn="l" rtl="0" eaLnBrk="0" hangingPunct="0">
              <a:spcBef>
                <a:spcPct val="50000"/>
              </a:spcBef>
            </a:pPr>
            <a:r>
              <a:rPr lang="en-US" sz="2400" b="1" dirty="0">
                <a:latin typeface="Times New Roman" pitchFamily="18" charset="0"/>
              </a:rPr>
              <a:t>Vertical Impaction with caries</a:t>
            </a:r>
            <a:endParaRPr lang="en-US" sz="2400" dirty="0">
              <a:latin typeface="Times New Roman" pitchFamily="18" charset="0"/>
            </a:endParaRPr>
          </a:p>
        </p:txBody>
      </p:sp>
      <p:sp>
        <p:nvSpPr>
          <p:cNvPr id="16397" name="Text Box 13"/>
          <p:cNvSpPr txBox="1">
            <a:spLocks noChangeArrowheads="1"/>
          </p:cNvSpPr>
          <p:nvPr/>
        </p:nvSpPr>
        <p:spPr bwMode="auto">
          <a:xfrm>
            <a:off x="7162800" y="2133600"/>
            <a:ext cx="1828800" cy="822325"/>
          </a:xfrm>
          <a:prstGeom prst="rect">
            <a:avLst/>
          </a:prstGeom>
          <a:noFill/>
          <a:ln w="9525">
            <a:noFill/>
            <a:miter lim="800000"/>
            <a:headEnd/>
            <a:tailEnd/>
          </a:ln>
          <a:effectLst/>
        </p:spPr>
        <p:txBody>
          <a:bodyPr>
            <a:spAutoFit/>
          </a:bodyPr>
          <a:lstStyle/>
          <a:p>
            <a:pPr algn="l" rtl="0" eaLnBrk="0" hangingPunct="0">
              <a:spcBef>
                <a:spcPct val="50000"/>
              </a:spcBef>
            </a:pPr>
            <a:r>
              <a:rPr lang="en-US" sz="2400" b="1" dirty="0">
                <a:latin typeface="Times New Roman" pitchFamily="18" charset="0"/>
              </a:rPr>
              <a:t>Point of application</a:t>
            </a:r>
            <a:endParaRPr lang="en-US" sz="2400" dirty="0">
              <a:latin typeface="Times New Roman" pitchFamily="18" charset="0"/>
            </a:endParaRPr>
          </a:p>
        </p:txBody>
      </p:sp>
      <p:graphicFrame>
        <p:nvGraphicFramePr>
          <p:cNvPr id="16398" name="Object 14"/>
          <p:cNvGraphicFramePr>
            <a:graphicFrameLocks noChangeAspect="1"/>
          </p:cNvGraphicFramePr>
          <p:nvPr/>
        </p:nvGraphicFramePr>
        <p:xfrm>
          <a:off x="381000" y="3581400"/>
          <a:ext cx="6705600" cy="2538413"/>
        </p:xfrm>
        <a:graphic>
          <a:graphicData uri="http://schemas.openxmlformats.org/presentationml/2006/ole">
            <mc:AlternateContent xmlns:mc="http://schemas.openxmlformats.org/markup-compatibility/2006">
              <mc:Choice xmlns:v="urn:schemas-microsoft-com:vml" Requires="v">
                <p:oleObj spid="_x0000_s1039" name="Photo Editor Photo" r:id="rId5" imgW="3448531" imgH="1305107" progId="">
                  <p:embed/>
                </p:oleObj>
              </mc:Choice>
              <mc:Fallback>
                <p:oleObj name="Photo Editor Photo" r:id="rId5" imgW="3448531" imgH="130510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581400"/>
                        <a:ext cx="6705600"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9" name="Text Box 15"/>
          <p:cNvSpPr txBox="1">
            <a:spLocks noChangeArrowheads="1"/>
          </p:cNvSpPr>
          <p:nvPr/>
        </p:nvSpPr>
        <p:spPr bwMode="auto">
          <a:xfrm>
            <a:off x="1524000" y="6248400"/>
            <a:ext cx="4343400" cy="457200"/>
          </a:xfrm>
          <a:prstGeom prst="rect">
            <a:avLst/>
          </a:prstGeom>
          <a:noFill/>
          <a:ln w="9525">
            <a:noFill/>
            <a:miter lim="800000"/>
            <a:headEnd/>
            <a:tailEnd/>
          </a:ln>
          <a:effectLst/>
        </p:spPr>
        <p:txBody>
          <a:bodyPr>
            <a:spAutoFit/>
          </a:bodyPr>
          <a:lstStyle/>
          <a:p>
            <a:pPr algn="ctr" rtl="0" eaLnBrk="0" hangingPunct="0">
              <a:spcBef>
                <a:spcPct val="50000"/>
              </a:spcBef>
            </a:pPr>
            <a:r>
              <a:rPr lang="en-US" sz="2400" b="1" dirty="0">
                <a:latin typeface="Times New Roman" pitchFamily="18" charset="0"/>
              </a:rPr>
              <a:t>Horizontal Impaction </a:t>
            </a:r>
            <a:endParaRPr lang="en-US" sz="2400" dirty="0">
              <a:latin typeface="Times New Roman" pitchFamily="18" charset="0"/>
            </a:endParaRPr>
          </a:p>
        </p:txBody>
      </p:sp>
      <p:sp>
        <p:nvSpPr>
          <p:cNvPr id="16396" name="Line 12"/>
          <p:cNvSpPr>
            <a:spLocks noChangeShapeType="1"/>
          </p:cNvSpPr>
          <p:nvPr/>
        </p:nvSpPr>
        <p:spPr bwMode="auto">
          <a:xfrm rot="3300009" flipH="1">
            <a:off x="4914900" y="4000500"/>
            <a:ext cx="2057400" cy="2133600"/>
          </a:xfrm>
          <a:prstGeom prst="line">
            <a:avLst/>
          </a:prstGeom>
          <a:noFill/>
          <a:ln w="76200">
            <a:solidFill>
              <a:srgbClr val="0000FF"/>
            </a:solidFill>
            <a:round/>
            <a:headEnd/>
            <a:tailEnd type="triangle" w="med" len="med"/>
          </a:ln>
          <a:effectLst/>
        </p:spPr>
        <p:txBody>
          <a:bodyPr wrap="none" anchor="ctr"/>
          <a:lstStyle/>
          <a:p>
            <a:endParaRPr lang="ar-IQ"/>
          </a:p>
        </p:txBody>
      </p:sp>
      <p:sp>
        <p:nvSpPr>
          <p:cNvPr id="16400" name="Line 16"/>
          <p:cNvSpPr>
            <a:spLocks noChangeShapeType="1"/>
          </p:cNvSpPr>
          <p:nvPr/>
        </p:nvSpPr>
        <p:spPr bwMode="auto">
          <a:xfrm rot="3300009" flipH="1">
            <a:off x="5295900" y="711200"/>
            <a:ext cx="2057400" cy="2133600"/>
          </a:xfrm>
          <a:prstGeom prst="line">
            <a:avLst/>
          </a:prstGeom>
          <a:noFill/>
          <a:ln w="76200">
            <a:solidFill>
              <a:srgbClr val="0000FF"/>
            </a:solidFill>
            <a:round/>
            <a:headEnd/>
            <a:tailEnd type="triangle" w="med" len="med"/>
          </a:ln>
          <a:effectLst/>
        </p:spPr>
        <p:txBody>
          <a:bodyPr wrap="none" anchor="ctr"/>
          <a:lstStyle/>
          <a:p>
            <a:endParaRPr lang="ar-IQ"/>
          </a:p>
        </p:txBody>
      </p:sp>
      <p:sp>
        <p:nvSpPr>
          <p:cNvPr id="16401" name="Text Box 17"/>
          <p:cNvSpPr txBox="1">
            <a:spLocks noChangeArrowheads="1"/>
          </p:cNvSpPr>
          <p:nvPr/>
        </p:nvSpPr>
        <p:spPr bwMode="auto">
          <a:xfrm>
            <a:off x="7315200" y="4953000"/>
            <a:ext cx="1828800" cy="457200"/>
          </a:xfrm>
          <a:prstGeom prst="rect">
            <a:avLst/>
          </a:prstGeom>
          <a:noFill/>
          <a:ln w="9525">
            <a:noFill/>
            <a:miter lim="800000"/>
            <a:headEnd/>
            <a:tailEnd/>
          </a:ln>
          <a:effectLst/>
        </p:spPr>
        <p:txBody>
          <a:bodyPr>
            <a:spAutoFit/>
          </a:bodyPr>
          <a:lstStyle/>
          <a:p>
            <a:pPr algn="ctr" rtl="0" eaLnBrk="0" hangingPunct="0">
              <a:spcBef>
                <a:spcPct val="50000"/>
              </a:spcBef>
            </a:pPr>
            <a:r>
              <a:rPr lang="en-US" sz="2400" b="1" dirty="0">
                <a:solidFill>
                  <a:srgbClr val="FF0000"/>
                </a:solidFill>
                <a:latin typeface="Times New Roman" pitchFamily="18" charset="0"/>
              </a:rPr>
              <a:t>Red Line</a:t>
            </a:r>
            <a:endParaRPr lang="en-US" sz="2400" dirty="0">
              <a:solidFill>
                <a:srgbClr val="FF0000"/>
              </a:solidFill>
              <a:latin typeface="Times New Roman" pitchFamily="18" charset="0"/>
            </a:endParaRPr>
          </a:p>
        </p:txBody>
      </p:sp>
    </p:spTree>
    <p:extLst>
      <p:ext uri="{BB962C8B-B14F-4D97-AF65-F5344CB8AC3E}">
        <p14:creationId xmlns:p14="http://schemas.microsoft.com/office/powerpoint/2010/main" val="1922602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57167"/>
            <a:ext cx="7772400" cy="2357453"/>
          </a:xfrm>
        </p:spPr>
        <p:style>
          <a:lnRef idx="1">
            <a:schemeClr val="accent6"/>
          </a:lnRef>
          <a:fillRef idx="2">
            <a:schemeClr val="accent6"/>
          </a:fillRef>
          <a:effectRef idx="1">
            <a:schemeClr val="accent6"/>
          </a:effectRef>
          <a:fontRef idx="minor">
            <a:schemeClr val="dk1"/>
          </a:fontRef>
        </p:style>
        <p:txBody>
          <a:bodyPr>
            <a:normAutofit/>
          </a:bodyPr>
          <a:lstStyle/>
          <a:p>
            <a:r>
              <a:rPr lang="en-US" dirty="0" smtClean="0"/>
              <a:t>Development of mandibular third molar</a:t>
            </a:r>
            <a:br>
              <a:rPr lang="en-US" dirty="0" smtClean="0"/>
            </a:br>
            <a:endParaRPr lang="ar-IQ" dirty="0"/>
          </a:p>
        </p:txBody>
      </p:sp>
      <p:sp>
        <p:nvSpPr>
          <p:cNvPr id="3" name="عنوان فرعي 2"/>
          <p:cNvSpPr>
            <a:spLocks noGrp="1"/>
          </p:cNvSpPr>
          <p:nvPr>
            <p:ph type="subTitle" idx="1"/>
          </p:nvPr>
        </p:nvSpPr>
        <p:spPr>
          <a:xfrm>
            <a:off x="785786" y="2857496"/>
            <a:ext cx="7643866" cy="3500462"/>
          </a:xfrm>
        </p:spPr>
        <p:style>
          <a:lnRef idx="1">
            <a:schemeClr val="accent5"/>
          </a:lnRef>
          <a:fillRef idx="2">
            <a:schemeClr val="accent5"/>
          </a:fillRef>
          <a:effectRef idx="1">
            <a:schemeClr val="accent5"/>
          </a:effectRef>
          <a:fontRef idx="minor">
            <a:schemeClr val="dk1"/>
          </a:fontRef>
        </p:style>
        <p:txBody>
          <a:bodyPr>
            <a:normAutofit/>
          </a:bodyPr>
          <a:lstStyle/>
          <a:p>
            <a:pPr algn="l" rtl="0"/>
            <a:r>
              <a:rPr lang="en-US" dirty="0" smtClean="0"/>
              <a:t>The mandibular third molar </a:t>
            </a:r>
            <a:r>
              <a:rPr lang="en-US" dirty="0" smtClean="0">
                <a:solidFill>
                  <a:srgbClr val="FF0000"/>
                </a:solidFill>
              </a:rPr>
              <a:t>tooth germ </a:t>
            </a:r>
            <a:r>
              <a:rPr lang="en-US" dirty="0" smtClean="0"/>
              <a:t>is usually visible radio graphically by age 9 years and cusp mineralization is completed at age 11 years. </a:t>
            </a:r>
            <a:endParaRPr lang="ar-IQ" dirty="0"/>
          </a:p>
        </p:txBody>
      </p:sp>
    </p:spTree>
    <p:extLst>
      <p:ext uri="{BB962C8B-B14F-4D97-AF65-F5344CB8AC3E}">
        <p14:creationId xmlns:p14="http://schemas.microsoft.com/office/powerpoint/2010/main" val="658948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785786" y="214290"/>
          <a:ext cx="7543800" cy="2587625"/>
        </p:xfrm>
        <a:graphic>
          <a:graphicData uri="http://schemas.openxmlformats.org/presentationml/2006/ole">
            <mc:AlternateContent xmlns:mc="http://schemas.openxmlformats.org/markup-compatibility/2006">
              <mc:Choice xmlns:v="urn:schemas-microsoft-com:vml" Requires="v">
                <p:oleObj spid="_x0000_s2062" name="Photo Editor Photo" r:id="rId3" imgW="3457143" imgH="1305107" progId="">
                  <p:embed/>
                </p:oleObj>
              </mc:Choice>
              <mc:Fallback>
                <p:oleObj name="Photo Editor Photo" r:id="rId3" imgW="3457143" imgH="130510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86" y="214290"/>
                        <a:ext cx="7543800"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1" name="Text Box 3"/>
          <p:cNvSpPr txBox="1">
            <a:spLocks noChangeArrowheads="1"/>
          </p:cNvSpPr>
          <p:nvPr/>
        </p:nvSpPr>
        <p:spPr bwMode="auto">
          <a:xfrm>
            <a:off x="2057400" y="2819400"/>
            <a:ext cx="4343400" cy="457200"/>
          </a:xfrm>
          <a:prstGeom prst="rect">
            <a:avLst/>
          </a:prstGeom>
          <a:noFill/>
          <a:ln w="9525">
            <a:noFill/>
            <a:miter lim="800000"/>
            <a:headEnd/>
            <a:tailEnd/>
          </a:ln>
          <a:effectLst/>
        </p:spPr>
        <p:txBody>
          <a:bodyPr>
            <a:spAutoFit/>
          </a:bodyPr>
          <a:lstStyle/>
          <a:p>
            <a:pPr algn="ctr" rtl="0" eaLnBrk="0" hangingPunct="0">
              <a:spcBef>
                <a:spcPct val="50000"/>
              </a:spcBef>
            </a:pPr>
            <a:r>
              <a:rPr lang="en-US" sz="2400" b="1" dirty="0">
                <a:latin typeface="Times New Roman" pitchFamily="18" charset="0"/>
              </a:rPr>
              <a:t>Mesio-angular Impaction </a:t>
            </a:r>
            <a:endParaRPr lang="en-US" sz="2400" dirty="0">
              <a:latin typeface="Times New Roman" pitchFamily="18" charset="0"/>
            </a:endParaRPr>
          </a:p>
        </p:txBody>
      </p:sp>
      <p:graphicFrame>
        <p:nvGraphicFramePr>
          <p:cNvPr id="17412" name="Object 4"/>
          <p:cNvGraphicFramePr>
            <a:graphicFrameLocks noChangeAspect="1"/>
          </p:cNvGraphicFramePr>
          <p:nvPr/>
        </p:nvGraphicFramePr>
        <p:xfrm>
          <a:off x="838200" y="3429000"/>
          <a:ext cx="7543800" cy="2514600"/>
        </p:xfrm>
        <a:graphic>
          <a:graphicData uri="http://schemas.openxmlformats.org/presentationml/2006/ole">
            <mc:AlternateContent xmlns:mc="http://schemas.openxmlformats.org/markup-compatibility/2006">
              <mc:Choice xmlns:v="urn:schemas-microsoft-com:vml" Requires="v">
                <p:oleObj spid="_x0000_s2063" name="Photo Editor Photo" r:id="rId5" imgW="3323810" imgH="1267002" progId="">
                  <p:embed/>
                </p:oleObj>
              </mc:Choice>
              <mc:Fallback>
                <p:oleObj name="Photo Editor Photo" r:id="rId5" imgW="3323810" imgH="126700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429000"/>
                        <a:ext cx="7543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3" name="Text Box 5"/>
          <p:cNvSpPr txBox="1">
            <a:spLocks noChangeArrowheads="1"/>
          </p:cNvSpPr>
          <p:nvPr/>
        </p:nvSpPr>
        <p:spPr bwMode="auto">
          <a:xfrm>
            <a:off x="2133600" y="6096000"/>
            <a:ext cx="4343400" cy="457200"/>
          </a:xfrm>
          <a:prstGeom prst="rect">
            <a:avLst/>
          </a:prstGeom>
          <a:noFill/>
          <a:ln w="9525">
            <a:noFill/>
            <a:miter lim="800000"/>
            <a:headEnd/>
            <a:tailEnd/>
          </a:ln>
          <a:effectLst/>
        </p:spPr>
        <p:txBody>
          <a:bodyPr>
            <a:spAutoFit/>
          </a:bodyPr>
          <a:lstStyle/>
          <a:p>
            <a:pPr algn="ctr" rtl="0" eaLnBrk="0" hangingPunct="0">
              <a:spcBef>
                <a:spcPct val="50000"/>
              </a:spcBef>
            </a:pPr>
            <a:r>
              <a:rPr lang="en-US" sz="2400" b="1" dirty="0">
                <a:latin typeface="Times New Roman" pitchFamily="18" charset="0"/>
              </a:rPr>
              <a:t>Disto-angular Impaction </a:t>
            </a:r>
            <a:endParaRPr lang="en-US" sz="2400" dirty="0">
              <a:latin typeface="Times New Roman" pitchFamily="18" charset="0"/>
            </a:endParaRPr>
          </a:p>
        </p:txBody>
      </p:sp>
    </p:spTree>
    <p:extLst>
      <p:ext uri="{BB962C8B-B14F-4D97-AF65-F5344CB8AC3E}">
        <p14:creationId xmlns:p14="http://schemas.microsoft.com/office/powerpoint/2010/main" val="2002743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rtl="0">
              <a:buNone/>
            </a:pPr>
            <a:r>
              <a:rPr lang="en-US" dirty="0"/>
              <a:t> 5- Inverted</a:t>
            </a:r>
          </a:p>
          <a:p>
            <a:pPr algn="l" rtl="0">
              <a:buNone/>
            </a:pPr>
            <a:r>
              <a:rPr lang="en-US" dirty="0"/>
              <a:t> </a:t>
            </a:r>
            <a:r>
              <a:rPr lang="en-US" dirty="0" smtClean="0"/>
              <a:t>  </a:t>
            </a:r>
            <a:r>
              <a:rPr lang="en-US" dirty="0"/>
              <a:t>6- Transverse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3438910"/>
            <a:ext cx="3969607" cy="26121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3436259"/>
            <a:ext cx="4248472" cy="2614804"/>
          </a:xfrm>
          <a:prstGeom prst="rect">
            <a:avLst/>
          </a:prstGeom>
        </p:spPr>
      </p:pic>
    </p:spTree>
    <p:extLst>
      <p:ext uri="{BB962C8B-B14F-4D97-AF65-F5344CB8AC3E}">
        <p14:creationId xmlns:p14="http://schemas.microsoft.com/office/powerpoint/2010/main" val="1594875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a:t>Based on the Nature of the Overlying Tissue</a:t>
            </a:r>
            <a:endParaRPr lang="en-US" dirty="0"/>
          </a:p>
        </p:txBody>
      </p:sp>
      <p:sp>
        <p:nvSpPr>
          <p:cNvPr id="3" name="Content Placeholder 2"/>
          <p:cNvSpPr>
            <a:spLocks noGrp="1"/>
          </p:cNvSpPr>
          <p:nvPr>
            <p:ph idx="1"/>
          </p:nvPr>
        </p:nvSpPr>
        <p:spPr/>
        <p:txBody>
          <a:bodyPr>
            <a:noAutofit/>
          </a:bodyPr>
          <a:lstStyle/>
          <a:p>
            <a:pPr algn="just" rtl="0">
              <a:lnSpc>
                <a:spcPct val="120000"/>
              </a:lnSpc>
            </a:pPr>
            <a:r>
              <a:rPr lang="en-GB" sz="2400" i="1" dirty="0">
                <a:solidFill>
                  <a:srgbClr val="FF0000"/>
                </a:solidFill>
              </a:rPr>
              <a:t>Soft Tissue Impaction</a:t>
            </a:r>
            <a:r>
              <a:rPr lang="en-GB" sz="2400" dirty="0">
                <a:solidFill>
                  <a:srgbClr val="FF0000"/>
                </a:solidFill>
              </a:rPr>
              <a:t>. </a:t>
            </a:r>
            <a:r>
              <a:rPr lang="en-GB" sz="2400" dirty="0"/>
              <a:t> When the height of the tooth’s </a:t>
            </a:r>
            <a:br>
              <a:rPr lang="en-GB" sz="2400" dirty="0"/>
            </a:br>
            <a:r>
              <a:rPr lang="en-GB" sz="2400" dirty="0"/>
              <a:t>contour is above the level of the surrounding </a:t>
            </a:r>
            <a:r>
              <a:rPr lang="en-GB" sz="2400" i="1" dirty="0"/>
              <a:t>alveolar </a:t>
            </a:r>
            <a:br>
              <a:rPr lang="en-GB" sz="2400" i="1" dirty="0"/>
            </a:br>
            <a:r>
              <a:rPr lang="en-GB" sz="2400" i="1" dirty="0"/>
              <a:t>bone</a:t>
            </a:r>
            <a:r>
              <a:rPr lang="en-GB" sz="2400" dirty="0"/>
              <a:t> and the superficial portion of the tooth is </a:t>
            </a:r>
            <a:br>
              <a:rPr lang="en-GB" sz="2400" dirty="0"/>
            </a:br>
            <a:r>
              <a:rPr lang="en-GB" sz="2400" dirty="0"/>
              <a:t>covered only by soft </a:t>
            </a:r>
            <a:r>
              <a:rPr lang="en-GB" sz="2400" dirty="0" smtClean="0"/>
              <a:t>tissue</a:t>
            </a:r>
            <a:r>
              <a:rPr lang="en-GB" sz="2400" dirty="0"/>
              <a:t>.  </a:t>
            </a:r>
            <a:r>
              <a:rPr lang="en-GB" sz="2400" i="1" dirty="0"/>
              <a:t>Soft tissue impaction</a:t>
            </a:r>
            <a:r>
              <a:rPr lang="en-GB" sz="2400" dirty="0"/>
              <a:t> is </a:t>
            </a:r>
            <a:r>
              <a:rPr lang="en-GB" sz="2400" dirty="0" err="1" smtClean="0"/>
              <a:t>usuall</a:t>
            </a:r>
            <a:r>
              <a:rPr lang="en-GB" sz="2400" dirty="0" smtClean="0"/>
              <a:t> the</a:t>
            </a:r>
            <a:r>
              <a:rPr lang="en-GB" sz="2400" dirty="0"/>
              <a:t> </a:t>
            </a:r>
            <a:br>
              <a:rPr lang="en-GB" sz="2400" dirty="0"/>
            </a:br>
            <a:r>
              <a:rPr lang="en-GB" sz="2400" dirty="0"/>
              <a:t>easiest of type of impacted tooth to remove</a:t>
            </a:r>
            <a:r>
              <a:rPr lang="en-GB" sz="2400" dirty="0" smtClean="0"/>
              <a:t>.</a:t>
            </a:r>
            <a:endParaRPr lang="en-GB" sz="2400" dirty="0"/>
          </a:p>
          <a:p>
            <a:pPr marL="0" indent="0" algn="just" rtl="0">
              <a:lnSpc>
                <a:spcPct val="120000"/>
              </a:lnSpc>
              <a:buNone/>
            </a:pPr>
            <a:r>
              <a:rPr lang="en-GB" sz="2400" dirty="0"/>
              <a:t/>
            </a:r>
            <a:br>
              <a:rPr lang="en-GB" sz="2400" dirty="0"/>
            </a:br>
            <a:r>
              <a:rPr lang="en-GB" sz="2400" i="1" dirty="0">
                <a:solidFill>
                  <a:srgbClr val="FF0000"/>
                </a:solidFill>
              </a:rPr>
              <a:t>Hard Tissue</a:t>
            </a:r>
            <a:r>
              <a:rPr lang="en-GB" sz="2400" dirty="0">
                <a:solidFill>
                  <a:srgbClr val="FF0000"/>
                </a:solidFill>
              </a:rPr>
              <a:t> ('Bony')</a:t>
            </a:r>
            <a:r>
              <a:rPr lang="en-GB" sz="2400" i="1" dirty="0">
                <a:solidFill>
                  <a:srgbClr val="FF0000"/>
                </a:solidFill>
              </a:rPr>
              <a:t> Impaction</a:t>
            </a:r>
            <a:r>
              <a:rPr lang="en-GB" sz="2400" dirty="0"/>
              <a:t>.  This is where the </a:t>
            </a:r>
            <a:br>
              <a:rPr lang="en-GB" sz="2400" dirty="0"/>
            </a:br>
            <a:r>
              <a:rPr lang="en-GB" sz="2400" dirty="0"/>
              <a:t>wisdom tooth fails to erupt due to being obstructed by </a:t>
            </a:r>
            <a:br>
              <a:rPr lang="en-GB" sz="2400" dirty="0"/>
            </a:br>
            <a:r>
              <a:rPr lang="en-GB" sz="2400" dirty="0"/>
              <a:t>the overlying bone.  This can be sub-divided into </a:t>
            </a:r>
            <a:br>
              <a:rPr lang="en-GB" sz="2400" dirty="0"/>
            </a:br>
            <a:r>
              <a:rPr lang="en-GB" sz="2400" i="1" dirty="0"/>
              <a:t>Partial</a:t>
            </a:r>
            <a:r>
              <a:rPr lang="en-GB" sz="2400" dirty="0"/>
              <a:t> and </a:t>
            </a:r>
            <a:r>
              <a:rPr lang="en-GB" sz="2400" i="1" dirty="0"/>
              <a:t>Complete Bony Impactions</a:t>
            </a:r>
            <a:r>
              <a:rPr lang="en-GB" sz="2400" dirty="0"/>
              <a:t>.</a:t>
            </a:r>
          </a:p>
          <a:p>
            <a:pPr algn="just" rtl="0">
              <a:lnSpc>
                <a:spcPct val="120000"/>
              </a:lnSpc>
            </a:pPr>
            <a:endParaRPr lang="en-US" sz="2400" dirty="0"/>
          </a:p>
        </p:txBody>
      </p:sp>
    </p:spTree>
    <p:extLst>
      <p:ext uri="{BB962C8B-B14F-4D97-AF65-F5344CB8AC3E}">
        <p14:creationId xmlns:p14="http://schemas.microsoft.com/office/powerpoint/2010/main" val="591365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4525963"/>
          </a:xfrm>
        </p:spPr>
        <p:txBody>
          <a:bodyPr>
            <a:noAutofit/>
          </a:bodyPr>
          <a:lstStyle/>
          <a:p>
            <a:pPr algn="just" rtl="0"/>
            <a:r>
              <a:rPr lang="en-GB" sz="2400" i="1" dirty="0"/>
              <a:t>Partial Bony</a:t>
            </a:r>
            <a:r>
              <a:rPr lang="en-GB" sz="2400" dirty="0"/>
              <a:t>.  The superficial portion of the tooth is </a:t>
            </a:r>
            <a:br>
              <a:rPr lang="en-GB" sz="2400" dirty="0"/>
            </a:br>
            <a:r>
              <a:rPr lang="en-GB" sz="2400" dirty="0"/>
              <a:t>covered only by soft tissue but the height of the </a:t>
            </a:r>
            <a:br>
              <a:rPr lang="en-GB" sz="2400" dirty="0"/>
            </a:br>
            <a:r>
              <a:rPr lang="en-GB" sz="2400" dirty="0"/>
              <a:t>tooth's contour is below the level of the surrounding </a:t>
            </a:r>
            <a:br>
              <a:rPr lang="en-GB" sz="2400" dirty="0"/>
            </a:br>
            <a:r>
              <a:rPr lang="en-GB" sz="2400" i="1" dirty="0"/>
              <a:t>alveolar bone</a:t>
            </a:r>
            <a:r>
              <a:rPr lang="en-GB" sz="2400" dirty="0"/>
              <a:t>.  Apart from cutting the </a:t>
            </a:r>
            <a:r>
              <a:rPr lang="en-GB" sz="2400" i="1" dirty="0"/>
              <a:t>gingiva</a:t>
            </a:r>
            <a:r>
              <a:rPr lang="en-GB" sz="2400" dirty="0"/>
              <a:t> (gum) &amp; </a:t>
            </a:r>
            <a:br>
              <a:rPr lang="en-GB" sz="2400" dirty="0"/>
            </a:br>
            <a:r>
              <a:rPr lang="en-GB" sz="2400" dirty="0"/>
              <a:t>possible bone removal from behind the tooth, the </a:t>
            </a:r>
            <a:br>
              <a:rPr lang="en-GB" sz="2400" dirty="0"/>
            </a:br>
            <a:r>
              <a:rPr lang="en-GB" sz="2400" dirty="0"/>
              <a:t>tooth's roots may need to be divided.</a:t>
            </a:r>
            <a:br>
              <a:rPr lang="en-GB" sz="2400" dirty="0"/>
            </a:br>
            <a:endParaRPr lang="en-GB" sz="2400" dirty="0"/>
          </a:p>
          <a:p>
            <a:pPr algn="just" rtl="0"/>
            <a:r>
              <a:rPr lang="en-GB" sz="2400" dirty="0"/>
              <a:t/>
            </a:r>
            <a:br>
              <a:rPr lang="en-GB" sz="2400" dirty="0"/>
            </a:br>
            <a:endParaRPr lang="en-GB" sz="2400" dirty="0"/>
          </a:p>
          <a:p>
            <a:pPr algn="just" rtl="0"/>
            <a:r>
              <a:rPr lang="en-GB" sz="2400" i="1" dirty="0"/>
              <a:t>Complete Bony</a:t>
            </a:r>
            <a:r>
              <a:rPr lang="en-GB" sz="2400" dirty="0"/>
              <a:t>.  The tooth is completely encased in </a:t>
            </a:r>
            <a:br>
              <a:rPr lang="en-GB" sz="2400" dirty="0"/>
            </a:br>
            <a:r>
              <a:rPr lang="en-GB" sz="2400" dirty="0"/>
              <a:t>bone so that when the </a:t>
            </a:r>
            <a:r>
              <a:rPr lang="en-GB" sz="2400" i="1" dirty="0"/>
              <a:t>gingiva</a:t>
            </a:r>
            <a:r>
              <a:rPr lang="en-GB" sz="2400" dirty="0"/>
              <a:t> is cut and reflected </a:t>
            </a:r>
            <a:br>
              <a:rPr lang="en-GB" sz="2400" dirty="0"/>
            </a:br>
            <a:r>
              <a:rPr lang="en-GB" sz="2400" dirty="0"/>
              <a:t>back, the tooth is not seen.  Bone removal (large </a:t>
            </a:r>
            <a:br>
              <a:rPr lang="en-GB" sz="2400" dirty="0"/>
            </a:br>
            <a:r>
              <a:rPr lang="en-GB" sz="2400" dirty="0"/>
              <a:t>amounts) together with root sectioning will be needed </a:t>
            </a:r>
            <a:br>
              <a:rPr lang="en-GB" sz="2400" dirty="0"/>
            </a:br>
            <a:r>
              <a:rPr lang="en-GB" sz="2400" dirty="0"/>
              <a:t>to remove the tooth.  These are often the most </a:t>
            </a:r>
            <a:br>
              <a:rPr lang="en-GB" sz="2400" dirty="0"/>
            </a:br>
            <a:r>
              <a:rPr lang="en-GB" sz="2400" dirty="0"/>
              <a:t>difficult tooth to remove.</a:t>
            </a:r>
          </a:p>
          <a:p>
            <a:pPr algn="just" rtl="0"/>
            <a:endParaRPr lang="en-US" sz="2400" dirty="0"/>
          </a:p>
        </p:txBody>
      </p:sp>
    </p:spTree>
    <p:extLst>
      <p:ext uri="{BB962C8B-B14F-4D97-AF65-F5344CB8AC3E}">
        <p14:creationId xmlns:p14="http://schemas.microsoft.com/office/powerpoint/2010/main" val="497631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Classification of impacted upper third molar</a:t>
            </a:r>
            <a:endParaRPr lang="ar-IQ" dirty="0"/>
          </a:p>
        </p:txBody>
      </p:sp>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gn="l" rtl="0"/>
            <a:r>
              <a:rPr lang="en-US" dirty="0" smtClean="0"/>
              <a:t>1- </a:t>
            </a:r>
            <a:r>
              <a:rPr lang="en-US" b="1" i="1" u="sng" dirty="0" smtClean="0">
                <a:solidFill>
                  <a:srgbClr val="FF0000"/>
                </a:solidFill>
              </a:rPr>
              <a:t>pell and Gregory </a:t>
            </a:r>
            <a:r>
              <a:rPr lang="en-US" dirty="0" smtClean="0"/>
              <a:t>according to the relation of the impacted tooth to the occlusal plane of the upper second molar</a:t>
            </a:r>
          </a:p>
          <a:p>
            <a:pPr algn="l" rtl="0"/>
            <a:r>
              <a:rPr lang="en-US" dirty="0" smtClean="0"/>
              <a:t>2- the relation of the impacted upper third molar to the </a:t>
            </a:r>
            <a:r>
              <a:rPr lang="en-US" b="1" i="1" u="sng" dirty="0" smtClean="0">
                <a:solidFill>
                  <a:srgbClr val="FF0000"/>
                </a:solidFill>
              </a:rPr>
              <a:t>maxillary sinus</a:t>
            </a:r>
            <a:endParaRPr lang="ar-IQ" b="1" i="1" u="sng"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According to the depth </a:t>
            </a:r>
            <a:endParaRPr lang="ar-IQ" dirty="0"/>
          </a:p>
        </p:txBody>
      </p:sp>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l" rtl="0"/>
            <a:r>
              <a:rPr lang="en-US" dirty="0" smtClean="0">
                <a:solidFill>
                  <a:srgbClr val="FF0000"/>
                </a:solidFill>
              </a:rPr>
              <a:t>Level A </a:t>
            </a:r>
            <a:r>
              <a:rPr lang="en-US" dirty="0" smtClean="0"/>
              <a:t>the lowest point of the occlusal surface o the impacted upper third molar lie with or below the occlusal plane of the upper second molar.</a:t>
            </a:r>
          </a:p>
          <a:p>
            <a:pPr algn="l" rtl="0"/>
            <a:r>
              <a:rPr lang="en-US" dirty="0" smtClean="0">
                <a:solidFill>
                  <a:srgbClr val="FF0000"/>
                </a:solidFill>
              </a:rPr>
              <a:t>Level B </a:t>
            </a:r>
            <a:r>
              <a:rPr lang="en-US" dirty="0" smtClean="0"/>
              <a:t>the lowest point of the impacted tooth lie between the occlusal and cervical line of the second molar</a:t>
            </a:r>
          </a:p>
          <a:p>
            <a:pPr algn="l" rtl="0"/>
            <a:r>
              <a:rPr lang="en-US" dirty="0" smtClean="0">
                <a:solidFill>
                  <a:srgbClr val="FF0000"/>
                </a:solidFill>
              </a:rPr>
              <a:t>Level C </a:t>
            </a:r>
            <a:r>
              <a:rPr lang="en-US" dirty="0" smtClean="0"/>
              <a:t>the impacted tooth above the cervical line of the maxillary second molar </a:t>
            </a:r>
            <a:endParaRPr lang="ar-IQ"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Relation of the impacted maxillary third molar to the maxillary sinus</a:t>
            </a:r>
            <a:endParaRPr lang="ar-IQ" dirty="0"/>
          </a:p>
        </p:txBody>
      </p:sp>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gn="l" rtl="0"/>
            <a:r>
              <a:rPr lang="en-US" dirty="0" smtClean="0"/>
              <a:t>Class A </a:t>
            </a:r>
            <a:r>
              <a:rPr lang="en-US" dirty="0" smtClean="0">
                <a:solidFill>
                  <a:srgbClr val="FF0000"/>
                </a:solidFill>
              </a:rPr>
              <a:t>sinus approximation </a:t>
            </a:r>
            <a:r>
              <a:rPr lang="en-US" dirty="0" smtClean="0"/>
              <a:t>( less than 2 mm bone between the antrum and the impacted tooth )</a:t>
            </a:r>
          </a:p>
          <a:p>
            <a:pPr algn="l" rtl="0"/>
            <a:r>
              <a:rPr lang="en-US" dirty="0" smtClean="0"/>
              <a:t>Class B </a:t>
            </a:r>
            <a:r>
              <a:rPr lang="en-US" dirty="0" smtClean="0">
                <a:solidFill>
                  <a:srgbClr val="FF0000"/>
                </a:solidFill>
              </a:rPr>
              <a:t>non sinus approximation </a:t>
            </a:r>
            <a:r>
              <a:rPr lang="en-US" dirty="0" smtClean="0"/>
              <a:t>( more than 2 mm of bone exist between the impacted tooth and the sinus )</a:t>
            </a:r>
            <a:endParaRPr lang="ar-IQ"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550"/>
            <a:ext cx="9144000" cy="6651902"/>
          </a:xfrm>
        </p:spPr>
      </p:pic>
    </p:spTree>
    <p:extLst>
      <p:ext uri="{BB962C8B-B14F-4D97-AF65-F5344CB8AC3E}">
        <p14:creationId xmlns:p14="http://schemas.microsoft.com/office/powerpoint/2010/main" val="2218578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a:bodyPr>
          <a:lstStyle/>
          <a:p>
            <a:pPr algn="l" rtl="0"/>
            <a:r>
              <a:rPr lang="en-US" dirty="0" smtClean="0"/>
              <a:t>One simple method of determining the type of impaction involve comparing the distance between the roots of the third and second molar </a:t>
            </a:r>
          </a:p>
          <a:p>
            <a:pPr marL="514350" indent="-514350" algn="l" rtl="0">
              <a:buAutoNum type="alphaLcParenBoth"/>
            </a:pPr>
            <a:r>
              <a:rPr lang="en-US" dirty="0" smtClean="0"/>
              <a:t>with the distance between the roots of the second and first molar(b) </a:t>
            </a:r>
            <a:r>
              <a:rPr lang="en-US" dirty="0"/>
              <a:t>:</a:t>
            </a:r>
            <a:endParaRPr lang="en-US" dirty="0" smtClean="0"/>
          </a:p>
          <a:p>
            <a:pPr marL="0" indent="0" algn="l" rtl="0">
              <a:buNone/>
            </a:pPr>
            <a:r>
              <a:rPr lang="en-US" dirty="0" smtClean="0"/>
              <a:t>    if (a) is greater than (b) it is a </a:t>
            </a:r>
            <a:r>
              <a:rPr lang="en-US" dirty="0" err="1" smtClean="0"/>
              <a:t>mesioangular</a:t>
            </a:r>
            <a:r>
              <a:rPr lang="en-US" dirty="0" smtClean="0"/>
              <a:t> impaction ,where (a) is less than (b) it is a distoangular impaction ,where (a) is equal to (b)it is a vertical impaction </a:t>
            </a:r>
            <a:endParaRPr lang="ar-IQ" dirty="0"/>
          </a:p>
        </p:txBody>
      </p:sp>
    </p:spTree>
    <p:extLst>
      <p:ext uri="{BB962C8B-B14F-4D97-AF65-F5344CB8AC3E}">
        <p14:creationId xmlns:p14="http://schemas.microsoft.com/office/powerpoint/2010/main" val="4093816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just" rtl="0"/>
            <a:r>
              <a:rPr lang="en-US" dirty="0" smtClean="0"/>
              <a:t>If the first molar is missing the impaction can be determined by comparing a line drawn down the long axis of both the second and third molars ; if parallel , it is vertical ; if lower 8 leans toward lower 7 it is </a:t>
            </a:r>
            <a:r>
              <a:rPr lang="en-US" dirty="0" err="1" smtClean="0"/>
              <a:t>mesioangular</a:t>
            </a:r>
            <a:r>
              <a:rPr lang="en-US" dirty="0" smtClean="0"/>
              <a:t> , if the lower 8 long axis diverges from that of the 7 , then it is a distoangular impaction .</a:t>
            </a:r>
            <a:endParaRPr lang="ar-IQ" dirty="0"/>
          </a:p>
        </p:txBody>
      </p:sp>
    </p:spTree>
    <p:extLst>
      <p:ext uri="{BB962C8B-B14F-4D97-AF65-F5344CB8AC3E}">
        <p14:creationId xmlns:p14="http://schemas.microsoft.com/office/powerpoint/2010/main" val="1310550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l" rtl="0"/>
            <a:r>
              <a:rPr lang="en-US" dirty="0" smtClean="0"/>
              <a:t>At age 11 years the tooth is located within the anterior border of the ramus with </a:t>
            </a:r>
            <a:r>
              <a:rPr lang="en-US" dirty="0" err="1" smtClean="0"/>
              <a:t>it,s</a:t>
            </a:r>
            <a:r>
              <a:rPr lang="en-US" dirty="0" smtClean="0"/>
              <a:t> occlusal surface facing almost directly </a:t>
            </a:r>
            <a:r>
              <a:rPr lang="en-US" dirty="0" err="1" smtClean="0"/>
              <a:t>anteriorly</a:t>
            </a:r>
            <a:r>
              <a:rPr lang="en-US" dirty="0" smtClean="0"/>
              <a:t> </a:t>
            </a:r>
          </a:p>
          <a:p>
            <a:pPr algn="l" rtl="0"/>
            <a:r>
              <a:rPr lang="en-US" dirty="0" smtClean="0"/>
              <a:t>.crown formation is usually complete by age 14 years </a:t>
            </a:r>
          </a:p>
          <a:p>
            <a:pPr algn="l" rtl="0"/>
            <a:r>
              <a:rPr lang="en-US" dirty="0" smtClean="0"/>
              <a:t>At age 16 y the roots are approximately 50 % formed</a:t>
            </a:r>
          </a:p>
          <a:p>
            <a:endParaRPr lang="ar-IQ" dirty="0"/>
          </a:p>
        </p:txBody>
      </p:sp>
    </p:spTree>
    <p:extLst>
      <p:ext uri="{BB962C8B-B14F-4D97-AF65-F5344CB8AC3E}">
        <p14:creationId xmlns:p14="http://schemas.microsoft.com/office/powerpoint/2010/main" val="72611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l" rtl="0"/>
            <a:r>
              <a:rPr lang="en-US" dirty="0" smtClean="0"/>
              <a:t>The change in orientation of the occlusal surface from mesial inclination to a vertical inclination occurs primarily during root formation .during this time the tooth rotates from horizontal to mesioangular to vertical . most third molars do not follow this typical eruption sequence and instead become impacted tooth </a:t>
            </a:r>
            <a:endParaRPr lang="ar-IQ" dirty="0"/>
          </a:p>
        </p:txBody>
      </p:sp>
    </p:spTree>
    <p:extLst>
      <p:ext uri="{BB962C8B-B14F-4D97-AF65-F5344CB8AC3E}">
        <p14:creationId xmlns:p14="http://schemas.microsoft.com/office/powerpoint/2010/main" val="2130177615"/>
      </p:ext>
    </p:extLst>
  </p:cSld>
  <p:clrMapOvr>
    <a:masterClrMapping/>
  </p:clrMapOvr>
  <p:transition>
    <p:cut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algn="l" rtl="0"/>
            <a:r>
              <a:rPr lang="en-US" dirty="0" smtClean="0"/>
              <a:t>There may be differential root growth between the mesial and distal root ,which causes the tooth to either remain horizontally inclined or rotates to a vertical position depending on the amount of root formation.</a:t>
            </a:r>
          </a:p>
          <a:p>
            <a:pPr algn="l" rtl="0"/>
            <a:r>
              <a:rPr lang="en-US" dirty="0" smtClean="0"/>
              <a:t>Under development of the </a:t>
            </a:r>
            <a:r>
              <a:rPr lang="en-US" dirty="0" err="1" smtClean="0"/>
              <a:t>mesial</a:t>
            </a:r>
            <a:r>
              <a:rPr lang="en-US" dirty="0" smtClean="0"/>
              <a:t> root result in </a:t>
            </a:r>
            <a:r>
              <a:rPr lang="en-US" dirty="0" err="1" smtClean="0"/>
              <a:t>mesioangular</a:t>
            </a:r>
            <a:r>
              <a:rPr lang="en-US" dirty="0" smtClean="0"/>
              <a:t> impaction.</a:t>
            </a:r>
          </a:p>
          <a:p>
            <a:pPr algn="l" rtl="0"/>
            <a:r>
              <a:rPr lang="en-US" dirty="0" smtClean="0"/>
              <a:t>Over development of the </a:t>
            </a:r>
            <a:r>
              <a:rPr lang="en-US" dirty="0" err="1" smtClean="0"/>
              <a:t>mesial</a:t>
            </a:r>
            <a:r>
              <a:rPr lang="en-US" dirty="0" smtClean="0"/>
              <a:t> root result in over rotation of the third molar into a distoangular impaction</a:t>
            </a:r>
          </a:p>
          <a:p>
            <a:pPr algn="l" rtl="0"/>
            <a:r>
              <a:rPr lang="en-US" dirty="0" smtClean="0"/>
              <a:t>Overdevelopment of the distal root lead to </a:t>
            </a:r>
            <a:r>
              <a:rPr lang="en-US" dirty="0" err="1" smtClean="0"/>
              <a:t>mesioangular</a:t>
            </a:r>
            <a:r>
              <a:rPr lang="en-US" dirty="0" smtClean="0"/>
              <a:t> or horizontal impaction</a:t>
            </a:r>
            <a:endParaRPr lang="ar-IQ" dirty="0"/>
          </a:p>
        </p:txBody>
      </p:sp>
    </p:spTree>
    <p:extLst>
      <p:ext uri="{BB962C8B-B14F-4D97-AF65-F5344CB8AC3E}">
        <p14:creationId xmlns:p14="http://schemas.microsoft.com/office/powerpoint/2010/main" val="3733354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r>
              <a:rPr lang="en-US" sz="3600" dirty="0" smtClean="0"/>
              <a:t>Difficulty index of impacted lower third molar</a:t>
            </a:r>
            <a:endParaRPr lang="ar-IQ" sz="3600" dirty="0"/>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ctr">
              <a:buNone/>
            </a:pPr>
            <a:r>
              <a:rPr lang="en-US" dirty="0" smtClean="0"/>
              <a:t>the difficulty index value or score :</a:t>
            </a:r>
          </a:p>
          <a:p>
            <a:pPr algn="l" rtl="0"/>
            <a:r>
              <a:rPr lang="en-US" dirty="0" smtClean="0"/>
              <a:t> </a:t>
            </a:r>
            <a:r>
              <a:rPr lang="en-US" dirty="0" smtClean="0">
                <a:solidFill>
                  <a:srgbClr val="FF0000"/>
                </a:solidFill>
              </a:rPr>
              <a:t>Angulations</a:t>
            </a:r>
            <a:r>
              <a:rPr lang="en-US" dirty="0" smtClean="0"/>
              <a:t>      Mesioangular  1 , horizontal or transverse    2,  Vertical 3,   Disto angular  4.</a:t>
            </a:r>
          </a:p>
          <a:p>
            <a:pPr algn="l" rtl="0">
              <a:buNone/>
            </a:pPr>
            <a:r>
              <a:rPr lang="en-US" dirty="0" smtClean="0">
                <a:solidFill>
                  <a:srgbClr val="FF0000"/>
                </a:solidFill>
              </a:rPr>
              <a:t>Depth </a:t>
            </a:r>
            <a:r>
              <a:rPr lang="en-US" dirty="0" smtClean="0"/>
              <a:t>: level A value 1 ,level B value 2 ,level C value 3</a:t>
            </a:r>
          </a:p>
          <a:p>
            <a:pPr algn="l" rtl="0">
              <a:buNone/>
            </a:pPr>
            <a:r>
              <a:rPr lang="en-US" dirty="0" smtClean="0">
                <a:solidFill>
                  <a:srgbClr val="FF0000"/>
                </a:solidFill>
              </a:rPr>
              <a:t>Ramus relation ship  </a:t>
            </a:r>
            <a:r>
              <a:rPr lang="en-US" dirty="0" smtClean="0"/>
              <a:t>cl 1 value 1, cl 2 value 2 , cl 3 value 3.</a:t>
            </a:r>
          </a:p>
          <a:p>
            <a:pPr algn="l" rtl="0">
              <a:buNone/>
            </a:pPr>
            <a:r>
              <a:rPr lang="en-US" dirty="0" smtClean="0"/>
              <a:t>summation of the three categories give the difficulty index value </a:t>
            </a:r>
            <a:endParaRPr lang="ar-IQ" dirty="0"/>
          </a:p>
        </p:txBody>
      </p:sp>
      <p:sp>
        <p:nvSpPr>
          <p:cNvPr id="4" name="وسيلة شرح على شكل سحابة 3"/>
          <p:cNvSpPr/>
          <p:nvPr/>
        </p:nvSpPr>
        <p:spPr>
          <a:xfrm>
            <a:off x="8001024" y="5929330"/>
            <a:ext cx="914400"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وسيلة شرح على شكل سحابة 4"/>
          <p:cNvSpPr/>
          <p:nvPr/>
        </p:nvSpPr>
        <p:spPr>
          <a:xfrm>
            <a:off x="357158" y="6000768"/>
            <a:ext cx="914400"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2222304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smtClean="0">
                <a:solidFill>
                  <a:srgbClr val="FF0000"/>
                </a:solidFill>
              </a:rPr>
              <a:t>Difficulty index </a:t>
            </a:r>
            <a:endParaRPr lang="ar-IQ" dirty="0">
              <a:solidFill>
                <a:srgbClr val="FF0000"/>
              </a:solidFill>
            </a:endParaRPr>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l" rtl="0"/>
            <a:r>
              <a:rPr lang="en-US" dirty="0" smtClean="0">
                <a:solidFill>
                  <a:srgbClr val="FF0000"/>
                </a:solidFill>
              </a:rPr>
              <a:t>minimally difficult 3-4 , moderately difficult </a:t>
            </a:r>
            <a:r>
              <a:rPr lang="en-US" dirty="0" smtClean="0">
                <a:solidFill>
                  <a:srgbClr val="FF0000"/>
                </a:solidFill>
              </a:rPr>
              <a:t>5-6 </a:t>
            </a:r>
            <a:r>
              <a:rPr lang="en-US" dirty="0" smtClean="0">
                <a:solidFill>
                  <a:srgbClr val="FF0000"/>
                </a:solidFill>
              </a:rPr>
              <a:t>, Very difficult 7-10    , </a:t>
            </a:r>
          </a:p>
          <a:p>
            <a:pPr algn="l" rtl="0"/>
            <a:r>
              <a:rPr lang="en-US" dirty="0" smtClean="0"/>
              <a:t>Example a tooth which is </a:t>
            </a:r>
            <a:r>
              <a:rPr lang="en-US" i="1" u="sng" dirty="0" smtClean="0"/>
              <a:t>mesioangular  B class 2  </a:t>
            </a:r>
          </a:p>
          <a:p>
            <a:pPr algn="l" rtl="0"/>
            <a:r>
              <a:rPr lang="en-US" dirty="0" smtClean="0"/>
              <a:t>  </a:t>
            </a:r>
            <a:r>
              <a:rPr lang="en-US" dirty="0" smtClean="0">
                <a:solidFill>
                  <a:srgbClr val="FF0000"/>
                </a:solidFill>
              </a:rPr>
              <a:t>mesio</a:t>
            </a:r>
            <a:r>
              <a:rPr lang="en-US" dirty="0" smtClean="0"/>
              <a:t>angular =1     </a:t>
            </a:r>
          </a:p>
          <a:p>
            <a:pPr algn="l" rtl="0"/>
            <a:r>
              <a:rPr lang="en-US" dirty="0" smtClean="0"/>
              <a:t>Level </a:t>
            </a:r>
            <a:r>
              <a:rPr lang="en-US" dirty="0" smtClean="0">
                <a:solidFill>
                  <a:srgbClr val="FF0000"/>
                </a:solidFill>
              </a:rPr>
              <a:t>B</a:t>
            </a:r>
            <a:r>
              <a:rPr lang="en-US" dirty="0" smtClean="0"/>
              <a:t>     =2    </a:t>
            </a:r>
          </a:p>
          <a:p>
            <a:pPr algn="l" rtl="0"/>
            <a:r>
              <a:rPr lang="en-US" dirty="0" smtClean="0"/>
              <a:t>Class </a:t>
            </a:r>
            <a:r>
              <a:rPr lang="en-US" dirty="0" smtClean="0">
                <a:solidFill>
                  <a:srgbClr val="FF0000"/>
                </a:solidFill>
              </a:rPr>
              <a:t>2 </a:t>
            </a:r>
            <a:r>
              <a:rPr lang="en-US" dirty="0" smtClean="0"/>
              <a:t> = 2   </a:t>
            </a:r>
          </a:p>
          <a:p>
            <a:pPr algn="l" rtl="0"/>
            <a:r>
              <a:rPr lang="en-US" dirty="0" smtClean="0"/>
              <a:t>Difficulty score =5  </a:t>
            </a:r>
          </a:p>
          <a:p>
            <a:pPr algn="l" rtl="0"/>
            <a:r>
              <a:rPr lang="en-US" dirty="0" smtClean="0"/>
              <a:t>This impaction can be expected to be moderately difficult to remove .</a:t>
            </a:r>
          </a:p>
        </p:txBody>
      </p:sp>
    </p:spTree>
    <p:extLst>
      <p:ext uri="{BB962C8B-B14F-4D97-AF65-F5344CB8AC3E}">
        <p14:creationId xmlns:p14="http://schemas.microsoft.com/office/powerpoint/2010/main" val="39713677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65166"/>
          </a:xfrm>
        </p:spPr>
      </p:pic>
    </p:spTree>
    <p:extLst>
      <p:ext uri="{BB962C8B-B14F-4D97-AF65-F5344CB8AC3E}">
        <p14:creationId xmlns:p14="http://schemas.microsoft.com/office/powerpoint/2010/main" val="104343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Classification of pericoronitis </a:t>
            </a:r>
            <a:endParaRPr lang="ar-IQ" dirty="0"/>
          </a:p>
        </p:txBody>
      </p:sp>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gn="l" rtl="0">
              <a:buNone/>
            </a:pPr>
            <a:r>
              <a:rPr lang="en-US" dirty="0" smtClean="0"/>
              <a:t>1 – acute pericoronitis </a:t>
            </a:r>
          </a:p>
          <a:p>
            <a:pPr algn="l" rtl="0"/>
            <a:endParaRPr lang="en-US" dirty="0" smtClean="0"/>
          </a:p>
          <a:p>
            <a:pPr algn="l" rtl="0">
              <a:buNone/>
            </a:pPr>
            <a:r>
              <a:rPr lang="en-US" dirty="0" smtClean="0"/>
              <a:t>2- sub acute pericoronitis </a:t>
            </a:r>
          </a:p>
          <a:p>
            <a:pPr algn="l" rtl="0"/>
            <a:endParaRPr lang="en-US" dirty="0" smtClean="0"/>
          </a:p>
          <a:p>
            <a:pPr algn="l" rtl="0">
              <a:buNone/>
            </a:pPr>
            <a:r>
              <a:rPr lang="en-US" dirty="0" smtClean="0"/>
              <a:t>3- chronic pericoronitis</a:t>
            </a:r>
            <a:endParaRPr lang="ar-IQ"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solidFill>
                  <a:srgbClr val="FF0000"/>
                </a:solidFill>
              </a:rPr>
              <a:t>Acute</a:t>
            </a:r>
            <a:r>
              <a:rPr lang="en-US" dirty="0" smtClean="0"/>
              <a:t> pericoronitis</a:t>
            </a:r>
            <a:endParaRPr lang="ar-IQ" dirty="0"/>
          </a:p>
        </p:txBody>
      </p:sp>
      <p:sp>
        <p:nvSpPr>
          <p:cNvPr id="3" name="عنصر نائب للمحتوى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l" rtl="0"/>
            <a:r>
              <a:rPr lang="en-US" dirty="0" smtClean="0">
                <a:solidFill>
                  <a:srgbClr val="002060"/>
                </a:solidFill>
              </a:rPr>
              <a:t>It is characterized by a </a:t>
            </a:r>
            <a:r>
              <a:rPr lang="en-US" u="sng" dirty="0" smtClean="0">
                <a:solidFill>
                  <a:srgbClr val="002060"/>
                </a:solidFill>
              </a:rPr>
              <a:t>severe</a:t>
            </a:r>
            <a:r>
              <a:rPr lang="en-US" dirty="0" smtClean="0">
                <a:solidFill>
                  <a:srgbClr val="002060"/>
                </a:solidFill>
              </a:rPr>
              <a:t> throbbing pain which is exacerbated by chewing , interferes with sleep, with </a:t>
            </a:r>
            <a:r>
              <a:rPr lang="en-US" u="sng" dirty="0" smtClean="0">
                <a:solidFill>
                  <a:srgbClr val="002060"/>
                </a:solidFill>
              </a:rPr>
              <a:t>limited mouth opening </a:t>
            </a:r>
            <a:r>
              <a:rPr lang="en-US" dirty="0" smtClean="0">
                <a:solidFill>
                  <a:srgbClr val="002060"/>
                </a:solidFill>
              </a:rPr>
              <a:t>(trismus) . The patient may complain of extra oral swelling  and discomfort during swallowing , submandibular adenopathy can be palpated ,and </a:t>
            </a:r>
            <a:r>
              <a:rPr lang="en-US" u="sng" dirty="0" smtClean="0">
                <a:solidFill>
                  <a:srgbClr val="002060"/>
                </a:solidFill>
              </a:rPr>
              <a:t>bad odor </a:t>
            </a:r>
            <a:r>
              <a:rPr lang="en-US" dirty="0" smtClean="0">
                <a:solidFill>
                  <a:srgbClr val="002060"/>
                </a:solidFill>
              </a:rPr>
              <a:t>may be noted. </a:t>
            </a:r>
          </a:p>
          <a:p>
            <a:pPr algn="l" rtl="0"/>
            <a:r>
              <a:rPr lang="en-US" dirty="0" smtClean="0">
                <a:solidFill>
                  <a:srgbClr val="002060"/>
                </a:solidFill>
              </a:rPr>
              <a:t>In this state tooth extraction is absolutely contraindicated</a:t>
            </a:r>
            <a:r>
              <a:rPr lang="en-US" dirty="0" smtClean="0"/>
              <a:t>.</a:t>
            </a:r>
            <a:endParaRPr lang="ar-IQ"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smtClean="0">
                <a:solidFill>
                  <a:srgbClr val="FF0000"/>
                </a:solidFill>
              </a:rPr>
              <a:t>Sub acute </a:t>
            </a:r>
            <a:r>
              <a:rPr lang="en-US" dirty="0" smtClean="0"/>
              <a:t>pericoronitis</a:t>
            </a:r>
            <a:endParaRPr lang="ar-IQ" dirty="0"/>
          </a:p>
        </p:txBody>
      </p:sp>
      <p:sp>
        <p:nvSpPr>
          <p:cNvPr id="3" name="عنصر نائب للمحتوى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pPr algn="l" rtl="0"/>
            <a:r>
              <a:rPr lang="en-US" sz="3600" dirty="0" smtClean="0"/>
              <a:t>It is characterized by a continuous </a:t>
            </a:r>
            <a:r>
              <a:rPr lang="en-US" sz="3600" u="sng" dirty="0" smtClean="0"/>
              <a:t>dull</a:t>
            </a:r>
            <a:r>
              <a:rPr lang="en-US" sz="3600" dirty="0" smtClean="0"/>
              <a:t> ache , some times </a:t>
            </a:r>
            <a:r>
              <a:rPr lang="en-US" sz="3600" u="sng" dirty="0" smtClean="0"/>
              <a:t>pus</a:t>
            </a:r>
            <a:r>
              <a:rPr lang="en-US" sz="3600" dirty="0" smtClean="0"/>
              <a:t> tracks from the third molar region and present in the buccal sulcus alongside the first molar , a condition known as migratory  abscess of the buccal sulcus </a:t>
            </a:r>
            <a:r>
              <a:rPr lang="en-US" dirty="0" smtClean="0"/>
              <a:t>.</a:t>
            </a:r>
            <a:endParaRPr lang="ar-IQ"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dirty="0" smtClean="0">
                <a:solidFill>
                  <a:srgbClr val="FF0000"/>
                </a:solidFill>
              </a:rPr>
              <a:t>Chronic</a:t>
            </a:r>
            <a:r>
              <a:rPr lang="en-US" dirty="0" smtClean="0"/>
              <a:t> pericoronitis</a:t>
            </a:r>
            <a:endParaRPr lang="ar-IQ" dirty="0"/>
          </a:p>
        </p:txBody>
      </p:sp>
      <p:sp>
        <p:nvSpPr>
          <p:cNvPr id="3" name="عنصر نائب للمحتوى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pPr algn="l" rtl="0"/>
            <a:r>
              <a:rPr lang="en-US" sz="3600" dirty="0" smtClean="0"/>
              <a:t>This is characterized by </a:t>
            </a:r>
            <a:r>
              <a:rPr lang="en-US" sz="3600" u="sng" dirty="0" smtClean="0"/>
              <a:t>dull pain </a:t>
            </a:r>
            <a:r>
              <a:rPr lang="en-US" sz="3600" dirty="0" smtClean="0"/>
              <a:t>or </a:t>
            </a:r>
            <a:r>
              <a:rPr lang="en-US" sz="3600" u="sng" dirty="0" smtClean="0"/>
              <a:t>mild</a:t>
            </a:r>
            <a:r>
              <a:rPr lang="en-US" sz="3600" dirty="0" smtClean="0"/>
              <a:t> discomfort lasting for only a day and interspersed with remissions lasting many months . The patient usually complain of unpleasant taste . A crater like defect may be seen in the radiograph of the area </a:t>
            </a:r>
            <a:r>
              <a:rPr lang="en-US" dirty="0" smtClean="0"/>
              <a:t>.</a:t>
            </a:r>
            <a:endParaRPr lang="ar-IQ"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fleurs_166"/>
          <p:cNvPicPr>
            <a:picLocks noChangeAspect="1" noChangeArrowheads="1"/>
          </p:cNvPicPr>
          <p:nvPr/>
        </p:nvPicPr>
        <p:blipFill>
          <a:blip r:embed="rId2"/>
          <a:srcRect/>
          <a:stretch>
            <a:fillRect/>
          </a:stretch>
        </p:blipFill>
        <p:spPr bwMode="auto">
          <a:xfrm>
            <a:off x="-1588" y="-1588"/>
            <a:ext cx="9145588" cy="6859588"/>
          </a:xfrm>
          <a:prstGeom prst="rect">
            <a:avLst/>
          </a:prstGeom>
          <a:noFill/>
          <a:ln w="9525">
            <a:noFill/>
            <a:miter lim="800000"/>
            <a:headEnd/>
            <a:tailEnd/>
          </a:ln>
        </p:spPr>
      </p:pic>
      <p:sp>
        <p:nvSpPr>
          <p:cNvPr id="74755" name="Text Box 3"/>
          <p:cNvSpPr txBox="1">
            <a:spLocks noChangeArrowheads="1"/>
          </p:cNvSpPr>
          <p:nvPr/>
        </p:nvSpPr>
        <p:spPr bwMode="auto">
          <a:xfrm>
            <a:off x="990600" y="1219200"/>
            <a:ext cx="3810000" cy="823913"/>
          </a:xfrm>
          <a:prstGeom prst="rect">
            <a:avLst/>
          </a:prstGeom>
          <a:noFill/>
          <a:ln w="9525">
            <a:noFill/>
            <a:miter lim="800000"/>
            <a:headEnd/>
            <a:tailEnd/>
          </a:ln>
          <a:effectLst/>
        </p:spPr>
        <p:txBody>
          <a:bodyPr>
            <a:spAutoFit/>
          </a:bodyPr>
          <a:lstStyle/>
          <a:p>
            <a:pPr>
              <a:spcBef>
                <a:spcPct val="50000"/>
              </a:spcBef>
            </a:pPr>
            <a:r>
              <a:rPr lang="en-US" sz="4800" dirty="0">
                <a:solidFill>
                  <a:srgbClr val="FFFF00"/>
                </a:solidFill>
                <a:latin typeface="Tahoma" pitchFamily="34" charset="0"/>
              </a:rPr>
              <a:t>Thank you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l" rtl="0"/>
            <a:r>
              <a:rPr lang="en-US" dirty="0" smtClean="0"/>
              <a:t>At age 18 years the roots are completely formed  with an open apex .</a:t>
            </a:r>
          </a:p>
          <a:p>
            <a:pPr algn="l" rtl="0"/>
            <a:r>
              <a:rPr lang="en-US" dirty="0" smtClean="0"/>
              <a:t>At age 24 years 95% of all third molars that will erupt have completed their eruption.</a:t>
            </a:r>
            <a:endParaRPr lang="ar-IQ" dirty="0"/>
          </a:p>
        </p:txBody>
      </p:sp>
    </p:spTree>
    <p:extLst>
      <p:ext uri="{BB962C8B-B14F-4D97-AF65-F5344CB8AC3E}">
        <p14:creationId xmlns:p14="http://schemas.microsoft.com/office/powerpoint/2010/main" val="138957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ar-IQ" dirty="0" smtClean="0"/>
              <a:t/>
            </a:r>
            <a:br>
              <a:rPr lang="ar-IQ" dirty="0" smtClean="0"/>
            </a:br>
            <a:r>
              <a:rPr lang="en-US" dirty="0" smtClean="0">
                <a:solidFill>
                  <a:srgbClr val="FF0000"/>
                </a:solidFill>
              </a:rPr>
              <a:t>Causes </a:t>
            </a:r>
            <a:r>
              <a:rPr lang="en-US" dirty="0" smtClean="0"/>
              <a:t>of tooth impaction</a:t>
            </a:r>
            <a:br>
              <a:rPr lang="en-US" dirty="0" smtClean="0"/>
            </a:br>
            <a:r>
              <a:rPr lang="en-US" dirty="0" smtClean="0"/>
              <a:t> </a:t>
            </a:r>
            <a:br>
              <a:rPr lang="en-US" dirty="0" smtClean="0"/>
            </a:br>
            <a:r>
              <a:rPr lang="en-US" dirty="0" smtClean="0">
                <a:solidFill>
                  <a:srgbClr val="00B0F0"/>
                </a:solidFill>
              </a:rPr>
              <a:t>1- systemic causes</a:t>
            </a:r>
            <a:br>
              <a:rPr lang="en-US" dirty="0" smtClean="0">
                <a:solidFill>
                  <a:srgbClr val="00B0F0"/>
                </a:solidFill>
              </a:rPr>
            </a:br>
            <a:r>
              <a:rPr lang="en-US" dirty="0" smtClean="0">
                <a:solidFill>
                  <a:srgbClr val="00B0F0"/>
                </a:solidFill>
              </a:rPr>
              <a:t/>
            </a:r>
            <a:br>
              <a:rPr lang="en-US" dirty="0" smtClean="0">
                <a:solidFill>
                  <a:srgbClr val="00B0F0"/>
                </a:solidFill>
              </a:rPr>
            </a:br>
            <a:r>
              <a:rPr lang="en-US" dirty="0" smtClean="0">
                <a:solidFill>
                  <a:srgbClr val="00B0F0"/>
                </a:solidFill>
              </a:rPr>
              <a:t>2- local causes</a:t>
            </a:r>
            <a:r>
              <a:rPr lang="en-US" dirty="0" smtClean="0">
                <a:solidFill>
                  <a:srgbClr val="FFFF00"/>
                </a:solidFill>
              </a:rPr>
              <a:t/>
            </a:r>
            <a:br>
              <a:rPr lang="en-US" dirty="0" smtClean="0">
                <a:solidFill>
                  <a:srgbClr val="FFFF00"/>
                </a:solidFill>
              </a:rPr>
            </a:br>
            <a:endParaRPr lang="ar-IQ"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a:xfrm>
            <a:off x="685800" y="428605"/>
            <a:ext cx="7772400" cy="5786478"/>
          </a:xfrm>
        </p:spPr>
        <p:style>
          <a:lnRef idx="1">
            <a:schemeClr val="accent3"/>
          </a:lnRef>
          <a:fillRef idx="2">
            <a:schemeClr val="accent3"/>
          </a:fillRef>
          <a:effectRef idx="1">
            <a:schemeClr val="accent3"/>
          </a:effectRef>
          <a:fontRef idx="minor">
            <a:schemeClr val="dk1"/>
          </a:fontRef>
        </p:style>
        <p:txBody>
          <a:bodyPr>
            <a:normAutofit/>
          </a:bodyPr>
          <a:lstStyle/>
          <a:p>
            <a:pPr algn="l" rtl="0"/>
            <a:r>
              <a:rPr lang="en-US" sz="3200" dirty="0" smtClean="0"/>
              <a:t> </a:t>
            </a:r>
            <a:r>
              <a:rPr lang="en-US" sz="3200" dirty="0" smtClean="0">
                <a:solidFill>
                  <a:srgbClr val="FF0000"/>
                </a:solidFill>
              </a:rPr>
              <a:t>Systemic</a:t>
            </a:r>
            <a:r>
              <a:rPr lang="en-US" sz="3200" dirty="0" smtClean="0"/>
              <a:t> causes of impaction</a:t>
            </a:r>
            <a:br>
              <a:rPr lang="en-US" sz="3200" dirty="0" smtClean="0"/>
            </a:br>
            <a:r>
              <a:rPr lang="en-US" sz="3200" dirty="0" smtClean="0"/>
              <a:t/>
            </a:r>
            <a:br>
              <a:rPr lang="en-US" sz="3200" dirty="0" smtClean="0"/>
            </a:br>
            <a:r>
              <a:rPr lang="en-US" sz="3200" dirty="0" smtClean="0">
                <a:solidFill>
                  <a:srgbClr val="FF0000"/>
                </a:solidFill>
              </a:rPr>
              <a:t>1-</a:t>
            </a:r>
            <a:r>
              <a:rPr lang="en-US" sz="3200" dirty="0" smtClean="0"/>
              <a:t> </a:t>
            </a:r>
            <a:r>
              <a:rPr lang="en-US" sz="3200" i="1" dirty="0" smtClean="0"/>
              <a:t>a hereditary syndrome </a:t>
            </a:r>
            <a:r>
              <a:rPr lang="en-US" sz="3200" dirty="0" smtClean="0"/>
              <a:t>of Cliedo cranial dysostosis</a:t>
            </a:r>
            <a:br>
              <a:rPr lang="en-US" sz="3200" dirty="0" smtClean="0"/>
            </a:br>
            <a:r>
              <a:rPr lang="en-US" sz="3200" dirty="0" smtClean="0">
                <a:solidFill>
                  <a:srgbClr val="FF0000"/>
                </a:solidFill>
              </a:rPr>
              <a:t>2-</a:t>
            </a:r>
            <a:r>
              <a:rPr lang="en-US" sz="3200" dirty="0" smtClean="0"/>
              <a:t> </a:t>
            </a:r>
            <a:r>
              <a:rPr lang="en-US" sz="3200" i="1" dirty="0" smtClean="0"/>
              <a:t>endocrinal deficiency </a:t>
            </a:r>
            <a:r>
              <a:rPr lang="en-US" sz="3200" dirty="0" smtClean="0"/>
              <a:t>like hypothyroidism and hypopituitarism</a:t>
            </a:r>
            <a:br>
              <a:rPr lang="en-US" sz="3200" dirty="0" smtClean="0"/>
            </a:br>
            <a:r>
              <a:rPr lang="en-US" sz="3200" dirty="0" smtClean="0">
                <a:solidFill>
                  <a:srgbClr val="FF0000"/>
                </a:solidFill>
              </a:rPr>
              <a:t>3-</a:t>
            </a:r>
            <a:r>
              <a:rPr lang="en-US" sz="3200" dirty="0" smtClean="0"/>
              <a:t>febrile diseases , downs </a:t>
            </a:r>
            <a:r>
              <a:rPr lang="en-US" sz="3200" dirty="0" err="1" smtClean="0"/>
              <a:t>syndrom</a:t>
            </a:r>
            <a:r>
              <a:rPr lang="en-US" sz="3200" dirty="0" smtClean="0"/>
              <a:t>, irradiation ( all cause multiple teeth impaction)</a:t>
            </a:r>
            <a:endParaRPr lang="ar-IQ" sz="3200" dirty="0"/>
          </a:p>
        </p:txBody>
      </p:sp>
      <p:sp>
        <p:nvSpPr>
          <p:cNvPr id="4" name="عنوان فرعي 3"/>
          <p:cNvSpPr>
            <a:spLocks noGrp="1"/>
          </p:cNvSpPr>
          <p:nvPr>
            <p:ph type="subTitle" idx="1"/>
          </p:nvPr>
        </p:nvSpPr>
        <p:spPr/>
        <p:txBody>
          <a:bodyPr/>
          <a:lstStyle/>
          <a:p>
            <a:pPr algn="r"/>
            <a:r>
              <a:rPr lang="en-US" dirty="0" smtClean="0"/>
              <a:t> </a:t>
            </a:r>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0482" name="Picture 2" descr="D:\New Folder\DSC00203.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2151</Words>
  <Application>Microsoft Office PowerPoint</Application>
  <PresentationFormat>On-screen Show (4:3)</PresentationFormat>
  <Paragraphs>192</Paragraphs>
  <Slides>59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سمة Office</vt:lpstr>
      <vt:lpstr>Photo Editor Photo</vt:lpstr>
      <vt:lpstr>Tooth impaction</vt:lpstr>
      <vt:lpstr>PowerPoint Presentation</vt:lpstr>
      <vt:lpstr>PowerPoint Presentation</vt:lpstr>
      <vt:lpstr>Development of mandibular third molar </vt:lpstr>
      <vt:lpstr>PowerPoint Presentation</vt:lpstr>
      <vt:lpstr>PowerPoint Presentation</vt:lpstr>
      <vt:lpstr> Causes of tooth impaction   1- systemic causes  2- local causes </vt:lpstr>
      <vt:lpstr> Systemic causes of impaction  1- a hereditary syndrome of Cliedo cranial dysostosis 2- endocrinal deficiency like hypothyroidism and hypopituitarism 3-febrile diseases , downs syndrom, irradiation ( all cause multiple teeth impaction)</vt:lpstr>
      <vt:lpstr>PowerPoint Presentation</vt:lpstr>
      <vt:lpstr>Local causes of tooth impaction </vt:lpstr>
      <vt:lpstr>Frequency of tooth impaction </vt:lpstr>
      <vt:lpstr>PowerPoint Presentation</vt:lpstr>
      <vt:lpstr>Diagnosis of impacted teeth </vt:lpstr>
      <vt:lpstr>PowerPoint Presentation</vt:lpstr>
      <vt:lpstr>PowerPoint Presentation</vt:lpstr>
      <vt:lpstr>PowerPoint Presentation</vt:lpstr>
      <vt:lpstr>Problems of impacted tooth indicating its  extraction</vt:lpstr>
      <vt:lpstr>1-Pericoronitis</vt:lpstr>
      <vt:lpstr>PowerPoint Presentation</vt:lpstr>
      <vt:lpstr>2 – prevention of Dental caries </vt:lpstr>
      <vt:lpstr>3 - Prevention of Periodontal disease</vt:lpstr>
      <vt:lpstr>4-Prevention of  resorption of adjacent tooth root</vt:lpstr>
      <vt:lpstr>5- Pain of unexplained origin </vt:lpstr>
      <vt:lpstr>6 - Prevention of odontogenic cysts and tumors</vt:lpstr>
      <vt:lpstr>7 - Tooth in the fracture line </vt:lpstr>
      <vt:lpstr>PowerPoint Presentation</vt:lpstr>
      <vt:lpstr>9 - To facilitate orthodontic treatment</vt:lpstr>
      <vt:lpstr>Contra indications for removal of impacted tooth </vt:lpstr>
      <vt:lpstr>Treatment options of impacted teeth </vt:lpstr>
      <vt:lpstr>Classification of impacted teeth </vt:lpstr>
      <vt:lpstr>Classification of impacted lower third molar </vt:lpstr>
      <vt:lpstr>according to the depth</vt:lpstr>
      <vt:lpstr>PowerPoint Presentation</vt:lpstr>
      <vt:lpstr>Relation of the impacted tooth to the anterior border of the ramus</vt:lpstr>
      <vt:lpstr>PowerPoint Presentation</vt:lpstr>
      <vt:lpstr>PowerPoint Presentation</vt:lpstr>
      <vt:lpstr>Winters classification of impacted lower third molar </vt:lpstr>
      <vt:lpstr>PowerPoint Presentation</vt:lpstr>
      <vt:lpstr>PowerPoint Presentation</vt:lpstr>
      <vt:lpstr>PowerPoint Presentation</vt:lpstr>
      <vt:lpstr>PowerPoint Presentation</vt:lpstr>
      <vt:lpstr>Based on the Nature of the Overlying Tissue</vt:lpstr>
      <vt:lpstr>PowerPoint Presentation</vt:lpstr>
      <vt:lpstr>Classification of impacted upper third molar</vt:lpstr>
      <vt:lpstr>According to the depth </vt:lpstr>
      <vt:lpstr>Relation of the impacted maxillary third molar to the maxillary sinus</vt:lpstr>
      <vt:lpstr>PowerPoint Presentation</vt:lpstr>
      <vt:lpstr>PowerPoint Presentation</vt:lpstr>
      <vt:lpstr>PowerPoint Presentation</vt:lpstr>
      <vt:lpstr>PowerPoint Presentation</vt:lpstr>
      <vt:lpstr>PowerPoint Presentation</vt:lpstr>
      <vt:lpstr>Difficulty index of impacted lower third molar</vt:lpstr>
      <vt:lpstr>Difficulty index </vt:lpstr>
      <vt:lpstr>PowerPoint Presentation</vt:lpstr>
      <vt:lpstr>Classification of pericoronitis </vt:lpstr>
      <vt:lpstr>Acute pericoronitis</vt:lpstr>
      <vt:lpstr>Sub acute pericoronitis</vt:lpstr>
      <vt:lpstr>Chronic pericoronitis</vt:lpstr>
      <vt:lpstr>PowerPoint Presentation</vt:lpstr>
    </vt:vector>
  </TitlesOfParts>
  <Company>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Tooth impaction</dc:title>
  <dc:creator>K-Ahmed</dc:creator>
  <cp:lastModifiedBy>Fidaa</cp:lastModifiedBy>
  <cp:revision>179</cp:revision>
  <dcterms:created xsi:type="dcterms:W3CDTF">2008-10-24T16:17:23Z</dcterms:created>
  <dcterms:modified xsi:type="dcterms:W3CDTF">2015-10-25T06:14:39Z</dcterms:modified>
</cp:coreProperties>
</file>