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3" r:id="rId3"/>
    <p:sldId id="274" r:id="rId4"/>
    <p:sldId id="278" r:id="rId5"/>
    <p:sldId id="279" r:id="rId6"/>
    <p:sldId id="280" r:id="rId7"/>
    <p:sldId id="273" r:id="rId8"/>
    <p:sldId id="264" r:id="rId9"/>
    <p:sldId id="265" r:id="rId10"/>
    <p:sldId id="266" r:id="rId11"/>
    <p:sldId id="283" r:id="rId12"/>
    <p:sldId id="282" r:id="rId13"/>
    <p:sldId id="281" r:id="rId14"/>
    <p:sldId id="270" r:id="rId15"/>
    <p:sldId id="277" r:id="rId16"/>
    <p:sldId id="276" r:id="rId17"/>
    <p:sldId id="271" r:id="rId18"/>
    <p:sldId id="272" r:id="rId19"/>
    <p:sldId id="267" r:id="rId20"/>
    <p:sldId id="268" r:id="rId21"/>
    <p:sldId id="269" r:id="rId22"/>
    <p:sldId id="259" r:id="rId23"/>
    <p:sldId id="260" r:id="rId24"/>
    <p:sldId id="261" r:id="rId25"/>
    <p:sldId id="25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BE6939-EB1A-4FE6-94CC-1EDA60E49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AE02C8-2082-4FD0-8E7A-64D33DABC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F0C85-EB31-451D-AD0E-34453AD7DD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3317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11/28/2010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109F5-2932-44E2-8C35-DB25E3A2FB0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D43F5F-BD6A-409A-B9F7-554D4208E75F}" type="slidenum">
              <a:rPr lang="en-US">
                <a:latin typeface="Arial" pitchFamily="34" charset="0"/>
                <a:ea typeface="ＭＳ Ｐゴシック" pitchFamily="48" charset="-128"/>
              </a:rPr>
              <a:pPr>
                <a:defRPr/>
              </a:pPr>
              <a:t>14</a:t>
            </a:fld>
            <a:endParaRPr lang="en-US">
              <a:latin typeface="Arial" pitchFamily="34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D4C97-8037-4DED-9224-3EA1EBAB69DD}" type="slidenum">
              <a:rPr lang="en-US">
                <a:latin typeface="Arial" pitchFamily="34" charset="0"/>
                <a:ea typeface="ＭＳ Ｐゴシック" pitchFamily="48" charset="-128"/>
              </a:rPr>
              <a:pPr>
                <a:defRPr/>
              </a:pPr>
              <a:t>17</a:t>
            </a:fld>
            <a:endParaRPr lang="en-US">
              <a:latin typeface="Arial" pitchFamily="34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A0518-B87A-48AA-B832-2E0DE323AA9D}" type="slidenum">
              <a:rPr lang="en-US">
                <a:latin typeface="Arial" pitchFamily="34" charset="0"/>
                <a:ea typeface="ＭＳ Ｐゴシック" pitchFamily="48" charset="-128"/>
              </a:rPr>
              <a:pPr>
                <a:defRPr/>
              </a:pPr>
              <a:t>18</a:t>
            </a:fld>
            <a:endParaRPr lang="en-US">
              <a:latin typeface="Arial" pitchFamily="34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Mac Conkey’s medium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11/28/2010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E7982-893A-4CA4-9AD1-09A74CA3D8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DDF7-5BD6-4A21-8BB8-E70BB747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AB15-58E2-4355-B338-A2689EDBF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C8C8-FD93-4E26-9540-4A8192AB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136BF5-85B1-4B4D-A64A-C19FC1F2F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C685-C045-4B43-9CDE-FC4A0BD04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22D5-6700-4538-BD29-F029CC7A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B39A-FF08-434C-B808-2D4231B7F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C2EF50-940D-4CCB-A26D-8E9A6D0C3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9232-8058-4E7C-A7C2-531A2864D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5B3DA0-9A7E-4D4C-9326-0B79A51B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F89035-99D4-4DB8-8690-FCD7BCB98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11/28/2010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Culture Media Preparation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E848E-BBE4-41DD-AA93-7B9FDE642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5"/>
          <p:cNvSpPr>
            <a:spLocks noGrp="1"/>
          </p:cNvSpPr>
          <p:nvPr>
            <p:ph type="dt" sz="quarter" idx="10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20/10/2015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7AC54-62EB-4220-A175-507ABBF9D3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8196" name="Footer Placeholder 7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Culture Media Preparation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2976" y="1285860"/>
            <a:ext cx="7286676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itchFamily="18" charset="0"/>
                <a:cs typeface="+mn-cs"/>
              </a:rPr>
              <a:t>Practical Medical Microbiology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2357430"/>
            <a:ext cx="8072494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itchFamily="18" charset="0"/>
                <a:cs typeface="+mn-cs"/>
              </a:rPr>
              <a:t>Culture Media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Culture Media Preparation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65A19-EAEE-483B-930A-A56D35D9D2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210026"/>
            <a:ext cx="8001056" cy="624786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000" b="1" spc="50" dirty="0">
                <a:ln w="11430"/>
                <a:solidFill>
                  <a:srgbClr val="C00000"/>
                </a:solidFill>
              </a:rPr>
              <a:t>Special media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Enriched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media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Enriched with </a:t>
            </a:r>
            <a:r>
              <a:rPr lang="en-US" altLang="ko-KR" sz="2000" kern="0" dirty="0" err="1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Blood,serum,extrapeptones,egg</a:t>
            </a: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&amp; vitamins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Used for: </a:t>
            </a: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  cultivation </a:t>
            </a: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of all fastidious organisms,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   (</a:t>
            </a:r>
            <a:r>
              <a:rPr lang="en-US" altLang="ko-KR" sz="2000" kern="0" dirty="0" err="1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haemophilus</a:t>
            </a: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 </a:t>
            </a:r>
            <a:r>
              <a:rPr lang="en-US" altLang="ko-KR" sz="2000" kern="0" dirty="0" err="1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influenza&amp;</a:t>
            </a:r>
            <a:r>
              <a:rPr lang="en-US" altLang="ko-KR" sz="2000" i="1" kern="0" dirty="0" err="1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Streptococcus</a:t>
            </a: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 </a:t>
            </a:r>
            <a:r>
              <a:rPr lang="en-US" altLang="ko-KR" sz="2000" i="1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spp.)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Examples:   Blood </a:t>
            </a:r>
            <a:r>
              <a:rPr lang="en-US" altLang="ko-KR" sz="2000" kern="0" dirty="0" smtClean="0">
                <a:latin typeface="Microsoft Sans Serif" pitchFamily="34" charset="0"/>
                <a:ea typeface="굴림" charset="-127"/>
                <a:cs typeface="Microsoft Sans Serif" pitchFamily="34" charset="0"/>
              </a:rPr>
              <a:t>agar &amp;chocolate agar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Enrichment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media</a:t>
            </a:r>
          </a:p>
          <a:p>
            <a:pPr lvl="1">
              <a:defRPr/>
            </a:pPr>
            <a:r>
              <a:rPr lang="en-US" sz="2000" dirty="0" smtClean="0"/>
              <a:t>Contains substances that stimulates the desired bacteria or has inhibitory substances that inhibits the growth of unwanted bacteria</a:t>
            </a:r>
            <a:r>
              <a:rPr lang="en-US" sz="2000" dirty="0" smtClean="0"/>
              <a:t>.</a:t>
            </a:r>
          </a:p>
          <a:p>
            <a:pPr lvl="1">
              <a:defRPr/>
            </a:pPr>
            <a:r>
              <a:rPr lang="en-US" sz="2000" spc="50" dirty="0" smtClean="0">
                <a:ln w="11430"/>
              </a:rPr>
              <a:t>Or otherwise </a:t>
            </a:r>
            <a:r>
              <a:rPr lang="en-US" sz="2000" kern="0" dirty="0" smtClean="0"/>
              <a:t>promotes the growth of a particular organism and prevent the growth of normal competitors.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Differential media”:</a:t>
            </a:r>
          </a:p>
          <a:p>
            <a:pPr lvl="1">
              <a:defRPr/>
            </a:pPr>
            <a:r>
              <a:rPr lang="en-US" sz="2000" b="1" dirty="0">
                <a:cs typeface="Times New Roman" pitchFamily="18" charset="0"/>
              </a:rPr>
              <a:t>                    are specialized media that allow    </a:t>
            </a:r>
            <a:br>
              <a:rPr lang="en-US" sz="2000" b="1" dirty="0">
                <a:cs typeface="Times New Roman" pitchFamily="18" charset="0"/>
              </a:rPr>
            </a:br>
            <a:r>
              <a:rPr lang="en-US" sz="2000" b="1" dirty="0">
                <a:cs typeface="Times New Roman" pitchFamily="18" charset="0"/>
              </a:rPr>
              <a:t>  identification of organisms based on their growth </a:t>
            </a:r>
          </a:p>
          <a:p>
            <a:pPr lvl="1">
              <a:defRPr/>
            </a:pPr>
            <a:r>
              <a:rPr lang="en-US" sz="2000" b="1" dirty="0">
                <a:cs typeface="Times New Roman" pitchFamily="18" charset="0"/>
              </a:rPr>
              <a:t>  and appearance on the media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Selective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media</a:t>
            </a:r>
          </a:p>
          <a:p>
            <a:pPr lvl="1">
              <a:defRPr/>
            </a:pPr>
            <a:r>
              <a:rPr lang="en-US" sz="2000" dirty="0" smtClean="0"/>
              <a:t>are specialized media </a:t>
            </a:r>
            <a:r>
              <a:rPr lang="en-US" sz="2000" dirty="0" smtClean="0"/>
              <a:t>that allows the growth of </a:t>
            </a:r>
            <a:r>
              <a:rPr lang="en-US" sz="2000" dirty="0" smtClean="0"/>
              <a:t>one type or certain </a:t>
            </a:r>
            <a:r>
              <a:rPr lang="en-US" sz="2000" dirty="0" smtClean="0"/>
              <a:t>types of </a:t>
            </a:r>
            <a:r>
              <a:rPr lang="en-US" sz="2000" dirty="0" smtClean="0"/>
              <a:t>bacteria ,fungi , </a:t>
            </a:r>
            <a:r>
              <a:rPr lang="en-US" sz="2000" dirty="0" smtClean="0"/>
              <a:t>while inhibiting the growth of other </a:t>
            </a:r>
            <a:r>
              <a:rPr lang="en-US" sz="2000" dirty="0" smtClean="0"/>
              <a:t>organism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Documents and Settings\Intel\Desktop\CULTURE MEDIA-PICTURES\BLOOD-BETA HEMOLY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35274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:\Documents and Settings\Intel\Desktop\CULTURE MEDIA-PICTURES\S.arizonae.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6925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3108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ko-KR" b="1" i="1" kern="0" dirty="0" smtClean="0">
                <a:latin typeface="Verdana" pitchFamily="34" charset="0"/>
                <a:ea typeface="굴림" charset="-127"/>
              </a:rPr>
              <a:t>Enriched </a:t>
            </a:r>
            <a:r>
              <a:rPr lang="en-US" altLang="ko-KR" b="1" i="1" kern="0" dirty="0" smtClean="0">
                <a:latin typeface="Verdana" pitchFamily="34" charset="0"/>
                <a:ea typeface="굴림" charset="-127"/>
              </a:rPr>
              <a:t>media</a:t>
            </a:r>
          </a:p>
          <a:p>
            <a:pPr lvl="0">
              <a:defRPr/>
            </a:pPr>
            <a:r>
              <a:rPr lang="en-US" altLang="ko-KR" b="1" i="1" kern="0" dirty="0" smtClean="0">
                <a:latin typeface="Verdana" pitchFamily="34" charset="0"/>
                <a:ea typeface="굴림" charset="-127"/>
              </a:rPr>
              <a:t>Such as  blood agar </a:t>
            </a:r>
            <a:r>
              <a:rPr lang="en-US" altLang="ko-KR" b="1" i="1" kern="0" dirty="0" smtClean="0">
                <a:latin typeface="Verdana" pitchFamily="34" charset="0"/>
                <a:ea typeface="굴림" charset="-127"/>
              </a:rPr>
              <a:t/>
            </a:r>
            <a:br>
              <a:rPr lang="en-US" altLang="ko-KR" b="1" i="1" kern="0" dirty="0" smtClean="0">
                <a:latin typeface="Verdana" pitchFamily="34" charset="0"/>
                <a:ea typeface="굴림" charset="-127"/>
              </a:rPr>
            </a:br>
            <a:endParaRPr lang="en-US" b="1" i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Culture Media Preparation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69232-8058-4E7C-A7C2-531A2864D0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5" descr="C:\Documents and Settings\Intel\Desktop\CULTURE MEDIA-PICTURES\m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298926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8596" y="1643050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ar-IQ" dirty="0" smtClean="0"/>
              <a:t>which is differential for mannitol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  </a:t>
            </a:r>
            <a:r>
              <a:rPr lang="ar-IQ" dirty="0" smtClean="0"/>
              <a:t>fermentation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  Like Staphylococcus aureus change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 the color of agar from pink to yellow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7290" y="92867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IQ" b="1" i="1" kern="0" dirty="0" smtClean="0"/>
              <a:t>Differential media</a:t>
            </a:r>
            <a:endParaRPr lang="en-US" b="1" i="1" kern="0" dirty="0" smtClean="0"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132" y="3214686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dirty="0" err="1" smtClean="0"/>
              <a:t>Mannitol</a:t>
            </a:r>
            <a:r>
              <a:rPr lang="en-US" dirty="0" smtClean="0"/>
              <a:t> salt agar</a:t>
            </a:r>
            <a:endParaRPr lang="en-US" dirty="0"/>
          </a:p>
        </p:txBody>
      </p:sp>
      <p:pic>
        <p:nvPicPr>
          <p:cNvPr id="9" name="Picture 3" descr="I: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14818"/>
            <a:ext cx="2643206" cy="202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4282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MacConkey</a:t>
            </a:r>
            <a:r>
              <a:rPr lang="en-US" b="1" dirty="0" smtClean="0"/>
              <a:t> agar</a:t>
            </a:r>
          </a:p>
          <a:p>
            <a:r>
              <a:rPr lang="en-US" dirty="0" smtClean="0"/>
              <a:t>   </a:t>
            </a:r>
            <a:r>
              <a:rPr lang="ar-IQ" dirty="0" smtClean="0"/>
              <a:t>which is differential for lactose fermentation</a:t>
            </a:r>
            <a:r>
              <a:rPr lang="en-US" dirty="0" smtClean="0"/>
              <a:t> Ex: </a:t>
            </a:r>
            <a:r>
              <a:rPr lang="en-US" i="1" dirty="0" err="1" smtClean="0"/>
              <a:t>E.coli</a:t>
            </a:r>
            <a:endParaRPr lang="en-US" i="1" dirty="0" smtClean="0"/>
          </a:p>
          <a:p>
            <a:r>
              <a:rPr lang="en-US" dirty="0" smtClean="0"/>
              <a:t>   From non lactose </a:t>
            </a:r>
            <a:r>
              <a:rPr lang="en-US" dirty="0" err="1" smtClean="0"/>
              <a:t>fermenters</a:t>
            </a:r>
            <a:endParaRPr lang="en-US" dirty="0" smtClean="0"/>
          </a:p>
          <a:p>
            <a:r>
              <a:rPr lang="en-US" dirty="0" smtClean="0"/>
              <a:t>Ex</a:t>
            </a:r>
            <a:r>
              <a:rPr lang="en-US" i="1" dirty="0" smtClean="0"/>
              <a:t>: </a:t>
            </a:r>
            <a:r>
              <a:rPr lang="en-US" i="1" dirty="0" err="1" smtClean="0"/>
              <a:t>salmonella,shigella</a:t>
            </a:r>
            <a:endParaRPr lang="ar-IQ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500694" y="628652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MacConkey</a:t>
            </a:r>
            <a:r>
              <a:rPr lang="en-US" b="1" dirty="0" smtClean="0"/>
              <a:t> agar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5852" y="3714752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IQ" b="1" i="1" kern="0" dirty="0" smtClean="0"/>
              <a:t>Differential media</a:t>
            </a:r>
            <a:endParaRPr lang="en-US" b="1" i="1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7315200" cy="715963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cs typeface="Times New Roman" pitchFamily="18" charset="0"/>
              </a:rPr>
              <a:t>Selective media</a:t>
            </a:r>
          </a:p>
        </p:txBody>
      </p:sp>
      <p:pic>
        <p:nvPicPr>
          <p:cNvPr id="7171" name="Picture 3" descr="C:\Users\SAHAND-NT Group_CTS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712" y="214290"/>
            <a:ext cx="2826288" cy="207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ontent Placeholder 6"/>
          <p:cNvSpPr>
            <a:spLocks noGrp="1"/>
          </p:cNvSpPr>
          <p:nvPr>
            <p:ph idx="1"/>
          </p:nvPr>
        </p:nvSpPr>
        <p:spPr>
          <a:xfrm>
            <a:off x="0" y="1676400"/>
            <a:ext cx="6553200" cy="4572000"/>
          </a:xfrm>
        </p:spPr>
        <p:txBody>
          <a:bodyPr/>
          <a:lstStyle/>
          <a:p>
            <a:pPr algn="l" rtl="0"/>
            <a:r>
              <a:rPr lang="en-US" sz="2800" dirty="0" smtClean="0">
                <a:cs typeface="Arial" charset="0"/>
              </a:rPr>
              <a:t> Thiosulphate citrate bile salt </a:t>
            </a:r>
            <a:r>
              <a:rPr lang="en-US" sz="2800" dirty="0" smtClean="0">
                <a:cs typeface="Arial" charset="0"/>
              </a:rPr>
              <a:t>sucrose </a:t>
            </a:r>
            <a:r>
              <a:rPr lang="en-US" sz="2800" dirty="0" smtClean="0">
                <a:cs typeface="Arial" charset="0"/>
              </a:rPr>
              <a:t>(TCBS</a:t>
            </a:r>
            <a:r>
              <a:rPr lang="en-US" sz="2800" dirty="0" smtClean="0">
                <a:cs typeface="Arial" charset="0"/>
              </a:rPr>
              <a:t>)  </a:t>
            </a:r>
            <a:r>
              <a:rPr lang="en-US" sz="2800" dirty="0" smtClean="0">
                <a:cs typeface="Arial" charset="0"/>
              </a:rPr>
              <a:t>which is selective for </a:t>
            </a:r>
            <a:r>
              <a:rPr lang="en-US" sz="2800" i="1" dirty="0" smtClean="0">
                <a:cs typeface="Arial" charset="0"/>
              </a:rPr>
              <a:t>Vibrio </a:t>
            </a:r>
            <a:r>
              <a:rPr lang="en-US" sz="2800" i="1" dirty="0" err="1" smtClean="0">
                <a:cs typeface="Arial" charset="0"/>
              </a:rPr>
              <a:t>cholerae</a:t>
            </a:r>
            <a:r>
              <a:rPr lang="en-US" sz="2800" i="1" dirty="0" smtClean="0">
                <a:cs typeface="Arial" charset="0"/>
              </a:rPr>
              <a:t> </a:t>
            </a:r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 MacConkey agar </a:t>
            </a:r>
            <a:r>
              <a:rPr lang="en-US" sz="2800" dirty="0" smtClean="0">
                <a:cs typeface="Arial" charset="0"/>
              </a:rPr>
              <a:t>which </a:t>
            </a:r>
            <a:r>
              <a:rPr lang="en-US" sz="2800" dirty="0" smtClean="0">
                <a:cs typeface="Arial" charset="0"/>
              </a:rPr>
              <a:t>is selective for </a:t>
            </a:r>
            <a:r>
              <a:rPr lang="ar-IQ" sz="2800" dirty="0" smtClean="0"/>
              <a:t> </a:t>
            </a:r>
            <a:r>
              <a:rPr lang="en-US" sz="2800" i="1" dirty="0" smtClean="0">
                <a:cs typeface="Arial" charset="0"/>
              </a:rPr>
              <a:t>Enterobacteriaceae</a:t>
            </a:r>
            <a:endParaRPr lang="ar-IQ" sz="2800" i="1" dirty="0" smtClean="0"/>
          </a:p>
        </p:txBody>
      </p:sp>
      <p:pic>
        <p:nvPicPr>
          <p:cNvPr id="5" name="Picture 3" descr="I: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71942"/>
            <a:ext cx="3180741" cy="243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Intel\Desktop\CULTURE MEDIA-PICTURES\V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428868"/>
            <a:ext cx="2275065" cy="178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215206" y="4214818"/>
            <a:ext cx="80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TCBS agar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Media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b="1" smtClean="0"/>
              <a:t>Chemically defined media</a:t>
            </a:r>
            <a:r>
              <a:rPr lang="en-US" smtClean="0"/>
              <a:t>: Exact chemical composition is known</a:t>
            </a:r>
          </a:p>
          <a:p>
            <a:pPr eaLnBrk="1" hangingPunct="1"/>
            <a:r>
              <a:rPr lang="en-US" b="1" smtClean="0"/>
              <a:t>Complex media</a:t>
            </a:r>
            <a:r>
              <a:rPr lang="en-US" smtClean="0"/>
              <a:t>: Extracts and digests of yeasts, meat, or plants</a:t>
            </a:r>
          </a:p>
          <a:p>
            <a:pPr lvl="1" eaLnBrk="1" hangingPunct="1"/>
            <a:r>
              <a:rPr lang="en-US" b="1" smtClean="0"/>
              <a:t>Nutrient broth</a:t>
            </a:r>
          </a:p>
          <a:p>
            <a:pPr lvl="1" eaLnBrk="1" hangingPunct="1"/>
            <a:r>
              <a:rPr lang="en-US" b="1" smtClean="0"/>
              <a:t>Nutrient agar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SYNTHETIC &amp; SEMISYNTHETIC MEDIUM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u="sng" smtClean="0">
                <a:solidFill>
                  <a:srgbClr val="00FF00"/>
                </a:solidFill>
                <a:effectLst/>
              </a:rPr>
              <a:t>SYNTHETIC OR DEFINED MEDIUM:</a:t>
            </a:r>
            <a:br>
              <a:rPr lang="en-US" sz="2800" b="1" u="sng" smtClean="0">
                <a:solidFill>
                  <a:srgbClr val="00FF00"/>
                </a:solidFill>
                <a:effectLst/>
              </a:rPr>
            </a:br>
            <a:r>
              <a:rPr lang="en-US" sz="2800" smtClean="0"/>
              <a:t>Prepared from pure chemical substances and the exact composition of the medium is known.</a:t>
            </a:r>
            <a:br>
              <a:rPr lang="en-US" sz="2800" smtClean="0"/>
            </a:br>
            <a:r>
              <a:rPr lang="en-US" sz="2800" smtClean="0"/>
              <a:t>Used for various special studies such as metabolic requirements.</a:t>
            </a:r>
            <a:br>
              <a:rPr lang="en-US" sz="2800" smtClean="0"/>
            </a:br>
            <a:r>
              <a:rPr lang="en-US" sz="2800" smtClean="0"/>
              <a:t>EXAMPLE: Dubo’s medium</a:t>
            </a:r>
          </a:p>
          <a:p>
            <a:pPr eaLnBrk="1" hangingPunct="1">
              <a:defRPr/>
            </a:pPr>
            <a:r>
              <a:rPr lang="en-US" sz="2800" b="1" u="sng" smtClean="0">
                <a:solidFill>
                  <a:srgbClr val="00FF00"/>
                </a:solidFill>
              </a:rPr>
              <a:t>SEMISYNTHETIC OR SEMIDEFINED MEDIUM: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Composition is approximately known.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COMPLEX MEDIUM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Exact chemical composition of ingredients of culture medium is not known.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Widely used for the cultivation of bacteria for diagnostic purposes.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table_06_02_labeled"/>
          <p:cNvPicPr>
            <a:picLocks noChangeAspect="1" noChangeArrowheads="1"/>
          </p:cNvPicPr>
          <p:nvPr/>
        </p:nvPicPr>
        <p:blipFill>
          <a:blip r:embed="rId3"/>
          <a:srcRect b="2480"/>
          <a:stretch>
            <a:fillRect/>
          </a:stretch>
        </p:blipFill>
        <p:spPr bwMode="auto">
          <a:xfrm>
            <a:off x="296863" y="355600"/>
            <a:ext cx="8548687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able_06_04_labeled"/>
          <p:cNvPicPr>
            <a:picLocks noChangeAspect="1" noChangeArrowheads="1"/>
          </p:cNvPicPr>
          <p:nvPr/>
        </p:nvPicPr>
        <p:blipFill>
          <a:blip r:embed="rId3"/>
          <a:srcRect b="3201"/>
          <a:stretch>
            <a:fillRect/>
          </a:stretch>
        </p:blipFill>
        <p:spPr bwMode="auto">
          <a:xfrm>
            <a:off x="180975" y="552450"/>
            <a:ext cx="87788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aptu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Culture Media Preparation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8CC6E-C8D1-4597-9F77-C966F13A9D7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596" y="357166"/>
            <a:ext cx="785818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 media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2% agar</a:t>
            </a:r>
          </a:p>
          <a:p>
            <a:pPr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Colony morphology, pigmentation, </a:t>
            </a:r>
            <a:r>
              <a:rPr lang="en-US" sz="24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hemolysis</a:t>
            </a: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can be appreciated.</a:t>
            </a:r>
          </a:p>
          <a:p>
            <a:pPr>
              <a:defRPr/>
            </a:pPr>
            <a:r>
              <a:rPr lang="en-US" sz="24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Eg</a:t>
            </a: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Nutrient agar, Blood agar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Liquid media(Broth media)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no agar. </a:t>
            </a:r>
          </a:p>
          <a:p>
            <a:pPr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</a:t>
            </a:r>
            <a:r>
              <a:rPr lang="en-US" sz="24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inoculum</a:t>
            </a: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preparation, Blood culture, for the isolation of pathogens from a mixture.</a:t>
            </a:r>
          </a:p>
          <a:p>
            <a:pPr>
              <a:defRPr/>
            </a:pPr>
            <a:r>
              <a:rPr lang="en-US" sz="24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Eg</a:t>
            </a: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Nutrient broth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Semi solid medium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0.5% agar. </a:t>
            </a:r>
          </a:p>
          <a:p>
            <a:pPr>
              <a:defRPr/>
            </a:pPr>
            <a:r>
              <a:rPr lang="en-US" sz="24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Eg</a:t>
            </a:r>
            <a:r>
              <a:rPr lang="en-US" sz="2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Motility medium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Culture Media Preparation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38FD-93A6-4489-A5D3-DB930A88BE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642918"/>
            <a:ext cx="7786742" cy="50167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Bacteria have to be grown (cultured) for them to be identified.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By appropriate procedures they have to be grown separately (isolated) on culture media and obtained as pure for study.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b="1" dirty="0">
                <a:ln w="11430"/>
                <a:solidFill>
                  <a:srgbClr val="000066"/>
                </a:solidFill>
              </a:rPr>
              <a:t>Broth Media :Liquid medium – diffuse growth</a:t>
            </a:r>
          </a:p>
          <a:p>
            <a:pPr algn="just">
              <a:defRPr/>
            </a:pPr>
            <a:endParaRPr lang="en-US" sz="2000" b="1" dirty="0">
              <a:ln w="11430"/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endParaRPr lang="en-US" sz="2000" b="1" dirty="0">
              <a:ln w="11430"/>
              <a:solidFill>
                <a:srgbClr val="000066"/>
              </a:solidFill>
            </a:endParaRPr>
          </a:p>
          <a:p>
            <a:pPr algn="just">
              <a:defRPr/>
            </a:pPr>
            <a:endParaRPr lang="en-US" sz="2000" b="1" dirty="0">
              <a:ln w="11430"/>
              <a:solidFill>
                <a:srgbClr val="000066"/>
              </a:solidFill>
            </a:endParaRPr>
          </a:p>
          <a:p>
            <a:pPr algn="just">
              <a:defRPr/>
            </a:pPr>
            <a:endParaRPr lang="en-US" sz="2000" b="1" dirty="0">
              <a:ln w="11430"/>
              <a:solidFill>
                <a:srgbClr val="000066"/>
              </a:solidFill>
            </a:endParaRPr>
          </a:p>
          <a:p>
            <a:pPr algn="just">
              <a:defRPr/>
            </a:pPr>
            <a:endParaRPr lang="en-US" sz="2000" b="1" dirty="0">
              <a:ln w="11430"/>
              <a:solidFill>
                <a:srgbClr val="000066"/>
              </a:solidFill>
            </a:endParaRPr>
          </a:p>
          <a:p>
            <a:pPr algn="just">
              <a:defRPr/>
            </a:pPr>
            <a:endParaRPr lang="en-US" sz="2000" b="1" dirty="0">
              <a:ln w="11430"/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000" b="1" dirty="0">
                <a:ln w="11430"/>
                <a:solidFill>
                  <a:srgbClr val="000066"/>
                </a:solidFill>
              </a:rPr>
              <a:t>Solid medium (Agar Media)</a:t>
            </a:r>
          </a:p>
          <a:p>
            <a:pPr algn="just">
              <a:defRPr/>
            </a:pPr>
            <a:r>
              <a:rPr lang="en-US" sz="2000" b="1" dirty="0">
                <a:ln w="11430"/>
                <a:solidFill>
                  <a:srgbClr val="000066"/>
                </a:solidFill>
              </a:rPr>
              <a:t>    discrete colonies.</a:t>
            </a:r>
          </a:p>
          <a:p>
            <a:pPr algn="just">
              <a:defRPr/>
            </a:pPr>
            <a:r>
              <a:rPr lang="en-US" sz="2000" b="1" dirty="0">
                <a:ln w="11430"/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6" name="Picture 1028" descr="Nutrient%20Agar"/>
          <p:cNvPicPr>
            <a:picLocks noChangeAspect="1" noChangeArrowheads="1"/>
          </p:cNvPicPr>
          <p:nvPr/>
        </p:nvPicPr>
        <p:blipFill>
          <a:blip r:embed="rId2"/>
          <a:srcRect l="21307" t="10645" r="19128" b="11948"/>
          <a:stretch>
            <a:fillRect/>
          </a:stretch>
        </p:blipFill>
        <p:spPr bwMode="auto">
          <a:xfrm>
            <a:off x="3929063" y="4572000"/>
            <a:ext cx="2343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F%20bro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143125"/>
            <a:ext cx="1644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5"/>
          <p:cNvSpPr txBox="1">
            <a:spLocks/>
          </p:cNvSpPr>
          <p:nvPr/>
        </p:nvSpPr>
        <p:spPr>
          <a:xfrm rot="5400000">
            <a:off x="7804154" y="1135059"/>
            <a:ext cx="2206618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20/10/2015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Culture Media Preparation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1E756-6257-4DCB-A000-59C7F78D50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 descr="B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35814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42938"/>
            <a:ext cx="35544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19200" y="5029200"/>
            <a:ext cx="190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/>
              <a:t>Blood agar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1200" y="4953000"/>
            <a:ext cx="260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/>
              <a:t>Chocolate agar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rea"/>
          <p:cNvPicPr>
            <a:picLocks noChangeAspect="1" noChangeArrowheads="1"/>
          </p:cNvPicPr>
          <p:nvPr/>
        </p:nvPicPr>
        <p:blipFill>
          <a:blip r:embed="rId3"/>
          <a:srcRect l="21875" r="18750" b="8971"/>
          <a:stretch>
            <a:fillRect/>
          </a:stretch>
        </p:blipFill>
        <p:spPr bwMode="auto">
          <a:xfrm>
            <a:off x="3048000" y="3810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838200" y="5867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124200" y="5791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Urease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214563"/>
            <a:ext cx="35004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4AF81C-6D71-4004-B157-91388F79D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Culture Media Preparation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500042"/>
            <a:ext cx="30316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STEP 1: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1428736"/>
            <a:ext cx="7215238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+mn-cs"/>
              </a:rPr>
              <a:t>Correct amount of Dehydrated medium      is weighed on balance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Culture Media Preparation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049ED-5BAF-4C82-9477-CF0E21FE52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42844" y="1357298"/>
            <a:ext cx="80724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Dehydrated medium is dissolved in </a:t>
            </a:r>
          </a:p>
          <a:p>
            <a:pPr>
              <a:defRPr/>
            </a:pPr>
            <a:r>
              <a:rPr lang="en-US" sz="32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a measured amount of </a:t>
            </a:r>
          </a:p>
          <a:p>
            <a:pPr>
              <a:defRPr/>
            </a:pPr>
            <a:r>
              <a:rPr lang="en-US" sz="32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distilled water.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500042"/>
            <a:ext cx="30316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STEP 2: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28875"/>
            <a:ext cx="326548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286125"/>
            <a:ext cx="2357437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Culture Media Preparation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39512-E6BB-4CC9-A060-5A9A78F770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720" y="1500174"/>
            <a:ext cx="8001056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Tubes and conical of media are sterilized in an autoclave for 15 to 20 minutes at 15 psi steam pressure or (1 bar).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928938"/>
            <a:ext cx="30511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009900"/>
            <a:ext cx="28765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7158" y="500042"/>
            <a:ext cx="30316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STEP 3: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EB201-5966-4CB3-B7DA-65E9616725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10246" name="Footer Placeholder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Culture Media Preparation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500042"/>
            <a:ext cx="30316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STEP 4: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286000"/>
            <a:ext cx="56435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4282" y="1357298"/>
            <a:ext cx="8143932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After sterilization of media .Pour the media agar into the </a:t>
            </a:r>
            <a:r>
              <a:rPr lang="en-US" sz="2400" b="1" dirty="0" err="1">
                <a:ln w="11430"/>
                <a:solidFill>
                  <a:srgbClr val="000066"/>
                </a:solidFill>
              </a:rPr>
              <a:t>petri</a:t>
            </a:r>
            <a:r>
              <a:rPr lang="en-US" sz="2400" b="1" dirty="0">
                <a:ln w="11430"/>
                <a:solidFill>
                  <a:srgbClr val="000066"/>
                </a:solidFill>
              </a:rPr>
              <a:t> dish bottom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TYPES OF CULTURE MEDIA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70C0"/>
                </a:solidFill>
              </a:rPr>
              <a:t>BASED ON THE AGAR CONCENTRATION (Consistency):</a:t>
            </a:r>
            <a:r>
              <a:rPr lang="en-US" u="sng" dirty="0" smtClean="0">
                <a:solidFill>
                  <a:srgbClr val="00FF00"/>
                </a:solidFill>
              </a:rPr>
              <a:t/>
            </a:r>
            <a:br>
              <a:rPr lang="en-US" u="sng" dirty="0" smtClean="0">
                <a:solidFill>
                  <a:srgbClr val="00FF00"/>
                </a:solidFill>
              </a:rPr>
            </a:br>
            <a:r>
              <a:rPr lang="en-US" dirty="0" smtClean="0">
                <a:latin typeface="Monotype Corsiva" pitchFamily="66" charset="0"/>
              </a:rPr>
              <a:t>1.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Solid media – 2% agar.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Liquid media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broth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 absence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agar.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Semi solid media – 0.2-0.5% agar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BASIC NUTRITIONAL REQUIREMENTS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WATER.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CARBON SOURCE.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NITROGEN SOURCE.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INORGANIC SALTS.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Phosphates.		Sulfates.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Sodium.			Potassium.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Magnesium.		Iron.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Manganese.		Calcium.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BACTERIAL VITAMINS.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Thiamine			riboflavin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nicotinic acid		pyridoxine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folic acid			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vitamine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GASEOUS REQUIREMENTS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FF00"/>
                </a:solidFill>
              </a:rPr>
              <a:t>OXYGEN 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Obligate aerobes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Facultative anaerobes.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Microaerophillic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Obligate anaerobes. </a:t>
            </a:r>
            <a:r>
              <a:rPr lang="en-US" dirty="0" smtClean="0">
                <a:latin typeface="Monotype Corsiva" pitchFamily="66" charset="0"/>
              </a:rPr>
              <a:t/>
            </a:r>
            <a:br>
              <a:rPr lang="en-US" dirty="0" smtClean="0">
                <a:latin typeface="Monotype Corsiva" pitchFamily="66" charset="0"/>
              </a:rPr>
            </a:br>
            <a:endParaRPr lang="en-US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FF00"/>
                </a:solidFill>
              </a:rPr>
              <a:t>CARBONDIOXIDE: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Monotype Corsiva" pitchFamily="66" charset="0"/>
              </a:rPr>
              <a:t>Capnophillic</a:t>
            </a:r>
            <a:r>
              <a:rPr lang="en-US" dirty="0" smtClean="0">
                <a:latin typeface="Monotype Corsiva" pitchFamily="66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TEMPERATURE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err="1" smtClean="0">
                <a:solidFill>
                  <a:srgbClr val="0070C0"/>
                </a:solidFill>
              </a:rPr>
              <a:t>Psychrophillic</a:t>
            </a:r>
            <a:r>
              <a:rPr lang="en-US" dirty="0" smtClean="0"/>
              <a:t> – bacteria that grows at lower </a:t>
            </a:r>
            <a:r>
              <a:rPr lang="en-US" dirty="0" err="1" smtClean="0"/>
              <a:t>temeperature</a:t>
            </a:r>
            <a:r>
              <a:rPr lang="en-US" dirty="0" smtClean="0"/>
              <a:t> – below 20</a:t>
            </a:r>
            <a:r>
              <a:rPr lang="en-US" dirty="0" smtClean="0">
                <a:cs typeface="Arial" charset="0"/>
              </a:rPr>
              <a:t>ºC.</a:t>
            </a:r>
          </a:p>
          <a:p>
            <a:pPr eaLnBrk="1" hangingPunct="1">
              <a:defRPr/>
            </a:pPr>
            <a:r>
              <a:rPr lang="en-US" u="sng" dirty="0" err="1" smtClean="0">
                <a:solidFill>
                  <a:srgbClr val="0070C0"/>
                </a:solidFill>
                <a:cs typeface="Arial" charset="0"/>
              </a:rPr>
              <a:t>Mesophillic</a:t>
            </a:r>
            <a:r>
              <a:rPr lang="en-US" u="sng" dirty="0" smtClean="0">
                <a:solidFill>
                  <a:srgbClr val="00FF00"/>
                </a:solidFill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– bacteria that grows at 25ºC-40ºC. optimum temp range - 37ºC.</a:t>
            </a:r>
          </a:p>
          <a:p>
            <a:pPr eaLnBrk="1" hangingPunct="1">
              <a:defRPr/>
            </a:pPr>
            <a:r>
              <a:rPr lang="en-US" u="sng" dirty="0" err="1" smtClean="0">
                <a:solidFill>
                  <a:srgbClr val="0070C0"/>
                </a:solidFill>
                <a:cs typeface="Arial" charset="0"/>
              </a:rPr>
              <a:t>Thermophillic</a:t>
            </a:r>
            <a:r>
              <a:rPr lang="en-US" dirty="0" smtClean="0">
                <a:cs typeface="Arial" charset="0"/>
              </a:rPr>
              <a:t> – bacteria that grows at high temperatures - 55ºC-80ºC.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43998" cy="8628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CULTURE MEDIA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BASIC INGREDIENTS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064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PROTEIN SOURCE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/>
                <a:latin typeface="Monotype Corsiva" pitchFamily="66" charset="0"/>
              </a:rPr>
              <a:t>–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peptone (a complex mixture of partially digested proteins).</a:t>
            </a:r>
            <a:b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- special brands – 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Neopeptone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proteose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peptone</a:t>
            </a:r>
            <a:b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- digest broths can also be used.</a:t>
            </a:r>
            <a:b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- meat extract (Lab 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Lemco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MINERAL SALT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– sodium chloride.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WATER- source of hydrogen and oxygen.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Culture Media Preparation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37DD2-B074-47E2-93DD-6F3C24434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4348" y="857232"/>
            <a:ext cx="6715172" cy="390876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Agar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ln w="11430"/>
                <a:solidFill>
                  <a:srgbClr val="000066"/>
                </a:solidFill>
              </a:rPr>
              <a:t>Used for preparing solid medium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ln w="11430"/>
                <a:solidFill>
                  <a:srgbClr val="000066"/>
                </a:solidFill>
              </a:rPr>
              <a:t>Obtained from seaweeds.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ln w="11430"/>
                <a:solidFill>
                  <a:srgbClr val="000066"/>
                </a:solidFill>
              </a:rPr>
              <a:t>No nutritive value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ln w="11430"/>
                <a:solidFill>
                  <a:srgbClr val="000066"/>
                </a:solidFill>
              </a:rPr>
              <a:t>Not affected by the growth of the bacteria.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ln w="11430"/>
                <a:solidFill>
                  <a:srgbClr val="000066"/>
                </a:solidFill>
              </a:rPr>
              <a:t>Melts at 98</a:t>
            </a:r>
            <a:r>
              <a:rPr lang="en-US" sz="2800" b="1" baseline="30000" dirty="0">
                <a:ln w="11430"/>
                <a:solidFill>
                  <a:srgbClr val="000066"/>
                </a:solidFill>
              </a:rPr>
              <a:t>o</a:t>
            </a:r>
            <a:r>
              <a:rPr lang="en-US" sz="2800" b="1" dirty="0">
                <a:ln w="11430"/>
                <a:solidFill>
                  <a:srgbClr val="000066"/>
                </a:solidFill>
              </a:rPr>
              <a:t>C &amp; sets at 42</a:t>
            </a:r>
            <a:r>
              <a:rPr lang="en-US" sz="2800" b="1" baseline="30000" dirty="0">
                <a:ln w="11430"/>
                <a:solidFill>
                  <a:srgbClr val="000066"/>
                </a:solidFill>
              </a:rPr>
              <a:t>o</a:t>
            </a:r>
            <a:r>
              <a:rPr lang="en-US" sz="2800" b="1" dirty="0">
                <a:ln w="11430"/>
                <a:solidFill>
                  <a:srgbClr val="000066"/>
                </a:solidFill>
              </a:rPr>
              <a:t>C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ln w="11430"/>
                <a:solidFill>
                  <a:srgbClr val="000066"/>
                </a:solidFill>
              </a:rPr>
              <a:t>2% agar is employed in solid medium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Culture Media Preparation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DD5F2-DE4B-4247-B7BC-76FB8F824C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8662" y="1500174"/>
            <a:ext cx="678661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12800" indent="-812800">
              <a:buFont typeface="Wingdings" pitchFamily="2" charset="2"/>
              <a:buChar char="q"/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</a:rPr>
              <a:t>Based on their consistency </a:t>
            </a:r>
          </a:p>
          <a:p>
            <a:pPr marL="812800" indent="-812800">
              <a:buFont typeface="Wingdings" pitchFamily="2" charset="2"/>
              <a:buNone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	a) solid medium</a:t>
            </a:r>
          </a:p>
          <a:p>
            <a:pPr marL="812800" indent="-812800">
              <a:buFont typeface="Wingdings" pitchFamily="2" charset="2"/>
              <a:buNone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	b) liquid medium</a:t>
            </a:r>
          </a:p>
          <a:p>
            <a:pPr marL="812800" indent="-812800">
              <a:buFont typeface="Wingdings" pitchFamily="2" charset="2"/>
              <a:buNone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	c) semi solid medium</a:t>
            </a:r>
          </a:p>
          <a:p>
            <a:pPr marL="812800" indent="-812800">
              <a:buFont typeface="Wingdings" pitchFamily="2" charset="2"/>
              <a:buChar char="q"/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</a:rPr>
              <a:t>Based on the constituents/ ingredients</a:t>
            </a:r>
          </a:p>
          <a:p>
            <a:pPr marL="812800" indent="-812800">
              <a:buFont typeface="Wingdings" pitchFamily="2" charset="2"/>
              <a:buNone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	a) simple medium</a:t>
            </a:r>
          </a:p>
          <a:p>
            <a:pPr marL="812800" indent="-812800">
              <a:buFont typeface="Wingdings" pitchFamily="2" charset="2"/>
              <a:buNone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	b) complex medium</a:t>
            </a:r>
          </a:p>
          <a:p>
            <a:pPr marL="812800" indent="-812800">
              <a:buFont typeface="Wingdings" pitchFamily="2" charset="2"/>
              <a:buNone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	c) synthetic or defined medium</a:t>
            </a:r>
          </a:p>
          <a:p>
            <a:pPr marL="812800" indent="-812800">
              <a:buFont typeface="Wingdings" pitchFamily="2" charset="2"/>
              <a:buNone/>
              <a:defRPr/>
            </a:pPr>
            <a:r>
              <a:rPr lang="en-US" sz="2400" b="1" dirty="0">
                <a:ln w="11430"/>
                <a:solidFill>
                  <a:srgbClr val="000066"/>
                </a:solidFill>
              </a:rPr>
              <a:t>	d) Special 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0232" y="428604"/>
            <a:ext cx="481003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Types of culture media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</TotalTime>
  <Words>617</Words>
  <Application>Microsoft Office PowerPoint</Application>
  <PresentationFormat>On-screen Show (4:3)</PresentationFormat>
  <Paragraphs>153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Slide 1</vt:lpstr>
      <vt:lpstr>Slide 2</vt:lpstr>
      <vt:lpstr>TYPES OF CULTURE MEDIA</vt:lpstr>
      <vt:lpstr>BASIC NUTRITIONAL REQUIREMENTS</vt:lpstr>
      <vt:lpstr>GASEOUS REQUIREMENTS</vt:lpstr>
      <vt:lpstr>TEMPERATURE</vt:lpstr>
      <vt:lpstr>CULTURE MEDIA BASIC INGREDIENTS</vt:lpstr>
      <vt:lpstr>Slide 8</vt:lpstr>
      <vt:lpstr>Slide 9</vt:lpstr>
      <vt:lpstr>Slide 10</vt:lpstr>
      <vt:lpstr>Slide 11</vt:lpstr>
      <vt:lpstr>Slide 12</vt:lpstr>
      <vt:lpstr>Selective media</vt:lpstr>
      <vt:lpstr>Culture Media</vt:lpstr>
      <vt:lpstr>SYNTHETIC &amp; SEMISYNTHETIC MEDIUM</vt:lpstr>
      <vt:lpstr>COMPLEX MEDIUM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By DR.Ahmed Saker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Barawy</dc:creator>
  <cp:lastModifiedBy>Barawy</cp:lastModifiedBy>
  <cp:revision>6</cp:revision>
  <dcterms:created xsi:type="dcterms:W3CDTF">2010-11-28T03:58:12Z</dcterms:created>
  <dcterms:modified xsi:type="dcterms:W3CDTF">2015-10-20T10:47:16Z</dcterms:modified>
</cp:coreProperties>
</file>