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51"/>
  </p:notesMasterIdLst>
  <p:sldIdLst>
    <p:sldId id="256" r:id="rId2"/>
    <p:sldId id="374" r:id="rId3"/>
    <p:sldId id="366" r:id="rId4"/>
    <p:sldId id="381" r:id="rId5"/>
    <p:sldId id="257" r:id="rId6"/>
    <p:sldId id="384" r:id="rId7"/>
    <p:sldId id="258" r:id="rId8"/>
    <p:sldId id="349" r:id="rId9"/>
    <p:sldId id="360" r:id="rId10"/>
    <p:sldId id="375" r:id="rId11"/>
    <p:sldId id="362" r:id="rId12"/>
    <p:sldId id="361" r:id="rId13"/>
    <p:sldId id="365" r:id="rId14"/>
    <p:sldId id="378" r:id="rId15"/>
    <p:sldId id="368" r:id="rId16"/>
    <p:sldId id="379" r:id="rId17"/>
    <p:sldId id="261" r:id="rId18"/>
    <p:sldId id="262" r:id="rId19"/>
    <p:sldId id="263" r:id="rId20"/>
    <p:sldId id="376" r:id="rId21"/>
    <p:sldId id="369" r:id="rId22"/>
    <p:sldId id="370" r:id="rId23"/>
    <p:sldId id="377" r:id="rId24"/>
    <p:sldId id="264" r:id="rId25"/>
    <p:sldId id="353" r:id="rId26"/>
    <p:sldId id="289" r:id="rId27"/>
    <p:sldId id="288" r:id="rId28"/>
    <p:sldId id="296" r:id="rId29"/>
    <p:sldId id="297" r:id="rId30"/>
    <p:sldId id="350" r:id="rId31"/>
    <p:sldId id="299" r:id="rId32"/>
    <p:sldId id="351" r:id="rId33"/>
    <p:sldId id="305" r:id="rId34"/>
    <p:sldId id="301" r:id="rId35"/>
    <p:sldId id="352" r:id="rId36"/>
    <p:sldId id="314" r:id="rId37"/>
    <p:sldId id="302" r:id="rId38"/>
    <p:sldId id="380" r:id="rId39"/>
    <p:sldId id="382" r:id="rId40"/>
    <p:sldId id="383" r:id="rId41"/>
    <p:sldId id="265" r:id="rId42"/>
    <p:sldId id="354" r:id="rId43"/>
    <p:sldId id="266" r:id="rId44"/>
    <p:sldId id="267" r:id="rId45"/>
    <p:sldId id="268" r:id="rId46"/>
    <p:sldId id="269" r:id="rId47"/>
    <p:sldId id="372" r:id="rId48"/>
    <p:sldId id="271" r:id="rId49"/>
    <p:sldId id="357" r:id="rId5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7" autoAdjust="0"/>
    <p:restoredTop sz="94660"/>
  </p:normalViewPr>
  <p:slideViewPr>
    <p:cSldViewPr>
      <p:cViewPr varScale="1">
        <p:scale>
          <a:sx n="71" d="100"/>
          <a:sy n="71" d="100"/>
        </p:scale>
        <p:origin x="-88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37D25-2F2D-4BDF-98B5-660D0EA7C891}" type="datetimeFigureOut">
              <a:rPr lang="tr-TR" smtClean="0"/>
              <a:pPr/>
              <a:t>10/29/15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91752-6D93-4B64-BDE9-E4AF559B5B6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1889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91752-6D93-4B64-BDE9-E4AF559B5B66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9389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Fluoride concentration decreases toward the DEJ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91752-6D93-4B64-BDE9-E4AF559B5B66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7289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B2A05-A7CB-4BEE-9B01-0BFAB9844E27}" type="datetimeFigureOut">
              <a:rPr lang="tr-TR" smtClean="0"/>
              <a:pPr/>
              <a:t>10/29/15</a:t>
            </a:fld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06C04-0293-44BB-8F32-A24CB2E0D9C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7570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B2A05-A7CB-4BEE-9B01-0BFAB9844E27}" type="datetimeFigureOut">
              <a:rPr lang="tr-TR" smtClean="0"/>
              <a:pPr/>
              <a:t>10/29/15</a:t>
            </a:fld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06C04-0293-44BB-8F32-A24CB2E0D9C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3090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B2A05-A7CB-4BEE-9B01-0BFAB9844E27}" type="datetimeFigureOut">
              <a:rPr lang="tr-TR" smtClean="0"/>
              <a:pPr/>
              <a:t>10/29/15</a:t>
            </a:fld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06C04-0293-44BB-8F32-A24CB2E0D9C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412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B2A05-A7CB-4BEE-9B01-0BFAB9844E27}" type="datetimeFigureOut">
              <a:rPr lang="tr-TR" smtClean="0"/>
              <a:pPr/>
              <a:t>10/29/15</a:t>
            </a:fld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06C04-0293-44BB-8F32-A24CB2E0D9C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6288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B2A05-A7CB-4BEE-9B01-0BFAB9844E27}" type="datetimeFigureOut">
              <a:rPr lang="tr-TR" smtClean="0"/>
              <a:pPr/>
              <a:t>10/29/15</a:t>
            </a:fld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06C04-0293-44BB-8F32-A24CB2E0D9C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6652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B2A05-A7CB-4BEE-9B01-0BFAB9844E27}" type="datetimeFigureOut">
              <a:rPr lang="tr-TR" smtClean="0"/>
              <a:pPr/>
              <a:t>10/29/15</a:t>
            </a:fld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06C04-0293-44BB-8F32-A24CB2E0D9C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4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B2A05-A7CB-4BEE-9B01-0BFAB9844E27}" type="datetimeFigureOut">
              <a:rPr lang="tr-TR" smtClean="0"/>
              <a:pPr/>
              <a:t>10/29/15</a:t>
            </a:fld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06C04-0293-44BB-8F32-A24CB2E0D9C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920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B2A05-A7CB-4BEE-9B01-0BFAB9844E27}" type="datetimeFigureOut">
              <a:rPr lang="tr-TR" smtClean="0"/>
              <a:pPr/>
              <a:t>10/29/15</a:t>
            </a:fld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06C04-0293-44BB-8F32-A24CB2E0D9C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8422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B2A05-A7CB-4BEE-9B01-0BFAB9844E27}" type="datetimeFigureOut">
              <a:rPr lang="tr-TR" smtClean="0"/>
              <a:pPr/>
              <a:t>10/29/15</a:t>
            </a:fld>
            <a:endParaRPr 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06C04-0293-44BB-8F32-A24CB2E0D9C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2008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B2A05-A7CB-4BEE-9B01-0BFAB9844E27}" type="datetimeFigureOut">
              <a:rPr lang="tr-TR" smtClean="0"/>
              <a:pPr/>
              <a:t>10/29/15</a:t>
            </a:fld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06C04-0293-44BB-8F32-A24CB2E0D9C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2567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B2A05-A7CB-4BEE-9B01-0BFAB9844E27}" type="datetimeFigureOut">
              <a:rPr lang="tr-TR" smtClean="0"/>
              <a:pPr/>
              <a:t>10/29/15</a:t>
            </a:fld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06C04-0293-44BB-8F32-A24CB2E0D9C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7245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>
                <a:ea typeface="+mn-ea"/>
              </a:defRPr>
            </a:lvl1pPr>
          </a:lstStyle>
          <a:p>
            <a:fld id="{082B2A05-A7CB-4BEE-9B01-0BFAB9844E27}" type="datetimeFigureOut">
              <a:rPr lang="tr-TR" smtClean="0"/>
              <a:pPr/>
              <a:t>10/29/15</a:t>
            </a:fld>
            <a:endParaRPr lang="tr-T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ea typeface="+mn-ea"/>
              </a:defRPr>
            </a:lvl1pPr>
          </a:lstStyle>
          <a:p>
            <a:endParaRPr lang="tr-T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E706C04-0293-44BB-8F32-A24CB2E0D9CE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Relationship Id="rId3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8552"/>
            <a:ext cx="7929618" cy="1928826"/>
          </a:xfrm>
        </p:spPr>
        <p:txBody>
          <a:bodyPr>
            <a:noAutofit/>
          </a:bodyPr>
          <a:lstStyle/>
          <a:p>
            <a:r>
              <a:rPr lang="en-US" sz="115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ENAMEL</a:t>
            </a:r>
            <a:endParaRPr lang="tr-TR" sz="115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7884" y="2357430"/>
            <a:ext cx="2000264" cy="428628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For  2</a:t>
            </a:r>
            <a:r>
              <a:rPr lang="en-US" b="1" baseline="30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nd</a:t>
            </a:r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 grade</a:t>
            </a:r>
            <a:endParaRPr lang="tr-TR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0" name="Picture 2" descr="D:\PDF ler\pic for second grade student seminar\default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67" y="2492896"/>
            <a:ext cx="4306325" cy="3214687"/>
          </a:xfrm>
          <a:prstGeom prst="rect">
            <a:avLst/>
          </a:prstGeom>
          <a:noFill/>
        </p:spPr>
      </p:pic>
      <p:pic>
        <p:nvPicPr>
          <p:cNvPr id="2051" name="Picture 3" descr="D:\PDF ler\pic for second grade student seminar\ima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0514" y="2492896"/>
            <a:ext cx="4071966" cy="326081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51920" y="5949280"/>
            <a:ext cx="2426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Dr. </a:t>
            </a:r>
            <a:r>
              <a:rPr lang="en-US" sz="2800" dirty="0"/>
              <a:t>H</a:t>
            </a:r>
            <a:r>
              <a:rPr lang="en-US" sz="2800" dirty="0" smtClean="0"/>
              <a:t>uda Y. K.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525963"/>
          </a:xfrm>
        </p:spPr>
        <p:txBody>
          <a:bodyPr/>
          <a:lstStyle/>
          <a:p>
            <a:r>
              <a:rPr lang="en-US" dirty="0"/>
              <a:t>On the basis of </a:t>
            </a:r>
            <a:r>
              <a:rPr lang="en-US" u="sng" dirty="0"/>
              <a:t>volume</a:t>
            </a:r>
            <a:r>
              <a:rPr lang="en-US" dirty="0"/>
              <a:t> around </a:t>
            </a:r>
            <a:r>
              <a:rPr lang="en-US" dirty="0" smtClean="0">
                <a:solidFill>
                  <a:srgbClr val="FF0000"/>
                </a:solidFill>
              </a:rPr>
              <a:t>88% </a:t>
            </a:r>
            <a:r>
              <a:rPr lang="en-US" dirty="0"/>
              <a:t>is mineral,</a:t>
            </a:r>
            <a:r>
              <a:rPr lang="en-US" dirty="0" smtClean="0">
                <a:solidFill>
                  <a:srgbClr val="FF0000"/>
                </a:solidFill>
              </a:rPr>
              <a:t>10% </a:t>
            </a:r>
            <a:r>
              <a:rPr lang="en-US" dirty="0"/>
              <a:t>is water, and 2% is organic </a:t>
            </a:r>
            <a:r>
              <a:rPr lang="en-US" dirty="0" smtClean="0"/>
              <a:t>material (</a:t>
            </a:r>
            <a:r>
              <a:rPr lang="en-US" dirty="0"/>
              <a:t>protein, lipid).</a:t>
            </a:r>
            <a:endParaRPr lang="tr-TR" dirty="0"/>
          </a:p>
          <a:p>
            <a:endParaRPr lang="en-US" dirty="0"/>
          </a:p>
        </p:txBody>
      </p:sp>
      <p:pic>
        <p:nvPicPr>
          <p:cNvPr id="4" name="Picture 3" descr="Screen Shot 2015-10-26 at 11.12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492896"/>
            <a:ext cx="708078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50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Owing to its hardness, enamel is difficult to cut for histological examinations used to study its structure. </a:t>
            </a:r>
          </a:p>
          <a:p>
            <a:r>
              <a:rPr lang="en-US" sz="3200" dirty="0" smtClean="0"/>
              <a:t>Therefore different approaches have been considered to describe its nature. </a:t>
            </a:r>
          </a:p>
          <a:p>
            <a:r>
              <a:rPr lang="en-US" sz="3200" dirty="0" smtClean="0"/>
              <a:t>One way to do this is at the crystalline level.</a:t>
            </a:r>
          </a:p>
          <a:p>
            <a:pPr>
              <a:buNone/>
            </a:pPr>
            <a:endParaRPr lang="tr-TR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20688"/>
            <a:ext cx="8229600" cy="4525963"/>
          </a:xfrm>
        </p:spPr>
        <p:txBody>
          <a:bodyPr/>
          <a:lstStyle/>
          <a:p>
            <a:r>
              <a:rPr lang="en-US" dirty="0" smtClean="0"/>
              <a:t>In material science, a crystal is a solid substance in which the atoms, molecules, or ions are arranged in an orderly repeating pattern extending in all three dimensions.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2050" name="Picture 2" descr="C:\Users\lezan.dawood\Desktop\i624fg5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3140968"/>
            <a:ext cx="5286412" cy="3136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/>
                <a:cs typeface="Calibri"/>
              </a:rPr>
              <a:t>The crystals made by the </a:t>
            </a:r>
            <a:r>
              <a:rPr lang="en-US" dirty="0" err="1" smtClean="0">
                <a:latin typeface="Calibri"/>
                <a:cs typeface="Calibri"/>
              </a:rPr>
              <a:t>ameloblasts</a:t>
            </a:r>
            <a:r>
              <a:rPr lang="en-US" dirty="0" smtClean="0">
                <a:latin typeface="Calibri"/>
                <a:cs typeface="Calibri"/>
              </a:rPr>
              <a:t> consist of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calcium phosphate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T</a:t>
            </a:r>
            <a:r>
              <a:rPr lang="en-US" dirty="0" smtClean="0">
                <a:latin typeface="Calibri"/>
                <a:cs typeface="Calibri"/>
              </a:rPr>
              <a:t>he smallest repeating entity of the crystals in enamel has in its purest form, the formula  </a:t>
            </a: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Ca</a:t>
            </a:r>
            <a:r>
              <a:rPr lang="en-US" baseline="-25000" dirty="0" smtClean="0">
                <a:solidFill>
                  <a:schemeClr val="accent2"/>
                </a:solidFill>
                <a:latin typeface="Calibri"/>
                <a:cs typeface="Calibri"/>
              </a:rPr>
              <a:t>5</a:t>
            </a: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(PO</a:t>
            </a:r>
            <a:r>
              <a:rPr lang="en-US" baseline="-25000" dirty="0" smtClean="0">
                <a:solidFill>
                  <a:schemeClr val="accent2"/>
                </a:solidFill>
                <a:latin typeface="Calibri"/>
                <a:cs typeface="Calibri"/>
              </a:rPr>
              <a:t>4</a:t>
            </a: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)</a:t>
            </a:r>
            <a:r>
              <a:rPr lang="en-US" baseline="-25000" dirty="0" smtClean="0">
                <a:solidFill>
                  <a:schemeClr val="accent2"/>
                </a:solidFill>
                <a:latin typeface="Calibri"/>
                <a:cs typeface="Calibri"/>
              </a:rPr>
              <a:t>3</a:t>
            </a: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(OH) </a:t>
            </a:r>
            <a:r>
              <a:rPr lang="en-US" dirty="0" smtClean="0">
                <a:latin typeface="Calibri"/>
                <a:cs typeface="Calibri"/>
              </a:rPr>
              <a:t>, which is termed </a:t>
            </a:r>
            <a:r>
              <a:rPr lang="en-US" b="1" dirty="0" smtClean="0">
                <a:latin typeface="Calibri"/>
                <a:cs typeface="Calibri"/>
              </a:rPr>
              <a:t>hydroxyapatite (HAP).</a:t>
            </a:r>
          </a:p>
          <a:p>
            <a:endParaRPr lang="en-US" b="1" dirty="0" smtClean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73832"/>
            <a:ext cx="8229600" cy="11430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The crystals are approximately </a:t>
            </a:r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hexagonal</a:t>
            </a:r>
            <a:r>
              <a:rPr lang="en-US" sz="2400" dirty="0">
                <a:latin typeface="Calibri"/>
                <a:cs typeface="Calibri"/>
              </a:rPr>
              <a:t> in cross-section, </a:t>
            </a:r>
            <a:br>
              <a:rPr lang="en-US" sz="2400" dirty="0">
                <a:latin typeface="Calibri"/>
                <a:cs typeface="Calibri"/>
              </a:rPr>
            </a:br>
            <a:r>
              <a:rPr lang="en-US" sz="2400" dirty="0">
                <a:latin typeface="Calibri"/>
                <a:cs typeface="Calibri"/>
              </a:rPr>
              <a:t>with a diameter 40nm. </a:t>
            </a:r>
            <a:r>
              <a:rPr lang="tr-TR" sz="2400" dirty="0">
                <a:latin typeface="Calibri"/>
                <a:cs typeface="Calibri"/>
              </a:rPr>
              <a:t/>
            </a:r>
            <a:br>
              <a:rPr lang="tr-TR" sz="2400" dirty="0">
                <a:latin typeface="Calibri"/>
                <a:cs typeface="Calibri"/>
              </a:rPr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700808"/>
            <a:ext cx="4019566" cy="447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016" y="1844824"/>
            <a:ext cx="371477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0625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At the chemical level, several substitutions of the ions in HAP can and do occur (resulting in impure forms of HAP) for example: </a:t>
            </a:r>
          </a:p>
          <a:p>
            <a:r>
              <a:rPr lang="en-US" dirty="0" smtClean="0"/>
              <a:t>Substitution with fluoride giving </a:t>
            </a:r>
            <a:r>
              <a:rPr lang="en-US" b="1" dirty="0" smtClean="0"/>
              <a:t>fluoride</a:t>
            </a:r>
            <a:r>
              <a:rPr lang="en-US" dirty="0" smtClean="0"/>
              <a:t> </a:t>
            </a:r>
            <a:r>
              <a:rPr lang="en-US" dirty="0" err="1" smtClean="0"/>
              <a:t>hydroxyapatite</a:t>
            </a:r>
            <a:r>
              <a:rPr lang="en-US" dirty="0" smtClean="0"/>
              <a:t> (</a:t>
            </a:r>
            <a:r>
              <a:rPr lang="en-US" b="1" dirty="0" smtClean="0"/>
              <a:t>FHAP</a:t>
            </a:r>
            <a:r>
              <a:rPr lang="en-US" dirty="0" smtClean="0"/>
              <a:t>); </a:t>
            </a:r>
          </a:p>
          <a:p>
            <a:r>
              <a:rPr lang="en-US" dirty="0" smtClean="0"/>
              <a:t>Substitution with carbonate</a:t>
            </a:r>
            <a:r>
              <a:rPr lang="en-US" b="1" dirty="0" smtClean="0"/>
              <a:t>, carbonate</a:t>
            </a:r>
            <a:r>
              <a:rPr lang="en-US" dirty="0" smtClean="0"/>
              <a:t>-modified hydroxyapatite (</a:t>
            </a:r>
            <a:r>
              <a:rPr lang="en-US" b="1" dirty="0" smtClean="0"/>
              <a:t>CHAP</a:t>
            </a:r>
            <a:r>
              <a:rPr lang="en-US" dirty="0" smtClean="0"/>
              <a:t>)</a:t>
            </a:r>
          </a:p>
          <a:p>
            <a:r>
              <a:rPr lang="en-US" dirty="0" smtClean="0"/>
              <a:t>Substitution with magnesium, </a:t>
            </a:r>
            <a:r>
              <a:rPr lang="en-US" b="1" dirty="0" smtClean="0"/>
              <a:t>magnesium</a:t>
            </a:r>
            <a:r>
              <a:rPr lang="en-US" dirty="0" smtClean="0"/>
              <a:t>-modified hydroxyapatite (</a:t>
            </a:r>
            <a:r>
              <a:rPr lang="en-US" b="1" dirty="0" smtClean="0"/>
              <a:t>MHAP</a:t>
            </a:r>
            <a:r>
              <a:rPr lang="en-US" dirty="0" smtClean="0"/>
              <a:t>).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commonly, the OH − ions are only partially replaced by fluoride, and </a:t>
            </a:r>
            <a:r>
              <a:rPr lang="en-US" b="1" dirty="0"/>
              <a:t>FHAP</a:t>
            </a:r>
            <a:r>
              <a:rPr lang="en-US" dirty="0"/>
              <a:t> is formed. These crystals have a lower solubility than HAP, which again has lower solubility than CHAP.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    These chemical conditions have great influence on the caries process</a:t>
            </a:r>
            <a:endParaRPr lang="tr-TR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006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Structure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individual crystals are arranged in rods (or prisms) extending from the enamel–dentin junction to the surface, with an average diameter of about 4–5µm. </a:t>
            </a:r>
            <a:endParaRPr lang="tr-TR" dirty="0"/>
          </a:p>
        </p:txBody>
      </p:sp>
      <p:pic>
        <p:nvPicPr>
          <p:cNvPr id="3074" name="Picture 2" descr="C:\Users\lezan.dawood\Desktop\ENAME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285860"/>
            <a:ext cx="4357718" cy="46434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052736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Each rod formed of about 300 unit crystal length and 40 units wide and 20 unit thick in three dimensional hexagon. </a:t>
            </a:r>
          </a:p>
          <a:p>
            <a:r>
              <a:rPr lang="en-US" dirty="0" smtClean="0"/>
              <a:t>In transverse sections, enamel rods appear as hexagonal and occasionally round or oval. Rods may also resemble fish scales.</a:t>
            </a:r>
            <a:endParaRPr lang="tr-TR" dirty="0"/>
          </a:p>
        </p:txBody>
      </p:sp>
      <p:pic>
        <p:nvPicPr>
          <p:cNvPr id="7" name="Picture 2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4004" r="4004"/>
          <a:stretch>
            <a:fillRect/>
          </a:stretch>
        </p:blipFill>
        <p:spPr bwMode="auto"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5060" y="620688"/>
            <a:ext cx="414340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60639"/>
          </a:xfrm>
        </p:spPr>
        <p:txBody>
          <a:bodyPr>
            <a:normAutofit/>
          </a:bodyPr>
          <a:lstStyle/>
          <a:p>
            <a:r>
              <a:rPr lang="en-US" dirty="0" smtClean="0"/>
              <a:t>The diameter of rods increases from DEJ towards the outer surface of enamel in a ratio of 1:2.</a:t>
            </a:r>
          </a:p>
          <a:p>
            <a:r>
              <a:rPr lang="en-US" dirty="0" smtClean="0"/>
              <a:t>Enamel rods are arranged in such planes so as to resist the maximum masticatory forces.</a:t>
            </a:r>
          </a:p>
        </p:txBody>
      </p:sp>
      <p:pic>
        <p:nvPicPr>
          <p:cNvPr id="4" name="Picture 3" descr="Screen Shot 2015-10-26 at 2.57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068960"/>
            <a:ext cx="3390776" cy="3414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428760"/>
          </a:xfrm>
        </p:spPr>
        <p:txBody>
          <a:bodyPr>
            <a:norm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LECTURE CONTENTS</a:t>
            </a:r>
            <a:endParaRPr lang="tr-TR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71744"/>
            <a:ext cx="8229600" cy="3752856"/>
          </a:xfrm>
        </p:spPr>
        <p:txBody>
          <a:bodyPr/>
          <a:lstStyle/>
          <a:p>
            <a:r>
              <a:rPr lang="en-US" dirty="0" smtClean="0"/>
              <a:t>Definition of enamel.</a:t>
            </a:r>
          </a:p>
          <a:p>
            <a:r>
              <a:rPr lang="en-US" dirty="0" smtClean="0"/>
              <a:t>Composition of enamel.</a:t>
            </a:r>
          </a:p>
          <a:p>
            <a:r>
              <a:rPr lang="en-US" dirty="0" smtClean="0"/>
              <a:t>Structure of enamel.</a:t>
            </a:r>
          </a:p>
          <a:p>
            <a:r>
              <a:rPr lang="en-US" dirty="0" smtClean="0"/>
              <a:t>Properties of enamel.</a:t>
            </a:r>
          </a:p>
          <a:p>
            <a:r>
              <a:rPr lang="en-US" dirty="0" smtClean="0"/>
              <a:t>Function of the enamel.</a:t>
            </a:r>
          </a:p>
        </p:txBody>
      </p:sp>
    </p:spTree>
    <p:extLst>
      <p:ext uri="{BB962C8B-B14F-4D97-AF65-F5344CB8AC3E}">
        <p14:creationId xmlns:p14="http://schemas.microsoft.com/office/powerpoint/2010/main" val="4236831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en-US" sz="2800" dirty="0"/>
              <a:t>Due to this uniform structure of the enamel with tightly packed crystals, light penetrates through the enamel and is reflected or absorbed in the dentin. 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Well </a:t>
            </a:r>
            <a:r>
              <a:rPr lang="en-US" sz="2800" dirty="0"/>
              <a:t>mineralized, permanent enamel is </a:t>
            </a:r>
            <a:r>
              <a:rPr lang="en-US" sz="2800" dirty="0">
                <a:solidFill>
                  <a:srgbClr val="FF0000"/>
                </a:solidFill>
              </a:rPr>
              <a:t>translucent</a:t>
            </a:r>
            <a:r>
              <a:rPr lang="en-US" sz="2800" dirty="0"/>
              <a:t>, and it is the underlying dentin which, eventually, gives the tooth its color.</a:t>
            </a:r>
            <a:endParaRPr lang="tr-TR" sz="28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060848"/>
            <a:ext cx="4900549" cy="308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27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971600" y="620688"/>
            <a:ext cx="7931224" cy="2808312"/>
          </a:xfrm>
        </p:spPr>
        <p:txBody>
          <a:bodyPr/>
          <a:lstStyle/>
          <a:p>
            <a:r>
              <a:rPr lang="en-US" dirty="0" smtClean="0"/>
              <a:t>Rods are oriented at perpendicular to the DEJ.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Towards the </a:t>
            </a:r>
            <a:r>
              <a:rPr lang="en-US" dirty="0" err="1" smtClean="0"/>
              <a:t>incisal</a:t>
            </a:r>
            <a:r>
              <a:rPr lang="en-US" dirty="0" smtClean="0"/>
              <a:t> edge these become increasingly oblique and are almost vertical at the cusp tips.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3" name="Content Placeholder 2" descr="Screen Shot 2015-10-26 at 3.05.42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341" b="-53341"/>
          <a:stretch>
            <a:fillRect/>
          </a:stretch>
        </p:blipFill>
        <p:spPr>
          <a:xfrm>
            <a:off x="1187624" y="1628800"/>
            <a:ext cx="6768752" cy="582210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r>
              <a:rPr lang="en-US" dirty="0" smtClean="0"/>
              <a:t>Enamel is soluble when exposed to an acid medium, but the dissolution is not uniform.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Solubility of enamel increases from the enamel surface to the DEJ. </a:t>
            </a:r>
          </a:p>
        </p:txBody>
      </p:sp>
      <p:pic>
        <p:nvPicPr>
          <p:cNvPr id="2" name="Picture 1" descr="Screen Shot 2015-10-26 at 2.27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844824"/>
            <a:ext cx="3024336" cy="2312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544616"/>
          </a:xfrm>
        </p:spPr>
        <p:txBody>
          <a:bodyPr/>
          <a:lstStyle/>
          <a:p>
            <a:r>
              <a:rPr lang="en-US" dirty="0"/>
              <a:t>When fluorides are present during enamel formation or are topically applied to the enamel surface, the solubility of surface enamel is decreased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Fluoride concentration decreases toward the DEJ</a:t>
            </a:r>
            <a:endParaRPr lang="tr-TR" dirty="0"/>
          </a:p>
          <a:p>
            <a:endParaRPr lang="en-US" dirty="0"/>
          </a:p>
        </p:txBody>
      </p:sp>
      <p:pic>
        <p:nvPicPr>
          <p:cNvPr id="4" name="Picture 3" descr="Screen Shot 2015-10-26 at 2.29.4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420888"/>
            <a:ext cx="3735793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2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4486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STRUCTURE PRESENT IN ENAMEL</a:t>
            </a:r>
            <a:endParaRPr lang="tr-TR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928802"/>
            <a:ext cx="8229600" cy="438912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GNARLED ENAMEL.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BANDS OF HUNTER-SCHEGER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ENAMEL TUFT 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ENAMEL LAMELLAE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ENAMEL SPINDLE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STRIAE OF RETZIUS 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1.Gnarled Enamel</a:t>
            </a:r>
            <a:endParaRPr lang="tr-TR" dirty="0">
              <a:solidFill>
                <a:srgbClr val="33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556792"/>
            <a:ext cx="4820344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There are group of irregular  enamel that is more resistant to cleavage called Gnarled enamel present mostly in </a:t>
            </a:r>
            <a:r>
              <a:rPr lang="en-US" dirty="0" smtClean="0">
                <a:solidFill>
                  <a:srgbClr val="FF0000"/>
                </a:solidFill>
              </a:rPr>
              <a:t>cervical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incisal</a:t>
            </a:r>
            <a:r>
              <a:rPr lang="en-US" dirty="0" smtClean="0"/>
              <a:t> and </a:t>
            </a:r>
            <a:r>
              <a:rPr lang="en-US" dirty="0" err="1" smtClean="0">
                <a:solidFill>
                  <a:srgbClr val="FF0000"/>
                </a:solidFill>
              </a:rPr>
              <a:t>occlusal</a:t>
            </a:r>
            <a:r>
              <a:rPr lang="en-US" dirty="0" smtClean="0"/>
              <a:t> portion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This consists of bundles of enamel rods which </a:t>
            </a:r>
            <a:r>
              <a:rPr lang="en-US" dirty="0" err="1" smtClean="0"/>
              <a:t>interwine</a:t>
            </a:r>
            <a:r>
              <a:rPr lang="en-US" dirty="0" smtClean="0"/>
              <a:t> </a:t>
            </a:r>
            <a:r>
              <a:rPr lang="en-US" dirty="0" smtClean="0"/>
              <a:t>in an irregular manner with other group of rods, finally taking a twisted and irregular path towards the tooth surface.</a:t>
            </a:r>
            <a:endParaRPr lang="tr-TR" dirty="0"/>
          </a:p>
        </p:txBody>
      </p:sp>
      <p:pic>
        <p:nvPicPr>
          <p:cNvPr id="5" name="Picture 2" descr="enamel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6000" contrast="6000"/>
          </a:blip>
          <a:stretch>
            <a:fillRect/>
          </a:stretch>
        </p:blipFill>
        <p:spPr bwMode="auto">
          <a:xfrm>
            <a:off x="5248572" y="1556792"/>
            <a:ext cx="3571900" cy="472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399"/>
                </a:solidFill>
              </a:rPr>
              <a:t>2.</a:t>
            </a:r>
            <a:r>
              <a:rPr lang="tr-TR" dirty="0" smtClean="0">
                <a:solidFill>
                  <a:srgbClr val="333399"/>
                </a:solidFill>
              </a:rPr>
              <a:t>Bands of Hunter-Schreger</a:t>
            </a:r>
            <a:endParaRPr lang="tr-TR" dirty="0">
              <a:solidFill>
                <a:srgbClr val="33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Hunter</a:t>
            </a:r>
            <a:r>
              <a:rPr lang="en-US" dirty="0" smtClean="0"/>
              <a:t>-</a:t>
            </a:r>
            <a:r>
              <a:rPr lang="en-US" dirty="0" err="1" smtClean="0"/>
              <a:t>Schreger</a:t>
            </a:r>
            <a:r>
              <a:rPr lang="en-US" dirty="0" smtClean="0"/>
              <a:t> bands usually occur because of alteration of light </a:t>
            </a:r>
            <a:r>
              <a:rPr lang="en-US" dirty="0"/>
              <a:t>reflection(Optical phenomenon) </a:t>
            </a:r>
            <a:r>
              <a:rPr lang="en-US" dirty="0" smtClean="0"/>
              <a:t>,</a:t>
            </a:r>
            <a:r>
              <a:rPr lang="en-US" dirty="0" smtClean="0"/>
              <a:t>due to changes in rod direction.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 smtClean="0"/>
              <a:t>results in alternating light and dark zones under the microscope.</a:t>
            </a:r>
            <a:endParaRPr lang="tr-TR" dirty="0"/>
          </a:p>
        </p:txBody>
      </p:sp>
      <p:pic>
        <p:nvPicPr>
          <p:cNvPr id="5" name="Picture 2" descr="enamel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6000" contrast="6000"/>
          </a:blip>
          <a:srcRect l="20256" r="20256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4402832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They are mainly found in the inner surface of tooth. these bands are composed of different contents of organic material and varied permeability.</a:t>
            </a:r>
          </a:p>
          <a:p>
            <a:endParaRPr lang="en-US" dirty="0" smtClean="0"/>
          </a:p>
          <a:p>
            <a:r>
              <a:rPr lang="en-US" b="1" i="1" u="sng" dirty="0" smtClean="0">
                <a:solidFill>
                  <a:srgbClr val="FF0000"/>
                </a:solidFill>
              </a:rPr>
              <a:t>Significance: </a:t>
            </a:r>
            <a:r>
              <a:rPr lang="en-US" dirty="0" smtClean="0">
                <a:solidFill>
                  <a:srgbClr val="FF0000"/>
                </a:solidFill>
              </a:rPr>
              <a:t>They are considered to resist and disperse the strong forces.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4" name="Picture 3" descr="Screen Shot 2015-10-26 at 3.33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2"/>
            <a:ext cx="4320480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72549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333399"/>
                </a:solidFill>
              </a:rPr>
              <a:t/>
            </a:r>
            <a:br>
              <a:rPr lang="en-US" dirty="0">
                <a:solidFill>
                  <a:srgbClr val="333399"/>
                </a:solidFill>
              </a:rPr>
            </a:br>
            <a:r>
              <a:rPr lang="en-US" dirty="0">
                <a:solidFill>
                  <a:srgbClr val="333399"/>
                </a:solidFill>
              </a:rPr>
              <a:t>3.Enamel </a:t>
            </a:r>
            <a:r>
              <a:rPr lang="en-US" dirty="0" smtClean="0">
                <a:solidFill>
                  <a:srgbClr val="333399"/>
                </a:solidFill>
              </a:rPr>
              <a:t>Tufts </a:t>
            </a:r>
            <a:r>
              <a:rPr lang="en-US" dirty="0" smtClean="0">
                <a:solidFill>
                  <a:srgbClr val="333399"/>
                </a:solidFill>
              </a:rPr>
              <a:t>(</a:t>
            </a:r>
            <a:r>
              <a:rPr lang="en-US" dirty="0" err="1">
                <a:solidFill>
                  <a:srgbClr val="333399"/>
                </a:solidFill>
              </a:rPr>
              <a:t>H</a:t>
            </a:r>
            <a:r>
              <a:rPr lang="en-US" dirty="0" err="1" smtClean="0">
                <a:solidFill>
                  <a:srgbClr val="333399"/>
                </a:solidFill>
              </a:rPr>
              <a:t>ypomineralized</a:t>
            </a:r>
            <a:r>
              <a:rPr lang="en-US" dirty="0" smtClean="0">
                <a:solidFill>
                  <a:srgbClr val="333399"/>
                </a:solidFill>
              </a:rPr>
              <a:t> </a:t>
            </a:r>
            <a:r>
              <a:rPr lang="en-US" dirty="0">
                <a:solidFill>
                  <a:srgbClr val="333399"/>
                </a:solidFill>
              </a:rPr>
              <a:t>structures)</a:t>
            </a:r>
            <a:br>
              <a:rPr lang="en-US" dirty="0">
                <a:solidFill>
                  <a:srgbClr val="333399"/>
                </a:solidFill>
              </a:rPr>
            </a:br>
            <a:endParaRPr lang="tr-TR" dirty="0">
              <a:solidFill>
                <a:srgbClr val="33339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568" y="1700808"/>
            <a:ext cx="7776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Enamel tufts are ribbon-like structures which run from dentin to enamel. They are named so because they resemble </a:t>
            </a:r>
            <a:r>
              <a:rPr lang="en-US" sz="3200" b="1" dirty="0" smtClean="0">
                <a:solidFill>
                  <a:srgbClr val="00B050"/>
                </a:solidFill>
              </a:rPr>
              <a:t>tufts of grass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 </a:t>
            </a:r>
            <a:endParaRPr lang="tr-TR" sz="32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D:\PDF ler\pic for second grade student seminar\TUFT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4138002"/>
            <a:ext cx="3002106" cy="2296524"/>
          </a:xfrm>
          <a:prstGeom prst="rect">
            <a:avLst/>
          </a:prstGeom>
          <a:noFill/>
        </p:spPr>
      </p:pic>
      <p:pic>
        <p:nvPicPr>
          <p:cNvPr id="4099" name="Picture 3" descr="D:\PDF ler\pic for second grade student seminar\GRASSS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088" y="4221088"/>
            <a:ext cx="3003921" cy="22500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D:\PDF ler\pic for second grade student seminar\imag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1560" y="620688"/>
            <a:ext cx="82089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They contain greater concentration of enamel proteins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r>
              <a:rPr lang="en-US" sz="2800" b="1" i="1" u="sng" dirty="0" smtClean="0">
                <a:solidFill>
                  <a:srgbClr val="FF0000"/>
                </a:solidFill>
              </a:rPr>
              <a:t>Significance</a:t>
            </a:r>
            <a:r>
              <a:rPr lang="en-US" sz="2800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</a:rPr>
              <a:t>Hypomineralized</a:t>
            </a:r>
            <a:r>
              <a:rPr lang="en-US" sz="2800" dirty="0" smtClean="0">
                <a:solidFill>
                  <a:srgbClr val="FF0000"/>
                </a:solidFill>
              </a:rPr>
              <a:t> structure in the enamel, thus it plays role in spread of dental caries.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3429000"/>
            <a:ext cx="7903283" cy="302547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279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4.Enamel Lamellae</a:t>
            </a:r>
            <a:br>
              <a:rPr lang="en-US" dirty="0" smtClean="0">
                <a:solidFill>
                  <a:srgbClr val="333399"/>
                </a:solidFill>
              </a:rPr>
            </a:br>
            <a:endParaRPr lang="tr-TR" dirty="0">
              <a:solidFill>
                <a:srgbClr val="3333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43050"/>
            <a:ext cx="4829180" cy="4681550"/>
          </a:xfrm>
        </p:spPr>
        <p:txBody>
          <a:bodyPr>
            <a:normAutofit/>
          </a:bodyPr>
          <a:lstStyle/>
          <a:p>
            <a:r>
              <a:rPr lang="en-US" dirty="0" smtClean="0"/>
              <a:t>These are leaf like defects present in enamel and may extend to DEJ. </a:t>
            </a:r>
            <a:endParaRPr lang="en-US" dirty="0" smtClean="0"/>
          </a:p>
          <a:p>
            <a:r>
              <a:rPr lang="en-US" dirty="0" smtClean="0"/>
              <a:t>They </a:t>
            </a:r>
            <a:r>
              <a:rPr lang="en-US" dirty="0" smtClean="0"/>
              <a:t>contains organic substances. Lamellae are commonly found at the base of </a:t>
            </a:r>
            <a:r>
              <a:rPr lang="en-US" dirty="0" err="1" smtClean="0"/>
              <a:t>occlusal</a:t>
            </a:r>
            <a:r>
              <a:rPr lang="en-US" dirty="0" smtClean="0"/>
              <a:t> pits and fissures.</a:t>
            </a: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3454" y="1571613"/>
            <a:ext cx="3718814" cy="26494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2" name="Picture 2" descr="C:\Users\lezan.dawood\Desktop\default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072" y="4123152"/>
            <a:ext cx="3781084" cy="2330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1124744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These are caused by “imperfect calcification of enamel tissue”.</a:t>
            </a:r>
          </a:p>
          <a:p>
            <a:endParaRPr lang="en-US" sz="3200" dirty="0" smtClean="0"/>
          </a:p>
          <a:p>
            <a:r>
              <a:rPr lang="en-US" sz="3200" dirty="0" smtClean="0">
                <a:solidFill>
                  <a:srgbClr val="FF0000"/>
                </a:solidFill>
              </a:rPr>
              <a:t>Lamella at the base of an </a:t>
            </a:r>
            <a:r>
              <a:rPr lang="en-US" sz="3200" dirty="0" err="1" smtClean="0">
                <a:solidFill>
                  <a:srgbClr val="FF0000"/>
                </a:solidFill>
              </a:rPr>
              <a:t>occlusal</a:t>
            </a:r>
            <a:r>
              <a:rPr lang="en-US" sz="3200" dirty="0" smtClean="0">
                <a:solidFill>
                  <a:srgbClr val="FF0000"/>
                </a:solidFill>
              </a:rPr>
              <a:t> fissure provides an appropriate pathway for bacteria and initiate caries.</a:t>
            </a:r>
            <a:endParaRPr lang="tr-TR" sz="32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789040"/>
            <a:ext cx="4158027" cy="2452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643438" y="1571613"/>
            <a:ext cx="3143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en-US" sz="2800" b="1" i="1" dirty="0" smtClean="0"/>
              <a:t>ENAMEL LAMELLA</a:t>
            </a:r>
            <a:endParaRPr lang="en-US" sz="2800" b="1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5.Enamel Spindles</a:t>
            </a:r>
            <a:br>
              <a:rPr lang="en-US" dirty="0" smtClean="0">
                <a:solidFill>
                  <a:srgbClr val="333399"/>
                </a:solidFill>
              </a:rPr>
            </a:br>
            <a:endParaRPr lang="tr-TR" dirty="0">
              <a:solidFill>
                <a:srgbClr val="33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Odontoblastic</a:t>
            </a:r>
            <a:r>
              <a:rPr lang="en-US" dirty="0" smtClean="0"/>
              <a:t> processes sometimes crosses DEJ and their end is thickened.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Spindles serve as </a:t>
            </a:r>
            <a:r>
              <a:rPr lang="en-US" b="1" dirty="0" smtClean="0"/>
              <a:t>pain receptors</a:t>
            </a:r>
            <a:r>
              <a:rPr lang="en-US" dirty="0" smtClean="0"/>
              <a:t>, that is </a:t>
            </a:r>
            <a:r>
              <a:rPr lang="en-US" dirty="0" smtClean="0">
                <a:solidFill>
                  <a:srgbClr val="FF0000"/>
                </a:solidFill>
              </a:rPr>
              <a:t>why</a:t>
            </a:r>
            <a:r>
              <a:rPr lang="en-US" dirty="0" smtClean="0"/>
              <a:t>, when we cut in the enamel patient complains of</a:t>
            </a:r>
            <a:r>
              <a:rPr lang="en-US" b="1" dirty="0" smtClean="0"/>
              <a:t> pain</a:t>
            </a:r>
            <a:r>
              <a:rPr lang="en-US" dirty="0" smtClean="0"/>
              <a:t>.</a:t>
            </a:r>
            <a:endParaRPr lang="tr-T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3399"/>
                </a:solidFill>
              </a:rPr>
              <a:t> </a:t>
            </a:r>
            <a:r>
              <a:rPr lang="en-US" dirty="0" smtClean="0">
                <a:solidFill>
                  <a:srgbClr val="333399"/>
                </a:solidFill>
              </a:rPr>
              <a:t> </a:t>
            </a:r>
            <a:r>
              <a:rPr lang="en-US" dirty="0" smtClean="0">
                <a:solidFill>
                  <a:srgbClr val="333399"/>
                </a:solidFill>
              </a:rPr>
              <a:t>Enamel </a:t>
            </a:r>
            <a:r>
              <a:rPr lang="en-US" dirty="0" smtClean="0">
                <a:solidFill>
                  <a:srgbClr val="333399"/>
                </a:solidFill>
              </a:rPr>
              <a:t>Spindles</a:t>
            </a:r>
            <a:endParaRPr lang="tr-TR" dirty="0"/>
          </a:p>
        </p:txBody>
      </p:sp>
      <p:pic>
        <p:nvPicPr>
          <p:cNvPr id="6" name="Content Placeholder 5" descr="Screen Shot 2015-10-26 at 3.43.5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244" r="-72244"/>
          <a:stretch>
            <a:fillRect/>
          </a:stretch>
        </p:blipFill>
        <p:spPr>
          <a:xfrm>
            <a:off x="2483768" y="1484784"/>
            <a:ext cx="8229600" cy="4525963"/>
          </a:xfrm>
        </p:spPr>
      </p:pic>
      <p:pic>
        <p:nvPicPr>
          <p:cNvPr id="5" name="Picture 4" descr="Screen Shot 2015-10-26 at 3.44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92896"/>
            <a:ext cx="3225800" cy="256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620688" y="26064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3399"/>
                </a:solidFill>
              </a:rPr>
              <a:t>6.</a:t>
            </a:r>
            <a:r>
              <a:rPr lang="tr-TR" dirty="0" smtClean="0">
                <a:solidFill>
                  <a:srgbClr val="333399"/>
                </a:solidFill>
              </a:rPr>
              <a:t>Striae of Retzius</a:t>
            </a:r>
            <a:endParaRPr lang="tr-TR" dirty="0">
              <a:solidFill>
                <a:srgbClr val="333399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They appear as brownish bands in the ground sections and illustrate the incremental pattern of enamel. </a:t>
            </a:r>
          </a:p>
          <a:p>
            <a:r>
              <a:rPr lang="en-US" dirty="0" smtClean="0"/>
              <a:t>These represent the rest periods of </a:t>
            </a:r>
            <a:r>
              <a:rPr lang="en-US" dirty="0" err="1" smtClean="0"/>
              <a:t>ameloblast</a:t>
            </a:r>
            <a:r>
              <a:rPr lang="en-US" dirty="0" smtClean="0"/>
              <a:t> during enamel formation, therefore also called as growth circles.</a:t>
            </a:r>
            <a:endParaRPr lang="tr-TR" dirty="0"/>
          </a:p>
        </p:txBody>
      </p:sp>
      <p:pic>
        <p:nvPicPr>
          <p:cNvPr id="8" name="Picture 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392257" y="692696"/>
            <a:ext cx="3284199" cy="317645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t="5405" r="10311" b="5405"/>
          <a:stretch/>
        </p:blipFill>
        <p:spPr>
          <a:xfrm>
            <a:off x="5364088" y="3645024"/>
            <a:ext cx="3324769" cy="2866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10-27 at 10.36.5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58" r="-9058"/>
          <a:stretch>
            <a:fillRect/>
          </a:stretch>
        </p:blipFill>
        <p:spPr>
          <a:xfrm>
            <a:off x="-324544" y="764704"/>
            <a:ext cx="9617857" cy="5289451"/>
          </a:xfrm>
        </p:spPr>
      </p:pic>
    </p:spTree>
    <p:extLst>
      <p:ext uri="{BB962C8B-B14F-4D97-AF65-F5344CB8AC3E}">
        <p14:creationId xmlns:p14="http://schemas.microsoft.com/office/powerpoint/2010/main" val="103811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/>
          <a:lstStyle/>
          <a:p>
            <a:r>
              <a:rPr lang="en-US" sz="2800" dirty="0"/>
              <a:t>Macroscopically/clinically the enamel generally </a:t>
            </a:r>
            <a:r>
              <a:rPr lang="en-US" sz="2800" dirty="0" smtClean="0"/>
              <a:t>looks smooth </a:t>
            </a:r>
            <a:r>
              <a:rPr lang="en-US" sz="2800" dirty="0"/>
              <a:t>and </a:t>
            </a:r>
            <a:r>
              <a:rPr lang="en-US" sz="2800" dirty="0" smtClean="0"/>
              <a:t>even.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844824"/>
            <a:ext cx="5692637" cy="358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6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3479"/>
            <a:ext cx="8494975" cy="6377889"/>
          </a:xfrm>
        </p:spPr>
      </p:pic>
    </p:spTree>
    <p:extLst>
      <p:ext uri="{BB962C8B-B14F-4D97-AF65-F5344CB8AC3E}">
        <p14:creationId xmlns:p14="http://schemas.microsoft.com/office/powerpoint/2010/main" val="349045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1316035"/>
            <a:ext cx="4038600" cy="38411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355976" y="1196752"/>
            <a:ext cx="4326632" cy="5217443"/>
          </a:xfrm>
        </p:spPr>
        <p:txBody>
          <a:bodyPr/>
          <a:lstStyle/>
          <a:p>
            <a:r>
              <a:rPr lang="en-US" sz="2000" dirty="0"/>
              <a:t>However, at high magnification the surface </a:t>
            </a:r>
            <a:r>
              <a:rPr lang="en-US" sz="2000" dirty="0" smtClean="0"/>
              <a:t>of enamel </a:t>
            </a:r>
            <a:r>
              <a:rPr lang="en-US" sz="2000" dirty="0"/>
              <a:t>is full of developmental defects such as pits, cracks, and fissures as well as normal anatomical features such as Tomes’ process pits corresponding to the head of the </a:t>
            </a:r>
            <a:r>
              <a:rPr lang="en-US" sz="2000" dirty="0" err="1"/>
              <a:t>ameloblasts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Thus, there are numbers of surface irregularities on enamel where the microorganism can shelter.</a:t>
            </a:r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32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439850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/>
            </a:r>
            <a:br>
              <a:rPr lang="en-US" b="1" i="1" dirty="0" smtClean="0">
                <a:solidFill>
                  <a:srgbClr val="FF0000"/>
                </a:solidFill>
              </a:rPr>
            </a:br>
            <a:endParaRPr lang="tr-TR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3900" b="1" dirty="0" smtClean="0">
                <a:solidFill>
                  <a:srgbClr val="333399"/>
                </a:solidFill>
              </a:rPr>
              <a:t>Thickness</a:t>
            </a:r>
            <a:endParaRPr lang="en-US" dirty="0" smtClean="0">
              <a:solidFill>
                <a:srgbClr val="333399"/>
              </a:solidFill>
            </a:endParaRPr>
          </a:p>
          <a:p>
            <a:r>
              <a:rPr lang="en-US" dirty="0" smtClean="0"/>
              <a:t>The thickness of enamel varies in different areas of the same tooth and from one type of tooth to another type of  tooth. </a:t>
            </a:r>
          </a:p>
          <a:p>
            <a:r>
              <a:rPr lang="en-US" dirty="0" smtClean="0"/>
              <a:t>The average thickness of enamel at the </a:t>
            </a:r>
            <a:r>
              <a:rPr lang="en-US" dirty="0" err="1" smtClean="0"/>
              <a:t>incisal</a:t>
            </a:r>
            <a:r>
              <a:rPr lang="en-US" dirty="0" smtClean="0"/>
              <a:t> edges of incisors is </a:t>
            </a:r>
            <a:r>
              <a:rPr lang="en-US" dirty="0" smtClean="0">
                <a:solidFill>
                  <a:srgbClr val="FF0000"/>
                </a:solidFill>
              </a:rPr>
              <a:t>2 mm; </a:t>
            </a:r>
            <a:r>
              <a:rPr lang="en-US" dirty="0" smtClean="0"/>
              <a:t>at the cusp of premolar and molar from </a:t>
            </a:r>
            <a:r>
              <a:rPr lang="en-US" dirty="0" smtClean="0">
                <a:solidFill>
                  <a:srgbClr val="FF0000"/>
                </a:solidFill>
              </a:rPr>
              <a:t>2.3 to 3.0 </a:t>
            </a:r>
            <a:r>
              <a:rPr lang="en-US" dirty="0" smtClean="0"/>
              <a:t>mm.</a:t>
            </a:r>
          </a:p>
          <a:p>
            <a:r>
              <a:rPr lang="en-US" dirty="0" smtClean="0"/>
              <a:t>Thickness </a:t>
            </a:r>
            <a:r>
              <a:rPr lang="en-US" dirty="0" smtClean="0"/>
              <a:t>of enamel decreases gradually from cusps or </a:t>
            </a:r>
            <a:r>
              <a:rPr lang="en-US" dirty="0" err="1" smtClean="0"/>
              <a:t>incisal</a:t>
            </a:r>
            <a:r>
              <a:rPr lang="en-US" dirty="0" smtClean="0"/>
              <a:t> edges to </a:t>
            </a:r>
            <a:r>
              <a:rPr lang="en-US" dirty="0" err="1" smtClean="0"/>
              <a:t>cementoenamel</a:t>
            </a:r>
            <a:r>
              <a:rPr lang="en-US" dirty="0" smtClean="0"/>
              <a:t> junction.</a:t>
            </a:r>
            <a:endParaRPr lang="tr-TR" dirty="0"/>
          </a:p>
        </p:txBody>
      </p:sp>
      <p:sp>
        <p:nvSpPr>
          <p:cNvPr id="4" name="Rectangle 3"/>
          <p:cNvSpPr/>
          <p:nvPr/>
        </p:nvSpPr>
        <p:spPr>
          <a:xfrm>
            <a:off x="1043608" y="764704"/>
            <a:ext cx="7286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PROPERTIES OF ENAMEL </a:t>
            </a:r>
            <a:endParaRPr lang="tr-TR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D:\PDF ler\pic for second grade student seminar\THICKNESS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399"/>
                </a:solidFill>
              </a:rPr>
              <a:t>COLOR</a:t>
            </a:r>
            <a:endParaRPr lang="tr-TR" dirty="0">
              <a:solidFill>
                <a:srgbClr val="333399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-19349" b="-19349"/>
          <a:stretch>
            <a:fillRect/>
          </a:stretch>
        </p:blipFill>
        <p:spPr bwMode="auto">
          <a:xfrm>
            <a:off x="75185" y="1052736"/>
            <a:ext cx="9094126" cy="50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399"/>
                </a:solidFill>
              </a:rPr>
              <a:t>STRENGTH </a:t>
            </a:r>
            <a:endParaRPr lang="tr-TR" dirty="0">
              <a:solidFill>
                <a:srgbClr val="33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Enamel has a rigid structure. </a:t>
            </a:r>
            <a:r>
              <a:rPr lang="en-US" dirty="0" smtClean="0"/>
              <a:t>But it </a:t>
            </a:r>
            <a:r>
              <a:rPr lang="en-US" dirty="0" smtClean="0"/>
              <a:t>is </a:t>
            </a:r>
            <a:r>
              <a:rPr lang="en-US" dirty="0" smtClean="0"/>
              <a:t>brittle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hardness also decreases from outer surface of the enamel to its inner surface. Also the density of enamel increases from </a:t>
            </a:r>
            <a:r>
              <a:rPr lang="en-US" dirty="0" err="1" smtClean="0"/>
              <a:t>dentino</a:t>
            </a:r>
            <a:r>
              <a:rPr lang="en-US" dirty="0" smtClean="0"/>
              <a:t>-enamel junction to the outer surface.</a:t>
            </a:r>
            <a:endParaRPr lang="tr-T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r>
              <a:rPr lang="en-US" dirty="0" smtClean="0"/>
              <a:t>When compared, dentin has high compressive strength than the enamel, this acts as a cushion for enamel when masticatory forces are applied on it.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For this reason during tooth preparation, for maximal strength of underlying remaining tooth structure all enamel rods should be supported by healthy dentin base.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767012"/>
            <a:ext cx="2895600" cy="132397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96" y="980728"/>
            <a:ext cx="9169237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7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Thank you  !</a:t>
            </a:r>
            <a:endParaRPr lang="tr-TR" sz="72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400948" cy="1439850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Tooth enamel is the hardest and most highly mineralized substance of the body which covers the crown of the tooth.</a:t>
            </a:r>
          </a:p>
          <a:p>
            <a:r>
              <a:rPr lang="en-US" dirty="0"/>
              <a:t>Enamel formation, </a:t>
            </a:r>
            <a:r>
              <a:rPr lang="en-US" dirty="0" err="1">
                <a:solidFill>
                  <a:srgbClr val="FF0000"/>
                </a:solidFill>
              </a:rPr>
              <a:t>amelogenesis</a:t>
            </a:r>
            <a:r>
              <a:rPr lang="en-US" dirty="0"/>
              <a:t>, is accomplished by </a:t>
            </a:r>
            <a:r>
              <a:rPr lang="en-US" dirty="0" smtClean="0"/>
              <a:t>cells called </a:t>
            </a:r>
            <a:r>
              <a:rPr lang="en-US" dirty="0" err="1"/>
              <a:t>ameloblasts</a:t>
            </a:r>
            <a:r>
              <a:rPr lang="en-US" dirty="0"/>
              <a:t>. These cells originate from the </a:t>
            </a:r>
            <a:r>
              <a:rPr lang="en-US" dirty="0" smtClean="0"/>
              <a:t>embryonic germ </a:t>
            </a:r>
            <a:r>
              <a:rPr lang="en-US" dirty="0"/>
              <a:t>layer known as ectoderm. </a:t>
            </a:r>
            <a:endParaRPr lang="en-US" dirty="0" smtClean="0"/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One of the main goals in operative dentistry is preservation of enamel.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0800000" flipV="1">
            <a:off x="2411760" y="302543"/>
            <a:ext cx="40872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</a:rPr>
              <a:t>ENAMEL</a:t>
            </a:r>
            <a:r>
              <a:rPr lang="en-US" sz="4400" dirty="0" smtClean="0"/>
              <a:t> </a:t>
            </a:r>
            <a:endParaRPr lang="tr-TR" dirty="0"/>
          </a:p>
        </p:txBody>
      </p:sp>
      <p:pic>
        <p:nvPicPr>
          <p:cNvPr id="5" name="Picture 4" descr="Screen Shot 2015-10-26 at 10.30.08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22414"/>
            <a:ext cx="1891588" cy="1551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ooth development 3D video - www.4dent.net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332656"/>
            <a:ext cx="777686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08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65334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Although enamel can serve lifelong, but it is more susceptible to :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tr-T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Caries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Attrition (physical forces)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 Fracture </a:t>
            </a:r>
          </a:p>
        </p:txBody>
      </p:sp>
      <p:pic>
        <p:nvPicPr>
          <p:cNvPr id="3076" name="Picture 4" descr="D:\PDF ler\pic for second grade student seminar\fruture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0232" y="4797152"/>
            <a:ext cx="2304256" cy="1643050"/>
          </a:xfrm>
          <a:prstGeom prst="rect">
            <a:avLst/>
          </a:prstGeom>
          <a:noFill/>
        </p:spPr>
      </p:pic>
      <p:pic>
        <p:nvPicPr>
          <p:cNvPr id="3078" name="Picture 6" descr="D:\PDF ler\pic for second grade student seminar\defaultffff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1785926"/>
            <a:ext cx="2300584" cy="1695456"/>
          </a:xfrm>
          <a:prstGeom prst="rect">
            <a:avLst/>
          </a:prstGeom>
          <a:noFill/>
        </p:spPr>
      </p:pic>
      <p:pic>
        <p:nvPicPr>
          <p:cNvPr id="3080" name="Picture 8" descr="D:\PDF ler\pic for second grade student seminar\imagesatttettere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0232" y="3429000"/>
            <a:ext cx="2305047" cy="1413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472518" cy="4922520"/>
          </a:xfrm>
        </p:spPr>
        <p:txBody>
          <a:bodyPr/>
          <a:lstStyle/>
          <a:p>
            <a:r>
              <a:rPr lang="en-US" dirty="0" smtClean="0"/>
              <a:t>One of the interesting features of enamel is that it </a:t>
            </a:r>
            <a:r>
              <a:rPr lang="en-US" dirty="0" smtClean="0">
                <a:solidFill>
                  <a:srgbClr val="FF0000"/>
                </a:solidFill>
              </a:rPr>
              <a:t>cannot </a:t>
            </a:r>
            <a:r>
              <a:rPr lang="en-US" dirty="0" smtClean="0"/>
              <a:t>repair itself.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So, loss in enamel surface can be compensated only by </a:t>
            </a:r>
            <a:r>
              <a:rPr lang="en-US" u="sng" dirty="0" smtClean="0"/>
              <a:t>restorative treatment.</a:t>
            </a:r>
            <a:endParaRPr lang="tr-TR" u="sng" dirty="0" smtClean="0"/>
          </a:p>
          <a:p>
            <a:endParaRPr lang="tr-TR" u="sng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4" y="260648"/>
            <a:ext cx="9036496" cy="1143000"/>
          </a:xfrm>
        </p:spPr>
        <p:txBody>
          <a:bodyPr>
            <a:noAutofit/>
          </a:bodyPr>
          <a:lstStyle/>
          <a:p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Chemical Composition and Structure Of Enamel</a:t>
            </a:r>
            <a:endParaRPr lang="tr-TR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Inorganic</a:t>
            </a:r>
            <a:r>
              <a:rPr lang="en-US" dirty="0" smtClean="0"/>
              <a:t> content of mature enamel amounts to 96% by </a:t>
            </a:r>
            <a:r>
              <a:rPr lang="en-US" u="sng" dirty="0" smtClean="0"/>
              <a:t>weight</a:t>
            </a:r>
            <a:r>
              <a:rPr lang="en-US" dirty="0" smtClean="0"/>
              <a:t>; the remainder is organic material (protein, lipid) and water.</a:t>
            </a:r>
          </a:p>
        </p:txBody>
      </p:sp>
      <p:pic>
        <p:nvPicPr>
          <p:cNvPr id="2" name="Picture 1" descr="Screen Shot 2015-10-26 at 11.19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005064"/>
            <a:ext cx="6324233" cy="2214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779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2779.thmx</Template>
  <TotalTime>4301</TotalTime>
  <Words>1297</Words>
  <Application>Microsoft Macintosh PowerPoint</Application>
  <PresentationFormat>On-screen Show (4:3)</PresentationFormat>
  <Paragraphs>131</Paragraphs>
  <Slides>49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2779</vt:lpstr>
      <vt:lpstr>ENAMEL</vt:lpstr>
      <vt:lpstr>LECTURE CONTENTS</vt:lpstr>
      <vt:lpstr>PowerPoint Presentation</vt:lpstr>
      <vt:lpstr>PowerPoint Presentation</vt:lpstr>
      <vt:lpstr> </vt:lpstr>
      <vt:lpstr>PowerPoint Presentation</vt:lpstr>
      <vt:lpstr>Although enamel can serve lifelong, but it is more susceptible to : </vt:lpstr>
      <vt:lpstr>PowerPoint Presentation</vt:lpstr>
      <vt:lpstr>Chemical Composition and Structure Of Enamel</vt:lpstr>
      <vt:lpstr>PowerPoint Presentation</vt:lpstr>
      <vt:lpstr>PowerPoint Presentation</vt:lpstr>
      <vt:lpstr>PowerPoint Presentation</vt:lpstr>
      <vt:lpstr>PowerPoint Presentation</vt:lpstr>
      <vt:lpstr>The crystals are approximately hexagonal in cross-section,  with a diameter 40nm.   </vt:lpstr>
      <vt:lpstr>PowerPoint Presentation</vt:lpstr>
      <vt:lpstr>PowerPoint Presentation</vt:lpstr>
      <vt:lpstr>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 PRESENT IN ENAMEL</vt:lpstr>
      <vt:lpstr>1.Gnarled Enamel</vt:lpstr>
      <vt:lpstr>2.Bands of Hunter-Schreger</vt:lpstr>
      <vt:lpstr>PowerPoint Presentation</vt:lpstr>
      <vt:lpstr> 3.Enamel Tufts (Hypomineralized structures) </vt:lpstr>
      <vt:lpstr>PowerPoint Presentation</vt:lpstr>
      <vt:lpstr>4.Enamel Lamellae </vt:lpstr>
      <vt:lpstr>PowerPoint Presentation</vt:lpstr>
      <vt:lpstr>PowerPoint Presentation</vt:lpstr>
      <vt:lpstr>5.Enamel Spindles </vt:lpstr>
      <vt:lpstr>PowerPoint Presentation</vt:lpstr>
      <vt:lpstr>  Enamel Spindles</vt:lpstr>
      <vt:lpstr>6.Striae of Retzius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COLOR</vt:lpstr>
      <vt:lpstr>STRENGTH 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ENAMEL</dc:title>
  <dc:creator>Dentistry</dc:creator>
  <cp:lastModifiedBy>ahmed</cp:lastModifiedBy>
  <cp:revision>206</cp:revision>
  <dcterms:created xsi:type="dcterms:W3CDTF">2013-04-14T14:26:24Z</dcterms:created>
  <dcterms:modified xsi:type="dcterms:W3CDTF">2015-10-29T07:30:34Z</dcterms:modified>
</cp:coreProperties>
</file>