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73" r:id="rId5"/>
    <p:sldId id="261" r:id="rId6"/>
    <p:sldId id="262" r:id="rId7"/>
    <p:sldId id="263" r:id="rId8"/>
    <p:sldId id="264" r:id="rId9"/>
    <p:sldId id="265" r:id="rId10"/>
    <p:sldId id="266" r:id="rId11"/>
    <p:sldId id="267" r:id="rId12"/>
    <p:sldId id="274" r:id="rId13"/>
    <p:sldId id="275" r:id="rId14"/>
    <p:sldId id="271"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32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534400" cy="1676400"/>
          </a:xfrm>
        </p:spPr>
        <p:txBody>
          <a:bodyPr>
            <a:noAutofit/>
          </a:bodyPr>
          <a:lstStyle/>
          <a:p>
            <a:pPr algn="l"/>
            <a:r>
              <a:rPr lang="en-US" sz="8800" i="1" dirty="0" smtClean="0">
                <a:latin typeface="Algerian" pitchFamily="82" charset="0"/>
                <a:cs typeface="Aharoni" pitchFamily="2" charset="-79"/>
              </a:rPr>
              <a:t>       Headache </a:t>
            </a:r>
            <a:endParaRPr lang="ar-IQ" sz="8800" dirty="0"/>
          </a:p>
        </p:txBody>
      </p:sp>
      <p:pic>
        <p:nvPicPr>
          <p:cNvPr id="3" name="Picture 2" descr="C:\Users\abbas\Desktop\New folder\celft-lip-topamax-migraines.jpg"/>
          <p:cNvPicPr>
            <a:picLocks noChangeAspect="1" noChangeArrowheads="1"/>
          </p:cNvPicPr>
          <p:nvPr/>
        </p:nvPicPr>
        <p:blipFill>
          <a:blip r:embed="rId2" cstate="print"/>
          <a:srcRect/>
          <a:stretch>
            <a:fillRect/>
          </a:stretch>
        </p:blipFill>
        <p:spPr bwMode="auto">
          <a:xfrm>
            <a:off x="4572000" y="2438400"/>
            <a:ext cx="4572000" cy="44196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r>
              <a:rPr lang="en-US" sz="2800" i="1" dirty="0" smtClean="0"/>
              <a:t>An </a:t>
            </a:r>
            <a:r>
              <a:rPr lang="en-US" sz="2800" i="1" dirty="0" smtClean="0"/>
              <a:t>essential feature of trigeminal neuralgia</a:t>
            </a:r>
            <a:r>
              <a:rPr lang="en-US" sz="2800" dirty="0" smtClean="0"/>
              <a:t> is that objective signs of sensory loss cannot be demonstrated on examination</a:t>
            </a:r>
            <a:r>
              <a:rPr lang="en-US" dirty="0" smtClean="0"/>
              <a:t>. </a:t>
            </a:r>
            <a:r>
              <a:rPr lang="en-US" sz="2800" dirty="0" smtClean="0"/>
              <a:t>Trigeminal neuralgia is relatively common. Middle-aged and elderly persons are affected primarily, and 60% of cases occur in women. Rarely, similar pain may occur in multiple sclerosis or brainstem tumors, and these possibilities should thus be considered in young patients and in all patients who show neurologic abnormalities on examination which indicated for brain MRI.</a:t>
            </a:r>
            <a:endParaRPr lang="en-US" dirty="0"/>
          </a:p>
        </p:txBody>
      </p:sp>
    </p:spTree>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40086"/>
            <a:ext cx="9144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lang="en-US" sz="3200" b="1" dirty="0" err="1" smtClean="0"/>
              <a:t>Pathophysiology</a:t>
            </a:r>
            <a:endParaRPr lang="en-US" sz="3200" b="1" dirty="0" smtClean="0"/>
          </a:p>
          <a:p>
            <a:pPr marL="0" marR="0" lvl="0" indent="0" algn="l" defTabSz="914400" rtl="0" eaLnBrk="0" fontAlgn="base" latinLnBrk="0" hangingPunct="0">
              <a:lnSpc>
                <a:spcPct val="100000"/>
              </a:lnSpc>
              <a:spcBef>
                <a:spcPct val="0"/>
              </a:spcBef>
              <a:spcAft>
                <a:spcPct val="0"/>
              </a:spcAft>
              <a:buClrTx/>
              <a:buSzTx/>
              <a:buFontTx/>
              <a:buNone/>
              <a:tabLst/>
            </a:pPr>
            <a:r>
              <a:rPr lang="en-US" sz="2800" dirty="0" err="1" smtClean="0"/>
              <a:t>Demylination</a:t>
            </a:r>
            <a:r>
              <a:rPr lang="en-US" sz="2800" dirty="0" smtClean="0"/>
              <a:t> or Compression of the trigeminal nerve root by a blood vessel, most often the superior </a:t>
            </a:r>
            <a:r>
              <a:rPr lang="en-US" sz="2800" dirty="0" err="1" smtClean="0"/>
              <a:t>cerebellar</a:t>
            </a:r>
            <a:r>
              <a:rPr lang="en-US" sz="2800" dirty="0" smtClean="0"/>
              <a:t> artery or on occasion a tortuous vein, is the source of trigeminal neuralgia in a substantial proportion of patients.</a:t>
            </a:r>
          </a:p>
          <a:p>
            <a:pPr marL="0" marR="0" lvl="0" indent="0" algn="l" defTabSz="914400" rtl="0" eaLnBrk="0" fontAlgn="base" latinLnBrk="0" hangingPunct="0">
              <a:lnSpc>
                <a:spcPct val="100000"/>
              </a:lnSpc>
              <a:spcBef>
                <a:spcPct val="0"/>
              </a:spcBef>
              <a:spcAft>
                <a:spcPct val="0"/>
              </a:spcAft>
              <a:buClrTx/>
              <a:buSzTx/>
              <a:buFontTx/>
              <a:buNone/>
              <a:tabLst/>
            </a:pPr>
            <a:endParaRPr lang="en-US" sz="2800" dirty="0" smtClean="0"/>
          </a:p>
          <a:p>
            <a:pPr marL="0" marR="0" lvl="0" indent="0" algn="l" defTabSz="914400" rtl="0" eaLnBrk="0" fontAlgn="base" latinLnBrk="0" hangingPunct="0">
              <a:lnSpc>
                <a:spcPct val="100000"/>
              </a:lnSpc>
              <a:spcBef>
                <a:spcPct val="0"/>
              </a:spcBef>
              <a:spcAft>
                <a:spcPct val="0"/>
              </a:spcAft>
              <a:buClrTx/>
              <a:buSzTx/>
              <a:buFontTx/>
              <a:buNone/>
              <a:tabLst/>
            </a:pPr>
            <a:endParaRPr lang="en-US" sz="2800" dirty="0" smtClean="0"/>
          </a:p>
        </p:txBody>
      </p:sp>
      <p:pic>
        <p:nvPicPr>
          <p:cNvPr id="1026" name="Picture 2" descr="C:\Users\zein\Desktop\Tic1.gif"/>
          <p:cNvPicPr>
            <a:picLocks noChangeAspect="1" noChangeArrowheads="1"/>
          </p:cNvPicPr>
          <p:nvPr/>
        </p:nvPicPr>
        <p:blipFill>
          <a:blip r:embed="rId2" cstate="print"/>
          <a:srcRect/>
          <a:stretch>
            <a:fillRect/>
          </a:stretch>
        </p:blipFill>
        <p:spPr bwMode="auto">
          <a:xfrm>
            <a:off x="0" y="2319338"/>
            <a:ext cx="9144000" cy="4538662"/>
          </a:xfrm>
          <a:prstGeom prst="rect">
            <a:avLst/>
          </a:prstGeom>
          <a:noFill/>
        </p:spPr>
      </p:pic>
    </p:spTree>
  </p:cSld>
  <p:clrMapOvr>
    <a:masterClrMapping/>
  </p:clrMapOvr>
  <p:transition>
    <p:cover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02081"/>
          </a:xfrm>
          <a:prstGeom prst="rect">
            <a:avLst/>
          </a:prstGeom>
        </p:spPr>
        <p:txBody>
          <a:bodyPr wrap="square">
            <a:spAutoFit/>
          </a:bodyPr>
          <a:lstStyle/>
          <a:p>
            <a:r>
              <a:rPr lang="en-US" sz="3200" b="1" dirty="0" smtClean="0"/>
              <a:t>Treatment</a:t>
            </a:r>
          </a:p>
          <a:p>
            <a:r>
              <a:rPr lang="en-US" sz="3200" b="1" dirty="0" smtClean="0"/>
              <a:t>1-antiepileptic drugs</a:t>
            </a:r>
            <a:endParaRPr lang="en-US" sz="3200" b="1" dirty="0" smtClean="0"/>
          </a:p>
          <a:p>
            <a:endParaRPr lang="en-US" sz="3200" dirty="0" smtClean="0"/>
          </a:p>
          <a:p>
            <a:pPr>
              <a:buFont typeface="Wingdings" pitchFamily="2" charset="2"/>
              <a:buChar char="Ø"/>
            </a:pPr>
            <a:r>
              <a:rPr lang="en-US" sz="2400" b="1" i="1" dirty="0" err="1" smtClean="0"/>
              <a:t>Carbamazepine</a:t>
            </a:r>
            <a:r>
              <a:rPr lang="en-US" sz="2400" b="1" i="1" dirty="0" smtClean="0"/>
              <a:t> and </a:t>
            </a:r>
            <a:r>
              <a:rPr lang="en-US" sz="2400" b="1" i="1" dirty="0" err="1" smtClean="0"/>
              <a:t>oxycarbamazepin</a:t>
            </a:r>
            <a:r>
              <a:rPr lang="en-US" sz="2400" b="1" i="1" dirty="0" smtClean="0"/>
              <a:t>  </a:t>
            </a:r>
            <a:r>
              <a:rPr lang="en-US" sz="2400" dirty="0" smtClean="0"/>
              <a:t>has been the first line drug for TN and it is effective or partially effective in 70% of cases </a:t>
            </a:r>
          </a:p>
          <a:p>
            <a:pPr>
              <a:buFont typeface="Wingdings" pitchFamily="2" charset="2"/>
              <a:buChar char="Ø"/>
            </a:pPr>
            <a:r>
              <a:rPr lang="en-US" sz="2400" b="1" i="1" dirty="0" err="1" smtClean="0"/>
              <a:t>phenytoin</a:t>
            </a:r>
            <a:r>
              <a:rPr lang="en-US" sz="2400" dirty="0" smtClean="0"/>
              <a:t>, 200-400 mg/d orally, may be effective alone or in combination with </a:t>
            </a:r>
            <a:r>
              <a:rPr lang="en-US" sz="2400" dirty="0" err="1" smtClean="0"/>
              <a:t>carbamazepine</a:t>
            </a:r>
            <a:r>
              <a:rPr lang="en-US" sz="2400" dirty="0" smtClean="0"/>
              <a:t> if a second drug is necessary</a:t>
            </a:r>
            <a:r>
              <a:rPr lang="en-US" sz="2400" dirty="0" smtClean="0"/>
              <a:t>.</a:t>
            </a:r>
          </a:p>
          <a:p>
            <a:pPr>
              <a:buFont typeface="Wingdings" pitchFamily="2" charset="2"/>
              <a:buChar char="Ø"/>
            </a:pPr>
            <a:endParaRPr lang="en-US" sz="2400" dirty="0" smtClean="0"/>
          </a:p>
          <a:p>
            <a:r>
              <a:rPr lang="en-US" sz="3200" b="1" dirty="0" smtClean="0"/>
              <a:t>2- Surgery </a:t>
            </a:r>
          </a:p>
          <a:p>
            <a:pPr>
              <a:buFont typeface="Wingdings" pitchFamily="2" charset="2"/>
              <a:buChar char="Ø"/>
            </a:pPr>
            <a:r>
              <a:rPr lang="en-US" sz="2400" b="1" i="1" dirty="0" smtClean="0"/>
              <a:t>Posterior </a:t>
            </a:r>
            <a:r>
              <a:rPr lang="en-US" sz="2400" b="1" i="1" dirty="0" err="1" smtClean="0"/>
              <a:t>fossa</a:t>
            </a:r>
            <a:r>
              <a:rPr lang="en-US" sz="2400" b="1" i="1" dirty="0" smtClean="0"/>
              <a:t> </a:t>
            </a:r>
            <a:r>
              <a:rPr lang="en-US" sz="2400" b="1" i="1" dirty="0" err="1" smtClean="0"/>
              <a:t>microvascular</a:t>
            </a:r>
            <a:r>
              <a:rPr lang="en-US" sz="2400" b="1" i="1" dirty="0" smtClean="0"/>
              <a:t> </a:t>
            </a:r>
            <a:r>
              <a:rPr lang="en-US" sz="2400" b="1" i="1" dirty="0" err="1" smtClean="0"/>
              <a:t>decompressive</a:t>
            </a:r>
            <a:r>
              <a:rPr lang="en-US" sz="2400" b="1" i="1" dirty="0" smtClean="0"/>
              <a:t> surgery </a:t>
            </a:r>
            <a:r>
              <a:rPr lang="en-US" sz="2400" dirty="0" smtClean="0"/>
              <a:t>has been used in drug-resistant cases</a:t>
            </a:r>
          </a:p>
          <a:p>
            <a:endParaRPr lang="en-US" sz="2400" dirty="0" smtClean="0"/>
          </a:p>
          <a:p>
            <a:pPr>
              <a:buFont typeface="Wingdings" pitchFamily="2" charset="2"/>
              <a:buChar char="Ø"/>
            </a:pPr>
            <a:r>
              <a:rPr lang="en-US" sz="2400" b="1" i="1" dirty="0" err="1" smtClean="0"/>
              <a:t>Gasserian</a:t>
            </a:r>
            <a:r>
              <a:rPr lang="en-US" sz="2400" b="1" i="1" dirty="0" smtClean="0"/>
              <a:t> ganglion ablative techniques </a:t>
            </a:r>
            <a:r>
              <a:rPr lang="en-US" sz="2400" dirty="0" smtClean="0"/>
              <a:t>These techniques involve selective ablation of part of the trigeminal ganglion</a:t>
            </a:r>
          </a:p>
          <a:p>
            <a:endParaRPr lang="en-US" sz="2400" dirty="0" smtClean="0"/>
          </a:p>
          <a:p>
            <a:pPr>
              <a:buFont typeface="Wingdings" pitchFamily="2" charset="2"/>
              <a:buChar char="Ø"/>
            </a:pPr>
            <a:r>
              <a:rPr lang="en-US" sz="2400" b="1" i="1" dirty="0" smtClean="0"/>
              <a:t> Gamma knife radio-surgery </a:t>
            </a:r>
            <a:r>
              <a:rPr lang="en-US" sz="2400" dirty="0" smtClean="0"/>
              <a:t>High doses of focused irradiation are directed  at the root of the trigeminal n. exit zone or the nerve itself.</a:t>
            </a:r>
          </a:p>
          <a:p>
            <a:pPr>
              <a:buFont typeface="Wingdings" pitchFamily="2" charset="2"/>
              <a:buChar char="Ø"/>
            </a:pPr>
            <a:endParaRPr lang="en-US" sz="2400" dirty="0" smtClean="0"/>
          </a:p>
          <a:p>
            <a:pPr>
              <a:buFont typeface="Wingdings" pitchFamily="2" charset="2"/>
              <a:buChar char="Ø"/>
            </a:pPr>
            <a:endParaRPr lang="en-US"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924973"/>
          </a:xfrm>
          <a:prstGeom prst="rect">
            <a:avLst/>
          </a:prstGeom>
        </p:spPr>
        <p:txBody>
          <a:bodyPr wrap="square">
            <a:spAutoFit/>
          </a:bodyPr>
          <a:lstStyle/>
          <a:p>
            <a:r>
              <a:rPr lang="en-US" sz="3200" b="1" dirty="0" smtClean="0"/>
              <a:t>The following indications for imaging in headache:</a:t>
            </a:r>
          </a:p>
          <a:p>
            <a:pPr>
              <a:buFont typeface="Wingdings" pitchFamily="2" charset="2"/>
              <a:buChar char="§"/>
            </a:pPr>
            <a:r>
              <a:rPr lang="en-US" sz="3200" dirty="0" smtClean="0"/>
              <a:t>signs and symptoms of elevated intracranial pressure (</a:t>
            </a:r>
            <a:r>
              <a:rPr lang="en-US" sz="3200" dirty="0" err="1" smtClean="0"/>
              <a:t>eg</a:t>
            </a:r>
            <a:r>
              <a:rPr lang="en-US" sz="3200" dirty="0" smtClean="0"/>
              <a:t>, </a:t>
            </a:r>
            <a:r>
              <a:rPr lang="en-US" sz="3200" dirty="0" err="1" smtClean="0"/>
              <a:t>papilledema</a:t>
            </a:r>
            <a:r>
              <a:rPr lang="en-US" sz="3200" dirty="0" smtClean="0"/>
              <a:t>)</a:t>
            </a:r>
          </a:p>
          <a:p>
            <a:pPr>
              <a:buFont typeface="Wingdings" pitchFamily="2" charset="2"/>
              <a:buChar char="§"/>
            </a:pPr>
            <a:r>
              <a:rPr lang="en-US" sz="3200" dirty="0" err="1" smtClean="0"/>
              <a:t>Meningismus</a:t>
            </a:r>
            <a:endParaRPr lang="en-US" sz="3200" dirty="0" smtClean="0"/>
          </a:p>
          <a:p>
            <a:pPr>
              <a:buFont typeface="Wingdings" pitchFamily="2" charset="2"/>
              <a:buChar char="§"/>
            </a:pPr>
            <a:r>
              <a:rPr lang="en-US" sz="3200" dirty="0" smtClean="0"/>
              <a:t>partial seizure</a:t>
            </a:r>
          </a:p>
          <a:p>
            <a:pPr>
              <a:buFont typeface="Wingdings" pitchFamily="2" charset="2"/>
              <a:buChar char="§"/>
            </a:pPr>
            <a:r>
              <a:rPr lang="en-US" sz="3200" dirty="0" smtClean="0"/>
              <a:t>nocturnal headaches that awaken the patient from sleep</a:t>
            </a:r>
          </a:p>
          <a:p>
            <a:pPr>
              <a:buFont typeface="Wingdings" pitchFamily="2" charset="2"/>
              <a:buChar char="§"/>
            </a:pPr>
            <a:r>
              <a:rPr lang="en-US" sz="3200" dirty="0" smtClean="0"/>
              <a:t>increase in pain with coughing, sneezing or change in body position</a:t>
            </a:r>
          </a:p>
          <a:p>
            <a:pPr>
              <a:buFont typeface="Wingdings" pitchFamily="2" charset="2"/>
              <a:buChar char="§"/>
            </a:pPr>
            <a:r>
              <a:rPr lang="en-US" sz="3200" dirty="0" smtClean="0"/>
              <a:t>sudden onset headaches that reach maximum intensity in 2 to 3 minutes</a:t>
            </a:r>
          </a:p>
          <a:p>
            <a:pPr>
              <a:buFont typeface="Wingdings" pitchFamily="2" charset="2"/>
              <a:buChar char="§"/>
            </a:pPr>
            <a:r>
              <a:rPr lang="en-US" sz="3200" dirty="0" smtClean="0"/>
              <a:t> headache associated with mental status changes or decreased alertness</a:t>
            </a:r>
          </a:p>
          <a:p>
            <a:pPr>
              <a:buFont typeface="Wingdings" pitchFamily="2" charset="2"/>
              <a:buChar char="§"/>
            </a:pPr>
            <a:r>
              <a:rPr lang="en-US" sz="3200" dirty="0" smtClean="0"/>
              <a:t> any new headache in an HIV-positive patient</a:t>
            </a:r>
            <a:endParaRPr lang="ar-IQ"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2677656"/>
          </a:xfrm>
          <a:prstGeom prst="rect">
            <a:avLst/>
          </a:prstGeom>
        </p:spPr>
        <p:txBody>
          <a:bodyPr wrap="square">
            <a:spAutoFit/>
          </a:bodyPr>
          <a:lstStyle/>
          <a:p>
            <a:pPr algn="just"/>
            <a:endParaRPr lang="en-US" sz="2800" dirty="0" smtClean="0"/>
          </a:p>
          <a:p>
            <a:pPr algn="just"/>
            <a:endParaRPr lang="en-US" sz="2800" dirty="0" smtClean="0"/>
          </a:p>
          <a:p>
            <a:endParaRPr lang="en-US" sz="2800" dirty="0" smtClean="0"/>
          </a:p>
          <a:p>
            <a:endParaRPr lang="en-US" sz="2800" dirty="0" smtClean="0"/>
          </a:p>
          <a:p>
            <a:endParaRPr lang="en-US" sz="2800" dirty="0" smtClean="0"/>
          </a:p>
          <a:p>
            <a:endParaRPr lang="en-US" sz="2800" dirty="0"/>
          </a:p>
        </p:txBody>
      </p:sp>
      <p:sp>
        <p:nvSpPr>
          <p:cNvPr id="3" name="Rectangle 2"/>
          <p:cNvSpPr/>
          <p:nvPr/>
        </p:nvSpPr>
        <p:spPr>
          <a:xfrm>
            <a:off x="0" y="1"/>
            <a:ext cx="9144000" cy="3970318"/>
          </a:xfrm>
          <a:prstGeom prst="rect">
            <a:avLst/>
          </a:prstGeom>
        </p:spPr>
        <p:txBody>
          <a:bodyPr wrap="square">
            <a:spAutoFit/>
          </a:bodyPr>
          <a:lstStyle/>
          <a:p>
            <a:pPr lvl="0" rtl="1" fontAlgn="base">
              <a:spcBef>
                <a:spcPct val="0"/>
              </a:spcBef>
              <a:spcAft>
                <a:spcPct val="0"/>
              </a:spcAft>
            </a:pPr>
            <a:r>
              <a:rPr lang="en-US" sz="2800" dirty="0" smtClean="0">
                <a:solidFill>
                  <a:schemeClr val="accent6"/>
                </a:solidFill>
                <a:latin typeface="Calibri" pitchFamily="34" charset="0"/>
                <a:ea typeface="Times New Roman" pitchFamily="18" charset="0"/>
                <a:cs typeface="Arial" pitchFamily="34" charset="0"/>
              </a:rPr>
              <a:t>Thunderclap headache</a:t>
            </a:r>
          </a:p>
          <a:p>
            <a:pPr lvl="0" eaLnBrk="0" fontAlgn="base" hangingPunct="0">
              <a:spcBef>
                <a:spcPct val="0"/>
              </a:spcBef>
              <a:spcAft>
                <a:spcPct val="0"/>
              </a:spcAft>
            </a:pPr>
            <a:r>
              <a:rPr lang="en-US" sz="2800" dirty="0" smtClean="0">
                <a:latin typeface="Calibri" pitchFamily="34" charset="0"/>
                <a:ea typeface="Times New Roman" pitchFamily="18" charset="0"/>
                <a:cs typeface="Arial" pitchFamily="34" charset="0"/>
              </a:rPr>
              <a:t>Sudden onset severe headache ‘‘</a:t>
            </a:r>
            <a:r>
              <a:rPr lang="en-US" sz="2800" dirty="0" smtClean="0">
                <a:solidFill>
                  <a:srgbClr val="FF0000"/>
                </a:solidFill>
                <a:latin typeface="Calibri" pitchFamily="34" charset="0"/>
                <a:ea typeface="Times New Roman" pitchFamily="18" charset="0"/>
                <a:cs typeface="Arial" pitchFamily="34" charset="0"/>
              </a:rPr>
              <a:t>the worst headache  of my life</a:t>
            </a:r>
            <a:r>
              <a:rPr lang="en-US" sz="2800" dirty="0" smtClean="0">
                <a:latin typeface="Calibri" pitchFamily="34" charset="0"/>
                <a:ea typeface="Times New Roman" pitchFamily="18" charset="0"/>
                <a:cs typeface="Arial" pitchFamily="34" charset="0"/>
              </a:rPr>
              <a:t>” reaching maximum intensity in less than 1 minute.</a:t>
            </a:r>
          </a:p>
          <a:p>
            <a:pPr lvl="0" eaLnBrk="0" fontAlgn="base" hangingPunct="0">
              <a:spcBef>
                <a:spcPct val="0"/>
              </a:spcBef>
              <a:spcAft>
                <a:spcPct val="0"/>
              </a:spcAft>
            </a:pPr>
            <a:r>
              <a:rPr lang="en-US" sz="2800" dirty="0" smtClean="0">
                <a:latin typeface="Calibri" pitchFamily="34" charset="0"/>
                <a:ea typeface="Times New Roman" pitchFamily="18" charset="0"/>
                <a:cs typeface="Arial" pitchFamily="34" charset="0"/>
              </a:rPr>
              <a:t> causes include:</a:t>
            </a:r>
          </a:p>
          <a:p>
            <a:pPr lvl="0" eaLnBrk="0" fontAlgn="base" hangingPunct="0">
              <a:spcBef>
                <a:spcPct val="0"/>
              </a:spcBef>
              <a:spcAft>
                <a:spcPct val="0"/>
              </a:spcAft>
            </a:pPr>
            <a:r>
              <a:rPr lang="en-US" sz="2800" dirty="0" smtClean="0">
                <a:latin typeface="Calibri" pitchFamily="34" charset="0"/>
                <a:ea typeface="Times New Roman" pitchFamily="18" charset="0"/>
                <a:cs typeface="Arial" pitchFamily="34" charset="0"/>
              </a:rPr>
              <a:t>1- Subarachnoid or </a:t>
            </a:r>
            <a:r>
              <a:rPr lang="en-US" sz="2800" dirty="0" err="1" smtClean="0">
                <a:latin typeface="Calibri" pitchFamily="34" charset="0"/>
                <a:ea typeface="Times New Roman" pitchFamily="18" charset="0"/>
                <a:cs typeface="Arial" pitchFamily="34" charset="0"/>
              </a:rPr>
              <a:t>Intracerebral</a:t>
            </a:r>
            <a:r>
              <a:rPr lang="en-US" sz="2800" dirty="0" smtClean="0">
                <a:latin typeface="Calibri" pitchFamily="34" charset="0"/>
                <a:ea typeface="Times New Roman" pitchFamily="18" charset="0"/>
                <a:cs typeface="Arial" pitchFamily="34" charset="0"/>
              </a:rPr>
              <a:t> hemorrhages</a:t>
            </a:r>
          </a:p>
          <a:p>
            <a:pPr lvl="0" eaLnBrk="0" fontAlgn="base" hangingPunct="0">
              <a:spcBef>
                <a:spcPct val="0"/>
              </a:spcBef>
              <a:spcAft>
                <a:spcPct val="0"/>
              </a:spcAft>
            </a:pPr>
            <a:r>
              <a:rPr lang="en-US" sz="2800" dirty="0" smtClean="0">
                <a:latin typeface="Calibri" pitchFamily="34" charset="0"/>
                <a:ea typeface="Times New Roman" pitchFamily="18" charset="0"/>
                <a:cs typeface="Arial" pitchFamily="34" charset="0"/>
              </a:rPr>
              <a:t>2- </a:t>
            </a:r>
            <a:r>
              <a:rPr lang="en-US" sz="2800" dirty="0" err="1" smtClean="0">
                <a:latin typeface="Calibri" pitchFamily="34" charset="0"/>
                <a:ea typeface="Times New Roman" pitchFamily="18" charset="0"/>
                <a:cs typeface="Arial" pitchFamily="34" charset="0"/>
              </a:rPr>
              <a:t>cervico</a:t>
            </a:r>
            <a:r>
              <a:rPr lang="en-US" sz="2800" dirty="0" smtClean="0">
                <a:latin typeface="Calibri" pitchFamily="34" charset="0"/>
                <a:ea typeface="Times New Roman" pitchFamily="18" charset="0"/>
                <a:cs typeface="Arial" pitchFamily="34" charset="0"/>
              </a:rPr>
              <a:t>-cephalic arterial dissection </a:t>
            </a:r>
            <a:r>
              <a:rPr lang="en-US" sz="2800" dirty="0" err="1" smtClean="0">
                <a:latin typeface="Calibri" pitchFamily="34" charset="0"/>
                <a:ea typeface="Times New Roman" pitchFamily="18" charset="0"/>
                <a:cs typeface="Arial" pitchFamily="34" charset="0"/>
              </a:rPr>
              <a:t>eg</a:t>
            </a:r>
            <a:r>
              <a:rPr lang="en-US" sz="2800" dirty="0" smtClean="0">
                <a:latin typeface="Calibri" pitchFamily="34" charset="0"/>
                <a:ea typeface="Times New Roman" pitchFamily="18" charset="0"/>
                <a:cs typeface="Arial" pitchFamily="34" charset="0"/>
              </a:rPr>
              <a:t>. Vertebral or </a:t>
            </a:r>
            <a:r>
              <a:rPr lang="en-US" sz="2800" dirty="0" err="1" smtClean="0">
                <a:latin typeface="Calibri" pitchFamily="34" charset="0"/>
                <a:ea typeface="Times New Roman" pitchFamily="18" charset="0"/>
                <a:cs typeface="Arial" pitchFamily="34" charset="0"/>
              </a:rPr>
              <a:t>caroted</a:t>
            </a:r>
            <a:r>
              <a:rPr lang="en-US" sz="2800" dirty="0" smtClean="0">
                <a:latin typeface="Calibri" pitchFamily="34" charset="0"/>
                <a:ea typeface="Times New Roman" pitchFamily="18" charset="0"/>
                <a:cs typeface="Arial" pitchFamily="34" charset="0"/>
              </a:rPr>
              <a:t> </a:t>
            </a:r>
          </a:p>
          <a:p>
            <a:pPr lvl="0" eaLnBrk="0" fontAlgn="base" hangingPunct="0">
              <a:spcBef>
                <a:spcPct val="0"/>
              </a:spcBef>
              <a:spcAft>
                <a:spcPct val="0"/>
              </a:spcAft>
            </a:pPr>
            <a:r>
              <a:rPr lang="en-US" sz="2800" dirty="0" smtClean="0">
                <a:latin typeface="Calibri" pitchFamily="34" charset="0"/>
                <a:ea typeface="Times New Roman" pitchFamily="18" charset="0"/>
                <a:cs typeface="Arial" pitchFamily="34" charset="0"/>
              </a:rPr>
              <a:t>3- cerebral venous thrombosis</a:t>
            </a:r>
          </a:p>
          <a:p>
            <a:pPr lvl="0" eaLnBrk="0" fontAlgn="base" hangingPunct="0">
              <a:spcBef>
                <a:spcPct val="0"/>
              </a:spcBef>
              <a:spcAft>
                <a:spcPct val="0"/>
              </a:spcAft>
            </a:pPr>
            <a:r>
              <a:rPr lang="en-US" sz="2800" dirty="0" smtClean="0">
                <a:latin typeface="Calibri" pitchFamily="34" charset="0"/>
                <a:ea typeface="Times New Roman" pitchFamily="18" charset="0"/>
                <a:cs typeface="Arial" pitchFamily="34" charset="0"/>
              </a:rPr>
              <a:t>4-Acute hypertension</a:t>
            </a:r>
          </a:p>
          <a:p>
            <a:pPr lvl="0" eaLnBrk="0" fontAlgn="base" hangingPunct="0">
              <a:spcBef>
                <a:spcPct val="0"/>
              </a:spcBef>
              <a:spcAft>
                <a:spcPct val="0"/>
              </a:spcAft>
            </a:pPr>
            <a:r>
              <a:rPr lang="en-US" sz="2800" dirty="0" smtClean="0">
                <a:latin typeface="Calibri" pitchFamily="34" charset="0"/>
                <a:ea typeface="Times New Roman" pitchFamily="18" charset="0"/>
                <a:cs typeface="Arial" pitchFamily="34" charset="0"/>
              </a:rPr>
              <a:t>5- Acute low CSF pressure </a:t>
            </a: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zein\Desktop\lynn_thankyou_320.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pic>
        <p:nvPicPr>
          <p:cNvPr id="3" name="Picture 2" descr="C:\Documents and Settings\Administrator\My Documents\My Pictures\6a00d8341d4dc653ef010536a7be88970b-500wi.jpg"/>
          <p:cNvPicPr>
            <a:picLocks noChangeAspect="1" noChangeArrowheads="1"/>
          </p:cNvPicPr>
          <p:nvPr/>
        </p:nvPicPr>
        <p:blipFill>
          <a:blip r:embed="rId3" cstate="print"/>
          <a:srcRect/>
          <a:stretch>
            <a:fillRect/>
          </a:stretch>
        </p:blipFill>
        <p:spPr bwMode="auto">
          <a:xfrm>
            <a:off x="0" y="0"/>
            <a:ext cx="9296400" cy="7010400"/>
          </a:xfrm>
          <a:prstGeom prst="rect">
            <a:avLst/>
          </a:prstGeom>
          <a:noFill/>
        </p:spPr>
      </p:pic>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970865"/>
          </a:xfrm>
          <a:prstGeom prst="rect">
            <a:avLst/>
          </a:prstGeom>
        </p:spPr>
        <p:txBody>
          <a:bodyPr wrap="square">
            <a:spAutoFit/>
          </a:bodyPr>
          <a:lstStyle/>
          <a:p>
            <a:r>
              <a:rPr lang="en-US" dirty="0" smtClean="0"/>
              <a:t> </a:t>
            </a:r>
          </a:p>
          <a:p>
            <a:r>
              <a:rPr lang="en-US" sz="2800" b="1" dirty="0" smtClean="0"/>
              <a:t>Secondary headache</a:t>
            </a:r>
          </a:p>
          <a:p>
            <a:r>
              <a:rPr lang="en-US" sz="2800" b="1" i="1" dirty="0" smtClean="0">
                <a:solidFill>
                  <a:schemeClr val="accent2">
                    <a:lumMod val="75000"/>
                  </a:schemeClr>
                </a:solidFill>
              </a:rPr>
              <a:t>Temporal </a:t>
            </a:r>
            <a:r>
              <a:rPr lang="en-US" sz="2800" b="1" i="1" dirty="0" err="1" smtClean="0">
                <a:solidFill>
                  <a:schemeClr val="accent2">
                    <a:lumMod val="75000"/>
                  </a:schemeClr>
                </a:solidFill>
              </a:rPr>
              <a:t>Arteritis</a:t>
            </a:r>
            <a:endParaRPr lang="en-US" sz="2800" b="1" i="1" dirty="0" smtClean="0">
              <a:solidFill>
                <a:schemeClr val="accent2">
                  <a:lumMod val="75000"/>
                </a:schemeClr>
              </a:solidFill>
            </a:endParaRPr>
          </a:p>
          <a:p>
            <a:pPr algn="just"/>
            <a:r>
              <a:rPr lang="en-US" sz="2800" dirty="0" smtClean="0"/>
              <a:t>This disorder, also known as giant cell </a:t>
            </a:r>
            <a:r>
              <a:rPr lang="en-US" sz="2800" dirty="0" err="1" smtClean="0"/>
              <a:t>arteritis</a:t>
            </a:r>
            <a:r>
              <a:rPr lang="en-US" sz="2800" dirty="0" smtClean="0"/>
              <a:t>, is characterized by a </a:t>
            </a:r>
            <a:r>
              <a:rPr lang="en-US" sz="2800" dirty="0" err="1" smtClean="0"/>
              <a:t>subacute</a:t>
            </a:r>
            <a:r>
              <a:rPr lang="en-US" sz="2800" dirty="0" smtClean="0"/>
              <a:t> </a:t>
            </a:r>
            <a:r>
              <a:rPr lang="en-US" sz="2800" dirty="0" err="1" smtClean="0"/>
              <a:t>granulomatous</a:t>
            </a:r>
            <a:r>
              <a:rPr lang="en-US" sz="2800" dirty="0" smtClean="0"/>
              <a:t> inflammation (consisting of lymphocytes, </a:t>
            </a:r>
            <a:r>
              <a:rPr lang="en-US" sz="2800" dirty="0" err="1" smtClean="0"/>
              <a:t>neutrophils</a:t>
            </a:r>
            <a:r>
              <a:rPr lang="en-US" sz="2800" dirty="0" smtClean="0"/>
              <a:t>, and giant cells) that affects the external carotid arterial system, particularly the superficial temporal artery and the vertebral artery. Inflammation of the pain-sensitive arterial wall produces the headache. Thrombosis may occur in the most severely affected </a:t>
            </a:r>
            <a:r>
              <a:rPr lang="en-US" sz="2800" dirty="0" err="1" smtClean="0"/>
              <a:t>arteries.This</a:t>
            </a:r>
            <a:r>
              <a:rPr lang="en-US" sz="2800" dirty="0" smtClean="0"/>
              <a:t> syndrome, which affects women twice as frequently as men, it is uncommon before the age 50 and is frequently associated with malaise, </a:t>
            </a:r>
            <a:r>
              <a:rPr lang="en-US" sz="2800" dirty="0" err="1" smtClean="0"/>
              <a:t>myalgia</a:t>
            </a:r>
            <a:r>
              <a:rPr lang="en-US" sz="2800" dirty="0" smtClean="0"/>
              <a:t>, weight loss, </a:t>
            </a:r>
            <a:r>
              <a:rPr lang="en-US" sz="2800" dirty="0" err="1" smtClean="0"/>
              <a:t>arthralgia</a:t>
            </a:r>
            <a:r>
              <a:rPr lang="en-US" sz="2800" dirty="0" smtClean="0"/>
              <a:t>, and fever (the </a:t>
            </a:r>
            <a:r>
              <a:rPr lang="en-US" sz="2800" dirty="0" err="1" smtClean="0"/>
              <a:t>polymyalgia</a:t>
            </a:r>
            <a:r>
              <a:rPr lang="en-US" sz="2800" dirty="0" smtClean="0"/>
              <a:t> </a:t>
            </a:r>
            <a:r>
              <a:rPr lang="en-US" sz="2800" dirty="0" err="1" smtClean="0"/>
              <a:t>rheumatica</a:t>
            </a:r>
            <a:r>
              <a:rPr lang="en-US" sz="2800" dirty="0" smtClean="0"/>
              <a:t> complex).</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93866"/>
          </a:xfrm>
          <a:prstGeom prst="rect">
            <a:avLst/>
          </a:prstGeom>
        </p:spPr>
        <p:txBody>
          <a:bodyPr wrap="square">
            <a:spAutoFit/>
          </a:bodyPr>
          <a:lstStyle/>
          <a:p>
            <a:pPr algn="just"/>
            <a:r>
              <a:rPr lang="en-US" sz="2800" dirty="0" smtClean="0"/>
              <a:t>The headache can be unilateral or bilateral, fairly severe, and boring in quality. It is characteristically localized to the scalp, especially over the temporal arteries. Scalp tenderness may be especially apparent when lying with the head on a pillow or brushing the hair. Pain or stiffness in the jaw during chewing (</a:t>
            </a:r>
            <a:r>
              <a:rPr lang="en-US" sz="2800" i="1" dirty="0" smtClean="0"/>
              <a:t>jaw </a:t>
            </a:r>
            <a:r>
              <a:rPr lang="en-US" sz="2800" i="1" dirty="0" err="1" smtClean="0"/>
              <a:t>claudication</a:t>
            </a:r>
            <a:r>
              <a:rPr lang="en-US" sz="2800" dirty="0" smtClean="0"/>
              <a:t>) is  highly suggestive of giant cell </a:t>
            </a:r>
            <a:r>
              <a:rPr lang="en-US" sz="2800" dirty="0" err="1" smtClean="0"/>
              <a:t>arteritis</a:t>
            </a:r>
            <a:r>
              <a:rPr lang="en-US" sz="2800" dirty="0" smtClean="0"/>
              <a:t> and is due to arterial ischemia in the muscles of mastication, Involvement of the ophthalmic artery leads to permanent blindness in 50% of untreated patients; in half of these, blindness will become bilateral. The visual loss is most often sudden in onset.</a:t>
            </a:r>
          </a:p>
          <a:p>
            <a:r>
              <a:rPr lang="en-US" sz="2800" b="1" dirty="0" smtClean="0"/>
              <a:t> </a:t>
            </a:r>
            <a:endParaRPr lang="en-US" sz="2800" dirty="0" smtClean="0"/>
          </a:p>
          <a:p>
            <a:endParaRPr lang="ar-IQ" sz="2800"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209800" y="0"/>
            <a:ext cx="50292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Diagnosis</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diagnosis is made by biopsy of affected temporal arteries, which are characteristically thickened and </a:t>
            </a:r>
            <a:r>
              <a:rPr kumimoji="0" lang="en-US" sz="28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nonpulsatile</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as well as dilated and tender. The temporal arteries may be affected in a patchy manner, and serial sections may be necessary to demonstrate </a:t>
            </a:r>
            <a:r>
              <a:rPr kumimoji="0" lang="en-US" sz="28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histologic</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28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vasculitis</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The erythrocyte sedimentation rate (ESR) is almost invariably elevated. </a:t>
            </a:r>
            <a:r>
              <a:rPr lang="en-US" sz="2800" dirty="0" smtClean="0"/>
              <a:t>Consideration of this diagnosis demands prompt evaluation to avoid visual loss. Initial therapy is with prednisone, 40-60 mg/d orally. The dose is decreased, usually after 1-2 months, depending upon the clinical response. The sedimentation rate returns rapidly toward normal with prednisone therapy and must be maintained within normal limits as the drug dose is tapered.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81560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800" dirty="0" smtClean="0">
                <a:latin typeface="Calibri" pitchFamily="34" charset="0"/>
                <a:ea typeface="Times New Roman" pitchFamily="18" charset="0"/>
                <a:cs typeface="Arial" pitchFamily="34" charset="0"/>
              </a:rPr>
              <a:t>Therapy should not be withheld pending biopsy diagnosis and should be continued despite negative biopsy findings if the diagnosis can be made with confidence on clinical grounds. Tapering of prednisone therapy requires 1-2 years. Although dramatic improvement in headache occurs within 2-3 days after institution of therapy, the blindness is usually irreversible.</a:t>
            </a:r>
          </a:p>
          <a:p>
            <a:pPr fontAlgn="base">
              <a:spcBef>
                <a:spcPct val="0"/>
              </a:spcBef>
              <a:spcAft>
                <a:spcPct val="0"/>
              </a:spcAft>
            </a:pPr>
            <a:r>
              <a:rPr lang="en-US" sz="2800" b="1" dirty="0" smtClean="0">
                <a:solidFill>
                  <a:schemeClr val="accent2">
                    <a:lumMod val="75000"/>
                  </a:schemeClr>
                </a:solidFill>
              </a:rPr>
              <a:t> Idiopathic Intracranial Hypertension</a:t>
            </a:r>
            <a:r>
              <a:rPr lang="en-US" sz="2800" dirty="0" smtClean="0">
                <a:solidFill>
                  <a:schemeClr val="accent2">
                    <a:lumMod val="75000"/>
                  </a:schemeClr>
                </a:solidFill>
              </a:rPr>
              <a:t> (</a:t>
            </a:r>
            <a:r>
              <a:rPr lang="en-US" sz="2800" dirty="0" err="1" smtClean="0">
                <a:solidFill>
                  <a:schemeClr val="accent2">
                    <a:lumMod val="75000"/>
                  </a:schemeClr>
                </a:solidFill>
              </a:rPr>
              <a:t>pseudotumor</a:t>
            </a:r>
            <a:r>
              <a:rPr lang="en-US" sz="2800" dirty="0" smtClean="0">
                <a:solidFill>
                  <a:schemeClr val="accent2">
                    <a:lumMod val="75000"/>
                  </a:schemeClr>
                </a:solidFill>
              </a:rPr>
              <a:t> </a:t>
            </a:r>
            <a:r>
              <a:rPr lang="en-US" sz="2800" dirty="0" err="1" smtClean="0">
                <a:solidFill>
                  <a:schemeClr val="accent2">
                    <a:lumMod val="75000"/>
                  </a:schemeClr>
                </a:solidFill>
              </a:rPr>
              <a:t>cerebri</a:t>
            </a:r>
            <a:r>
              <a:rPr lang="en-US" sz="2800" dirty="0" smtClean="0">
                <a:solidFill>
                  <a:schemeClr val="accent2">
                    <a:lumMod val="75000"/>
                  </a:schemeClr>
                </a:solidFill>
              </a:rPr>
              <a:t>) </a:t>
            </a:r>
            <a:endParaRPr lang="en-US" sz="2800" b="1" dirty="0" smtClean="0">
              <a:solidFill>
                <a:schemeClr val="accent2">
                  <a:lumMod val="75000"/>
                </a:schemeClr>
              </a:solidFill>
            </a:endParaRPr>
          </a:p>
          <a:p>
            <a:pPr algn="just" fontAlgn="base">
              <a:spcBef>
                <a:spcPct val="0"/>
              </a:spcBef>
              <a:spcAft>
                <a:spcPct val="0"/>
              </a:spcAft>
            </a:pPr>
            <a:r>
              <a:rPr lang="en-US" sz="2800" dirty="0" smtClean="0"/>
              <a:t>Idiopathic intracranial hypertension is characterized by a diffuse increase in intracranial pressure causing headache, </a:t>
            </a:r>
            <a:r>
              <a:rPr lang="en-US" sz="2800" dirty="0" err="1" smtClean="0"/>
              <a:t>papilledema</a:t>
            </a:r>
            <a:r>
              <a:rPr lang="en-US" sz="2800" dirty="0" smtClean="0"/>
              <a:t>, visual loss, and </a:t>
            </a:r>
            <a:r>
              <a:rPr lang="en-US" sz="2800" dirty="0" err="1" smtClean="0"/>
              <a:t>diplopia</a:t>
            </a:r>
            <a:r>
              <a:rPr lang="en-US" sz="2800" dirty="0" smtClean="0"/>
              <a:t> (as a result of </a:t>
            </a:r>
            <a:r>
              <a:rPr lang="en-US" sz="2800" dirty="0" err="1" smtClean="0"/>
              <a:t>abducent</a:t>
            </a:r>
            <a:r>
              <a:rPr lang="en-US" sz="2800" dirty="0" smtClean="0"/>
              <a:t> </a:t>
            </a:r>
            <a:r>
              <a:rPr lang="en-US" sz="2800" dirty="0" smtClean="0"/>
              <a:t>nerve palsy). Although intracranial hypertension can accompany many disorders ,most cases are idiopathic. In the idiopathic variety, women are affected much more commonly than men, with a peak incidence in the third decade. Most patients are obese. </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dirty="0" smtClean="0">
              <a:latin typeface="Calibri"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01862"/>
          </a:xfrm>
          <a:prstGeom prst="rect">
            <a:avLst/>
          </a:prstGeom>
        </p:spPr>
        <p:txBody>
          <a:bodyPr wrap="square">
            <a:spAutoFit/>
          </a:bodyPr>
          <a:lstStyle/>
          <a:p>
            <a:r>
              <a:rPr lang="en-US" sz="2800" dirty="0" smtClean="0"/>
              <a:t>Diffuse headache is almost always a presenting symptom ,moderate to severe </a:t>
            </a:r>
            <a:r>
              <a:rPr lang="en-US" sz="2800" dirty="0" err="1" smtClean="0"/>
              <a:t>papilledema</a:t>
            </a:r>
            <a:r>
              <a:rPr lang="en-US" sz="2800" dirty="0" smtClean="0"/>
              <a:t> is seen in almost all. Visual loss from increased intracranial pressure may </a:t>
            </a:r>
            <a:r>
              <a:rPr lang="en-US" sz="2800" dirty="0" err="1" smtClean="0"/>
              <a:t>occure</a:t>
            </a:r>
            <a:r>
              <a:rPr lang="en-US" dirty="0" smtClean="0"/>
              <a:t>.</a:t>
            </a:r>
          </a:p>
          <a:p>
            <a:endParaRPr lang="en-US" dirty="0" smtClean="0"/>
          </a:p>
          <a:p>
            <a:r>
              <a:rPr lang="en-US" sz="2800" dirty="0" smtClean="0"/>
              <a:t> </a:t>
            </a:r>
            <a:r>
              <a:rPr lang="en-US" sz="2800" b="1" i="1" dirty="0" smtClean="0"/>
              <a:t>Disorder associated with IIH</a:t>
            </a:r>
          </a:p>
          <a:p>
            <a:pPr algn="just">
              <a:buFont typeface="Wingdings" pitchFamily="2" charset="2"/>
              <a:buChar char="Ø"/>
            </a:pPr>
            <a:r>
              <a:rPr lang="en-US" sz="2800" dirty="0" smtClean="0"/>
              <a:t>Endocrine dysfunction (e.g., obesity, withdrawal from steroid therapy, amenorrhea, </a:t>
            </a:r>
            <a:r>
              <a:rPr lang="en-US" sz="2800" dirty="0" err="1" smtClean="0"/>
              <a:t>oligomenoriha</a:t>
            </a:r>
            <a:r>
              <a:rPr lang="en-US" sz="2800" dirty="0" smtClean="0"/>
              <a:t> )</a:t>
            </a:r>
          </a:p>
          <a:p>
            <a:pPr algn="just">
              <a:buFont typeface="Wingdings" pitchFamily="2" charset="2"/>
              <a:buChar char="Ø"/>
            </a:pPr>
            <a:r>
              <a:rPr lang="en-US" sz="2800" dirty="0" smtClean="0"/>
              <a:t>Vitamin and drug therapy (e.g., </a:t>
            </a:r>
            <a:r>
              <a:rPr lang="en-US" sz="2800" dirty="0" err="1" smtClean="0"/>
              <a:t>hypervitaminosis</a:t>
            </a:r>
            <a:r>
              <a:rPr lang="en-US" sz="2800" dirty="0" smtClean="0"/>
              <a:t> A and 13 </a:t>
            </a:r>
            <a:r>
              <a:rPr lang="en-US" sz="2800" dirty="0" err="1" smtClean="0"/>
              <a:t>cis</a:t>
            </a:r>
            <a:r>
              <a:rPr lang="en-US" sz="2800" dirty="0" smtClean="0"/>
              <a:t>-retinoic acid; tetracycline, </a:t>
            </a:r>
            <a:r>
              <a:rPr lang="en-US" sz="2800" dirty="0" err="1" smtClean="0"/>
              <a:t>minocycline</a:t>
            </a:r>
            <a:r>
              <a:rPr lang="en-US" sz="2800" dirty="0" smtClean="0"/>
              <a:t>, </a:t>
            </a:r>
            <a:r>
              <a:rPr lang="en-US" sz="2800" dirty="0" err="1" smtClean="0"/>
              <a:t>nalidixic</a:t>
            </a:r>
            <a:r>
              <a:rPr lang="en-US" sz="2800" dirty="0" smtClean="0"/>
              <a:t> </a:t>
            </a:r>
            <a:r>
              <a:rPr lang="en-US" sz="2800" dirty="0" err="1" smtClean="0"/>
              <a:t>acid,steroid</a:t>
            </a:r>
            <a:r>
              <a:rPr lang="en-US" sz="2800" dirty="0" smtClean="0"/>
              <a:t> and contraceptive drugs)</a:t>
            </a:r>
          </a:p>
          <a:p>
            <a:pPr algn="just"/>
            <a:endParaRPr lang="en-US" sz="2800" dirty="0" smtClean="0"/>
          </a:p>
          <a:p>
            <a:pPr algn="just"/>
            <a:r>
              <a:rPr lang="en-US" sz="2800" b="1" dirty="0" err="1" smtClean="0"/>
              <a:t>Pathophysiology</a:t>
            </a:r>
            <a:endParaRPr lang="en-US" sz="2800" dirty="0" smtClean="0"/>
          </a:p>
          <a:p>
            <a:pPr algn="just"/>
            <a:r>
              <a:rPr lang="en-US" sz="2800" dirty="0" err="1" smtClean="0"/>
              <a:t>Supuse</a:t>
            </a:r>
            <a:r>
              <a:rPr lang="en-US" sz="2800" dirty="0" smtClean="0"/>
              <a:t> to be due to decrease absorption of CSF.</a:t>
            </a:r>
          </a:p>
          <a:p>
            <a:pPr algn="just"/>
            <a:endParaRPr lang="en-US" sz="2800" dirty="0" smtClean="0"/>
          </a:p>
          <a:p>
            <a:pPr algn="just"/>
            <a:endParaRPr lang="en-US" dirty="0" smtClean="0"/>
          </a:p>
          <a:p>
            <a:pPr algn="just"/>
            <a:endParaRPr lang="en-US" dirty="0" smtClean="0"/>
          </a:p>
          <a:p>
            <a:endParaRPr lang="ar-IQ" dirty="0"/>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7694414"/>
          </a:xfrm>
          <a:prstGeom prst="rect">
            <a:avLst/>
          </a:prstGeom>
        </p:spPr>
        <p:txBody>
          <a:bodyPr wrap="square">
            <a:spAutoFit/>
          </a:bodyPr>
          <a:lstStyle/>
          <a:p>
            <a:r>
              <a:rPr lang="en-US" sz="2800" b="1" dirty="0" smtClean="0"/>
              <a:t>Diagnosis</a:t>
            </a:r>
            <a:endParaRPr lang="en-US" sz="2800" dirty="0" smtClean="0"/>
          </a:p>
          <a:p>
            <a:r>
              <a:rPr lang="en-US" sz="2800" dirty="0" smtClean="0"/>
              <a:t>The diagnosis depends </a:t>
            </a:r>
            <a:r>
              <a:rPr lang="en-US" sz="2800" dirty="0" smtClean="0"/>
              <a:t>the following </a:t>
            </a:r>
            <a:endParaRPr lang="en-US" sz="2800" i="1" dirty="0" smtClean="0"/>
          </a:p>
          <a:p>
            <a:r>
              <a:rPr lang="en-US" sz="2800" b="1" dirty="0" smtClean="0"/>
              <a:t>1-</a:t>
            </a:r>
            <a:r>
              <a:rPr lang="en-US" sz="2800" dirty="0" smtClean="0"/>
              <a:t>headache </a:t>
            </a:r>
            <a:r>
              <a:rPr lang="en-US" sz="2800" dirty="0" smtClean="0"/>
              <a:t>and </a:t>
            </a:r>
            <a:r>
              <a:rPr lang="en-US" sz="2800" dirty="0" err="1" smtClean="0"/>
              <a:t>papillodema</a:t>
            </a:r>
            <a:r>
              <a:rPr lang="en-US" sz="2800" dirty="0" smtClean="0"/>
              <a:t> </a:t>
            </a:r>
          </a:p>
          <a:p>
            <a:r>
              <a:rPr lang="en-US" sz="2800" b="1" dirty="0" smtClean="0"/>
              <a:t>2-</a:t>
            </a:r>
            <a:r>
              <a:rPr lang="en-US" sz="2800" dirty="0" smtClean="0"/>
              <a:t>No localizing symptoms or signs other than a </a:t>
            </a:r>
            <a:r>
              <a:rPr lang="en-US" sz="2800" dirty="0" err="1" smtClean="0"/>
              <a:t>VIth</a:t>
            </a:r>
            <a:r>
              <a:rPr lang="en-US" sz="2800" dirty="0" smtClean="0"/>
              <a:t> nerve palsy.</a:t>
            </a:r>
          </a:p>
          <a:p>
            <a:r>
              <a:rPr lang="en-US" sz="2800" b="1" dirty="0" smtClean="0"/>
              <a:t>3-</a:t>
            </a:r>
            <a:r>
              <a:rPr lang="en-US" sz="2800" dirty="0" smtClean="0"/>
              <a:t>Normal </a:t>
            </a:r>
            <a:r>
              <a:rPr lang="en-US" sz="2800" dirty="0" err="1" smtClean="0"/>
              <a:t>neuroimaging</a:t>
            </a:r>
            <a:r>
              <a:rPr lang="en-US" sz="2800" dirty="0" smtClean="0"/>
              <a:t> </a:t>
            </a:r>
            <a:r>
              <a:rPr lang="en-US" sz="2800" dirty="0" smtClean="0"/>
              <a:t>( Brain CT  Scan)</a:t>
            </a:r>
            <a:endParaRPr lang="en-US" sz="2800" dirty="0" smtClean="0"/>
          </a:p>
          <a:p>
            <a:r>
              <a:rPr lang="en-US" sz="2800" b="1" dirty="0" smtClean="0"/>
              <a:t>4-</a:t>
            </a:r>
            <a:r>
              <a:rPr lang="en-US" sz="2800" dirty="0" smtClean="0"/>
              <a:t>Lumbar puncture showing elevated opening pressure  (&gt;250 mm/H2O) but normal </a:t>
            </a:r>
            <a:r>
              <a:rPr lang="en-US" sz="2800" dirty="0" smtClean="0"/>
              <a:t>CSF fluid </a:t>
            </a:r>
            <a:r>
              <a:rPr lang="en-US" sz="2800" dirty="0" smtClean="0"/>
              <a:t>analysis.</a:t>
            </a:r>
            <a:r>
              <a:rPr lang="en-US" sz="2800" b="1" dirty="0" smtClean="0"/>
              <a:t> </a:t>
            </a:r>
          </a:p>
          <a:p>
            <a:endParaRPr lang="en-US" sz="2800" b="1" dirty="0" smtClean="0"/>
          </a:p>
          <a:p>
            <a:r>
              <a:rPr lang="en-US" sz="2800" b="1" dirty="0" err="1" smtClean="0"/>
              <a:t>Tratment</a:t>
            </a:r>
            <a:endParaRPr lang="en-US" sz="2800" dirty="0" smtClean="0"/>
          </a:p>
          <a:p>
            <a:pPr>
              <a:buFont typeface="Wingdings" pitchFamily="2" charset="2"/>
              <a:buChar char="Ø"/>
            </a:pPr>
            <a:r>
              <a:rPr lang="en-US" sz="2800" dirty="0" smtClean="0"/>
              <a:t> removal of 20-40 </a:t>
            </a:r>
            <a:r>
              <a:rPr lang="en-US" sz="2800" dirty="0" err="1" smtClean="0"/>
              <a:t>mL</a:t>
            </a:r>
            <a:r>
              <a:rPr lang="en-US" sz="2800" dirty="0" smtClean="0"/>
              <a:t> CSF may transiently relieve headache</a:t>
            </a:r>
          </a:p>
          <a:p>
            <a:pPr>
              <a:buFont typeface="Wingdings" pitchFamily="2" charset="2"/>
              <a:buChar char="Ø"/>
            </a:pPr>
            <a:r>
              <a:rPr lang="en-US" sz="2800" dirty="0" smtClean="0"/>
              <a:t>Carbonic </a:t>
            </a:r>
            <a:r>
              <a:rPr lang="en-US" sz="2800" dirty="0" err="1" smtClean="0"/>
              <a:t>anhydrase</a:t>
            </a:r>
            <a:r>
              <a:rPr lang="en-US" sz="2800" dirty="0" smtClean="0"/>
              <a:t> inhibitor (</a:t>
            </a:r>
            <a:r>
              <a:rPr lang="en-US" sz="2800" dirty="0" err="1" smtClean="0"/>
              <a:t>acetazolamide</a:t>
            </a:r>
            <a:r>
              <a:rPr lang="en-US" sz="2800" dirty="0" smtClean="0"/>
              <a:t> 1-2 g/d)</a:t>
            </a:r>
          </a:p>
          <a:p>
            <a:r>
              <a:rPr lang="en-US" sz="2800" dirty="0" err="1" smtClean="0"/>
              <a:t>furosemide</a:t>
            </a:r>
            <a:r>
              <a:rPr lang="en-US" sz="2800" dirty="0" smtClean="0"/>
              <a:t> 40-60 mg twice daily</a:t>
            </a:r>
          </a:p>
          <a:p>
            <a:endParaRPr lang="en-US" sz="2800" dirty="0" smtClean="0"/>
          </a:p>
          <a:p>
            <a:endParaRPr lang="en-US" sz="2800" dirty="0" smtClean="0"/>
          </a:p>
          <a:p>
            <a:endParaRPr lang="en-US" sz="2800" dirty="0" smtClean="0"/>
          </a:p>
          <a:p>
            <a:endParaRPr lang="en-US" sz="2800" dirty="0" smtClean="0"/>
          </a:p>
          <a:p>
            <a:endParaRPr lang="en-US" dirty="0" smtClean="0"/>
          </a:p>
        </p:txBody>
      </p:sp>
    </p:spTree>
  </p:cSld>
  <p:clrMapOvr>
    <a:masterClrMapping/>
  </p:clrMapOvr>
  <p:transition>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24754"/>
          </a:xfrm>
          <a:prstGeom prst="rect">
            <a:avLst/>
          </a:prstGeom>
        </p:spPr>
        <p:txBody>
          <a:bodyPr wrap="square">
            <a:spAutoFit/>
          </a:bodyPr>
          <a:lstStyle/>
          <a:p>
            <a:pPr>
              <a:buFont typeface="Wingdings" pitchFamily="2" charset="2"/>
              <a:buChar char="Ø"/>
            </a:pPr>
            <a:r>
              <a:rPr lang="en-US" sz="2800" dirty="0" err="1" smtClean="0"/>
              <a:t>lumboperitoneal</a:t>
            </a:r>
            <a:r>
              <a:rPr lang="en-US" sz="2800" dirty="0" smtClean="0"/>
              <a:t> </a:t>
            </a:r>
            <a:r>
              <a:rPr lang="en-US" sz="2800" dirty="0" smtClean="0"/>
              <a:t>or </a:t>
            </a:r>
            <a:r>
              <a:rPr lang="en-US" sz="2800" dirty="0" err="1" smtClean="0"/>
              <a:t>ventriculoperitoneal</a:t>
            </a:r>
            <a:r>
              <a:rPr lang="en-US" sz="2800" dirty="0" smtClean="0"/>
              <a:t> shunting may be needed to protect vision and decrease </a:t>
            </a:r>
            <a:r>
              <a:rPr lang="en-US" sz="2800" dirty="0" smtClean="0"/>
              <a:t>headache</a:t>
            </a:r>
          </a:p>
          <a:p>
            <a:endParaRPr lang="en-US" sz="2800" dirty="0" smtClean="0"/>
          </a:p>
          <a:p>
            <a:r>
              <a:rPr lang="en-US" sz="2800" b="1" i="1" dirty="0" smtClean="0">
                <a:solidFill>
                  <a:schemeClr val="accent2">
                    <a:lumMod val="75000"/>
                  </a:schemeClr>
                </a:solidFill>
              </a:rPr>
              <a:t>TRIGEMINAL NEURALGIA (Tic </a:t>
            </a:r>
            <a:r>
              <a:rPr lang="en-US" sz="2800" b="1" i="1" dirty="0" err="1" smtClean="0">
                <a:solidFill>
                  <a:schemeClr val="accent2">
                    <a:lumMod val="75000"/>
                  </a:schemeClr>
                </a:solidFill>
              </a:rPr>
              <a:t>Douloureux</a:t>
            </a:r>
            <a:r>
              <a:rPr lang="en-US" sz="2800" b="1" i="1" dirty="0" smtClean="0">
                <a:solidFill>
                  <a:schemeClr val="accent2">
                    <a:lumMod val="75000"/>
                  </a:schemeClr>
                </a:solidFill>
              </a:rPr>
              <a:t>)</a:t>
            </a:r>
            <a:endParaRPr lang="en-US" sz="2800" i="1" dirty="0" smtClean="0">
              <a:solidFill>
                <a:schemeClr val="accent2">
                  <a:lumMod val="75000"/>
                </a:schemeClr>
              </a:solidFill>
            </a:endParaRPr>
          </a:p>
          <a:p>
            <a:pPr algn="just"/>
            <a:r>
              <a:rPr lang="en-US" sz="2800" dirty="0" smtClean="0"/>
              <a:t>Trigeminal neuralgia is characterized by excruciating paroxysms of pain in second and third division of trigeminal nerve (the lips, gums, cheek, or chin) and, very rarely, in the distribution of the ophthalmic division of the fifth nerve. The pain seldom lasts more than a few seconds or a minute or two but may be so intense that the patient winces, hence the term </a:t>
            </a:r>
            <a:r>
              <a:rPr lang="en-US" sz="2800" i="1" dirty="0" smtClean="0"/>
              <a:t>tic</a:t>
            </a:r>
            <a:r>
              <a:rPr lang="en-US" sz="2800" dirty="0" smtClean="0"/>
              <a:t>. The paroxysms, experienced as single jabs or clusters, tend to recur frequently, both day and night, for several weeks at a time ,they may occur spontaneously or with movements of affected areas.</a:t>
            </a:r>
          </a:p>
        </p:txBody>
      </p:sp>
    </p:spTree>
  </p:cSld>
  <p:clrMapOvr>
    <a:masterClrMapping/>
  </p:clrMapOvr>
  <p:transition>
    <p:strips dir="ru"/>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595959"/>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781</TotalTime>
  <Words>1075</Words>
  <Application>Microsoft Office PowerPoint</Application>
  <PresentationFormat>On-screen Show (4:3)</PresentationFormat>
  <Paragraphs>76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Headache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SCC</cp:lastModifiedBy>
  <cp:revision>90</cp:revision>
  <dcterms:created xsi:type="dcterms:W3CDTF">2006-08-16T00:00:00Z</dcterms:created>
  <dcterms:modified xsi:type="dcterms:W3CDTF">2015-11-02T21:02:56Z</dcterms:modified>
</cp:coreProperties>
</file>