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72" r:id="rId3"/>
  </p:sldMasterIdLst>
  <p:notesMasterIdLst>
    <p:notesMasterId r:id="rId23"/>
  </p:notesMasterIdLst>
  <p:sldIdLst>
    <p:sldId id="256" r:id="rId4"/>
    <p:sldId id="271" r:id="rId5"/>
    <p:sldId id="272" r:id="rId6"/>
    <p:sldId id="273" r:id="rId7"/>
    <p:sldId id="277" r:id="rId8"/>
    <p:sldId id="276" r:id="rId9"/>
    <p:sldId id="257" r:id="rId10"/>
    <p:sldId id="274" r:id="rId11"/>
    <p:sldId id="27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8" r:id="rId21"/>
    <p:sldId id="279" r:id="rId22"/>
  </p:sldIdLst>
  <p:sldSz cx="9144000" cy="6858000" type="screen4x3"/>
  <p:notesSz cx="6858000" cy="9144000"/>
  <p:defaultTextStyle>
    <a:defPPr>
      <a:defRPr lang="en-M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MY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MY" alt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altLang="en-US" smtClean="0"/>
              <a:t>Click to edit Master text styles</a:t>
            </a:r>
          </a:p>
          <a:p>
            <a:pPr lvl="1"/>
            <a:r>
              <a:rPr lang="en-MY" altLang="en-US" smtClean="0"/>
              <a:t>Second level</a:t>
            </a:r>
          </a:p>
          <a:p>
            <a:pPr lvl="2"/>
            <a:r>
              <a:rPr lang="en-MY" altLang="en-US" smtClean="0"/>
              <a:t>Third level</a:t>
            </a:r>
          </a:p>
          <a:p>
            <a:pPr lvl="3"/>
            <a:r>
              <a:rPr lang="en-MY" altLang="en-US" smtClean="0"/>
              <a:t>Fourth level</a:t>
            </a:r>
          </a:p>
          <a:p>
            <a:pPr lvl="4"/>
            <a:r>
              <a:rPr lang="en-MY" alt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MY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04FDEE-5BF6-43CE-96DD-280575CB45E8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032645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MY" altLang="en-US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MY" altLang="en-US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9CAB080-7397-402E-B615-523EAE37A8A2}" type="slidenum">
              <a:rPr lang="en-MY" altLang="en-US"/>
              <a:pPr/>
              <a:t>‹#›</a:t>
            </a:fld>
            <a:endParaRPr lang="en-MY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3FA4C-0BCB-4226-83B3-915E921DB52E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81352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21D82-AC3A-429D-90F3-0E908DD1C45F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47761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MY" altLang="en-U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MY" altLang="en-U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AA8D4E-0589-4032-8F3F-2B6B63C1CCF2}" type="slidenum">
              <a:rPr lang="en-MY" altLang="en-US"/>
              <a:pPr/>
              <a:t>‹#›</a:t>
            </a:fld>
            <a:endParaRPr lang="en-MY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0B9D1-39E8-4B06-B9D0-F9F7C2C0A04A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902478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9FE4B-36A9-4A66-BC2D-251D3A8DB9B7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804430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D36AE-82DC-4ED4-9206-141159D3B242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204870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AB55A-EF47-4732-86E2-13EE8AFD197D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52356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52E85-9F6B-4BC1-9E26-E93BCCC9CDAD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00619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610B3-71D8-4CB6-89BA-A40FFA31357C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889782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5B831-B4F9-49D9-B521-6DA4C50D862A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63065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FD0B9-0751-409B-A499-97146C278E8D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974073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8A4C7-02EE-4E25-8598-B2CEA4C11756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367013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47408-6A48-4E34-89B8-8F42677E0ACE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532542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FAC83-CD9F-4AFF-9223-7A4B9E15A074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220967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B080-7397-402E-B615-523EAE37A8A2}" type="slidenum">
              <a:rPr lang="en-MY" altLang="en-US" smtClean="0"/>
              <a:pPr/>
              <a:t>‹#›</a:t>
            </a:fld>
            <a:endParaRPr lang="en-MY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FD0B9-0751-409B-A499-97146C278E8D}" type="slidenum">
              <a:rPr lang="en-MY" altLang="en-US" smtClean="0"/>
              <a:pPr/>
              <a:t>‹#›</a:t>
            </a:fld>
            <a:endParaRPr lang="en-MY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A68A5-D131-4D91-A08A-5E9D5AC24381}" type="slidenum">
              <a:rPr lang="en-MY" altLang="en-US" smtClean="0"/>
              <a:pPr/>
              <a:t>‹#›</a:t>
            </a:fld>
            <a:endParaRPr lang="en-MY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14A9C-3478-4796-AAD7-AC73CC84DF82}" type="slidenum">
              <a:rPr lang="en-MY" altLang="en-US" smtClean="0"/>
              <a:pPr/>
              <a:t>‹#›</a:t>
            </a:fld>
            <a:endParaRPr lang="en-MY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C80C-C28F-4EA3-9410-C08B023C7729}" type="slidenum">
              <a:rPr lang="en-MY" altLang="en-US" smtClean="0"/>
              <a:pPr/>
              <a:t>‹#›</a:t>
            </a:fld>
            <a:endParaRPr lang="en-MY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ACA7-2BB7-4200-A5C6-B5A0F6F79CA3}" type="slidenum">
              <a:rPr lang="en-MY" altLang="en-US" smtClean="0"/>
              <a:pPr/>
              <a:t>‹#›</a:t>
            </a:fld>
            <a:endParaRPr lang="en-MY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B318-F452-4492-9D82-089ABA7319DF}" type="slidenum">
              <a:rPr lang="en-MY" altLang="en-US" smtClean="0"/>
              <a:pPr/>
              <a:t>‹#›</a:t>
            </a:fld>
            <a:endParaRPr lang="en-MY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A68A5-D131-4D91-A08A-5E9D5AC24381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730763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8EB10-1FC2-43EB-A685-5204C9540970}" type="slidenum">
              <a:rPr lang="en-MY" altLang="en-US" smtClean="0"/>
              <a:pPr/>
              <a:t>‹#›</a:t>
            </a:fld>
            <a:endParaRPr lang="en-MY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5F95F-F8E8-406F-9BF8-4C34E4F44FF0}" type="slidenum">
              <a:rPr lang="en-MY" altLang="en-US" smtClean="0"/>
              <a:pPr/>
              <a:t>‹#›</a:t>
            </a:fld>
            <a:endParaRPr lang="en-MY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MY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FA4C-0BCB-4226-83B3-915E921DB52E}" type="slidenum">
              <a:rPr lang="en-MY" altLang="en-US" smtClean="0"/>
              <a:pPr/>
              <a:t>‹#›</a:t>
            </a:fld>
            <a:endParaRPr lang="en-MY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1D82-AC3A-429D-90F3-0E908DD1C45F}" type="slidenum">
              <a:rPr lang="en-MY" altLang="en-US" smtClean="0"/>
              <a:pPr/>
              <a:t>‹#›</a:t>
            </a:fld>
            <a:endParaRPr lang="en-MY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14A9C-3478-4796-AAD7-AC73CC84DF82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63607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4C80C-C28F-4EA3-9410-C08B023C7729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199849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9ACA7-2BB7-4200-A5C6-B5A0F6F79CA3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57139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4B318-F452-4492-9D82-089ABA7319DF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419646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8EB10-1FC2-43EB-A685-5204C9540970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328714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5F95F-F8E8-406F-9BF8-4C34E4F44FF0}" type="slidenum">
              <a:rPr lang="en-MY" altLang="en-US"/>
              <a:pPr/>
              <a:t>‹#›</a:t>
            </a:fld>
            <a:endParaRPr lang="en-MY" altLang="en-US"/>
          </a:p>
        </p:txBody>
      </p:sp>
    </p:spTree>
    <p:extLst>
      <p:ext uri="{BB962C8B-B14F-4D97-AF65-F5344CB8AC3E}">
        <p14:creationId xmlns:p14="http://schemas.microsoft.com/office/powerpoint/2010/main" val="81012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MY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MY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5BD883-75DD-4F5A-85FC-A01A2375F391}" type="slidenum">
              <a:rPr lang="en-MY" altLang="en-US"/>
              <a:pPr/>
              <a:t>‹#›</a:t>
            </a:fld>
            <a:endParaRPr lang="en-MY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MY" alt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altLang="en-US" smtClean="0"/>
              <a:t>Click to edit Master text styles</a:t>
            </a:r>
          </a:p>
          <a:p>
            <a:pPr lvl="1"/>
            <a:r>
              <a:rPr lang="en-MY" altLang="en-US" smtClean="0"/>
              <a:t>Second level</a:t>
            </a:r>
          </a:p>
          <a:p>
            <a:pPr lvl="2"/>
            <a:r>
              <a:rPr lang="en-MY" altLang="en-US" smtClean="0"/>
              <a:t>Third level</a:t>
            </a:r>
          </a:p>
          <a:p>
            <a:pPr lvl="3"/>
            <a:r>
              <a:rPr lang="en-MY" altLang="en-US" smtClean="0"/>
              <a:t>Fourth level</a:t>
            </a:r>
          </a:p>
          <a:p>
            <a:pPr lvl="4"/>
            <a:r>
              <a:rPr lang="en-MY" alt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06ECB9-A1D1-4FEF-B21B-C5515E339DBB}" type="slidenum">
              <a:rPr lang="en-MY" altLang="en-US"/>
              <a:pPr/>
              <a:t>‹#›</a:t>
            </a:fld>
            <a:endParaRPr lang="en-MY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15BD883-75DD-4F5A-85FC-A01A2375F391}" type="slidenum">
              <a:rPr lang="en-MY" altLang="en-US" smtClean="0"/>
              <a:pPr/>
              <a:t>‹#›</a:t>
            </a:fld>
            <a:endParaRPr lang="en-MY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MY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cellbio.utmb.edu/microanatomy/epithelia/00004619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M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M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Epithelial Tissue </a:t>
            </a:r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MY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2nd </a:t>
            </a:r>
            <a:r>
              <a:rPr lang="en-MY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lecture                                                                          October </a:t>
            </a:r>
            <a:r>
              <a:rPr lang="en-MY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29, 2015</a:t>
            </a:r>
            <a:endParaRPr lang="en-MY" sz="3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 Simple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Epithelial Tissue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Simple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Squamous Epithelium: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1538"/>
            <a:ext cx="72991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4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 Simple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Epithelial Tissue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2-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Simple Cuboidal Epithelium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0261"/>
            <a:ext cx="732949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 Simple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Epithelial Tissue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3-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Simple Columnar Epithelium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12228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 Simple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Epithelial Tissue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4- </a:t>
            </a:r>
            <a:r>
              <a:rPr lang="en-US" sz="2000" b="1" dirty="0" err="1"/>
              <a:t>Pseudostratified</a:t>
            </a:r>
            <a:r>
              <a:rPr lang="en-US" sz="2000" b="1" dirty="0"/>
              <a:t> Columnar Epithelium: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43511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/>
              <a:t>Stratified Epithelial Tissue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 smtClean="0"/>
              <a:t>1- </a:t>
            </a:r>
            <a:r>
              <a:rPr lang="en-US" sz="2000" b="1" dirty="0" smtClean="0"/>
              <a:t>Stratified </a:t>
            </a:r>
            <a:r>
              <a:rPr lang="en-US" sz="2000" b="1" dirty="0"/>
              <a:t>Squamous Epithelium (Non keratinized):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11051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4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/>
              <a:t>Stratified Epithelial Tissue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 smtClean="0"/>
              <a:t>2- </a:t>
            </a:r>
            <a:r>
              <a:rPr lang="en-US" sz="2000" b="1" dirty="0" smtClean="0"/>
              <a:t>Stratified </a:t>
            </a:r>
            <a:r>
              <a:rPr lang="en-US" sz="2000" b="1" dirty="0"/>
              <a:t>Squamous Epithelium </a:t>
            </a:r>
            <a:r>
              <a:rPr lang="en-US" sz="2000" b="1" dirty="0" smtClean="0"/>
              <a:t>(keratinized</a:t>
            </a:r>
            <a:r>
              <a:rPr lang="en-US" sz="2000" b="1" dirty="0"/>
              <a:t>):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00004619.jpg (136314 bytes)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126480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2" name="Left Brace 11"/>
          <p:cNvSpPr/>
          <p:nvPr/>
        </p:nvSpPr>
        <p:spPr>
          <a:xfrm>
            <a:off x="2410076" y="2780928"/>
            <a:ext cx="396044" cy="1224136"/>
          </a:xfrm>
          <a:prstGeom prst="lef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/>
              <a:t>Stratified Epithelial Tissue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 smtClean="0"/>
              <a:t>3- </a:t>
            </a:r>
            <a:r>
              <a:rPr lang="en-US" sz="2000" b="1" dirty="0" smtClean="0"/>
              <a:t>Stratified cuboidal </a:t>
            </a:r>
            <a:r>
              <a:rPr lang="en-US" sz="2000" b="1" dirty="0"/>
              <a:t>Epithelium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1772816"/>
            <a:ext cx="59436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/>
              <a:t>Stratified Epithelial Tissue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  <a:br>
              <a:rPr lang="en-US" sz="2000" dirty="0"/>
            </a:br>
            <a:r>
              <a:rPr lang="en-US" sz="2000" dirty="0" smtClean="0"/>
              <a:t>4- </a:t>
            </a:r>
            <a:r>
              <a:rPr lang="en-US" sz="2000" b="1" dirty="0" smtClean="0"/>
              <a:t>Transitional </a:t>
            </a:r>
            <a:r>
              <a:rPr lang="en-US" sz="2000" b="1" dirty="0"/>
              <a:t>Epithelium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88943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this lecture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8" name="Picture 4" descr="http://anatomyandphysiologyi.com/wp-content/uploads/2013/05/tissu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5" y="1556792"/>
            <a:ext cx="80962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At the end of this lecture, students should be </a:t>
            </a:r>
            <a:r>
              <a:rPr lang="en-US" sz="3200" dirty="0" smtClean="0"/>
              <a:t>able to answer the following questions: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1- Define the epithelium tissue </a:t>
            </a:r>
          </a:p>
          <a:p>
            <a:pPr marL="114300" indent="0">
              <a:buNone/>
            </a:pPr>
            <a:r>
              <a:rPr lang="en-US" dirty="0" smtClean="0"/>
              <a:t>2- what is the main characteristics of </a:t>
            </a:r>
            <a:r>
              <a:rPr lang="en-US" dirty="0"/>
              <a:t>epithelium </a:t>
            </a:r>
            <a:r>
              <a:rPr lang="en-US" dirty="0" smtClean="0"/>
              <a:t>tissue?</a:t>
            </a:r>
          </a:p>
          <a:p>
            <a:pPr marL="114300" indent="0">
              <a:buNone/>
            </a:pPr>
            <a:r>
              <a:rPr lang="en-US" dirty="0" smtClean="0"/>
              <a:t>3- how </a:t>
            </a:r>
            <a:r>
              <a:rPr lang="en-US" dirty="0"/>
              <a:t>epithelium </a:t>
            </a:r>
            <a:r>
              <a:rPr lang="en-US" dirty="0" smtClean="0"/>
              <a:t>tissue can be classified and named?</a:t>
            </a:r>
          </a:p>
          <a:p>
            <a:pPr marL="114300" indent="0">
              <a:buNone/>
            </a:pPr>
            <a:r>
              <a:rPr lang="en-US" dirty="0" smtClean="0"/>
              <a:t>4- what is the main functions of </a:t>
            </a:r>
            <a:r>
              <a:rPr lang="en-US" dirty="0"/>
              <a:t>epithelium </a:t>
            </a:r>
            <a:r>
              <a:rPr lang="en-US" dirty="0" smtClean="0"/>
              <a:t>tissue?</a:t>
            </a:r>
          </a:p>
          <a:p>
            <a:pPr marL="114300" indent="0">
              <a:buNone/>
            </a:pPr>
            <a:r>
              <a:rPr lang="en-US" dirty="0" smtClean="0"/>
              <a:t>5- student could be able to recognize all the types of </a:t>
            </a:r>
            <a:r>
              <a:rPr lang="en-US" dirty="0"/>
              <a:t>epithelium </a:t>
            </a:r>
            <a:r>
              <a:rPr lang="en-US" dirty="0" smtClean="0"/>
              <a:t>tissue.</a:t>
            </a:r>
          </a:p>
          <a:p>
            <a:pPr marL="114300" indent="0">
              <a:buNone/>
            </a:pPr>
            <a:r>
              <a:rPr lang="en-US" dirty="0" smtClean="0"/>
              <a:t>6- </a:t>
            </a:r>
            <a:r>
              <a:rPr lang="en-US" dirty="0"/>
              <a:t>student could able to </a:t>
            </a:r>
            <a:r>
              <a:rPr lang="en-US" dirty="0" smtClean="0"/>
              <a:t>recognize the function of each type </a:t>
            </a:r>
            <a:r>
              <a:rPr lang="en-US" dirty="0"/>
              <a:t>of epithelium tissue.</a:t>
            </a:r>
          </a:p>
        </p:txBody>
      </p:sp>
    </p:spTree>
    <p:extLst>
      <p:ext uri="{BB962C8B-B14F-4D97-AF65-F5344CB8AC3E}">
        <p14:creationId xmlns:p14="http://schemas.microsoft.com/office/powerpoint/2010/main" val="35226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620000" cy="480060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/>
              <a:t>mentioned earlier, </a:t>
            </a:r>
            <a:endParaRPr lang="en-US" dirty="0" smtClean="0"/>
          </a:p>
          <a:p>
            <a:r>
              <a:rPr lang="en-US" dirty="0" smtClean="0"/>
              <a:t>cells </a:t>
            </a:r>
            <a:r>
              <a:rPr lang="en-US" dirty="0"/>
              <a:t>are the smallest units of life. In complex organisms, cells group together </a:t>
            </a:r>
            <a:r>
              <a:rPr lang="en-US" dirty="0" smtClean="0"/>
              <a:t>with </a:t>
            </a:r>
            <a:r>
              <a:rPr lang="en-US" dirty="0"/>
              <a:t>one another based on similar structure and function to form </a:t>
            </a:r>
            <a:r>
              <a:rPr lang="en-US" b="1" dirty="0"/>
              <a:t>tissues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Tissues </a:t>
            </a:r>
            <a:r>
              <a:rPr lang="en-US" dirty="0"/>
              <a:t>provide the </a:t>
            </a:r>
            <a:r>
              <a:rPr lang="en-US" dirty="0" smtClean="0"/>
              <a:t>numerous </a:t>
            </a:r>
            <a:r>
              <a:rPr lang="en-US" dirty="0"/>
              <a:t>functions of organs necessary to maintain biological life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804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Classifications of Tissues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   The human body is composed of four basic types of tissues; </a:t>
            </a:r>
            <a:r>
              <a:rPr lang="en-US" b="1" dirty="0"/>
              <a:t>epithelium</a:t>
            </a:r>
            <a:r>
              <a:rPr lang="en-US" dirty="0"/>
              <a:t>, </a:t>
            </a:r>
            <a:r>
              <a:rPr lang="en-US" b="1" dirty="0"/>
              <a:t>connective</a:t>
            </a:r>
            <a:r>
              <a:rPr lang="en-US" dirty="0"/>
              <a:t>, </a:t>
            </a:r>
            <a:r>
              <a:rPr lang="en-US" b="1" dirty="0" smtClean="0"/>
              <a:t>muscular</a:t>
            </a:r>
            <a:r>
              <a:rPr lang="en-US" dirty="0" smtClean="0"/>
              <a:t>, and </a:t>
            </a:r>
            <a:r>
              <a:rPr lang="en-US" b="1" dirty="0"/>
              <a:t>nervous </a:t>
            </a:r>
            <a:r>
              <a:rPr lang="en-US" dirty="0"/>
              <a:t>tissues.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tissues vary in their composition and their function. A basic </a:t>
            </a:r>
            <a:r>
              <a:rPr lang="en-US" dirty="0" smtClean="0"/>
              <a:t>understanding </a:t>
            </a:r>
            <a:r>
              <a:rPr lang="en-US" dirty="0"/>
              <a:t>of the role of each tissue makes understanding the specific functions easier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1.   </a:t>
            </a:r>
            <a:r>
              <a:rPr lang="en-US" b="1" dirty="0"/>
              <a:t>Epithelium</a:t>
            </a:r>
            <a:r>
              <a:rPr lang="en-US" dirty="0"/>
              <a:t>- lines and covers surfaces </a:t>
            </a:r>
          </a:p>
          <a:p>
            <a:r>
              <a:rPr lang="en-US" dirty="0"/>
              <a:t>2.   </a:t>
            </a:r>
            <a:r>
              <a:rPr lang="en-US" b="1" dirty="0"/>
              <a:t>Connective tissue</a:t>
            </a:r>
            <a:r>
              <a:rPr lang="en-US" dirty="0"/>
              <a:t>- protects, support, and bind together</a:t>
            </a:r>
          </a:p>
          <a:p>
            <a:r>
              <a:rPr lang="en-US" dirty="0"/>
              <a:t>3.   </a:t>
            </a:r>
            <a:r>
              <a:rPr lang="en-US" b="1" dirty="0"/>
              <a:t>Muscular tissue</a:t>
            </a:r>
            <a:r>
              <a:rPr lang="en-US" dirty="0"/>
              <a:t>- produces movement</a:t>
            </a:r>
          </a:p>
          <a:p>
            <a:r>
              <a:rPr lang="en-US" dirty="0"/>
              <a:t>4.   </a:t>
            </a:r>
            <a:r>
              <a:rPr lang="en-US" b="1" dirty="0"/>
              <a:t>Nervous tissue</a:t>
            </a:r>
            <a:r>
              <a:rPr lang="en-US" dirty="0"/>
              <a:t>- receives stimuli and conduct impulses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540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620000" cy="1143000"/>
          </a:xfrm>
        </p:spPr>
        <p:txBody>
          <a:bodyPr/>
          <a:lstStyle/>
          <a:p>
            <a:r>
              <a:rPr lang="en-US" sz="4000" b="1" dirty="0"/>
              <a:t>Epithelium</a:t>
            </a:r>
            <a:r>
              <a:rPr lang="en-US" sz="4000" b="1" dirty="0" smtClean="0"/>
              <a:t>:</a:t>
            </a:r>
            <a:endParaRPr lang="ar-IQ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64704"/>
            <a:ext cx="8388424" cy="587727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 </a:t>
            </a:r>
          </a:p>
          <a:p>
            <a:pPr algn="just"/>
            <a:r>
              <a:rPr lang="en-US" sz="2400" dirty="0" smtClean="0"/>
              <a:t>Epithelium </a:t>
            </a:r>
            <a:r>
              <a:rPr lang="en-US" sz="2400" dirty="0"/>
              <a:t>covers the </a:t>
            </a:r>
            <a:r>
              <a:rPr lang="en-US" sz="2400" b="1" dirty="0"/>
              <a:t>whole surface of the body</a:t>
            </a:r>
            <a:r>
              <a:rPr lang="en-US" sz="2400" dirty="0"/>
              <a:t>. It is made up of </a:t>
            </a:r>
            <a:r>
              <a:rPr lang="en-US" sz="2400" b="1" dirty="0"/>
              <a:t>cells closely packed</a:t>
            </a:r>
            <a:r>
              <a:rPr lang="en-US" sz="2400" dirty="0"/>
              <a:t> and ranged in </a:t>
            </a:r>
            <a:r>
              <a:rPr lang="en-US" sz="2400" b="1" dirty="0"/>
              <a:t>one or more layers</a:t>
            </a:r>
            <a:r>
              <a:rPr lang="en-US" sz="2400" dirty="0"/>
              <a:t>. This tissue is </a:t>
            </a:r>
            <a:r>
              <a:rPr lang="en-US" sz="2400" dirty="0" smtClean="0"/>
              <a:t>specialized </a:t>
            </a:r>
            <a:r>
              <a:rPr lang="en-US" sz="2400" dirty="0"/>
              <a:t>to form the covering or lining of </a:t>
            </a:r>
            <a:r>
              <a:rPr lang="en-US" sz="2400" dirty="0" smtClean="0"/>
              <a:t>all </a:t>
            </a:r>
            <a:r>
              <a:rPr lang="en-US" sz="2400" b="1" dirty="0" smtClean="0"/>
              <a:t>internal </a:t>
            </a:r>
            <a:r>
              <a:rPr lang="en-US" sz="2400" b="1" dirty="0"/>
              <a:t>and external body surfaces</a:t>
            </a:r>
            <a:r>
              <a:rPr lang="en-US" sz="2400" dirty="0"/>
              <a:t>. Epithelial tissue that occurs on surfaces on the interior of the body is known as </a:t>
            </a:r>
            <a:r>
              <a:rPr lang="en-US" sz="2400" b="1" dirty="0" smtClean="0"/>
              <a:t>endothelium</a:t>
            </a:r>
            <a:r>
              <a:rPr lang="en-US" sz="2400" dirty="0" smtClean="0"/>
              <a:t>. </a:t>
            </a:r>
          </a:p>
          <a:p>
            <a:pPr marL="11430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 </a:t>
            </a:r>
            <a:r>
              <a:rPr lang="en-US" sz="2400" dirty="0"/>
              <a:t>Epithelium </a:t>
            </a:r>
            <a:r>
              <a:rPr lang="en-US" sz="2400" dirty="0" smtClean="0"/>
              <a:t>serves </a:t>
            </a:r>
            <a:r>
              <a:rPr lang="en-US" sz="2400" dirty="0"/>
              <a:t>many purposes, </a:t>
            </a:r>
            <a:r>
              <a:rPr lang="en-US" sz="2400" dirty="0" smtClean="0"/>
              <a:t>including </a:t>
            </a:r>
            <a:r>
              <a:rPr lang="en-US" sz="2400" dirty="0"/>
              <a:t>protection, </a:t>
            </a:r>
            <a:r>
              <a:rPr lang="en-US" sz="2400" dirty="0" smtClean="0"/>
              <a:t>absorption</a:t>
            </a:r>
            <a:r>
              <a:rPr lang="en-US" sz="2400" dirty="0"/>
              <a:t>, excretion, secretion, filtration, and sensory reception. </a:t>
            </a:r>
            <a:endParaRPr lang="en-US" sz="2400" dirty="0" smtClean="0"/>
          </a:p>
          <a:p>
            <a:pPr marL="114300" indent="0" algn="just">
              <a:buNone/>
            </a:pPr>
            <a:r>
              <a:rPr lang="en-US" sz="2400" dirty="0"/>
              <a:t>	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5657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Epithelial</a:t>
            </a:r>
            <a:r>
              <a:rPr lang="en-US" sz="4800" dirty="0"/>
              <a:t> </a:t>
            </a:r>
            <a:r>
              <a:rPr lang="en-US" sz="3600" dirty="0"/>
              <a:t>Tissue 2 categories: 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dirty="0" smtClean="0"/>
              <a:t>1</a:t>
            </a:r>
            <a:r>
              <a:rPr lang="en-US" sz="2400" dirty="0"/>
              <a:t>. Epithelia - covering </a:t>
            </a:r>
          </a:p>
          <a:p>
            <a:pPr marL="114300" indent="0">
              <a:buNone/>
            </a:pPr>
            <a:r>
              <a:rPr lang="en-US" sz="2400" dirty="0" smtClean="0"/>
              <a:t>2</a:t>
            </a:r>
            <a:r>
              <a:rPr lang="en-US" sz="2400" dirty="0"/>
              <a:t>. Glands -produce fluid secretions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endParaRPr lang="ar-IQ" sz="2400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473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121"/>
            <a:ext cx="8363272" cy="634082"/>
          </a:xfrm>
        </p:spPr>
        <p:txBody>
          <a:bodyPr/>
          <a:lstStyle/>
          <a:p>
            <a:r>
              <a:rPr lang="en-US" sz="2400" b="1" dirty="0"/>
              <a:t>The main characteristics of tissue epithelium, is as following</a:t>
            </a:r>
            <a:r>
              <a:rPr lang="en-US" sz="2400" b="1" dirty="0" smtClean="0"/>
              <a:t>: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0998"/>
            <a:ext cx="3960440" cy="5338047"/>
          </a:xfrm>
        </p:spPr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endParaRPr lang="en-US" sz="2400" dirty="0"/>
          </a:p>
          <a:p>
            <a:pPr lvl="0" algn="just"/>
            <a:r>
              <a:rPr lang="en-US" sz="3300" dirty="0">
                <a:cs typeface="+mj-cs"/>
              </a:rPr>
              <a:t>Polarity- Epithelium is arranged so there is one free surface (</a:t>
            </a:r>
            <a:r>
              <a:rPr lang="en-US" sz="3300" b="1" dirty="0">
                <a:cs typeface="+mj-cs"/>
              </a:rPr>
              <a:t>apical surface</a:t>
            </a:r>
            <a:r>
              <a:rPr lang="en-US" sz="3300" dirty="0">
                <a:cs typeface="+mj-cs"/>
              </a:rPr>
              <a:t>) and one attached surface (</a:t>
            </a:r>
            <a:r>
              <a:rPr lang="en-US" sz="3300" b="1" dirty="0">
                <a:cs typeface="+mj-cs"/>
              </a:rPr>
              <a:t>basal surface</a:t>
            </a:r>
            <a:r>
              <a:rPr lang="en-US" sz="3300" dirty="0">
                <a:cs typeface="+mj-cs"/>
              </a:rPr>
              <a:t>).</a:t>
            </a:r>
          </a:p>
          <a:p>
            <a:pPr marL="114300" lvl="0" indent="0" algn="just">
              <a:buNone/>
            </a:pPr>
            <a:endParaRPr lang="en-US" sz="3300" dirty="0">
              <a:cs typeface="+mj-cs"/>
            </a:endParaRPr>
          </a:p>
          <a:p>
            <a:pPr lvl="0" algn="just"/>
            <a:r>
              <a:rPr lang="en-US" sz="3300" dirty="0">
                <a:cs typeface="+mj-cs"/>
              </a:rPr>
              <a:t>Cellular nature- Cells in epithelium fit closely together side by side and sometimes atop each other to form sheets of cells. These sheets are held together by specialized junctions.</a:t>
            </a:r>
          </a:p>
          <a:p>
            <a:pPr marL="114300" lvl="0" indent="0" algn="just">
              <a:buNone/>
            </a:pPr>
            <a:endParaRPr lang="en-US" sz="3300" dirty="0">
              <a:cs typeface="+mj-cs"/>
            </a:endParaRPr>
          </a:p>
          <a:p>
            <a:pPr lvl="0" algn="just"/>
            <a:r>
              <a:rPr lang="en-US" sz="3300" dirty="0">
                <a:cs typeface="+mj-cs"/>
              </a:rPr>
              <a:t>Supported by connective tissue- Attachment to a layer of connective tissue at the </a:t>
            </a:r>
            <a:r>
              <a:rPr lang="en-US" sz="3300" b="1" dirty="0">
                <a:cs typeface="+mj-cs"/>
              </a:rPr>
              <a:t>basal surface </a:t>
            </a:r>
            <a:r>
              <a:rPr lang="en-US" sz="3300" dirty="0">
                <a:cs typeface="+mj-cs"/>
              </a:rPr>
              <a:t>forms   layer called the </a:t>
            </a:r>
            <a:r>
              <a:rPr lang="en-US" sz="3300" b="1" dirty="0">
                <a:cs typeface="+mj-cs"/>
              </a:rPr>
              <a:t>basement membrane</a:t>
            </a:r>
            <a:r>
              <a:rPr lang="en-US" sz="3300" dirty="0">
                <a:cs typeface="+mj-cs"/>
              </a:rPr>
              <a:t>, an adhesive layer formed by secretions from the epithelial cells and the connective tissue cells.</a:t>
            </a:r>
          </a:p>
          <a:p>
            <a:pPr lvl="0" algn="just"/>
            <a:endParaRPr lang="en-US" sz="3300" b="1" dirty="0">
              <a:cs typeface="+mj-cs"/>
            </a:endParaRPr>
          </a:p>
          <a:p>
            <a:pPr lvl="0" algn="just"/>
            <a:r>
              <a:rPr lang="en-US" sz="3300" b="1" dirty="0">
                <a:cs typeface="+mj-cs"/>
              </a:rPr>
              <a:t>Avascular</a:t>
            </a:r>
            <a:r>
              <a:rPr lang="en-US" sz="3300" dirty="0">
                <a:cs typeface="+mj-cs"/>
              </a:rPr>
              <a:t>- Epithelium typically lacks its own blood supply.</a:t>
            </a:r>
          </a:p>
          <a:p>
            <a:pPr lvl="0" algn="just"/>
            <a:endParaRPr lang="en-US" sz="3300" dirty="0">
              <a:cs typeface="+mj-cs"/>
            </a:endParaRPr>
          </a:p>
          <a:p>
            <a:pPr lvl="0" algn="just"/>
            <a:r>
              <a:rPr lang="en-US" sz="3300" dirty="0">
                <a:cs typeface="+mj-cs"/>
              </a:rPr>
              <a:t>Regeneration- Epithelium cells can regenerate if proper nourished.</a:t>
            </a:r>
          </a:p>
          <a:p>
            <a:pPr algn="just"/>
            <a:endParaRPr lang="ar-IQ" sz="2900" dirty="0">
              <a:cs typeface="+mj-cs"/>
            </a:endParaRPr>
          </a:p>
          <a:p>
            <a:pPr algn="just"/>
            <a:endParaRPr lang="ar-IQ" sz="2900" dirty="0">
              <a:cs typeface="+mj-cs"/>
            </a:endParaRPr>
          </a:p>
        </p:txBody>
      </p:sp>
      <p:pic>
        <p:nvPicPr>
          <p:cNvPr id="2052" name="Picture 4" descr="https://classconnection.s3.amazonaws.com/484/flashcards/1156484/jpg/picture11328505290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425719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339485"/>
            <a:ext cx="6316662" cy="1143000"/>
          </a:xfrm>
        </p:spPr>
        <p:txBody>
          <a:bodyPr/>
          <a:lstStyle/>
          <a:p>
            <a:r>
              <a:rPr lang="en-US" sz="2800" b="1" dirty="0" smtClean="0"/>
              <a:t>Arrangements &amp; Shapes of Epithelial cell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528" y="184482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Classification of epithelium is based on </a:t>
            </a:r>
            <a:endParaRPr lang="en-US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shape of the cells</a:t>
            </a:r>
            <a:r>
              <a:rPr lang="en-US" dirty="0"/>
              <a:t> and </a:t>
            </a:r>
            <a:r>
              <a:rPr lang="en-US" sz="2400" dirty="0" smtClean="0"/>
              <a:t>the </a:t>
            </a:r>
            <a:r>
              <a:rPr lang="en-US" sz="2400" dirty="0"/>
              <a:t>arrangement of the cells </a:t>
            </a:r>
            <a:r>
              <a:rPr lang="en-US" dirty="0"/>
              <a:t>within </a:t>
            </a:r>
            <a:r>
              <a:rPr lang="en-US" dirty="0" smtClean="0"/>
              <a:t>the tissue</a:t>
            </a:r>
            <a:r>
              <a:rPr lang="en-US" dirty="0"/>
              <a:t>. Typically, the arrangement of the cells is stated first, then the shape, and is followed by </a:t>
            </a:r>
            <a:r>
              <a:rPr lang="en-US" dirty="0" smtClean="0"/>
              <a:t>“</a:t>
            </a:r>
            <a:r>
              <a:rPr lang="en-US" dirty="0"/>
              <a:t>epithelium” to complete the naming (Ex. Simple Squamous Epithelium).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679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Arrangements</a:t>
            </a:r>
            <a:r>
              <a:rPr lang="en-US" sz="3200" b="1" dirty="0" smtClean="0"/>
              <a:t>: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3106688" cy="4844008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    </a:t>
            </a:r>
            <a:r>
              <a:rPr lang="en-US" b="1" dirty="0"/>
              <a:t>Simple</a:t>
            </a:r>
            <a:r>
              <a:rPr lang="en-US" dirty="0"/>
              <a:t>- Cells are found in a single layer attached to the basement membrane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Stratified</a:t>
            </a:r>
            <a:r>
              <a:rPr lang="en-US" dirty="0" smtClean="0"/>
              <a:t>- Cells are found in 2 or more</a:t>
            </a:r>
          </a:p>
          <a:p>
            <a:r>
              <a:rPr lang="en-US" dirty="0" smtClean="0"/>
              <a:t>layers stacked atop each other</a:t>
            </a:r>
          </a:p>
          <a:p>
            <a:r>
              <a:rPr lang="en-US" dirty="0" smtClean="0"/>
              <a:t>    </a:t>
            </a:r>
            <a:r>
              <a:rPr lang="en-US" b="1" dirty="0" err="1" smtClean="0"/>
              <a:t>Pseudostratified</a:t>
            </a:r>
            <a:r>
              <a:rPr lang="en-US" dirty="0" smtClean="0"/>
              <a:t>- a single layer of cells that appears to be multiple layers due to variance in height and location of the nuclei in the cells.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Transitional</a:t>
            </a:r>
            <a:r>
              <a:rPr lang="en-US" dirty="0" smtClean="0"/>
              <a:t>- cells are rounded and can slide across one another to allow stretching</a:t>
            </a:r>
          </a:p>
          <a:p>
            <a:endParaRPr lang="ar-IQ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0" r="46098" b="42534"/>
          <a:stretch/>
        </p:blipFill>
        <p:spPr bwMode="auto">
          <a:xfrm>
            <a:off x="4325364" y="639990"/>
            <a:ext cx="2875947" cy="11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seudostratified columnar epithel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70" y="3433478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pseudostratified columnar epithelium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6" name="AutoShape 6" descr="Image result for pseudostratified columnar epithelium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7" name="AutoShape 8" descr="Image result for pseudostratified columnar epithelium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8" name="AutoShape 10" descr="Image result for pseudostratified columnar epithelium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9" name="AutoShape 12" descr="Image result for pseudostratified columnar epithelium"/>
          <p:cNvSpPr>
            <a:spLocks noChangeAspect="1" noChangeArrowheads="1"/>
          </p:cNvSpPr>
          <p:nvPr/>
        </p:nvSpPr>
        <p:spPr bwMode="auto">
          <a:xfrm>
            <a:off x="9532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" name="AutoShape 14" descr="Image result for pseudostratified columnar epithelium"/>
          <p:cNvSpPr>
            <a:spLocks noChangeAspect="1" noChangeArrowheads="1"/>
          </p:cNvSpPr>
          <p:nvPr/>
        </p:nvSpPr>
        <p:spPr bwMode="auto">
          <a:xfrm>
            <a:off x="9685338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063" name="Picture 15" descr="C:\Users\RAM FOR COMPUTER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27" y="3618428"/>
            <a:ext cx="20708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Image result for pseudostratified columnar epitheli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44" t="-3993" r="6644" b="13466"/>
          <a:stretch/>
        </p:blipFill>
        <p:spPr bwMode="auto">
          <a:xfrm>
            <a:off x="5255805" y="4862286"/>
            <a:ext cx="2438400" cy="16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5" r="46098" b="10566"/>
          <a:stretch/>
        </p:blipFill>
        <p:spPr bwMode="auto">
          <a:xfrm>
            <a:off x="4480854" y="1766467"/>
            <a:ext cx="2875947" cy="139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48064" y="4862286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Pseudostratified</a:t>
            </a:r>
            <a:endParaRPr lang="ar-IQ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081623" y="1766466"/>
            <a:ext cx="32751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100781" y="3200439"/>
            <a:ext cx="32751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281238" y="5227341"/>
            <a:ext cx="32751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75848" y="6113882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Transitional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343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9" b="9942"/>
          <a:stretch/>
        </p:blipFill>
        <p:spPr bwMode="auto">
          <a:xfrm>
            <a:off x="5297714" y="1217847"/>
            <a:ext cx="2233510" cy="42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Shapes</a:t>
            </a:r>
            <a:r>
              <a:rPr lang="en-US" sz="3600" b="1" dirty="0" smtClean="0"/>
              <a:t>:</a:t>
            </a:r>
            <a:endParaRPr lang="ar-IQ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5536" y="1217847"/>
            <a:ext cx="4330824" cy="444056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r>
              <a:rPr lang="en-US" dirty="0"/>
              <a:t>    </a:t>
            </a:r>
            <a:r>
              <a:rPr lang="en-US" b="1" dirty="0"/>
              <a:t>Squamous</a:t>
            </a:r>
            <a:r>
              <a:rPr lang="en-US" dirty="0"/>
              <a:t>- (Latin, </a:t>
            </a:r>
            <a:r>
              <a:rPr lang="en-US" i="1" dirty="0" err="1"/>
              <a:t>squama</a:t>
            </a:r>
            <a:r>
              <a:rPr lang="en-US" i="1" dirty="0"/>
              <a:t>- </a:t>
            </a:r>
            <a:r>
              <a:rPr lang="en-US" dirty="0"/>
              <a:t>scale)- flat, thin, scale-like cells</a:t>
            </a:r>
          </a:p>
          <a:p>
            <a:r>
              <a:rPr lang="en-US" dirty="0"/>
              <a:t>    </a:t>
            </a:r>
            <a:r>
              <a:rPr lang="en-US" b="1" dirty="0"/>
              <a:t>Cuboidal</a:t>
            </a:r>
            <a:r>
              <a:rPr lang="en-US" dirty="0"/>
              <a:t>- cells that have a basic cube shape. Typically the cell's height and width are about equal.</a:t>
            </a:r>
          </a:p>
          <a:p>
            <a:r>
              <a:rPr lang="en-US" dirty="0"/>
              <a:t>    </a:t>
            </a:r>
            <a:r>
              <a:rPr lang="en-US" b="1" dirty="0"/>
              <a:t>Columnar</a:t>
            </a:r>
            <a:r>
              <a:rPr lang="en-US" dirty="0"/>
              <a:t>- tall, rectangular or column- shaped cells. Typically taller than they are wide.</a:t>
            </a:r>
          </a:p>
          <a:p>
            <a:pPr marL="114300" indent="0">
              <a:buNone/>
            </a:pP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919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_0077_slide">
  <a:themeElements>
    <a:clrScheme name="Office Them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med_0077_slide</Template>
  <TotalTime>273</TotalTime>
  <Words>397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med_0077_slide</vt:lpstr>
      <vt:lpstr>1_Default Design</vt:lpstr>
      <vt:lpstr>Adjacency</vt:lpstr>
      <vt:lpstr> Types of Tissues &amp; Epithelial Tissue   </vt:lpstr>
      <vt:lpstr>Introduction</vt:lpstr>
      <vt:lpstr>Classifications of Tissues</vt:lpstr>
      <vt:lpstr>Epithelium:</vt:lpstr>
      <vt:lpstr>Epithelial Tissue 2 categories: </vt:lpstr>
      <vt:lpstr>The main characteristics of tissue epithelium, is as following:</vt:lpstr>
      <vt:lpstr>Arrangements &amp; Shapes of Epithelial cell </vt:lpstr>
      <vt:lpstr>Arrangements:</vt:lpstr>
      <vt:lpstr>Shapes:</vt:lpstr>
      <vt:lpstr>     - Simple Epithelial Tissue    1- Simple Squamous Epithelium:   </vt:lpstr>
      <vt:lpstr>     - Simple Epithelial Tissue    2- Simple Cuboidal Epithelium:   </vt:lpstr>
      <vt:lpstr>     - Simple Epithelial Tissue    3-Simple Columnar Epithelium:   </vt:lpstr>
      <vt:lpstr>     - Simple Epithelial Tissue    4- Pseudostratified Columnar Epithelium:   </vt:lpstr>
      <vt:lpstr>     - Stratified Epithelial Tissue    1- Stratified Squamous Epithelium (Non keratinized):   </vt:lpstr>
      <vt:lpstr>     - Stratified Epithelial Tissue    2- Stratified Squamous Epithelium (keratinized):   </vt:lpstr>
      <vt:lpstr>     - Stratified Epithelial Tissue    3- Stratified cuboidal Epithelium    </vt:lpstr>
      <vt:lpstr>     - Stratified Epithelial Tissue    4- Transitional Epithelium   </vt:lpstr>
      <vt:lpstr>Summary of this lecture </vt:lpstr>
      <vt:lpstr>At the end of this lecture, students should be able to answer the following questions: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 and daugeter</dc:creator>
  <cp:lastModifiedBy>RAM FOR COMPUTER</cp:lastModifiedBy>
  <cp:revision>44</cp:revision>
  <dcterms:created xsi:type="dcterms:W3CDTF">2014-10-16T19:52:11Z</dcterms:created>
  <dcterms:modified xsi:type="dcterms:W3CDTF">2015-10-28T18:08:15Z</dcterms:modified>
</cp:coreProperties>
</file>