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257" r:id="rId3"/>
    <p:sldId id="326" r:id="rId4"/>
    <p:sldId id="258" r:id="rId5"/>
    <p:sldId id="264" r:id="rId6"/>
    <p:sldId id="298" r:id="rId7"/>
    <p:sldId id="265" r:id="rId8"/>
    <p:sldId id="266" r:id="rId9"/>
    <p:sldId id="267" r:id="rId10"/>
    <p:sldId id="297" r:id="rId11"/>
    <p:sldId id="327" r:id="rId12"/>
    <p:sldId id="330" r:id="rId13"/>
    <p:sldId id="328" r:id="rId14"/>
    <p:sldId id="329" r:id="rId15"/>
    <p:sldId id="352" r:id="rId16"/>
    <p:sldId id="353" r:id="rId17"/>
    <p:sldId id="332" r:id="rId18"/>
    <p:sldId id="331" r:id="rId19"/>
    <p:sldId id="333" r:id="rId20"/>
    <p:sldId id="334" r:id="rId21"/>
    <p:sldId id="335" r:id="rId22"/>
    <p:sldId id="349" r:id="rId23"/>
    <p:sldId id="336" r:id="rId24"/>
    <p:sldId id="337" r:id="rId25"/>
    <p:sldId id="338" r:id="rId26"/>
    <p:sldId id="339" r:id="rId27"/>
    <p:sldId id="340" r:id="rId28"/>
    <p:sldId id="341" r:id="rId29"/>
    <p:sldId id="342" r:id="rId30"/>
    <p:sldId id="343" r:id="rId31"/>
    <p:sldId id="344" r:id="rId32"/>
    <p:sldId id="345" r:id="rId33"/>
    <p:sldId id="346" r:id="rId34"/>
    <p:sldId id="351" r:id="rId35"/>
    <p:sldId id="284" r:id="rId36"/>
    <p:sldId id="313" r:id="rId37"/>
    <p:sldId id="314" r:id="rId38"/>
    <p:sldId id="315" r:id="rId39"/>
    <p:sldId id="350" r:id="rId40"/>
    <p:sldId id="316" r:id="rId41"/>
    <p:sldId id="317" r:id="rId42"/>
    <p:sldId id="318" r:id="rId43"/>
    <p:sldId id="322" r:id="rId44"/>
    <p:sldId id="323" r:id="rId45"/>
    <p:sldId id="324" r:id="rId46"/>
    <p:sldId id="325" r:id="rId47"/>
    <p:sldId id="289"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3" d="100"/>
          <a:sy n="63"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BDC62-ED0E-184F-9D08-D63869B2A23A}"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63D63-D153-C247-AC90-5BD494AF698A}" type="slidenum">
              <a:rPr lang="en-US" smtClean="0"/>
              <a:t>‹#›</a:t>
            </a:fld>
            <a:endParaRPr lang="en-US"/>
          </a:p>
        </p:txBody>
      </p:sp>
    </p:spTree>
    <p:extLst>
      <p:ext uri="{BB962C8B-B14F-4D97-AF65-F5344CB8AC3E}">
        <p14:creationId xmlns:p14="http://schemas.microsoft.com/office/powerpoint/2010/main" val="668086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Odontoblasts are considered part of pulp and dentin tissues because their cell bodies are in the pulp cavity, but their long, slender cytoplasmic cell </a:t>
            </a:r>
            <a:r>
              <a:rPr lang="en-US" dirty="0" err="1" smtClean="0"/>
              <a:t>processesTomes</a:t>
            </a:r>
            <a:r>
              <a:rPr lang="en-US" dirty="0" smtClean="0"/>
              <a:t> fibers) extend well (100–200 µm) into the tubules in the mineralized dentin </a:t>
            </a:r>
            <a:r>
              <a:rPr lang="en-US" dirty="0" err="1" smtClean="0"/>
              <a:t>Odontoblastic</a:t>
            </a:r>
            <a:r>
              <a:rPr lang="en-US" dirty="0" smtClean="0"/>
              <a:t> processes occasionally cross the DEJ into enamel</a:t>
            </a:r>
          </a:p>
          <a:p>
            <a:endParaRPr lang="en-US" dirty="0"/>
          </a:p>
        </p:txBody>
      </p:sp>
      <p:sp>
        <p:nvSpPr>
          <p:cNvPr id="4" name="Slide Number Placeholder 3"/>
          <p:cNvSpPr>
            <a:spLocks noGrp="1"/>
          </p:cNvSpPr>
          <p:nvPr>
            <p:ph type="sldNum" sz="quarter" idx="10"/>
          </p:nvPr>
        </p:nvSpPr>
        <p:spPr/>
        <p:txBody>
          <a:bodyPr/>
          <a:lstStyle/>
          <a:p>
            <a:fld id="{F0309F40-93BF-4706-9B01-5D673DC07158}" type="slidenum">
              <a:rPr lang="en-US" smtClean="0"/>
              <a:t>3</a:t>
            </a:fld>
            <a:endParaRPr lang="en-US"/>
          </a:p>
        </p:txBody>
      </p:sp>
    </p:spTree>
    <p:extLst>
      <p:ext uri="{BB962C8B-B14F-4D97-AF65-F5344CB8AC3E}">
        <p14:creationId xmlns:p14="http://schemas.microsoft.com/office/powerpoint/2010/main" val="319538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predentin</a:t>
            </a:r>
            <a:r>
              <a:rPr lang="en-US" dirty="0" smtClean="0"/>
              <a:t> is 10-30 µm </a:t>
            </a:r>
            <a:r>
              <a:rPr lang="en-US" dirty="0" err="1" smtClean="0"/>
              <a:t>unmineralized</a:t>
            </a:r>
            <a:r>
              <a:rPr lang="en-US" dirty="0" smtClean="0"/>
              <a:t> zone between the mineralized dentin and </a:t>
            </a:r>
            <a:r>
              <a:rPr lang="en-US" dirty="0" err="1" smtClean="0"/>
              <a:t>odontoblasts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DC163D63-D153-C247-AC90-5BD494AF698A}" type="slidenum">
              <a:rPr lang="en-US" smtClean="0"/>
              <a:t>21</a:t>
            </a:fld>
            <a:endParaRPr lang="en-US"/>
          </a:p>
        </p:txBody>
      </p:sp>
    </p:spTree>
    <p:extLst>
      <p:ext uri="{BB962C8B-B14F-4D97-AF65-F5344CB8AC3E}">
        <p14:creationId xmlns:p14="http://schemas.microsoft.com/office/powerpoint/2010/main" val="353565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shining by reflecting light</a:t>
            </a:r>
          </a:p>
          <a:p>
            <a:r>
              <a:rPr lang="en-US" dirty="0" err="1" smtClean="0"/>
              <a:t>colour</a:t>
            </a:r>
            <a:r>
              <a:rPr lang="en-US" dirty="0" smtClean="0"/>
              <a:t> and shade</a:t>
            </a:r>
          </a:p>
          <a:p>
            <a:endParaRPr lang="en-US" dirty="0"/>
          </a:p>
        </p:txBody>
      </p:sp>
      <p:sp>
        <p:nvSpPr>
          <p:cNvPr id="4" name="Slide Number Placeholder 3"/>
          <p:cNvSpPr>
            <a:spLocks noGrp="1"/>
          </p:cNvSpPr>
          <p:nvPr>
            <p:ph type="sldNum" sz="quarter" idx="10"/>
          </p:nvPr>
        </p:nvSpPr>
        <p:spPr/>
        <p:txBody>
          <a:bodyPr/>
          <a:lstStyle/>
          <a:p>
            <a:fld id="{DC163D63-D153-C247-AC90-5BD494AF698A}" type="slidenum">
              <a:rPr lang="en-US" smtClean="0"/>
              <a:t>37</a:t>
            </a:fld>
            <a:endParaRPr lang="en-US"/>
          </a:p>
        </p:txBody>
      </p:sp>
    </p:spTree>
    <p:extLst>
      <p:ext uri="{BB962C8B-B14F-4D97-AF65-F5344CB8AC3E}">
        <p14:creationId xmlns:p14="http://schemas.microsoft.com/office/powerpoint/2010/main" val="97376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23EDC8-9BF1-4D33-B56F-0C5829866CF5}" type="slidenum">
              <a:rPr lang="tr-TR" smtClean="0"/>
              <a:pPr/>
              <a:t>‹#›</a:t>
            </a:fld>
            <a:endParaRPr lang="tr-T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0B6CC-B1DD-482C-82F3-DC7E1040BA87}" type="datetimeFigureOut">
              <a:rPr lang="tr-TR" smtClean="0"/>
              <a:pPr/>
              <a:t>05.11.2015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23EDC8-9BF1-4D33-B56F-0C5829866CF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4F0B6CC-B1DD-482C-82F3-DC7E1040BA87}" type="datetimeFigureOut">
              <a:rPr lang="tr-TR" smtClean="0"/>
              <a:pPr/>
              <a:t>05.11.2015</a:t>
            </a:fld>
            <a:endParaRPr lang="tr-T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tr-T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C23EDC8-9BF1-4D33-B56F-0C5829866CF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just" defTabSz="1066800">
              <a:lnSpc>
                <a:spcPct val="90000"/>
              </a:lnSpc>
              <a:spcAft>
                <a:spcPct val="35000"/>
              </a:spcAft>
            </a:pPr>
            <a:r>
              <a:rPr lang="en-GB" dirty="0" smtClean="0">
                <a:solidFill>
                  <a:srgbClr val="000000"/>
                </a:solidFill>
              </a:rPr>
              <a:t>Dentin is a hard bone-like tissue that is present in the crown as well as in the root of teeth.</a:t>
            </a:r>
          </a:p>
          <a:p>
            <a:pPr algn="just" defTabSz="1066800">
              <a:lnSpc>
                <a:spcPct val="90000"/>
              </a:lnSpc>
              <a:spcAft>
                <a:spcPct val="35000"/>
              </a:spcAft>
            </a:pPr>
            <a:endParaRPr lang="en-GB" dirty="0" smtClean="0">
              <a:solidFill>
                <a:srgbClr val="000000"/>
              </a:solidFill>
            </a:endParaRPr>
          </a:p>
          <a:p>
            <a:pPr algn="just" defTabSz="1066800">
              <a:lnSpc>
                <a:spcPct val="90000"/>
              </a:lnSpc>
              <a:spcAft>
                <a:spcPct val="35000"/>
              </a:spcAft>
            </a:pPr>
            <a:r>
              <a:rPr lang="en-GB" dirty="0" smtClean="0">
                <a:solidFill>
                  <a:srgbClr val="000000"/>
                </a:solidFill>
              </a:rPr>
              <a:t>In the crown, dentin is covered by enamel and in the root it is covered by </a:t>
            </a:r>
            <a:r>
              <a:rPr lang="en-GB" dirty="0" err="1" smtClean="0">
                <a:solidFill>
                  <a:srgbClr val="000000"/>
                </a:solidFill>
              </a:rPr>
              <a:t>cementum</a:t>
            </a:r>
            <a:endParaRPr lang="en-GB" dirty="0" smtClean="0">
              <a:solidFill>
                <a:srgbClr val="000000"/>
              </a:solidFill>
            </a:endParaRPr>
          </a:p>
          <a:p>
            <a:pPr algn="just" defTabSz="1066800">
              <a:lnSpc>
                <a:spcPct val="90000"/>
              </a:lnSpc>
              <a:spcAft>
                <a:spcPct val="35000"/>
              </a:spcAft>
            </a:pPr>
            <a:endParaRPr lang="en-GB" dirty="0" smtClean="0">
              <a:solidFill>
                <a:srgbClr val="000000"/>
              </a:solidFill>
            </a:endParaRPr>
          </a:p>
          <a:p>
            <a:endParaRPr lang="tr-TR" dirty="0"/>
          </a:p>
        </p:txBody>
      </p:sp>
      <p:sp>
        <p:nvSpPr>
          <p:cNvPr id="2" name="TextBox 1"/>
          <p:cNvSpPr txBox="1"/>
          <p:nvPr/>
        </p:nvSpPr>
        <p:spPr>
          <a:xfrm>
            <a:off x="2170071" y="548680"/>
            <a:ext cx="4305536"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720" y="0"/>
            <a:ext cx="4286280" cy="1200329"/>
          </a:xfrm>
          <a:prstGeom prst="rect">
            <a:avLst/>
          </a:prstGeom>
          <a:noFill/>
          <a:ln w="9525">
            <a:noFill/>
            <a:miter lim="800000"/>
            <a:headEnd/>
            <a:tailEnd/>
          </a:ln>
          <a:effectLst/>
        </p:spPr>
        <p:txBody>
          <a:bodyPr wrap="square">
            <a:spAutoFit/>
          </a:bodyPr>
          <a:lstStyle/>
          <a:p>
            <a:pPr>
              <a:defRPr/>
            </a:pPr>
            <a:endParaRPr lang="en-US" sz="3600" dirty="0" smtClean="0">
              <a:solidFill>
                <a:srgbClr val="2F97B5"/>
              </a:solidFill>
              <a:effectLst>
                <a:outerShdw blurRad="38100" dist="38100" dir="2700000" algn="tl">
                  <a:srgbClr val="000000"/>
                </a:outerShdw>
              </a:effectLst>
            </a:endParaRPr>
          </a:p>
          <a:p>
            <a:pPr>
              <a:defRPr/>
            </a:pPr>
            <a:r>
              <a:rPr lang="en-US" sz="3600" dirty="0" smtClean="0">
                <a:solidFill>
                  <a:schemeClr val="accent2"/>
                </a:solidFill>
                <a:effectLst>
                  <a:outerShdw blurRad="38100" dist="38100" dir="2700000" algn="tl">
                    <a:srgbClr val="000000"/>
                  </a:outerShdw>
                </a:effectLst>
                <a:latin typeface="+mj-lt"/>
              </a:rPr>
              <a:t>Types </a:t>
            </a:r>
            <a:r>
              <a:rPr lang="en-US" sz="3600" dirty="0">
                <a:solidFill>
                  <a:schemeClr val="accent2"/>
                </a:solidFill>
                <a:effectLst>
                  <a:outerShdw blurRad="38100" dist="38100" dir="2700000" algn="tl">
                    <a:srgbClr val="000000"/>
                  </a:outerShdw>
                </a:effectLst>
                <a:latin typeface="+mj-lt"/>
              </a:rPr>
              <a:t>of </a:t>
            </a:r>
            <a:r>
              <a:rPr lang="en-US" sz="3600" dirty="0" smtClean="0">
                <a:solidFill>
                  <a:schemeClr val="accent2"/>
                </a:solidFill>
                <a:effectLst>
                  <a:outerShdw blurRad="38100" dist="38100" dir="2700000" algn="tl">
                    <a:srgbClr val="000000"/>
                  </a:outerShdw>
                </a:effectLst>
                <a:latin typeface="+mj-lt"/>
              </a:rPr>
              <a:t>Dentin :</a:t>
            </a:r>
            <a:endParaRPr lang="en-US" sz="3600" dirty="0">
              <a:solidFill>
                <a:schemeClr val="accent2"/>
              </a:solidFill>
              <a:effectLst>
                <a:outerShdw blurRad="38100" dist="38100" dir="2700000" algn="tl">
                  <a:srgbClr val="000000"/>
                </a:outerShdw>
              </a:effectLst>
              <a:latin typeface="+mj-lt"/>
            </a:endParaRPr>
          </a:p>
        </p:txBody>
      </p:sp>
      <p:sp>
        <p:nvSpPr>
          <p:cNvPr id="9219" name="Text Box 3"/>
          <p:cNvSpPr txBox="1">
            <a:spLocks noChangeArrowheads="1"/>
          </p:cNvSpPr>
          <p:nvPr/>
        </p:nvSpPr>
        <p:spPr bwMode="auto">
          <a:xfrm>
            <a:off x="4038600" y="1389063"/>
            <a:ext cx="1166605" cy="461665"/>
          </a:xfrm>
          <a:prstGeom prst="rect">
            <a:avLst/>
          </a:prstGeom>
          <a:noFill/>
          <a:ln w="28575">
            <a:solidFill>
              <a:schemeClr val="bg1"/>
            </a:solidFill>
            <a:miter lim="800000"/>
            <a:headEnd/>
            <a:tailEnd/>
          </a:ln>
        </p:spPr>
        <p:txBody>
          <a:bodyPr wrap="none">
            <a:spAutoFit/>
          </a:bodyPr>
          <a:lstStyle/>
          <a:p>
            <a:r>
              <a:rPr lang="en-US" sz="2400" b="1" dirty="0">
                <a:solidFill>
                  <a:srgbClr val="2F97B5"/>
                </a:solidFill>
              </a:rPr>
              <a:t>Dentin</a:t>
            </a:r>
          </a:p>
        </p:txBody>
      </p:sp>
      <p:sp>
        <p:nvSpPr>
          <p:cNvPr id="9220" name="Text Box 4"/>
          <p:cNvSpPr txBox="1">
            <a:spLocks noChangeArrowheads="1"/>
          </p:cNvSpPr>
          <p:nvPr/>
        </p:nvSpPr>
        <p:spPr bwMode="auto">
          <a:xfrm>
            <a:off x="18701" y="2671763"/>
            <a:ext cx="2609083"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2000" dirty="0">
                <a:solidFill>
                  <a:srgbClr val="2F97B5"/>
                </a:solidFill>
              </a:rPr>
              <a:t>Primary physiologic </a:t>
            </a:r>
          </a:p>
          <a:p>
            <a:pPr algn="ctr"/>
            <a:r>
              <a:rPr lang="en-US" sz="2000" dirty="0">
                <a:solidFill>
                  <a:srgbClr val="2F97B5"/>
                </a:solidFill>
              </a:rPr>
              <a:t>dentin</a:t>
            </a:r>
          </a:p>
        </p:txBody>
      </p:sp>
      <p:sp>
        <p:nvSpPr>
          <p:cNvPr id="9221" name="Text Box 5"/>
          <p:cNvSpPr txBox="1">
            <a:spLocks noChangeArrowheads="1"/>
          </p:cNvSpPr>
          <p:nvPr/>
        </p:nvSpPr>
        <p:spPr bwMode="auto">
          <a:xfrm>
            <a:off x="2739690" y="2671763"/>
            <a:ext cx="2916909" cy="70788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n-US" sz="2000" dirty="0">
                <a:solidFill>
                  <a:srgbClr val="2F97B5"/>
                </a:solidFill>
              </a:rPr>
              <a:t>Secondary physiologic </a:t>
            </a:r>
          </a:p>
          <a:p>
            <a:pPr algn="ctr"/>
            <a:r>
              <a:rPr lang="en-US" sz="2000" dirty="0">
                <a:solidFill>
                  <a:srgbClr val="2F97B5"/>
                </a:solidFill>
              </a:rPr>
              <a:t>dentin</a:t>
            </a:r>
          </a:p>
        </p:txBody>
      </p:sp>
      <p:sp>
        <p:nvSpPr>
          <p:cNvPr id="9222" name="Text Box 6"/>
          <p:cNvSpPr txBox="1">
            <a:spLocks noChangeArrowheads="1"/>
          </p:cNvSpPr>
          <p:nvPr/>
        </p:nvSpPr>
        <p:spPr bwMode="auto">
          <a:xfrm>
            <a:off x="5737762" y="2671763"/>
            <a:ext cx="3400941" cy="132343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2000" dirty="0">
                <a:solidFill>
                  <a:srgbClr val="2F97B5"/>
                </a:solidFill>
              </a:rPr>
              <a:t>Tertiary dentin or</a:t>
            </a:r>
          </a:p>
          <a:p>
            <a:pPr algn="ctr"/>
            <a:r>
              <a:rPr lang="en-US" sz="2000" dirty="0">
                <a:solidFill>
                  <a:srgbClr val="2F97B5"/>
                </a:solidFill>
              </a:rPr>
              <a:t>reparative dentin or</a:t>
            </a:r>
          </a:p>
          <a:p>
            <a:pPr algn="ctr"/>
            <a:r>
              <a:rPr lang="en-US" sz="2000" dirty="0">
                <a:solidFill>
                  <a:srgbClr val="2F97B5"/>
                </a:solidFill>
              </a:rPr>
              <a:t>reactionary dentin or</a:t>
            </a:r>
          </a:p>
          <a:p>
            <a:pPr algn="ctr"/>
            <a:r>
              <a:rPr lang="en-US" sz="2000" dirty="0">
                <a:solidFill>
                  <a:srgbClr val="2F97B5"/>
                </a:solidFill>
              </a:rPr>
              <a:t>irregular secondary dentin</a:t>
            </a:r>
          </a:p>
        </p:txBody>
      </p:sp>
      <p:sp>
        <p:nvSpPr>
          <p:cNvPr id="9223" name="Text Box 7"/>
          <p:cNvSpPr txBox="1">
            <a:spLocks noChangeArrowheads="1"/>
          </p:cNvSpPr>
          <p:nvPr/>
        </p:nvSpPr>
        <p:spPr bwMode="auto">
          <a:xfrm>
            <a:off x="367373" y="4606925"/>
            <a:ext cx="1013093" cy="707886"/>
          </a:xfrm>
          <a:prstGeom prst="rect">
            <a:avLst/>
          </a:prstGeom>
          <a:noFill/>
          <a:ln w="28575">
            <a:solidFill>
              <a:schemeClr val="bg1"/>
            </a:solidFill>
            <a:miter lim="800000"/>
            <a:headEnd/>
            <a:tailEnd/>
          </a:ln>
        </p:spPr>
        <p:txBody>
          <a:bodyPr wrap="none">
            <a:spAutoFit/>
          </a:bodyPr>
          <a:lstStyle/>
          <a:p>
            <a:pPr algn="ctr"/>
            <a:r>
              <a:rPr lang="en-US" sz="2000" dirty="0">
                <a:solidFill>
                  <a:srgbClr val="2F97B5"/>
                </a:solidFill>
              </a:rPr>
              <a:t>Mantle </a:t>
            </a:r>
          </a:p>
          <a:p>
            <a:pPr algn="ctr"/>
            <a:r>
              <a:rPr lang="en-US" sz="2000" dirty="0">
                <a:solidFill>
                  <a:srgbClr val="2F97B5"/>
                </a:solidFill>
              </a:rPr>
              <a:t>dentin</a:t>
            </a:r>
          </a:p>
        </p:txBody>
      </p:sp>
      <p:sp>
        <p:nvSpPr>
          <p:cNvPr id="9224" name="Text Box 8"/>
          <p:cNvSpPr txBox="1">
            <a:spLocks noChangeArrowheads="1"/>
          </p:cNvSpPr>
          <p:nvPr/>
        </p:nvSpPr>
        <p:spPr bwMode="auto">
          <a:xfrm>
            <a:off x="2030310" y="4572000"/>
            <a:ext cx="1814719" cy="707886"/>
          </a:xfrm>
          <a:prstGeom prst="rect">
            <a:avLst/>
          </a:prstGeom>
          <a:noFill/>
          <a:ln w="28575">
            <a:solidFill>
              <a:schemeClr val="bg1"/>
            </a:solidFill>
            <a:miter lim="800000"/>
            <a:headEnd/>
            <a:tailEnd/>
          </a:ln>
        </p:spPr>
        <p:txBody>
          <a:bodyPr wrap="none">
            <a:spAutoFit/>
          </a:bodyPr>
          <a:lstStyle/>
          <a:p>
            <a:pPr algn="ctr"/>
            <a:r>
              <a:rPr lang="en-US" sz="2000" dirty="0" err="1">
                <a:solidFill>
                  <a:srgbClr val="2F97B5"/>
                </a:solidFill>
              </a:rPr>
              <a:t>Circumpulpal</a:t>
            </a:r>
            <a:r>
              <a:rPr lang="en-US" sz="2000" dirty="0">
                <a:solidFill>
                  <a:srgbClr val="2F97B5"/>
                </a:solidFill>
              </a:rPr>
              <a:t> </a:t>
            </a:r>
          </a:p>
          <a:p>
            <a:pPr algn="ctr"/>
            <a:r>
              <a:rPr lang="en-US" sz="2000" dirty="0">
                <a:solidFill>
                  <a:srgbClr val="2F97B5"/>
                </a:solidFill>
              </a:rPr>
              <a:t>dentin</a:t>
            </a:r>
          </a:p>
        </p:txBody>
      </p:sp>
      <p:sp>
        <p:nvSpPr>
          <p:cNvPr id="9225" name="Text Box 9"/>
          <p:cNvSpPr txBox="1">
            <a:spLocks noChangeArrowheads="1"/>
          </p:cNvSpPr>
          <p:nvPr/>
        </p:nvSpPr>
        <p:spPr bwMode="auto">
          <a:xfrm>
            <a:off x="4529513" y="4606925"/>
            <a:ext cx="1531188" cy="707886"/>
          </a:xfrm>
          <a:prstGeom prst="rect">
            <a:avLst/>
          </a:prstGeom>
          <a:noFill/>
          <a:ln w="28575">
            <a:solidFill>
              <a:schemeClr val="bg1"/>
            </a:solidFill>
            <a:miter lim="800000"/>
            <a:headEnd/>
            <a:tailEnd/>
          </a:ln>
        </p:spPr>
        <p:txBody>
          <a:bodyPr wrap="none">
            <a:spAutoFit/>
          </a:bodyPr>
          <a:lstStyle/>
          <a:p>
            <a:pPr algn="ctr"/>
            <a:r>
              <a:rPr lang="en-US" sz="2000" dirty="0" err="1">
                <a:solidFill>
                  <a:srgbClr val="2F97B5"/>
                </a:solidFill>
              </a:rPr>
              <a:t>Peritubular</a:t>
            </a:r>
            <a:r>
              <a:rPr lang="en-US" sz="2000" dirty="0">
                <a:solidFill>
                  <a:srgbClr val="2F97B5"/>
                </a:solidFill>
              </a:rPr>
              <a:t> </a:t>
            </a:r>
          </a:p>
          <a:p>
            <a:pPr algn="ctr"/>
            <a:r>
              <a:rPr lang="en-US" sz="2000" dirty="0">
                <a:solidFill>
                  <a:srgbClr val="2F97B5"/>
                </a:solidFill>
              </a:rPr>
              <a:t>dentin</a:t>
            </a:r>
          </a:p>
        </p:txBody>
      </p:sp>
      <p:sp>
        <p:nvSpPr>
          <p:cNvPr id="9226" name="Text Box 10"/>
          <p:cNvSpPr txBox="1">
            <a:spLocks noChangeArrowheads="1"/>
          </p:cNvSpPr>
          <p:nvPr/>
        </p:nvSpPr>
        <p:spPr bwMode="auto">
          <a:xfrm>
            <a:off x="6977672" y="4572000"/>
            <a:ext cx="1646605" cy="707886"/>
          </a:xfrm>
          <a:prstGeom prst="rect">
            <a:avLst/>
          </a:prstGeom>
          <a:noFill/>
          <a:ln w="28575">
            <a:solidFill>
              <a:schemeClr val="bg1"/>
            </a:solidFill>
            <a:miter lim="800000"/>
            <a:headEnd/>
            <a:tailEnd/>
          </a:ln>
        </p:spPr>
        <p:txBody>
          <a:bodyPr wrap="none">
            <a:spAutoFit/>
          </a:bodyPr>
          <a:lstStyle/>
          <a:p>
            <a:pPr algn="ctr"/>
            <a:r>
              <a:rPr lang="en-US" sz="2000" dirty="0" err="1">
                <a:solidFill>
                  <a:srgbClr val="2F97B5"/>
                </a:solidFill>
              </a:rPr>
              <a:t>Intertubular</a:t>
            </a:r>
            <a:r>
              <a:rPr lang="en-US" sz="2000" dirty="0">
                <a:solidFill>
                  <a:srgbClr val="2F97B5"/>
                </a:solidFill>
              </a:rPr>
              <a:t> </a:t>
            </a:r>
          </a:p>
          <a:p>
            <a:pPr algn="ctr"/>
            <a:r>
              <a:rPr lang="en-US" sz="2000" dirty="0">
                <a:solidFill>
                  <a:srgbClr val="2F97B5"/>
                </a:solidFill>
              </a:rPr>
              <a:t>dentin</a:t>
            </a:r>
          </a:p>
        </p:txBody>
      </p:sp>
      <p:sp>
        <p:nvSpPr>
          <p:cNvPr id="9227" name="Line 11"/>
          <p:cNvSpPr>
            <a:spLocks noChangeShapeType="1"/>
          </p:cNvSpPr>
          <p:nvPr/>
        </p:nvSpPr>
        <p:spPr bwMode="auto">
          <a:xfrm flipV="1">
            <a:off x="1295400" y="2055813"/>
            <a:ext cx="6327775" cy="1587"/>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28" name="Line 12"/>
          <p:cNvSpPr>
            <a:spLocks noChangeShapeType="1"/>
          </p:cNvSpPr>
          <p:nvPr/>
        </p:nvSpPr>
        <p:spPr bwMode="auto">
          <a:xfrm>
            <a:off x="4495800" y="1828800"/>
            <a:ext cx="0" cy="228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29" name="Line 13"/>
          <p:cNvSpPr>
            <a:spLocks noChangeShapeType="1"/>
          </p:cNvSpPr>
          <p:nvPr/>
        </p:nvSpPr>
        <p:spPr bwMode="auto">
          <a:xfrm>
            <a:off x="1295400" y="2057400"/>
            <a:ext cx="0" cy="609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0" name="Line 14"/>
          <p:cNvSpPr>
            <a:spLocks noChangeShapeType="1"/>
          </p:cNvSpPr>
          <p:nvPr/>
        </p:nvSpPr>
        <p:spPr bwMode="auto">
          <a:xfrm>
            <a:off x="4114800" y="2057400"/>
            <a:ext cx="0" cy="609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1" name="Line 15"/>
          <p:cNvSpPr>
            <a:spLocks noChangeShapeType="1"/>
          </p:cNvSpPr>
          <p:nvPr/>
        </p:nvSpPr>
        <p:spPr bwMode="auto">
          <a:xfrm>
            <a:off x="7620000" y="2057400"/>
            <a:ext cx="0" cy="609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2" name="Line 16"/>
          <p:cNvSpPr>
            <a:spLocks noChangeShapeType="1"/>
          </p:cNvSpPr>
          <p:nvPr/>
        </p:nvSpPr>
        <p:spPr bwMode="auto">
          <a:xfrm>
            <a:off x="857224" y="4286256"/>
            <a:ext cx="6858000" cy="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3" name="Line 17"/>
          <p:cNvSpPr>
            <a:spLocks noChangeShapeType="1"/>
          </p:cNvSpPr>
          <p:nvPr/>
        </p:nvSpPr>
        <p:spPr bwMode="auto">
          <a:xfrm>
            <a:off x="914400" y="3352800"/>
            <a:ext cx="0" cy="990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4" name="Line 18"/>
          <p:cNvSpPr>
            <a:spLocks noChangeShapeType="1"/>
          </p:cNvSpPr>
          <p:nvPr/>
        </p:nvSpPr>
        <p:spPr bwMode="auto">
          <a:xfrm>
            <a:off x="914400" y="4343400"/>
            <a:ext cx="0" cy="228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5" name="Line 19"/>
          <p:cNvSpPr>
            <a:spLocks noChangeShapeType="1"/>
          </p:cNvSpPr>
          <p:nvPr/>
        </p:nvSpPr>
        <p:spPr bwMode="auto">
          <a:xfrm>
            <a:off x="2895600" y="4343400"/>
            <a:ext cx="0" cy="228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6" name="Line 20"/>
          <p:cNvSpPr>
            <a:spLocks noChangeShapeType="1"/>
          </p:cNvSpPr>
          <p:nvPr/>
        </p:nvSpPr>
        <p:spPr bwMode="auto">
          <a:xfrm>
            <a:off x="7772400" y="4343400"/>
            <a:ext cx="0" cy="228600"/>
          </a:xfrm>
          <a:prstGeom prst="line">
            <a:avLst/>
          </a:prstGeom>
          <a:noFill/>
          <a:ln w="28575">
            <a:solidFill>
              <a:schemeClr val="accent1"/>
            </a:solidFill>
            <a:round/>
            <a:headEnd/>
            <a:tailEnd/>
          </a:ln>
        </p:spPr>
        <p:txBody>
          <a:bodyPr/>
          <a:lstStyle/>
          <a:p>
            <a:endParaRPr lang="tr-TR" sz="2000">
              <a:solidFill>
                <a:srgbClr val="2F97B5"/>
              </a:solidFill>
            </a:endParaRPr>
          </a:p>
        </p:txBody>
      </p:sp>
      <p:sp>
        <p:nvSpPr>
          <p:cNvPr id="9237" name="Line 21"/>
          <p:cNvSpPr>
            <a:spLocks noChangeShapeType="1"/>
          </p:cNvSpPr>
          <p:nvPr/>
        </p:nvSpPr>
        <p:spPr bwMode="auto">
          <a:xfrm flipV="1">
            <a:off x="5257800" y="4343400"/>
            <a:ext cx="0" cy="228600"/>
          </a:xfrm>
          <a:prstGeom prst="line">
            <a:avLst/>
          </a:prstGeom>
          <a:noFill/>
          <a:ln w="28575">
            <a:solidFill>
              <a:schemeClr val="accent1"/>
            </a:solidFill>
            <a:round/>
            <a:headEnd/>
            <a:tailEnd/>
          </a:ln>
        </p:spPr>
        <p:txBody>
          <a:bodyPr/>
          <a:lstStyle/>
          <a:p>
            <a:endParaRPr lang="tr-TR" sz="2000">
              <a:solidFill>
                <a:srgbClr val="2F97B5"/>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F8DE2"/>
                </a:solidFill>
              </a:rPr>
              <a:t>A. Primary Dentin</a:t>
            </a:r>
            <a:endParaRPr lang="en-US" b="1" dirty="0">
              <a:solidFill>
                <a:srgbClr val="3F8DE2"/>
              </a:solidFill>
            </a:endParaRPr>
          </a:p>
        </p:txBody>
      </p:sp>
      <p:sp>
        <p:nvSpPr>
          <p:cNvPr id="3" name="Content Placeholder 2"/>
          <p:cNvSpPr>
            <a:spLocks noGrp="1"/>
          </p:cNvSpPr>
          <p:nvPr>
            <p:ph sz="half" idx="1"/>
          </p:nvPr>
        </p:nvSpPr>
        <p:spPr>
          <a:xfrm>
            <a:off x="323527" y="1605880"/>
            <a:ext cx="8268023" cy="4343400"/>
          </a:xfrm>
        </p:spPr>
        <p:txBody>
          <a:bodyPr>
            <a:normAutofit/>
          </a:bodyPr>
          <a:lstStyle/>
          <a:p>
            <a:r>
              <a:rPr lang="en-US" sz="3200" dirty="0"/>
              <a:t>The dentin forming the initial shape of the tooth is </a:t>
            </a:r>
            <a:r>
              <a:rPr lang="en-US" sz="3200" dirty="0" smtClean="0"/>
              <a:t>called primary </a:t>
            </a:r>
            <a:r>
              <a:rPr lang="en-US" sz="3200" dirty="0"/>
              <a:t>dentin and is usually completed 3 years after </a:t>
            </a:r>
            <a:r>
              <a:rPr lang="en-US" sz="3200" dirty="0" smtClean="0"/>
              <a:t>tooth eruption </a:t>
            </a:r>
            <a:r>
              <a:rPr lang="en-US" sz="3200" dirty="0"/>
              <a:t>(in the case of permanent teeth). </a:t>
            </a:r>
          </a:p>
        </p:txBody>
      </p:sp>
    </p:spTree>
    <p:extLst>
      <p:ext uri="{BB962C8B-B14F-4D97-AF65-F5344CB8AC3E}">
        <p14:creationId xmlns:p14="http://schemas.microsoft.com/office/powerpoint/2010/main" val="369089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16832"/>
            <a:ext cx="4536504" cy="3046988"/>
          </a:xfrm>
          <a:prstGeom prst="rect">
            <a:avLst/>
          </a:prstGeom>
        </p:spPr>
        <p:txBody>
          <a:bodyPr wrap="square">
            <a:spAutoFit/>
          </a:bodyPr>
          <a:lstStyle/>
          <a:p>
            <a:pPr>
              <a:buNone/>
            </a:pPr>
            <a:r>
              <a:rPr lang="en-US" sz="3200" dirty="0" smtClean="0"/>
              <a:t>The dentinal tubules are small canals that </a:t>
            </a:r>
            <a:r>
              <a:rPr lang="en-US" sz="2800" dirty="0" smtClean="0"/>
              <a:t>extend</a:t>
            </a:r>
            <a:r>
              <a:rPr lang="en-US" sz="3200" dirty="0" smtClean="0"/>
              <a:t> across the entire width of dentin, from the DEJ or DCJ to the pulp.</a:t>
            </a:r>
            <a:endParaRPr lang="tr-TR" sz="3200" dirty="0"/>
          </a:p>
        </p:txBody>
      </p:sp>
      <p:pic>
        <p:nvPicPr>
          <p:cNvPr id="3" name="Picture 2" descr="Screen Shot 2015-11-02 at 11.26.5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72816"/>
            <a:ext cx="4246228" cy="4221778"/>
          </a:xfrm>
          <a:prstGeom prst="rect">
            <a:avLst/>
          </a:prstGeom>
        </p:spPr>
      </p:pic>
      <p:sp>
        <p:nvSpPr>
          <p:cNvPr id="5" name="Rectangle 4"/>
          <p:cNvSpPr/>
          <p:nvPr/>
        </p:nvSpPr>
        <p:spPr>
          <a:xfrm>
            <a:off x="1691680" y="476672"/>
            <a:ext cx="5750455" cy="800219"/>
          </a:xfrm>
          <a:prstGeom prst="rect">
            <a:avLst/>
          </a:prstGeom>
        </p:spPr>
        <p:txBody>
          <a:bodyPr wrap="none">
            <a:spAutoFit/>
          </a:bodyPr>
          <a:lstStyle/>
          <a:p>
            <a:r>
              <a:rPr lang="en-US" sz="4600" b="1" dirty="0">
                <a:solidFill>
                  <a:srgbClr val="244A58"/>
                </a:solidFill>
                <a:ea typeface="+mj-ea"/>
                <a:cs typeface="+mj-cs"/>
              </a:rPr>
              <a:t>1. Dentinal Tubules</a:t>
            </a:r>
            <a:endParaRPr lang="en-US" dirty="0"/>
          </a:p>
        </p:txBody>
      </p:sp>
    </p:spTree>
    <p:extLst>
      <p:ext uri="{BB962C8B-B14F-4D97-AF65-F5344CB8AC3E}">
        <p14:creationId xmlns:p14="http://schemas.microsoft.com/office/powerpoint/2010/main" val="272841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042276" cy="2980927"/>
          </a:xfrm>
        </p:spPr>
        <p:txBody>
          <a:bodyPr>
            <a:normAutofit/>
          </a:bodyPr>
          <a:lstStyle/>
          <a:p>
            <a:r>
              <a:rPr lang="en-US" sz="2800" dirty="0" smtClean="0"/>
              <a:t>The dentinal tubules follow a gentle “S”-shaped curve in the tooth crown and are straighter in the </a:t>
            </a:r>
            <a:r>
              <a:rPr lang="en-US" sz="2800" dirty="0" err="1" smtClean="0"/>
              <a:t>incisal</a:t>
            </a:r>
            <a:r>
              <a:rPr lang="en-US" sz="2800" dirty="0" smtClean="0"/>
              <a:t> edges, cusps and root areas.</a:t>
            </a:r>
          </a:p>
          <a:p>
            <a:r>
              <a:rPr lang="en-US" sz="2800" dirty="0" smtClean="0"/>
              <a:t> The ends of the tubules are perpendicular to </a:t>
            </a:r>
            <a:r>
              <a:rPr lang="en-US" sz="2800" dirty="0" err="1" smtClean="0"/>
              <a:t>dentinoenamel</a:t>
            </a:r>
            <a:r>
              <a:rPr lang="en-US" sz="2800" dirty="0" smtClean="0"/>
              <a:t> and </a:t>
            </a:r>
            <a:r>
              <a:rPr lang="en-US" sz="2800" dirty="0" err="1" smtClean="0"/>
              <a:t>dentino</a:t>
            </a:r>
            <a:r>
              <a:rPr lang="en-US" sz="2800" dirty="0" smtClean="0"/>
              <a:t> </a:t>
            </a:r>
            <a:r>
              <a:rPr lang="en-US" sz="2800" dirty="0" err="1" smtClean="0"/>
              <a:t>cemental</a:t>
            </a:r>
            <a:r>
              <a:rPr lang="en-US" sz="2800" dirty="0" smtClean="0"/>
              <a:t> junctions.</a:t>
            </a:r>
          </a:p>
        </p:txBody>
      </p:sp>
      <p:pic>
        <p:nvPicPr>
          <p:cNvPr id="4" name="Picture 9" descr="Picture1"/>
          <p:cNvPicPr>
            <a:picLocks noChangeAspect="1" noChangeArrowheads="1"/>
          </p:cNvPicPr>
          <p:nvPr/>
        </p:nvPicPr>
        <p:blipFill>
          <a:blip r:embed="rId2"/>
          <a:srcRect/>
          <a:stretch>
            <a:fillRect/>
          </a:stretch>
        </p:blipFill>
        <p:spPr bwMode="auto">
          <a:xfrm>
            <a:off x="2627784" y="4048125"/>
            <a:ext cx="4206875" cy="280987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1401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Picture1"/>
          <p:cNvPicPr>
            <a:picLocks noChangeAspect="1" noChangeArrowheads="1"/>
          </p:cNvPicPr>
          <p:nvPr/>
        </p:nvPicPr>
        <p:blipFill>
          <a:blip r:embed="rId2"/>
          <a:srcRect/>
          <a:stretch>
            <a:fillRect/>
          </a:stretch>
        </p:blipFill>
        <p:spPr bwMode="auto">
          <a:xfrm>
            <a:off x="533400" y="3724275"/>
            <a:ext cx="4133850" cy="2828925"/>
          </a:xfrm>
          <a:prstGeom prst="rect">
            <a:avLst/>
          </a:prstGeom>
          <a:noFill/>
          <a:ln w="9525">
            <a:solidFill>
              <a:schemeClr val="bg1"/>
            </a:solidFill>
            <a:miter lim="800000"/>
            <a:headEnd/>
            <a:tailEnd/>
          </a:ln>
        </p:spPr>
      </p:pic>
      <p:pic>
        <p:nvPicPr>
          <p:cNvPr id="21507" name="Picture 9" descr="Picture1"/>
          <p:cNvPicPr>
            <a:picLocks noChangeAspect="1" noChangeArrowheads="1"/>
          </p:cNvPicPr>
          <p:nvPr/>
        </p:nvPicPr>
        <p:blipFill>
          <a:blip r:embed="rId3"/>
          <a:srcRect/>
          <a:stretch>
            <a:fillRect/>
          </a:stretch>
        </p:blipFill>
        <p:spPr bwMode="auto">
          <a:xfrm>
            <a:off x="441325" y="304800"/>
            <a:ext cx="4206875" cy="2809875"/>
          </a:xfrm>
          <a:prstGeom prst="rect">
            <a:avLst/>
          </a:prstGeom>
          <a:noFill/>
          <a:ln w="9525">
            <a:solidFill>
              <a:schemeClr val="bg1"/>
            </a:solidFill>
            <a:miter lim="800000"/>
            <a:headEnd/>
            <a:tailEnd/>
          </a:ln>
        </p:spPr>
      </p:pic>
      <p:sp>
        <p:nvSpPr>
          <p:cNvPr id="27652" name="Text Box 4"/>
          <p:cNvSpPr txBox="1">
            <a:spLocks noChangeArrowheads="1"/>
          </p:cNvSpPr>
          <p:nvPr/>
        </p:nvSpPr>
        <p:spPr bwMode="auto">
          <a:xfrm>
            <a:off x="5546725" y="304800"/>
            <a:ext cx="2646878" cy="461665"/>
          </a:xfrm>
          <a:prstGeom prst="rect">
            <a:avLst/>
          </a:prstGeom>
          <a:noFill/>
          <a:ln w="28575">
            <a:noFill/>
            <a:miter lim="800000"/>
            <a:headEnd/>
            <a:tailEnd type="none" w="lg" len="lg"/>
          </a:ln>
          <a:effectLst/>
        </p:spPr>
        <p:txBody>
          <a:bodyPr wrap="none">
            <a:spAutoFit/>
          </a:bodyPr>
          <a:lstStyle/>
          <a:p>
            <a:pPr>
              <a:defRPr/>
            </a:pPr>
            <a:r>
              <a:rPr lang="en-US" sz="2400" b="1" dirty="0">
                <a:effectLst>
                  <a:outerShdw blurRad="38100" dist="38100" dir="2700000" algn="tl">
                    <a:srgbClr val="000000"/>
                  </a:outerShdw>
                </a:effectLst>
                <a:latin typeface="Comic Sans MS" pitchFamily="66" charset="0"/>
              </a:rPr>
              <a:t>Dentinal Tubules</a:t>
            </a:r>
          </a:p>
        </p:txBody>
      </p:sp>
      <p:sp>
        <p:nvSpPr>
          <p:cNvPr id="21509" name="Text Box 5"/>
          <p:cNvSpPr txBox="1">
            <a:spLocks noChangeArrowheads="1"/>
          </p:cNvSpPr>
          <p:nvPr/>
        </p:nvSpPr>
        <p:spPr bwMode="auto">
          <a:xfrm>
            <a:off x="6415088" y="1641475"/>
            <a:ext cx="1725152" cy="369332"/>
          </a:xfrm>
          <a:prstGeom prst="rect">
            <a:avLst/>
          </a:prstGeom>
          <a:noFill/>
          <a:ln w="19050">
            <a:solidFill>
              <a:schemeClr val="bg1"/>
            </a:solidFill>
            <a:miter lim="800000"/>
            <a:headEnd/>
            <a:tailEnd type="none" w="lg" len="lg"/>
          </a:ln>
        </p:spPr>
        <p:txBody>
          <a:bodyPr wrap="none">
            <a:spAutoFit/>
          </a:bodyPr>
          <a:lstStyle/>
          <a:p>
            <a:r>
              <a:rPr lang="en-US" dirty="0">
                <a:latin typeface="Comic Sans MS" pitchFamily="66" charset="0"/>
              </a:rPr>
              <a:t>Coronal dentin</a:t>
            </a:r>
          </a:p>
        </p:txBody>
      </p:sp>
      <p:sp>
        <p:nvSpPr>
          <p:cNvPr id="21510" name="Text Box 6"/>
          <p:cNvSpPr txBox="1">
            <a:spLocks noChangeArrowheads="1"/>
          </p:cNvSpPr>
          <p:nvPr/>
        </p:nvSpPr>
        <p:spPr bwMode="auto">
          <a:xfrm>
            <a:off x="6557963" y="4460875"/>
            <a:ext cx="1426994" cy="369332"/>
          </a:xfrm>
          <a:prstGeom prst="rect">
            <a:avLst/>
          </a:prstGeom>
          <a:noFill/>
          <a:ln w="19050">
            <a:solidFill>
              <a:schemeClr val="bg1"/>
            </a:solidFill>
            <a:miter lim="800000"/>
            <a:headEnd/>
            <a:tailEnd type="none" w="lg" len="lg"/>
          </a:ln>
        </p:spPr>
        <p:txBody>
          <a:bodyPr wrap="none">
            <a:spAutoFit/>
          </a:bodyPr>
          <a:lstStyle/>
          <a:p>
            <a:r>
              <a:rPr lang="en-US" dirty="0">
                <a:latin typeface="Comic Sans MS" pitchFamily="66" charset="0"/>
              </a:rPr>
              <a:t>Root dentin</a:t>
            </a:r>
          </a:p>
        </p:txBody>
      </p:sp>
      <p:sp>
        <p:nvSpPr>
          <p:cNvPr id="21511" name="Line 7"/>
          <p:cNvSpPr>
            <a:spLocks noChangeShapeType="1"/>
          </p:cNvSpPr>
          <p:nvPr/>
        </p:nvSpPr>
        <p:spPr bwMode="auto">
          <a:xfrm flipH="1">
            <a:off x="3810000" y="1828800"/>
            <a:ext cx="2590800" cy="0"/>
          </a:xfrm>
          <a:prstGeom prst="line">
            <a:avLst/>
          </a:prstGeom>
          <a:noFill/>
          <a:ln w="28575">
            <a:solidFill>
              <a:srgbClr val="FF0000"/>
            </a:solidFill>
            <a:round/>
            <a:headEnd/>
            <a:tailEnd type="arrow" w="lg" len="lg"/>
          </a:ln>
        </p:spPr>
        <p:txBody>
          <a:bodyPr/>
          <a:lstStyle/>
          <a:p>
            <a:endParaRPr lang="tr-TR"/>
          </a:p>
        </p:txBody>
      </p:sp>
      <p:sp>
        <p:nvSpPr>
          <p:cNvPr id="21512" name="Line 8"/>
          <p:cNvSpPr>
            <a:spLocks noChangeShapeType="1"/>
          </p:cNvSpPr>
          <p:nvPr/>
        </p:nvSpPr>
        <p:spPr bwMode="auto">
          <a:xfrm flipH="1">
            <a:off x="3733800" y="4648200"/>
            <a:ext cx="2819400" cy="0"/>
          </a:xfrm>
          <a:prstGeom prst="line">
            <a:avLst/>
          </a:prstGeom>
          <a:noFill/>
          <a:ln w="28575">
            <a:solidFill>
              <a:srgbClr val="FF0000"/>
            </a:solidFill>
            <a:round/>
            <a:headEnd/>
            <a:tailEnd type="arrow" w="lg" len="lg"/>
          </a:ln>
        </p:spPr>
        <p:txBody>
          <a:bodyPr/>
          <a:lstStyle/>
          <a:p>
            <a:endParaRPr lang="tr-TR"/>
          </a:p>
        </p:txBody>
      </p:sp>
    </p:spTree>
    <p:extLst>
      <p:ext uri="{BB962C8B-B14F-4D97-AF65-F5344CB8AC3E}">
        <p14:creationId xmlns:p14="http://schemas.microsoft.com/office/powerpoint/2010/main" val="11254727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err="1" smtClean="0"/>
              <a:t>The</a:t>
            </a:r>
            <a:r>
              <a:rPr lang="tr-TR" b="1" dirty="0" smtClean="0"/>
              <a:t> </a:t>
            </a:r>
            <a:r>
              <a:rPr lang="tr-TR" b="1" dirty="0" err="1" smtClean="0"/>
              <a:t>Dentinal</a:t>
            </a:r>
            <a:r>
              <a:rPr lang="tr-TR" b="1" dirty="0" smtClean="0"/>
              <a:t> </a:t>
            </a:r>
            <a:r>
              <a:rPr lang="tr-TR" b="1" dirty="0" err="1" smtClean="0"/>
              <a:t>Tubules</a:t>
            </a:r>
            <a:endParaRPr lang="tr-TR" b="1" dirty="0"/>
          </a:p>
        </p:txBody>
      </p:sp>
      <p:sp>
        <p:nvSpPr>
          <p:cNvPr id="3" name="Content Placeholder 2"/>
          <p:cNvSpPr>
            <a:spLocks noGrp="1"/>
          </p:cNvSpPr>
          <p:nvPr>
            <p:ph idx="1"/>
          </p:nvPr>
        </p:nvSpPr>
        <p:spPr>
          <a:xfrm>
            <a:off x="683568" y="1844824"/>
            <a:ext cx="8042276" cy="4343400"/>
          </a:xfrm>
        </p:spPr>
        <p:txBody>
          <a:bodyPr>
            <a:normAutofit/>
          </a:bodyPr>
          <a:lstStyle/>
          <a:p>
            <a:r>
              <a:rPr lang="en-US" sz="2800" dirty="0" smtClean="0"/>
              <a:t>The surface area of dentin is much </a:t>
            </a:r>
            <a:r>
              <a:rPr lang="en-US" sz="2800" dirty="0" smtClean="0">
                <a:solidFill>
                  <a:srgbClr val="FF0000"/>
                </a:solidFill>
              </a:rPr>
              <a:t>larger</a:t>
            </a:r>
            <a:r>
              <a:rPr lang="en-US" sz="2800" dirty="0" smtClean="0"/>
              <a:t> at the DEJ or DCJ than it is on the pulp cavity side. </a:t>
            </a:r>
          </a:p>
          <a:p>
            <a:r>
              <a:rPr lang="en-US" sz="2800" dirty="0" smtClean="0"/>
              <a:t>Since the </a:t>
            </a:r>
            <a:r>
              <a:rPr lang="en-US" sz="2800" dirty="0" err="1" smtClean="0"/>
              <a:t>odontoblasts</a:t>
            </a:r>
            <a:r>
              <a:rPr lang="en-US" sz="2800" dirty="0" smtClean="0"/>
              <a:t>, form dentin while progressing inward toward the pulp, the tubules are forced closer together. </a:t>
            </a:r>
          </a:p>
        </p:txBody>
      </p:sp>
    </p:spTree>
    <p:extLst>
      <p:ext uri="{BB962C8B-B14F-4D97-AF65-F5344CB8AC3E}">
        <p14:creationId xmlns:p14="http://schemas.microsoft.com/office/powerpoint/2010/main" val="34478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042276" cy="4343400"/>
          </a:xfrm>
        </p:spPr>
        <p:txBody>
          <a:bodyPr>
            <a:normAutofit/>
          </a:bodyPr>
          <a:lstStyle/>
          <a:p>
            <a:pPr>
              <a:buNone/>
            </a:pPr>
            <a:r>
              <a:rPr lang="en-US" sz="2600" dirty="0" smtClean="0"/>
              <a:t>The number of tubules increases from DEJ to pulp. The lumen of the tubules also varies from the DEJ to the pulp surface. In coronal dentin, the average diameter of tubules increases from  DEJ  to pulp .</a:t>
            </a:r>
            <a:endParaRPr lang="tr-TR" sz="2600" dirty="0"/>
          </a:p>
        </p:txBody>
      </p:sp>
      <p:pic>
        <p:nvPicPr>
          <p:cNvPr id="5" name="Picture 2"/>
          <p:cNvPicPr>
            <a:picLocks noChangeAspect="1" noChangeArrowheads="1"/>
          </p:cNvPicPr>
          <p:nvPr/>
        </p:nvPicPr>
        <p:blipFill>
          <a:blip r:embed="rId2"/>
          <a:srcRect/>
          <a:stretch>
            <a:fillRect/>
          </a:stretch>
        </p:blipFill>
        <p:spPr bwMode="auto">
          <a:xfrm>
            <a:off x="1403648" y="2636912"/>
            <a:ext cx="6539895" cy="4248545"/>
          </a:xfrm>
          <a:prstGeom prst="rect">
            <a:avLst/>
          </a:prstGeom>
          <a:noFill/>
          <a:ln w="9525">
            <a:noFill/>
            <a:miter lim="800000"/>
            <a:headEnd/>
            <a:tailEnd/>
          </a:ln>
          <a:effectLst/>
        </p:spPr>
      </p:pic>
    </p:spTree>
    <p:extLst>
      <p:ext uri="{BB962C8B-B14F-4D97-AF65-F5344CB8AC3E}">
        <p14:creationId xmlns:p14="http://schemas.microsoft.com/office/powerpoint/2010/main" val="26373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ECTURES FOR SECOND GRADE 2014-2015\Auxillary\preview007iiiiiiiiii.png"/>
          <p:cNvPicPr>
            <a:picLocks noChangeAspect="1" noChangeArrowheads="1"/>
          </p:cNvPicPr>
          <p:nvPr/>
        </p:nvPicPr>
        <p:blipFill>
          <a:blip r:embed="rId2"/>
          <a:srcRect/>
          <a:stretch>
            <a:fillRect/>
          </a:stretch>
        </p:blipFill>
        <p:spPr bwMode="auto">
          <a:xfrm>
            <a:off x="-1785982" y="-1571660"/>
            <a:ext cx="12344400" cy="9258300"/>
          </a:xfrm>
          <a:prstGeom prst="rect">
            <a:avLst/>
          </a:prstGeom>
          <a:noFill/>
        </p:spPr>
      </p:pic>
    </p:spTree>
    <p:extLst>
      <p:ext uri="{BB962C8B-B14F-4D97-AF65-F5344CB8AC3E}">
        <p14:creationId xmlns:p14="http://schemas.microsoft.com/office/powerpoint/2010/main" val="84209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icture1"/>
          <p:cNvPicPr>
            <a:picLocks noChangeAspect="1" noChangeArrowheads="1"/>
          </p:cNvPicPr>
          <p:nvPr/>
        </p:nvPicPr>
        <p:blipFill>
          <a:blip r:embed="rId2"/>
          <a:srcRect/>
          <a:stretch>
            <a:fillRect/>
          </a:stretch>
        </p:blipFill>
        <p:spPr bwMode="auto">
          <a:xfrm>
            <a:off x="877888" y="471488"/>
            <a:ext cx="7388225" cy="5913437"/>
          </a:xfrm>
          <a:prstGeom prst="rect">
            <a:avLst/>
          </a:prstGeom>
          <a:noFill/>
          <a:ln w="9525">
            <a:solidFill>
              <a:schemeClr val="bg1"/>
            </a:solidFill>
            <a:miter lim="800000"/>
            <a:headEnd/>
            <a:tailEnd/>
          </a:ln>
        </p:spPr>
      </p:pic>
      <p:sp>
        <p:nvSpPr>
          <p:cNvPr id="14339" name="Text Box 6"/>
          <p:cNvSpPr txBox="1">
            <a:spLocks noChangeArrowheads="1"/>
          </p:cNvSpPr>
          <p:nvPr/>
        </p:nvSpPr>
        <p:spPr bwMode="auto">
          <a:xfrm>
            <a:off x="3989388" y="2286000"/>
            <a:ext cx="2173993" cy="400110"/>
          </a:xfrm>
          <a:prstGeom prst="rect">
            <a:avLst/>
          </a:prstGeom>
          <a:noFill/>
          <a:ln w="28575">
            <a:solidFill>
              <a:schemeClr val="bg1"/>
            </a:solidFill>
            <a:miter lim="800000"/>
            <a:headEnd/>
            <a:tailEnd type="none" w="lg" len="lg"/>
          </a:ln>
        </p:spPr>
        <p:txBody>
          <a:bodyPr wrap="none">
            <a:spAutoFit/>
          </a:bodyPr>
          <a:lstStyle/>
          <a:p>
            <a:r>
              <a:rPr lang="en-US" sz="2000" b="1" dirty="0">
                <a:solidFill>
                  <a:srgbClr val="FF0000"/>
                </a:solidFill>
                <a:latin typeface="Comic Sans MS" pitchFamily="66" charset="0"/>
              </a:rPr>
              <a:t>Dentinal tubules</a:t>
            </a:r>
          </a:p>
        </p:txBody>
      </p:sp>
      <p:sp>
        <p:nvSpPr>
          <p:cNvPr id="14340" name="Line 7"/>
          <p:cNvSpPr>
            <a:spLocks noChangeShapeType="1"/>
          </p:cNvSpPr>
          <p:nvPr/>
        </p:nvSpPr>
        <p:spPr bwMode="auto">
          <a:xfrm flipV="1">
            <a:off x="6172200" y="1905000"/>
            <a:ext cx="838200" cy="381000"/>
          </a:xfrm>
          <a:prstGeom prst="line">
            <a:avLst/>
          </a:prstGeom>
          <a:noFill/>
          <a:ln w="28575">
            <a:solidFill>
              <a:srgbClr val="FF3300"/>
            </a:solidFill>
            <a:round/>
            <a:headEnd/>
            <a:tailEnd type="arrow" w="lg" len="lg"/>
          </a:ln>
        </p:spPr>
        <p:txBody>
          <a:bodyPr/>
          <a:lstStyle/>
          <a:p>
            <a:endParaRPr lang="tr-TR"/>
          </a:p>
        </p:txBody>
      </p:sp>
      <p:sp>
        <p:nvSpPr>
          <p:cNvPr id="14341" name="Line 8"/>
          <p:cNvSpPr>
            <a:spLocks noChangeShapeType="1"/>
          </p:cNvSpPr>
          <p:nvPr/>
        </p:nvSpPr>
        <p:spPr bwMode="auto">
          <a:xfrm>
            <a:off x="6172200" y="2667000"/>
            <a:ext cx="381000" cy="685800"/>
          </a:xfrm>
          <a:prstGeom prst="line">
            <a:avLst/>
          </a:prstGeom>
          <a:noFill/>
          <a:ln w="28575">
            <a:solidFill>
              <a:srgbClr val="FF3300"/>
            </a:solidFill>
            <a:round/>
            <a:headEnd/>
            <a:tailEnd type="arrow" w="lg" len="lg"/>
          </a:ln>
        </p:spPr>
        <p:txBody>
          <a:bodyPr/>
          <a:lstStyle/>
          <a:p>
            <a:endParaRPr lang="tr-TR"/>
          </a:p>
        </p:txBody>
      </p:sp>
      <p:sp>
        <p:nvSpPr>
          <p:cNvPr id="14342" name="Line 9"/>
          <p:cNvSpPr>
            <a:spLocks noChangeShapeType="1"/>
          </p:cNvSpPr>
          <p:nvPr/>
        </p:nvSpPr>
        <p:spPr bwMode="auto">
          <a:xfrm flipH="1" flipV="1">
            <a:off x="3733800" y="1371600"/>
            <a:ext cx="228600" cy="914400"/>
          </a:xfrm>
          <a:prstGeom prst="line">
            <a:avLst/>
          </a:prstGeom>
          <a:noFill/>
          <a:ln w="28575">
            <a:solidFill>
              <a:srgbClr val="FF3300"/>
            </a:solidFill>
            <a:round/>
            <a:headEnd/>
            <a:tailEnd type="arrow" w="lg" len="lg"/>
          </a:ln>
        </p:spPr>
        <p:txBody>
          <a:bodyPr/>
          <a:lstStyle/>
          <a:p>
            <a:endParaRPr lang="tr-TR"/>
          </a:p>
        </p:txBody>
      </p:sp>
      <p:sp>
        <p:nvSpPr>
          <p:cNvPr id="14343" name="Line 10"/>
          <p:cNvSpPr>
            <a:spLocks noChangeShapeType="1"/>
          </p:cNvSpPr>
          <p:nvPr/>
        </p:nvSpPr>
        <p:spPr bwMode="auto">
          <a:xfrm flipH="1">
            <a:off x="3581400" y="2667000"/>
            <a:ext cx="381000" cy="457200"/>
          </a:xfrm>
          <a:prstGeom prst="line">
            <a:avLst/>
          </a:prstGeom>
          <a:noFill/>
          <a:ln w="28575">
            <a:solidFill>
              <a:srgbClr val="FF3300"/>
            </a:solidFill>
            <a:round/>
            <a:headEnd/>
            <a:tailEnd type="arrow" w="lg" len="lg"/>
          </a:ln>
        </p:spPr>
        <p:txBody>
          <a:bodyPr/>
          <a:lstStyle/>
          <a:p>
            <a:endParaRPr lang="tr-TR"/>
          </a:p>
        </p:txBody>
      </p:sp>
    </p:spTree>
    <p:extLst>
      <p:ext uri="{BB962C8B-B14F-4D97-AF65-F5344CB8AC3E}">
        <p14:creationId xmlns:p14="http://schemas.microsoft.com/office/powerpoint/2010/main" val="2699126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icture1"/>
          <p:cNvPicPr>
            <a:picLocks noChangeAspect="1" noChangeArrowheads="1"/>
          </p:cNvPicPr>
          <p:nvPr/>
        </p:nvPicPr>
        <p:blipFill>
          <a:blip r:embed="rId2"/>
          <a:srcRect/>
          <a:stretch>
            <a:fillRect/>
          </a:stretch>
        </p:blipFill>
        <p:spPr bwMode="auto">
          <a:xfrm>
            <a:off x="838200" y="471488"/>
            <a:ext cx="7388225" cy="5913437"/>
          </a:xfrm>
          <a:prstGeom prst="rect">
            <a:avLst/>
          </a:prstGeom>
          <a:noFill/>
          <a:ln w="28575">
            <a:solidFill>
              <a:schemeClr val="bg1"/>
            </a:solidFill>
            <a:miter lim="800000"/>
            <a:headEnd/>
            <a:tailEnd/>
          </a:ln>
        </p:spPr>
      </p:pic>
      <p:sp>
        <p:nvSpPr>
          <p:cNvPr id="19459" name="Text Box 4"/>
          <p:cNvSpPr txBox="1">
            <a:spLocks noChangeArrowheads="1"/>
          </p:cNvSpPr>
          <p:nvPr/>
        </p:nvSpPr>
        <p:spPr bwMode="auto">
          <a:xfrm>
            <a:off x="5049838" y="4818063"/>
            <a:ext cx="2135187" cy="425450"/>
          </a:xfrm>
          <a:prstGeom prst="rect">
            <a:avLst/>
          </a:prstGeom>
          <a:noFill/>
          <a:ln w="28575">
            <a:solidFill>
              <a:schemeClr val="tx1"/>
            </a:solidFill>
            <a:miter lim="800000"/>
            <a:headEnd/>
            <a:tailEnd type="none" w="lg" len="lg"/>
          </a:ln>
        </p:spPr>
        <p:txBody>
          <a:bodyPr wrap="none">
            <a:spAutoFit/>
          </a:bodyPr>
          <a:lstStyle/>
          <a:p>
            <a:r>
              <a:rPr lang="en-US" sz="2000">
                <a:latin typeface="Comic Sans MS" pitchFamily="66" charset="0"/>
              </a:rPr>
              <a:t>Dentinal tubules</a:t>
            </a:r>
          </a:p>
        </p:txBody>
      </p:sp>
      <p:sp>
        <p:nvSpPr>
          <p:cNvPr id="19460" name="Text Box 5"/>
          <p:cNvSpPr txBox="1">
            <a:spLocks noChangeArrowheads="1"/>
          </p:cNvSpPr>
          <p:nvPr/>
        </p:nvSpPr>
        <p:spPr bwMode="auto">
          <a:xfrm>
            <a:off x="3733800" y="3903663"/>
            <a:ext cx="1352550" cy="425450"/>
          </a:xfrm>
          <a:prstGeom prst="rect">
            <a:avLst/>
          </a:prstGeom>
          <a:noFill/>
          <a:ln w="28575">
            <a:solidFill>
              <a:schemeClr val="tx1"/>
            </a:solidFill>
            <a:miter lim="800000"/>
            <a:headEnd/>
            <a:tailEnd type="none" w="lg" len="lg"/>
          </a:ln>
        </p:spPr>
        <p:txBody>
          <a:bodyPr wrap="none">
            <a:spAutoFit/>
          </a:bodyPr>
          <a:lstStyle/>
          <a:p>
            <a:r>
              <a:rPr lang="en-US" sz="2000">
                <a:latin typeface="Comic Sans MS" pitchFamily="66" charset="0"/>
              </a:rPr>
              <a:t>Predentin</a:t>
            </a:r>
          </a:p>
        </p:txBody>
      </p:sp>
      <p:sp>
        <p:nvSpPr>
          <p:cNvPr id="19461" name="Text Box 6"/>
          <p:cNvSpPr txBox="1">
            <a:spLocks noChangeArrowheads="1"/>
          </p:cNvSpPr>
          <p:nvPr/>
        </p:nvSpPr>
        <p:spPr bwMode="auto">
          <a:xfrm>
            <a:off x="1676400" y="2760663"/>
            <a:ext cx="2347913" cy="425450"/>
          </a:xfrm>
          <a:prstGeom prst="rect">
            <a:avLst/>
          </a:prstGeom>
          <a:noFill/>
          <a:ln w="28575">
            <a:solidFill>
              <a:schemeClr val="tx1"/>
            </a:solidFill>
            <a:miter lim="800000"/>
            <a:headEnd/>
            <a:tailEnd type="none" w="lg" len="lg"/>
          </a:ln>
        </p:spPr>
        <p:txBody>
          <a:bodyPr wrap="none">
            <a:spAutoFit/>
          </a:bodyPr>
          <a:lstStyle/>
          <a:p>
            <a:r>
              <a:rPr lang="en-US" sz="2000">
                <a:latin typeface="Comic Sans MS" pitchFamily="66" charset="0"/>
              </a:rPr>
              <a:t>Odontoblast layer</a:t>
            </a:r>
          </a:p>
        </p:txBody>
      </p:sp>
    </p:spTree>
    <p:extLst>
      <p:ext uri="{BB962C8B-B14F-4D97-AF65-F5344CB8AC3E}">
        <p14:creationId xmlns:p14="http://schemas.microsoft.com/office/powerpoint/2010/main" val="566892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315416"/>
            <a:ext cx="7772400" cy="2286015"/>
          </a:xfrm>
        </p:spPr>
        <p:txBody>
          <a:bodyPr>
            <a:noAutofit/>
          </a:bodyPr>
          <a:lstStyle/>
          <a:p>
            <a:r>
              <a:rPr lang="en-US" sz="16600" b="1" dirty="0" smtClean="0">
                <a:solidFill>
                  <a:schemeClr val="tx2"/>
                </a:solidFill>
                <a:latin typeface="Brush Script MT Italic"/>
                <a:cs typeface="Brush Script MT Italic"/>
              </a:rPr>
              <a:t>Dentin</a:t>
            </a:r>
            <a:endParaRPr lang="tr-TR" sz="16600" b="1" dirty="0">
              <a:solidFill>
                <a:schemeClr val="tx2"/>
              </a:solidFill>
              <a:latin typeface="Brush Script MT Italic"/>
              <a:cs typeface="Brush Script MT Italic"/>
            </a:endParaRPr>
          </a:p>
        </p:txBody>
      </p:sp>
      <p:sp>
        <p:nvSpPr>
          <p:cNvPr id="6" name="Subtitle 5"/>
          <p:cNvSpPr>
            <a:spLocks noGrp="1"/>
          </p:cNvSpPr>
          <p:nvPr>
            <p:ph type="subTitle" idx="1"/>
          </p:nvPr>
        </p:nvSpPr>
        <p:spPr>
          <a:xfrm>
            <a:off x="7215206" y="2571744"/>
            <a:ext cx="1428760" cy="428628"/>
          </a:xfrm>
        </p:spPr>
        <p:txBody>
          <a:bodyPr>
            <a:normAutofit/>
          </a:bodyPr>
          <a:lstStyle/>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tr-TR" b="1" dirty="0">
              <a:solidFill>
                <a:schemeClr val="tx1"/>
              </a:solidFill>
            </a:endParaRPr>
          </a:p>
        </p:txBody>
      </p:sp>
      <p:pic>
        <p:nvPicPr>
          <p:cNvPr id="2" name="Picture 1" descr="Screen Shot 2015-11-02 at 10.3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01" y="1628800"/>
            <a:ext cx="8902700" cy="4267200"/>
          </a:xfrm>
          <a:prstGeom prst="rect">
            <a:avLst/>
          </a:prstGeom>
        </p:spPr>
      </p:pic>
      <p:sp>
        <p:nvSpPr>
          <p:cNvPr id="3" name="TextBox 2"/>
          <p:cNvSpPr txBox="1"/>
          <p:nvPr/>
        </p:nvSpPr>
        <p:spPr>
          <a:xfrm>
            <a:off x="3491880" y="6093296"/>
            <a:ext cx="2452539" cy="523220"/>
          </a:xfrm>
          <a:prstGeom prst="rect">
            <a:avLst/>
          </a:prstGeom>
          <a:noFill/>
        </p:spPr>
        <p:txBody>
          <a:bodyPr wrap="none" rtlCol="0">
            <a:spAutoFit/>
          </a:bodyPr>
          <a:lstStyle/>
          <a:p>
            <a:r>
              <a:rPr lang="en-US" sz="2800" b="1" dirty="0" smtClean="0"/>
              <a:t>Dr. Huda Y. K</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Picture1"/>
          <p:cNvPicPr>
            <a:picLocks noChangeAspect="1" noChangeArrowheads="1"/>
          </p:cNvPicPr>
          <p:nvPr/>
        </p:nvPicPr>
        <p:blipFill>
          <a:blip r:embed="rId2"/>
          <a:srcRect/>
          <a:stretch>
            <a:fillRect/>
          </a:stretch>
        </p:blipFill>
        <p:spPr bwMode="auto">
          <a:xfrm>
            <a:off x="252413" y="228600"/>
            <a:ext cx="2719387" cy="4054475"/>
          </a:xfrm>
          <a:prstGeom prst="rect">
            <a:avLst/>
          </a:prstGeom>
          <a:noFill/>
          <a:ln w="9525">
            <a:solidFill>
              <a:schemeClr val="bg1"/>
            </a:solidFill>
            <a:miter lim="800000"/>
            <a:headEnd/>
            <a:tailEnd/>
          </a:ln>
        </p:spPr>
      </p:pic>
      <p:pic>
        <p:nvPicPr>
          <p:cNvPr id="22531" name="Picture 8" descr="Picture1"/>
          <p:cNvPicPr>
            <a:picLocks noChangeAspect="1" noChangeArrowheads="1"/>
          </p:cNvPicPr>
          <p:nvPr/>
        </p:nvPicPr>
        <p:blipFill>
          <a:blip r:embed="rId3"/>
          <a:srcRect/>
          <a:stretch>
            <a:fillRect/>
          </a:stretch>
        </p:blipFill>
        <p:spPr bwMode="auto">
          <a:xfrm>
            <a:off x="1931988" y="2036763"/>
            <a:ext cx="7059612" cy="4668837"/>
          </a:xfrm>
          <a:prstGeom prst="rect">
            <a:avLst/>
          </a:prstGeom>
          <a:noFill/>
          <a:ln w="9525">
            <a:solidFill>
              <a:schemeClr val="bg1"/>
            </a:solidFill>
            <a:miter lim="800000"/>
            <a:headEnd/>
            <a:tailEnd/>
          </a:ln>
        </p:spPr>
      </p:pic>
      <p:sp>
        <p:nvSpPr>
          <p:cNvPr id="22532" name="Text Box 4"/>
          <p:cNvSpPr txBox="1">
            <a:spLocks noChangeArrowheads="1"/>
          </p:cNvSpPr>
          <p:nvPr/>
        </p:nvSpPr>
        <p:spPr bwMode="auto">
          <a:xfrm>
            <a:off x="4876800" y="568325"/>
            <a:ext cx="1182688" cy="720725"/>
          </a:xfrm>
          <a:prstGeom prst="rect">
            <a:avLst/>
          </a:prstGeom>
          <a:noFill/>
          <a:ln w="19050">
            <a:solidFill>
              <a:schemeClr val="bg1"/>
            </a:solidFill>
            <a:miter lim="800000"/>
            <a:headEnd/>
            <a:tailEnd type="none" w="lg" len="lg"/>
          </a:ln>
        </p:spPr>
        <p:txBody>
          <a:bodyPr wrap="none">
            <a:spAutoFit/>
          </a:bodyPr>
          <a:lstStyle/>
          <a:p>
            <a:r>
              <a:rPr lang="en-US" sz="2000" dirty="0">
                <a:latin typeface="Comic Sans MS" pitchFamily="66" charset="0"/>
              </a:rPr>
              <a:t>Dentinal</a:t>
            </a:r>
          </a:p>
          <a:p>
            <a:r>
              <a:rPr lang="en-US" sz="2000" dirty="0">
                <a:latin typeface="Comic Sans MS" pitchFamily="66" charset="0"/>
              </a:rPr>
              <a:t>tubules</a:t>
            </a:r>
          </a:p>
        </p:txBody>
      </p:sp>
      <p:sp>
        <p:nvSpPr>
          <p:cNvPr id="22533" name="Line 5"/>
          <p:cNvSpPr>
            <a:spLocks noChangeShapeType="1"/>
          </p:cNvSpPr>
          <p:nvPr/>
        </p:nvSpPr>
        <p:spPr bwMode="auto">
          <a:xfrm flipH="1">
            <a:off x="1600200" y="914400"/>
            <a:ext cx="3276600" cy="1143000"/>
          </a:xfrm>
          <a:prstGeom prst="line">
            <a:avLst/>
          </a:prstGeom>
          <a:noFill/>
          <a:ln w="28575">
            <a:solidFill>
              <a:srgbClr val="FF0000"/>
            </a:solidFill>
            <a:round/>
            <a:headEnd/>
            <a:tailEnd type="arrow" w="lg" len="lg"/>
          </a:ln>
        </p:spPr>
        <p:txBody>
          <a:bodyPr/>
          <a:lstStyle/>
          <a:p>
            <a:endParaRPr lang="tr-TR"/>
          </a:p>
        </p:txBody>
      </p:sp>
      <p:sp>
        <p:nvSpPr>
          <p:cNvPr id="22534" name="Line 6"/>
          <p:cNvSpPr>
            <a:spLocks noChangeShapeType="1"/>
          </p:cNvSpPr>
          <p:nvPr/>
        </p:nvSpPr>
        <p:spPr bwMode="auto">
          <a:xfrm>
            <a:off x="5410200" y="1295400"/>
            <a:ext cx="0" cy="2743200"/>
          </a:xfrm>
          <a:prstGeom prst="line">
            <a:avLst/>
          </a:prstGeom>
          <a:noFill/>
          <a:ln w="28575">
            <a:solidFill>
              <a:srgbClr val="FF0000"/>
            </a:solidFill>
            <a:round/>
            <a:headEnd/>
            <a:tailEnd type="arrow" w="lg" len="lg"/>
          </a:ln>
        </p:spPr>
        <p:txBody>
          <a:bodyPr/>
          <a:lstStyle/>
          <a:p>
            <a:endParaRPr lang="tr-TR"/>
          </a:p>
        </p:txBody>
      </p:sp>
    </p:spTree>
    <p:extLst>
      <p:ext uri="{BB962C8B-B14F-4D97-AF65-F5344CB8AC3E}">
        <p14:creationId xmlns:p14="http://schemas.microsoft.com/office/powerpoint/2010/main" val="18628277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4A58"/>
                </a:solidFill>
              </a:rPr>
              <a:t>2.Predentin</a:t>
            </a:r>
          </a:p>
        </p:txBody>
      </p:sp>
      <p:sp>
        <p:nvSpPr>
          <p:cNvPr id="3" name="Content Placeholder 2"/>
          <p:cNvSpPr>
            <a:spLocks noGrp="1"/>
          </p:cNvSpPr>
          <p:nvPr>
            <p:ph idx="1"/>
          </p:nvPr>
        </p:nvSpPr>
        <p:spPr/>
        <p:txBody>
          <a:bodyPr>
            <a:normAutofit/>
          </a:bodyPr>
          <a:lstStyle/>
          <a:p>
            <a:pPr>
              <a:buNone/>
            </a:pPr>
            <a:r>
              <a:rPr lang="en-US" sz="3200" dirty="0" smtClean="0"/>
              <a:t>This layer of dentin, lie very close to the pulp tissue which is just next to cell bodies of </a:t>
            </a:r>
            <a:r>
              <a:rPr lang="en-US" sz="3200" dirty="0" err="1" smtClean="0"/>
              <a:t>odontoblasts</a:t>
            </a:r>
            <a:r>
              <a:rPr lang="en-US" sz="3200" dirty="0" smtClean="0"/>
              <a:t>. It is first formed dentin and is not mineralized.</a:t>
            </a:r>
          </a:p>
          <a:p>
            <a:pPr>
              <a:buNone/>
            </a:pPr>
            <a:endParaRPr lang="en-US" dirty="0"/>
          </a:p>
        </p:txBody>
      </p:sp>
    </p:spTree>
    <p:extLst>
      <p:ext uri="{BB962C8B-B14F-4D97-AF65-F5344CB8AC3E}">
        <p14:creationId xmlns:p14="http://schemas.microsoft.com/office/powerpoint/2010/main" val="3501384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7950" y="115888"/>
            <a:ext cx="8893175" cy="752475"/>
          </a:xfrm>
          <a:solidFill>
            <a:srgbClr val="FFFF66"/>
          </a:solidFill>
          <a:scene3d>
            <a:camera prst="legacyObliqueTopRight"/>
            <a:lightRig rig="legacyFlat1" dir="t"/>
          </a:scene3d>
          <a:sp3d extrusionH="430200" prstMaterial="legacyMatte">
            <a:bevelT w="13500" h="13500" prst="angle"/>
            <a:bevelB w="13500" h="13500" prst="angle"/>
            <a:extrusionClr>
              <a:srgbClr val="FFFF66"/>
            </a:extrusionClr>
          </a:sp3d>
        </p:spPr>
        <p:txBody>
          <a:bodyPr>
            <a:flatTx/>
          </a:bodyPr>
          <a:lstStyle/>
          <a:p>
            <a:pPr eaLnBrk="1" hangingPunct="1">
              <a:defRPr/>
            </a:pPr>
            <a:r>
              <a:rPr lang="en-US" sz="4000" b="1" u="sng" dirty="0" err="1" smtClean="0">
                <a:solidFill>
                  <a:srgbClr val="000000"/>
                </a:solidFill>
                <a:effectLst>
                  <a:outerShdw blurRad="38100" dist="38100" dir="2700000" algn="tl">
                    <a:srgbClr val="FFFFFF"/>
                  </a:outerShdw>
                </a:effectLst>
              </a:rPr>
              <a:t>Odontoblasts</a:t>
            </a:r>
            <a:r>
              <a:rPr lang="en-US" sz="4000" b="1" u="sng" dirty="0" smtClean="0">
                <a:solidFill>
                  <a:srgbClr val="000000"/>
                </a:solidFill>
                <a:effectLst>
                  <a:outerShdw blurRad="38100" dist="38100" dir="2700000" algn="tl">
                    <a:srgbClr val="FFFFFF"/>
                  </a:outerShdw>
                </a:effectLst>
              </a:rPr>
              <a:t> And Dentinal Tubules</a:t>
            </a:r>
          </a:p>
        </p:txBody>
      </p:sp>
      <p:pic>
        <p:nvPicPr>
          <p:cNvPr id="108547" name="Picture 3" descr="Dentin 003"/>
          <p:cNvPicPr>
            <a:picLocks noGrp="1" noChangeAspect="1" noChangeArrowheads="1"/>
          </p:cNvPicPr>
          <p:nvPr>
            <p:ph sz="half" idx="1"/>
          </p:nvPr>
        </p:nvPicPr>
        <p:blipFill>
          <a:blip r:embed="rId2"/>
          <a:srcRect/>
          <a:stretch>
            <a:fillRect/>
          </a:stretch>
        </p:blipFill>
        <p:spPr>
          <a:xfrm>
            <a:off x="778347" y="1285860"/>
            <a:ext cx="1849437" cy="5292725"/>
          </a:xfrm>
          <a:noFill/>
        </p:spPr>
      </p:pic>
      <p:sp>
        <p:nvSpPr>
          <p:cNvPr id="108549" name="Line 5"/>
          <p:cNvSpPr>
            <a:spLocks noChangeShapeType="1"/>
          </p:cNvSpPr>
          <p:nvPr/>
        </p:nvSpPr>
        <p:spPr bwMode="auto">
          <a:xfrm>
            <a:off x="2555875" y="1556792"/>
            <a:ext cx="720725" cy="0"/>
          </a:xfrm>
          <a:prstGeom prst="line">
            <a:avLst/>
          </a:prstGeom>
          <a:noFill/>
          <a:ln w="76200">
            <a:solidFill>
              <a:srgbClr val="FF6600"/>
            </a:solidFill>
            <a:round/>
            <a:headEnd/>
            <a:tailEnd type="stealth" w="lg" len="lg"/>
          </a:ln>
        </p:spPr>
        <p:txBody>
          <a:bodyPr/>
          <a:lstStyle/>
          <a:p>
            <a:endParaRPr lang="tr-TR"/>
          </a:p>
        </p:txBody>
      </p:sp>
      <p:sp>
        <p:nvSpPr>
          <p:cNvPr id="108550" name="Line 6"/>
          <p:cNvSpPr>
            <a:spLocks noChangeShapeType="1"/>
          </p:cNvSpPr>
          <p:nvPr/>
        </p:nvSpPr>
        <p:spPr bwMode="auto">
          <a:xfrm>
            <a:off x="1979712" y="1989138"/>
            <a:ext cx="1152525" cy="0"/>
          </a:xfrm>
          <a:prstGeom prst="line">
            <a:avLst/>
          </a:prstGeom>
          <a:noFill/>
          <a:ln w="76200">
            <a:solidFill>
              <a:srgbClr val="FF6600"/>
            </a:solidFill>
            <a:round/>
            <a:headEnd/>
            <a:tailEnd type="stealth" w="lg" len="lg"/>
          </a:ln>
        </p:spPr>
        <p:txBody>
          <a:bodyPr/>
          <a:lstStyle/>
          <a:p>
            <a:endParaRPr lang="tr-TR"/>
          </a:p>
        </p:txBody>
      </p:sp>
      <p:sp>
        <p:nvSpPr>
          <p:cNvPr id="108553" name="Line 9"/>
          <p:cNvSpPr>
            <a:spLocks noChangeShapeType="1"/>
          </p:cNvSpPr>
          <p:nvPr/>
        </p:nvSpPr>
        <p:spPr bwMode="auto">
          <a:xfrm>
            <a:off x="1763688" y="4508500"/>
            <a:ext cx="1439863" cy="0"/>
          </a:xfrm>
          <a:prstGeom prst="line">
            <a:avLst/>
          </a:prstGeom>
          <a:noFill/>
          <a:ln w="76200">
            <a:solidFill>
              <a:srgbClr val="FF6600"/>
            </a:solidFill>
            <a:round/>
            <a:headEnd/>
            <a:tailEnd type="stealth" w="lg" len="lg"/>
          </a:ln>
        </p:spPr>
        <p:txBody>
          <a:bodyPr/>
          <a:lstStyle/>
          <a:p>
            <a:endParaRPr lang="tr-TR"/>
          </a:p>
        </p:txBody>
      </p:sp>
      <p:sp>
        <p:nvSpPr>
          <p:cNvPr id="108556" name="Line 12"/>
          <p:cNvSpPr>
            <a:spLocks noChangeShapeType="1"/>
          </p:cNvSpPr>
          <p:nvPr/>
        </p:nvSpPr>
        <p:spPr bwMode="auto">
          <a:xfrm flipH="1">
            <a:off x="467544" y="1844675"/>
            <a:ext cx="863600" cy="0"/>
          </a:xfrm>
          <a:prstGeom prst="line">
            <a:avLst/>
          </a:prstGeom>
          <a:noFill/>
          <a:ln w="57150">
            <a:solidFill>
              <a:srgbClr val="FF0000"/>
            </a:solidFill>
            <a:round/>
            <a:headEnd/>
            <a:tailEnd type="stealth" w="lg" len="lg"/>
          </a:ln>
        </p:spPr>
        <p:txBody>
          <a:bodyPr/>
          <a:lstStyle/>
          <a:p>
            <a:endParaRPr lang="tr-TR"/>
          </a:p>
        </p:txBody>
      </p:sp>
      <p:sp>
        <p:nvSpPr>
          <p:cNvPr id="108557" name="Line 13"/>
          <p:cNvSpPr>
            <a:spLocks noChangeShapeType="1"/>
          </p:cNvSpPr>
          <p:nvPr/>
        </p:nvSpPr>
        <p:spPr bwMode="auto">
          <a:xfrm flipH="1">
            <a:off x="683568" y="3716338"/>
            <a:ext cx="647700" cy="0"/>
          </a:xfrm>
          <a:prstGeom prst="line">
            <a:avLst/>
          </a:prstGeom>
          <a:noFill/>
          <a:ln w="57150">
            <a:solidFill>
              <a:srgbClr val="FF0000"/>
            </a:solidFill>
            <a:round/>
            <a:headEnd/>
            <a:tailEnd type="stealth" w="lg" len="lg"/>
          </a:ln>
        </p:spPr>
        <p:txBody>
          <a:bodyPr/>
          <a:lstStyle/>
          <a:p>
            <a:endParaRPr lang="tr-TR"/>
          </a:p>
        </p:txBody>
      </p:sp>
      <p:sp>
        <p:nvSpPr>
          <p:cNvPr id="108559" name="Text Box 15"/>
          <p:cNvSpPr txBox="1">
            <a:spLocks noChangeArrowheads="1"/>
          </p:cNvSpPr>
          <p:nvPr/>
        </p:nvSpPr>
        <p:spPr bwMode="auto">
          <a:xfrm>
            <a:off x="3276600" y="1125538"/>
            <a:ext cx="1295400" cy="519112"/>
          </a:xfrm>
          <a:prstGeom prst="rect">
            <a:avLst/>
          </a:prstGeom>
          <a:noFill/>
          <a:ln w="9525">
            <a:noFill/>
            <a:miter lim="800000"/>
            <a:headEnd/>
            <a:tailEnd/>
          </a:ln>
        </p:spPr>
        <p:txBody>
          <a:bodyPr>
            <a:spAutoFit/>
          </a:bodyPr>
          <a:lstStyle/>
          <a:p>
            <a:pPr>
              <a:spcBef>
                <a:spcPct val="50000"/>
              </a:spcBef>
            </a:pPr>
            <a:r>
              <a:rPr lang="en-US" sz="2800" b="1" dirty="0"/>
              <a:t>D E J</a:t>
            </a:r>
          </a:p>
        </p:txBody>
      </p:sp>
      <p:sp>
        <p:nvSpPr>
          <p:cNvPr id="108560" name="Text Box 16"/>
          <p:cNvSpPr txBox="1">
            <a:spLocks noChangeArrowheads="1"/>
          </p:cNvSpPr>
          <p:nvPr/>
        </p:nvSpPr>
        <p:spPr bwMode="auto">
          <a:xfrm>
            <a:off x="3203575" y="1628775"/>
            <a:ext cx="2592388" cy="946150"/>
          </a:xfrm>
          <a:prstGeom prst="rect">
            <a:avLst/>
          </a:prstGeom>
          <a:noFill/>
          <a:ln w="9525">
            <a:noFill/>
            <a:miter lim="800000"/>
            <a:headEnd/>
            <a:tailEnd/>
          </a:ln>
        </p:spPr>
        <p:txBody>
          <a:bodyPr>
            <a:spAutoFit/>
          </a:bodyPr>
          <a:lstStyle/>
          <a:p>
            <a:pPr>
              <a:spcBef>
                <a:spcPct val="50000"/>
              </a:spcBef>
            </a:pPr>
            <a:r>
              <a:rPr lang="en-US" sz="2800" b="1" dirty="0" err="1"/>
              <a:t>Odontoblastic</a:t>
            </a:r>
            <a:r>
              <a:rPr lang="en-US" sz="2800" b="1" dirty="0"/>
              <a:t> process</a:t>
            </a:r>
          </a:p>
        </p:txBody>
      </p:sp>
      <p:sp>
        <p:nvSpPr>
          <p:cNvPr id="108562" name="Text Box 18"/>
          <p:cNvSpPr txBox="1">
            <a:spLocks noChangeArrowheads="1"/>
          </p:cNvSpPr>
          <p:nvPr/>
        </p:nvSpPr>
        <p:spPr bwMode="auto">
          <a:xfrm>
            <a:off x="3203575" y="3275013"/>
            <a:ext cx="3024609" cy="946150"/>
          </a:xfrm>
          <a:prstGeom prst="rect">
            <a:avLst/>
          </a:prstGeom>
          <a:noFill/>
          <a:ln w="9525">
            <a:noFill/>
            <a:miter lim="800000"/>
            <a:headEnd/>
            <a:tailEnd/>
          </a:ln>
        </p:spPr>
        <p:txBody>
          <a:bodyPr wrap="square">
            <a:spAutoFit/>
          </a:bodyPr>
          <a:lstStyle/>
          <a:p>
            <a:pPr>
              <a:spcBef>
                <a:spcPct val="50000"/>
              </a:spcBef>
            </a:pPr>
            <a:r>
              <a:rPr lang="en-US" sz="2800" b="1" dirty="0" err="1"/>
              <a:t>Peritubular</a:t>
            </a:r>
            <a:r>
              <a:rPr lang="en-US" sz="2800" b="1" dirty="0"/>
              <a:t> dentin</a:t>
            </a:r>
          </a:p>
        </p:txBody>
      </p:sp>
      <p:sp>
        <p:nvSpPr>
          <p:cNvPr id="108563" name="Text Box 19"/>
          <p:cNvSpPr txBox="1">
            <a:spLocks noChangeArrowheads="1"/>
          </p:cNvSpPr>
          <p:nvPr/>
        </p:nvSpPr>
        <p:spPr bwMode="auto">
          <a:xfrm>
            <a:off x="3357553" y="4214817"/>
            <a:ext cx="3230671" cy="954107"/>
          </a:xfrm>
          <a:prstGeom prst="rect">
            <a:avLst/>
          </a:prstGeom>
          <a:noFill/>
          <a:ln w="9525">
            <a:noFill/>
            <a:miter lim="800000"/>
            <a:headEnd/>
            <a:tailEnd/>
          </a:ln>
        </p:spPr>
        <p:txBody>
          <a:bodyPr wrap="square">
            <a:spAutoFit/>
          </a:bodyPr>
          <a:lstStyle/>
          <a:p>
            <a:pPr>
              <a:spcBef>
                <a:spcPct val="50000"/>
              </a:spcBef>
            </a:pPr>
            <a:r>
              <a:rPr lang="en-US" sz="2800" b="1" dirty="0" err="1"/>
              <a:t>Intertubular</a:t>
            </a:r>
            <a:r>
              <a:rPr lang="en-US" sz="2800" b="1" dirty="0"/>
              <a:t> dentin</a:t>
            </a:r>
          </a:p>
        </p:txBody>
      </p:sp>
      <p:sp>
        <p:nvSpPr>
          <p:cNvPr id="108565" name="Text Box 21"/>
          <p:cNvSpPr txBox="1">
            <a:spLocks noChangeArrowheads="1"/>
          </p:cNvSpPr>
          <p:nvPr/>
        </p:nvSpPr>
        <p:spPr bwMode="auto">
          <a:xfrm>
            <a:off x="3205163" y="6005513"/>
            <a:ext cx="2735262" cy="519112"/>
          </a:xfrm>
          <a:prstGeom prst="rect">
            <a:avLst/>
          </a:prstGeom>
          <a:noFill/>
          <a:ln w="9525">
            <a:noFill/>
            <a:miter lim="800000"/>
            <a:headEnd/>
            <a:tailEnd/>
          </a:ln>
        </p:spPr>
        <p:txBody>
          <a:bodyPr>
            <a:spAutoFit/>
          </a:bodyPr>
          <a:lstStyle/>
          <a:p>
            <a:pPr>
              <a:spcBef>
                <a:spcPct val="50000"/>
              </a:spcBef>
            </a:pPr>
            <a:r>
              <a:rPr lang="en-US" sz="2800" b="1" dirty="0" err="1"/>
              <a:t>Odontoblasts</a:t>
            </a:r>
            <a:endParaRPr lang="en-US" sz="2800" b="1" dirty="0"/>
          </a:p>
        </p:txBody>
      </p:sp>
      <p:sp>
        <p:nvSpPr>
          <p:cNvPr id="108566" name="Text Box 22"/>
          <p:cNvSpPr txBox="1">
            <a:spLocks noChangeArrowheads="1"/>
          </p:cNvSpPr>
          <p:nvPr/>
        </p:nvSpPr>
        <p:spPr bwMode="auto">
          <a:xfrm rot="-5400000">
            <a:off x="-715169" y="1299369"/>
            <a:ext cx="1876425" cy="519113"/>
          </a:xfrm>
          <a:prstGeom prst="rect">
            <a:avLst/>
          </a:prstGeom>
          <a:noFill/>
          <a:ln w="9525">
            <a:noFill/>
            <a:miter lim="800000"/>
            <a:headEnd/>
            <a:tailEnd/>
          </a:ln>
        </p:spPr>
        <p:txBody>
          <a:bodyPr>
            <a:spAutoFit/>
          </a:bodyPr>
          <a:lstStyle/>
          <a:p>
            <a:pPr>
              <a:spcBef>
                <a:spcPct val="50000"/>
              </a:spcBef>
            </a:pPr>
            <a:r>
              <a:rPr lang="en-US" sz="2800" b="1"/>
              <a:t>Mantle D</a:t>
            </a:r>
          </a:p>
        </p:txBody>
      </p:sp>
      <p:sp>
        <p:nvSpPr>
          <p:cNvPr id="13330" name="Text Box 23"/>
          <p:cNvSpPr txBox="1">
            <a:spLocks noChangeArrowheads="1"/>
          </p:cNvSpPr>
          <p:nvPr/>
        </p:nvSpPr>
        <p:spPr bwMode="auto">
          <a:xfrm rot="-5400000">
            <a:off x="242094" y="3007519"/>
            <a:ext cx="458788" cy="292100"/>
          </a:xfrm>
          <a:prstGeom prst="rect">
            <a:avLst/>
          </a:prstGeom>
          <a:noFill/>
          <a:ln w="9525">
            <a:noFill/>
            <a:miter lim="800000"/>
            <a:headEnd/>
            <a:tailEnd/>
          </a:ln>
        </p:spPr>
        <p:txBody>
          <a:bodyPr vert="eaVert">
            <a:spAutoFit/>
          </a:bodyPr>
          <a:lstStyle/>
          <a:p>
            <a:pPr>
              <a:spcBef>
                <a:spcPct val="50000"/>
              </a:spcBef>
            </a:pPr>
            <a:endParaRPr lang="ar-EG"/>
          </a:p>
        </p:txBody>
      </p:sp>
      <p:sp>
        <p:nvSpPr>
          <p:cNvPr id="108568" name="Text Box 24"/>
          <p:cNvSpPr txBox="1">
            <a:spLocks noChangeArrowheads="1"/>
          </p:cNvSpPr>
          <p:nvPr/>
        </p:nvSpPr>
        <p:spPr bwMode="auto">
          <a:xfrm rot="-5400000">
            <a:off x="-934244" y="3529807"/>
            <a:ext cx="2879725" cy="519112"/>
          </a:xfrm>
          <a:prstGeom prst="rect">
            <a:avLst/>
          </a:prstGeom>
          <a:noFill/>
          <a:ln w="9525">
            <a:noFill/>
            <a:miter lim="800000"/>
            <a:headEnd/>
            <a:tailEnd/>
          </a:ln>
        </p:spPr>
        <p:txBody>
          <a:bodyPr>
            <a:spAutoFit/>
          </a:bodyPr>
          <a:lstStyle/>
          <a:p>
            <a:pPr>
              <a:spcBef>
                <a:spcPct val="50000"/>
              </a:spcBef>
            </a:pPr>
            <a:r>
              <a:rPr lang="en-US" sz="2800" b="1"/>
              <a:t>Circumpulpal D</a:t>
            </a:r>
          </a:p>
        </p:txBody>
      </p:sp>
      <p:sp>
        <p:nvSpPr>
          <p:cNvPr id="108569" name="Line 25"/>
          <p:cNvSpPr>
            <a:spLocks noChangeShapeType="1"/>
          </p:cNvSpPr>
          <p:nvPr/>
        </p:nvSpPr>
        <p:spPr bwMode="auto">
          <a:xfrm>
            <a:off x="2411413" y="4149725"/>
            <a:ext cx="431800" cy="358775"/>
          </a:xfrm>
          <a:prstGeom prst="line">
            <a:avLst/>
          </a:prstGeom>
          <a:noFill/>
          <a:ln w="57150">
            <a:solidFill>
              <a:srgbClr val="FF6600"/>
            </a:solidFill>
            <a:round/>
            <a:headEnd/>
            <a:tailEnd/>
          </a:ln>
        </p:spPr>
        <p:txBody>
          <a:bodyPr/>
          <a:lstStyle/>
          <a:p>
            <a:endParaRPr lang="tr-TR"/>
          </a:p>
        </p:txBody>
      </p:sp>
      <p:sp>
        <p:nvSpPr>
          <p:cNvPr id="108571" name="Line 27"/>
          <p:cNvSpPr>
            <a:spLocks noChangeShapeType="1"/>
          </p:cNvSpPr>
          <p:nvPr/>
        </p:nvSpPr>
        <p:spPr bwMode="auto">
          <a:xfrm>
            <a:off x="2124075" y="5661025"/>
            <a:ext cx="1152525" cy="576263"/>
          </a:xfrm>
          <a:prstGeom prst="line">
            <a:avLst/>
          </a:prstGeom>
          <a:noFill/>
          <a:ln w="76200">
            <a:solidFill>
              <a:srgbClr val="FF6600"/>
            </a:solidFill>
            <a:round/>
            <a:headEnd/>
            <a:tailEnd type="triangle" w="med" len="med"/>
          </a:ln>
        </p:spPr>
        <p:txBody>
          <a:bodyPr/>
          <a:lstStyle/>
          <a:p>
            <a:endParaRPr lang="tr-TR"/>
          </a:p>
        </p:txBody>
      </p:sp>
      <p:sp>
        <p:nvSpPr>
          <p:cNvPr id="108572" name="Line 28"/>
          <p:cNvSpPr>
            <a:spLocks noChangeShapeType="1"/>
          </p:cNvSpPr>
          <p:nvPr/>
        </p:nvSpPr>
        <p:spPr bwMode="auto">
          <a:xfrm flipV="1">
            <a:off x="1619250" y="5876925"/>
            <a:ext cx="1008063" cy="288925"/>
          </a:xfrm>
          <a:prstGeom prst="line">
            <a:avLst/>
          </a:prstGeom>
          <a:noFill/>
          <a:ln w="57150">
            <a:solidFill>
              <a:srgbClr val="FF6600"/>
            </a:solidFill>
            <a:round/>
            <a:headEnd/>
            <a:tailEnd/>
          </a:ln>
        </p:spPr>
        <p:txBody>
          <a:bodyPr/>
          <a:lstStyle/>
          <a:p>
            <a:endParaRPr lang="tr-TR"/>
          </a:p>
        </p:txBody>
      </p:sp>
      <p:sp>
        <p:nvSpPr>
          <p:cNvPr id="108573" name="Line 29"/>
          <p:cNvSpPr>
            <a:spLocks noChangeShapeType="1"/>
          </p:cNvSpPr>
          <p:nvPr/>
        </p:nvSpPr>
        <p:spPr bwMode="auto">
          <a:xfrm flipV="1">
            <a:off x="2123728" y="3644900"/>
            <a:ext cx="936625" cy="144463"/>
          </a:xfrm>
          <a:prstGeom prst="line">
            <a:avLst/>
          </a:prstGeom>
          <a:noFill/>
          <a:ln w="76200">
            <a:solidFill>
              <a:srgbClr val="FF6600"/>
            </a:solidFill>
            <a:round/>
            <a:headEnd/>
            <a:tailEnd type="triangle" w="med" len="med"/>
          </a:ln>
        </p:spPr>
        <p:txBody>
          <a:bodyPr/>
          <a:lstStyle/>
          <a:p>
            <a:endParaRPr lang="tr-TR"/>
          </a:p>
        </p:txBody>
      </p:sp>
      <p:sp>
        <p:nvSpPr>
          <p:cNvPr id="108574" name="Text Box 30"/>
          <p:cNvSpPr txBox="1">
            <a:spLocks noChangeArrowheads="1"/>
          </p:cNvSpPr>
          <p:nvPr/>
        </p:nvSpPr>
        <p:spPr bwMode="auto">
          <a:xfrm rot="-5400000">
            <a:off x="-472281" y="5268119"/>
            <a:ext cx="1952625" cy="1004887"/>
          </a:xfrm>
          <a:prstGeom prst="rect">
            <a:avLst/>
          </a:prstGeom>
          <a:noFill/>
          <a:ln w="9525">
            <a:noFill/>
            <a:miter lim="800000"/>
            <a:headEnd/>
            <a:tailEnd/>
          </a:ln>
        </p:spPr>
        <p:txBody>
          <a:bodyPr>
            <a:spAutoFit/>
          </a:bodyPr>
          <a:lstStyle/>
          <a:p>
            <a:pPr>
              <a:spcBef>
                <a:spcPct val="50000"/>
              </a:spcBef>
            </a:pPr>
            <a:r>
              <a:rPr lang="en-US" sz="2400" b="1"/>
              <a:t>Predentin</a:t>
            </a:r>
          </a:p>
          <a:p>
            <a:pPr>
              <a:spcBef>
                <a:spcPct val="50000"/>
              </a:spcBef>
            </a:pPr>
            <a:endParaRPr lang="en-US" sz="2400"/>
          </a:p>
        </p:txBody>
      </p:sp>
      <p:sp>
        <p:nvSpPr>
          <p:cNvPr id="108575" name="Line 31"/>
          <p:cNvSpPr>
            <a:spLocks noChangeShapeType="1"/>
          </p:cNvSpPr>
          <p:nvPr/>
        </p:nvSpPr>
        <p:spPr bwMode="auto">
          <a:xfrm flipH="1">
            <a:off x="468313" y="5013325"/>
            <a:ext cx="790575" cy="863600"/>
          </a:xfrm>
          <a:prstGeom prst="line">
            <a:avLst/>
          </a:prstGeom>
          <a:noFill/>
          <a:ln w="76200">
            <a:solidFill>
              <a:srgbClr val="FF6600"/>
            </a:solidFill>
            <a:round/>
            <a:headEnd/>
            <a:tailEnd type="triangle" w="med" len="med"/>
          </a:ln>
        </p:spPr>
        <p:txBody>
          <a:bodyPr/>
          <a:lstStyle/>
          <a:p>
            <a:endParaRPr lang="tr-TR"/>
          </a:p>
        </p:txBody>
      </p:sp>
    </p:spTree>
    <p:extLst>
      <p:ext uri="{BB962C8B-B14F-4D97-AF65-F5344CB8AC3E}">
        <p14:creationId xmlns:p14="http://schemas.microsoft.com/office/powerpoint/2010/main" val="2473369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8547"/>
                                        </p:tgtEl>
                                        <p:attrNameLst>
                                          <p:attrName>style.visibility</p:attrName>
                                        </p:attrNameLst>
                                      </p:cBhvr>
                                      <p:to>
                                        <p:strVal val="visible"/>
                                      </p:to>
                                    </p:set>
                                    <p:animEffect transition="in" filter="dissolve">
                                      <p:cBhvr>
                                        <p:cTn id="11" dur="500"/>
                                        <p:tgtEl>
                                          <p:spTgt spid="10854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8549"/>
                                        </p:tgtEl>
                                        <p:attrNameLst>
                                          <p:attrName>style.visibility</p:attrName>
                                        </p:attrNameLst>
                                      </p:cBhvr>
                                      <p:to>
                                        <p:strVal val="visible"/>
                                      </p:to>
                                    </p:set>
                                    <p:animEffect transition="in" filter="blinds(horizontal)">
                                      <p:cBhvr>
                                        <p:cTn id="16" dur="500"/>
                                        <p:tgtEl>
                                          <p:spTgt spid="108549"/>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108559">
                                            <p:txEl>
                                              <p:pRg st="0" end="0"/>
                                            </p:txEl>
                                          </p:spTgt>
                                        </p:tgtEl>
                                        <p:attrNameLst>
                                          <p:attrName>style.visibility</p:attrName>
                                        </p:attrNameLst>
                                      </p:cBhvr>
                                      <p:to>
                                        <p:strVal val="visible"/>
                                      </p:to>
                                    </p:set>
                                    <p:animEffect transition="in" filter="box(in)">
                                      <p:cBhvr>
                                        <p:cTn id="20" dur="500"/>
                                        <p:tgtEl>
                                          <p:spTgt spid="1085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8571"/>
                                        </p:tgtEl>
                                        <p:attrNameLst>
                                          <p:attrName>style.visibility</p:attrName>
                                        </p:attrNameLst>
                                      </p:cBhvr>
                                      <p:to>
                                        <p:strVal val="visible"/>
                                      </p:to>
                                    </p:set>
                                    <p:animEffect transition="in" filter="blinds(horizontal)">
                                      <p:cBhvr>
                                        <p:cTn id="25" dur="500"/>
                                        <p:tgtEl>
                                          <p:spTgt spid="108571"/>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08572"/>
                                        </p:tgtEl>
                                        <p:attrNameLst>
                                          <p:attrName>style.visibility</p:attrName>
                                        </p:attrNameLst>
                                      </p:cBhvr>
                                      <p:to>
                                        <p:strVal val="visible"/>
                                      </p:to>
                                    </p:set>
                                    <p:animEffect transition="in" filter="blinds(horizontal)">
                                      <p:cBhvr>
                                        <p:cTn id="29" dur="500"/>
                                        <p:tgtEl>
                                          <p:spTgt spid="108572"/>
                                        </p:tgtEl>
                                      </p:cBhvr>
                                    </p:animEffect>
                                  </p:childTnLst>
                                </p:cTn>
                              </p:par>
                            </p:childTnLst>
                          </p:cTn>
                        </p:par>
                        <p:par>
                          <p:cTn id="30" fill="hold">
                            <p:stCondLst>
                              <p:cond delay="1000"/>
                            </p:stCondLst>
                            <p:childTnLst>
                              <p:par>
                                <p:cTn id="31" presetID="4" presetClass="entr" presetSubtype="16" fill="hold" nodeType="afterEffect">
                                  <p:stCondLst>
                                    <p:cond delay="0"/>
                                  </p:stCondLst>
                                  <p:childTnLst>
                                    <p:set>
                                      <p:cBhvr>
                                        <p:cTn id="32" dur="1" fill="hold">
                                          <p:stCondLst>
                                            <p:cond delay="0"/>
                                          </p:stCondLst>
                                        </p:cTn>
                                        <p:tgtEl>
                                          <p:spTgt spid="108565">
                                            <p:txEl>
                                              <p:pRg st="0" end="0"/>
                                            </p:txEl>
                                          </p:spTgt>
                                        </p:tgtEl>
                                        <p:attrNameLst>
                                          <p:attrName>style.visibility</p:attrName>
                                        </p:attrNameLst>
                                      </p:cBhvr>
                                      <p:to>
                                        <p:strVal val="visible"/>
                                      </p:to>
                                    </p:set>
                                    <p:animEffect transition="in" filter="box(in)">
                                      <p:cBhvr>
                                        <p:cTn id="33" dur="500"/>
                                        <p:tgtEl>
                                          <p:spTgt spid="10856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8550"/>
                                        </p:tgtEl>
                                        <p:attrNameLst>
                                          <p:attrName>style.visibility</p:attrName>
                                        </p:attrNameLst>
                                      </p:cBhvr>
                                      <p:to>
                                        <p:strVal val="visible"/>
                                      </p:to>
                                    </p:set>
                                    <p:animEffect transition="in" filter="blinds(horizontal)">
                                      <p:cBhvr>
                                        <p:cTn id="38" dur="500"/>
                                        <p:tgtEl>
                                          <p:spTgt spid="108550"/>
                                        </p:tgtEl>
                                      </p:cBhvr>
                                    </p:animEffect>
                                  </p:childTnLst>
                                </p:cTn>
                              </p:par>
                            </p:childTnLst>
                          </p:cTn>
                        </p:par>
                        <p:par>
                          <p:cTn id="39" fill="hold">
                            <p:stCondLst>
                              <p:cond delay="500"/>
                            </p:stCondLst>
                            <p:childTnLst>
                              <p:par>
                                <p:cTn id="40" presetID="4" presetClass="entr" presetSubtype="16" fill="hold" nodeType="afterEffect">
                                  <p:stCondLst>
                                    <p:cond delay="0"/>
                                  </p:stCondLst>
                                  <p:childTnLst>
                                    <p:set>
                                      <p:cBhvr>
                                        <p:cTn id="41" dur="1" fill="hold">
                                          <p:stCondLst>
                                            <p:cond delay="0"/>
                                          </p:stCondLst>
                                        </p:cTn>
                                        <p:tgtEl>
                                          <p:spTgt spid="108560">
                                            <p:txEl>
                                              <p:pRg st="0" end="0"/>
                                            </p:txEl>
                                          </p:spTgt>
                                        </p:tgtEl>
                                        <p:attrNameLst>
                                          <p:attrName>style.visibility</p:attrName>
                                        </p:attrNameLst>
                                      </p:cBhvr>
                                      <p:to>
                                        <p:strVal val="visible"/>
                                      </p:to>
                                    </p:set>
                                    <p:animEffect transition="in" filter="box(in)">
                                      <p:cBhvr>
                                        <p:cTn id="42" dur="500"/>
                                        <p:tgtEl>
                                          <p:spTgt spid="10856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8573"/>
                                        </p:tgtEl>
                                        <p:attrNameLst>
                                          <p:attrName>style.visibility</p:attrName>
                                        </p:attrNameLst>
                                      </p:cBhvr>
                                      <p:to>
                                        <p:strVal val="visible"/>
                                      </p:to>
                                    </p:set>
                                    <p:animEffect transition="in" filter="blinds(horizontal)">
                                      <p:cBhvr>
                                        <p:cTn id="47" dur="500"/>
                                        <p:tgtEl>
                                          <p:spTgt spid="108573"/>
                                        </p:tgtEl>
                                      </p:cBhvr>
                                    </p:animEffect>
                                  </p:childTnLst>
                                </p:cTn>
                              </p:par>
                            </p:childTnLst>
                          </p:cTn>
                        </p:par>
                        <p:par>
                          <p:cTn id="48" fill="hold">
                            <p:stCondLst>
                              <p:cond delay="500"/>
                            </p:stCondLst>
                            <p:childTnLst>
                              <p:par>
                                <p:cTn id="49" presetID="4" presetClass="entr" presetSubtype="16" fill="hold" nodeType="afterEffect">
                                  <p:stCondLst>
                                    <p:cond delay="0"/>
                                  </p:stCondLst>
                                  <p:childTnLst>
                                    <p:set>
                                      <p:cBhvr>
                                        <p:cTn id="50" dur="1" fill="hold">
                                          <p:stCondLst>
                                            <p:cond delay="0"/>
                                          </p:stCondLst>
                                        </p:cTn>
                                        <p:tgtEl>
                                          <p:spTgt spid="108562">
                                            <p:txEl>
                                              <p:pRg st="0" end="0"/>
                                            </p:txEl>
                                          </p:spTgt>
                                        </p:tgtEl>
                                        <p:attrNameLst>
                                          <p:attrName>style.visibility</p:attrName>
                                        </p:attrNameLst>
                                      </p:cBhvr>
                                      <p:to>
                                        <p:strVal val="visible"/>
                                      </p:to>
                                    </p:set>
                                    <p:animEffect transition="in" filter="box(in)">
                                      <p:cBhvr>
                                        <p:cTn id="51" dur="500"/>
                                        <p:tgtEl>
                                          <p:spTgt spid="10856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8553"/>
                                        </p:tgtEl>
                                        <p:attrNameLst>
                                          <p:attrName>style.visibility</p:attrName>
                                        </p:attrNameLst>
                                      </p:cBhvr>
                                      <p:to>
                                        <p:strVal val="visible"/>
                                      </p:to>
                                    </p:set>
                                    <p:animEffect transition="in" filter="blinds(horizontal)">
                                      <p:cBhvr>
                                        <p:cTn id="56" dur="500"/>
                                        <p:tgtEl>
                                          <p:spTgt spid="108553"/>
                                        </p:tgtEl>
                                      </p:cBhvr>
                                    </p:animEffect>
                                  </p:childTnLst>
                                </p:cTn>
                              </p:par>
                            </p:childTnLst>
                          </p:cTn>
                        </p:par>
                        <p:par>
                          <p:cTn id="57" fill="hold">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108569"/>
                                        </p:tgtEl>
                                        <p:attrNameLst>
                                          <p:attrName>style.visibility</p:attrName>
                                        </p:attrNameLst>
                                      </p:cBhvr>
                                      <p:to>
                                        <p:strVal val="visible"/>
                                      </p:to>
                                    </p:set>
                                    <p:animEffect transition="in" filter="blinds(horizontal)">
                                      <p:cBhvr>
                                        <p:cTn id="60" dur="500"/>
                                        <p:tgtEl>
                                          <p:spTgt spid="108569"/>
                                        </p:tgtEl>
                                      </p:cBhvr>
                                    </p:animEffect>
                                  </p:childTnLst>
                                </p:cTn>
                              </p:par>
                            </p:childTnLst>
                          </p:cTn>
                        </p:par>
                        <p:par>
                          <p:cTn id="61" fill="hold">
                            <p:stCondLst>
                              <p:cond delay="1000"/>
                            </p:stCondLst>
                            <p:childTnLst>
                              <p:par>
                                <p:cTn id="62" presetID="4" presetClass="entr" presetSubtype="16" fill="hold" nodeType="afterEffect">
                                  <p:stCondLst>
                                    <p:cond delay="0"/>
                                  </p:stCondLst>
                                  <p:childTnLst>
                                    <p:set>
                                      <p:cBhvr>
                                        <p:cTn id="63" dur="1" fill="hold">
                                          <p:stCondLst>
                                            <p:cond delay="0"/>
                                          </p:stCondLst>
                                        </p:cTn>
                                        <p:tgtEl>
                                          <p:spTgt spid="108563">
                                            <p:txEl>
                                              <p:pRg st="0" end="0"/>
                                            </p:txEl>
                                          </p:spTgt>
                                        </p:tgtEl>
                                        <p:attrNameLst>
                                          <p:attrName>style.visibility</p:attrName>
                                        </p:attrNameLst>
                                      </p:cBhvr>
                                      <p:to>
                                        <p:strVal val="visible"/>
                                      </p:to>
                                    </p:set>
                                    <p:animEffect transition="in" filter="box(in)">
                                      <p:cBhvr>
                                        <p:cTn id="64" dur="500"/>
                                        <p:tgtEl>
                                          <p:spTgt spid="10856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08556"/>
                                        </p:tgtEl>
                                        <p:attrNameLst>
                                          <p:attrName>style.visibility</p:attrName>
                                        </p:attrNameLst>
                                      </p:cBhvr>
                                      <p:to>
                                        <p:strVal val="visible"/>
                                      </p:to>
                                    </p:set>
                                    <p:animEffect transition="in" filter="blinds(horizontal)">
                                      <p:cBhvr>
                                        <p:cTn id="69" dur="500"/>
                                        <p:tgtEl>
                                          <p:spTgt spid="108556"/>
                                        </p:tgtEl>
                                      </p:cBhvr>
                                    </p:animEffect>
                                  </p:childTnLst>
                                </p:cTn>
                              </p:par>
                            </p:childTnLst>
                          </p:cTn>
                        </p:par>
                        <p:par>
                          <p:cTn id="70" fill="hold">
                            <p:stCondLst>
                              <p:cond delay="500"/>
                            </p:stCondLst>
                            <p:childTnLst>
                              <p:par>
                                <p:cTn id="71" presetID="4" presetClass="entr" presetSubtype="16" fill="hold" nodeType="afterEffect">
                                  <p:stCondLst>
                                    <p:cond delay="0"/>
                                  </p:stCondLst>
                                  <p:childTnLst>
                                    <p:set>
                                      <p:cBhvr>
                                        <p:cTn id="72" dur="1" fill="hold">
                                          <p:stCondLst>
                                            <p:cond delay="0"/>
                                          </p:stCondLst>
                                        </p:cTn>
                                        <p:tgtEl>
                                          <p:spTgt spid="108566">
                                            <p:txEl>
                                              <p:pRg st="0" end="0"/>
                                            </p:txEl>
                                          </p:spTgt>
                                        </p:tgtEl>
                                        <p:attrNameLst>
                                          <p:attrName>style.visibility</p:attrName>
                                        </p:attrNameLst>
                                      </p:cBhvr>
                                      <p:to>
                                        <p:strVal val="visible"/>
                                      </p:to>
                                    </p:set>
                                    <p:animEffect transition="in" filter="box(in)">
                                      <p:cBhvr>
                                        <p:cTn id="73" dur="500"/>
                                        <p:tgtEl>
                                          <p:spTgt spid="10856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8557"/>
                                        </p:tgtEl>
                                        <p:attrNameLst>
                                          <p:attrName>style.visibility</p:attrName>
                                        </p:attrNameLst>
                                      </p:cBhvr>
                                      <p:to>
                                        <p:strVal val="visible"/>
                                      </p:to>
                                    </p:set>
                                    <p:animEffect transition="in" filter="blinds(horizontal)">
                                      <p:cBhvr>
                                        <p:cTn id="78" dur="500"/>
                                        <p:tgtEl>
                                          <p:spTgt spid="108557"/>
                                        </p:tgtEl>
                                      </p:cBhvr>
                                    </p:animEffect>
                                  </p:childTnLst>
                                </p:cTn>
                              </p:par>
                            </p:childTnLst>
                          </p:cTn>
                        </p:par>
                        <p:par>
                          <p:cTn id="79" fill="hold">
                            <p:stCondLst>
                              <p:cond delay="500"/>
                            </p:stCondLst>
                            <p:childTnLst>
                              <p:par>
                                <p:cTn id="80" presetID="4" presetClass="entr" presetSubtype="16" fill="hold" nodeType="afterEffect">
                                  <p:stCondLst>
                                    <p:cond delay="0"/>
                                  </p:stCondLst>
                                  <p:childTnLst>
                                    <p:set>
                                      <p:cBhvr>
                                        <p:cTn id="81" dur="1" fill="hold">
                                          <p:stCondLst>
                                            <p:cond delay="0"/>
                                          </p:stCondLst>
                                        </p:cTn>
                                        <p:tgtEl>
                                          <p:spTgt spid="108568">
                                            <p:txEl>
                                              <p:pRg st="0" end="0"/>
                                            </p:txEl>
                                          </p:spTgt>
                                        </p:tgtEl>
                                        <p:attrNameLst>
                                          <p:attrName>style.visibility</p:attrName>
                                        </p:attrNameLst>
                                      </p:cBhvr>
                                      <p:to>
                                        <p:strVal val="visible"/>
                                      </p:to>
                                    </p:set>
                                    <p:animEffect transition="in" filter="box(in)">
                                      <p:cBhvr>
                                        <p:cTn id="82" dur="500"/>
                                        <p:tgtEl>
                                          <p:spTgt spid="10856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08575"/>
                                        </p:tgtEl>
                                        <p:attrNameLst>
                                          <p:attrName>style.visibility</p:attrName>
                                        </p:attrNameLst>
                                      </p:cBhvr>
                                      <p:to>
                                        <p:strVal val="visible"/>
                                      </p:to>
                                    </p:set>
                                    <p:animEffect transition="in" filter="blinds(horizontal)">
                                      <p:cBhvr>
                                        <p:cTn id="87" dur="500"/>
                                        <p:tgtEl>
                                          <p:spTgt spid="108575"/>
                                        </p:tgtEl>
                                      </p:cBhvr>
                                    </p:animEffect>
                                  </p:childTnLst>
                                </p:cTn>
                              </p:par>
                            </p:childTnLst>
                          </p:cTn>
                        </p:par>
                        <p:par>
                          <p:cTn id="88" fill="hold">
                            <p:stCondLst>
                              <p:cond delay="500"/>
                            </p:stCondLst>
                            <p:childTnLst>
                              <p:par>
                                <p:cTn id="89" presetID="4" presetClass="entr" presetSubtype="16" fill="hold" nodeType="afterEffect">
                                  <p:stCondLst>
                                    <p:cond delay="0"/>
                                  </p:stCondLst>
                                  <p:childTnLst>
                                    <p:set>
                                      <p:cBhvr>
                                        <p:cTn id="90" dur="1" fill="hold">
                                          <p:stCondLst>
                                            <p:cond delay="0"/>
                                          </p:stCondLst>
                                        </p:cTn>
                                        <p:tgtEl>
                                          <p:spTgt spid="108574">
                                            <p:txEl>
                                              <p:pRg st="0" end="0"/>
                                            </p:txEl>
                                          </p:spTgt>
                                        </p:tgtEl>
                                        <p:attrNameLst>
                                          <p:attrName>style.visibility</p:attrName>
                                        </p:attrNameLst>
                                      </p:cBhvr>
                                      <p:to>
                                        <p:strVal val="visible"/>
                                      </p:to>
                                    </p:set>
                                    <p:animEffect transition="in" filter="box(in)">
                                      <p:cBhvr>
                                        <p:cTn id="91" dur="500"/>
                                        <p:tgtEl>
                                          <p:spTgt spid="1085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9" grpId="0" animBg="1"/>
      <p:bldP spid="108550" grpId="0" animBg="1"/>
      <p:bldP spid="108553" grpId="0" animBg="1"/>
      <p:bldP spid="108556" grpId="0" animBg="1"/>
      <p:bldP spid="108557" grpId="0" animBg="1"/>
      <p:bldP spid="108569" grpId="0" animBg="1"/>
      <p:bldP spid="108571" grpId="0" animBg="1"/>
      <p:bldP spid="108572" grpId="0" animBg="1"/>
      <p:bldP spid="108573" grpId="0" animBg="1"/>
      <p:bldP spid="1085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42276" cy="1336956"/>
          </a:xfrm>
        </p:spPr>
        <p:txBody>
          <a:bodyPr>
            <a:noAutofit/>
          </a:bodyPr>
          <a:lstStyle/>
          <a:p>
            <a:pPr algn="l"/>
            <a:r>
              <a:rPr lang="en-US" sz="4800" b="1" dirty="0" smtClean="0">
                <a:solidFill>
                  <a:schemeClr val="accent2"/>
                </a:solidFill>
              </a:rPr>
              <a:t>3.Peritubular Dentin</a:t>
            </a:r>
            <a:br>
              <a:rPr lang="en-US" sz="4800" b="1" dirty="0" smtClean="0">
                <a:solidFill>
                  <a:schemeClr val="accent2"/>
                </a:solidFill>
              </a:rPr>
            </a:br>
            <a:endParaRPr lang="tr-TR" sz="4800" b="1" dirty="0">
              <a:solidFill>
                <a:schemeClr val="accent2"/>
              </a:solidFill>
            </a:endParaRPr>
          </a:p>
        </p:txBody>
      </p:sp>
      <p:sp>
        <p:nvSpPr>
          <p:cNvPr id="3" name="Content Placeholder 2"/>
          <p:cNvSpPr>
            <a:spLocks noGrp="1"/>
          </p:cNvSpPr>
          <p:nvPr>
            <p:ph idx="1"/>
          </p:nvPr>
        </p:nvSpPr>
        <p:spPr>
          <a:xfrm>
            <a:off x="457200" y="1142984"/>
            <a:ext cx="8229600" cy="4983179"/>
          </a:xfrm>
        </p:spPr>
        <p:txBody>
          <a:bodyPr>
            <a:normAutofit/>
          </a:bodyPr>
          <a:lstStyle/>
          <a:p>
            <a:r>
              <a:rPr lang="en-US" dirty="0" smtClean="0"/>
              <a:t>This dentinal layer usually lines the dentinal tubules and is more mineralized than </a:t>
            </a:r>
            <a:r>
              <a:rPr lang="en-US" dirty="0" err="1" smtClean="0"/>
              <a:t>intertubular</a:t>
            </a:r>
            <a:r>
              <a:rPr lang="en-US" dirty="0" smtClean="0"/>
              <a:t> dentin and </a:t>
            </a:r>
            <a:r>
              <a:rPr lang="en-US" dirty="0" err="1" smtClean="0"/>
              <a:t>predentin</a:t>
            </a:r>
            <a:r>
              <a:rPr lang="en-US" dirty="0" smtClean="0"/>
              <a:t>.</a:t>
            </a:r>
          </a:p>
          <a:p>
            <a:pPr>
              <a:buNone/>
            </a:pPr>
            <a:r>
              <a:rPr lang="en-US" sz="4800" b="1" dirty="0" smtClean="0">
                <a:solidFill>
                  <a:schemeClr val="accent2"/>
                </a:solidFill>
              </a:rPr>
              <a:t>4. </a:t>
            </a:r>
            <a:r>
              <a:rPr lang="en-US" sz="4800" b="1" dirty="0" err="1" smtClean="0">
                <a:solidFill>
                  <a:schemeClr val="accent2"/>
                </a:solidFill>
              </a:rPr>
              <a:t>Intertubular</a:t>
            </a:r>
            <a:r>
              <a:rPr lang="en-US" sz="4800" b="1" dirty="0" smtClean="0">
                <a:solidFill>
                  <a:schemeClr val="accent2"/>
                </a:solidFill>
              </a:rPr>
              <a:t> Dentin</a:t>
            </a:r>
            <a:endParaRPr lang="en-US" b="1" dirty="0" smtClean="0">
              <a:solidFill>
                <a:schemeClr val="accent2"/>
              </a:solidFill>
            </a:endParaRPr>
          </a:p>
          <a:p>
            <a:r>
              <a:rPr lang="en-US" dirty="0" smtClean="0"/>
              <a:t>This dentin is present between the tubules which is less mineralized than </a:t>
            </a:r>
            <a:r>
              <a:rPr lang="en-US" dirty="0" err="1" smtClean="0"/>
              <a:t>peritubular</a:t>
            </a:r>
            <a:r>
              <a:rPr lang="en-US" dirty="0" smtClean="0"/>
              <a:t> dentin. </a:t>
            </a:r>
            <a:r>
              <a:rPr lang="en-US" dirty="0" err="1" smtClean="0"/>
              <a:t>Intertubular</a:t>
            </a:r>
            <a:r>
              <a:rPr lang="en-US" dirty="0" smtClean="0"/>
              <a:t> dentin determines the elasticity of the dental matrix.</a:t>
            </a:r>
            <a:endParaRPr lang="tr-TR" dirty="0" smtClean="0"/>
          </a:p>
          <a:p>
            <a:endParaRPr lang="tr-TR" dirty="0"/>
          </a:p>
        </p:txBody>
      </p:sp>
    </p:spTree>
    <p:extLst>
      <p:ext uri="{BB962C8B-B14F-4D97-AF65-F5344CB8AC3E}">
        <p14:creationId xmlns:p14="http://schemas.microsoft.com/office/powerpoint/2010/main" val="27422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tr-TR"/>
          </a:p>
        </p:txBody>
      </p:sp>
      <p:pic>
        <p:nvPicPr>
          <p:cNvPr id="7"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37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87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ture1"/>
          <p:cNvPicPr>
            <a:picLocks noChangeAspect="1" noChangeArrowheads="1"/>
          </p:cNvPicPr>
          <p:nvPr/>
        </p:nvPicPr>
        <p:blipFill>
          <a:blip r:embed="rId2">
            <a:lum bright="6000" contrast="6000"/>
          </a:blip>
          <a:srcRect/>
          <a:stretch>
            <a:fillRect/>
          </a:stretch>
        </p:blipFill>
        <p:spPr bwMode="auto">
          <a:xfrm>
            <a:off x="895350" y="482600"/>
            <a:ext cx="7353300" cy="5892800"/>
          </a:xfrm>
          <a:prstGeom prst="rect">
            <a:avLst/>
          </a:prstGeom>
          <a:noFill/>
          <a:ln w="9525">
            <a:solidFill>
              <a:schemeClr val="bg1"/>
            </a:solidFill>
            <a:miter lim="800000"/>
            <a:headEnd/>
            <a:tailEnd/>
          </a:ln>
        </p:spPr>
      </p:pic>
      <p:sp>
        <p:nvSpPr>
          <p:cNvPr id="18435" name="Text Box 4"/>
          <p:cNvSpPr txBox="1">
            <a:spLocks noChangeArrowheads="1"/>
          </p:cNvSpPr>
          <p:nvPr/>
        </p:nvSpPr>
        <p:spPr bwMode="auto">
          <a:xfrm>
            <a:off x="1295400" y="1143000"/>
            <a:ext cx="1939925" cy="395288"/>
          </a:xfrm>
          <a:prstGeom prst="rect">
            <a:avLst/>
          </a:prstGeom>
          <a:solidFill>
            <a:srgbClr val="FF3300"/>
          </a:solidFill>
          <a:ln w="28575">
            <a:solidFill>
              <a:schemeClr val="bg1"/>
            </a:solidFill>
            <a:miter lim="800000"/>
            <a:headEnd/>
            <a:tailEnd type="none" w="lg" len="lg"/>
          </a:ln>
        </p:spPr>
        <p:txBody>
          <a:bodyPr wrap="none">
            <a:spAutoFit/>
          </a:bodyPr>
          <a:lstStyle/>
          <a:p>
            <a:r>
              <a:rPr lang="en-US">
                <a:solidFill>
                  <a:schemeClr val="bg1"/>
                </a:solidFill>
                <a:latin typeface="Comic Sans MS" pitchFamily="66" charset="0"/>
              </a:rPr>
              <a:t>Dentinal tubules</a:t>
            </a:r>
          </a:p>
        </p:txBody>
      </p:sp>
      <p:sp>
        <p:nvSpPr>
          <p:cNvPr id="18436" name="Text Box 5"/>
          <p:cNvSpPr txBox="1">
            <a:spLocks noChangeArrowheads="1"/>
          </p:cNvSpPr>
          <p:nvPr/>
        </p:nvSpPr>
        <p:spPr bwMode="auto">
          <a:xfrm>
            <a:off x="1219200" y="2309813"/>
            <a:ext cx="2138363" cy="395287"/>
          </a:xfrm>
          <a:prstGeom prst="rect">
            <a:avLst/>
          </a:prstGeom>
          <a:solidFill>
            <a:srgbClr val="FF3300"/>
          </a:solidFill>
          <a:ln w="28575">
            <a:solidFill>
              <a:schemeClr val="bg1"/>
            </a:solidFill>
            <a:miter lim="800000"/>
            <a:headEnd/>
            <a:tailEnd type="none" w="lg" len="lg"/>
          </a:ln>
        </p:spPr>
        <p:txBody>
          <a:bodyPr wrap="none">
            <a:spAutoFit/>
          </a:bodyPr>
          <a:lstStyle/>
          <a:p>
            <a:r>
              <a:rPr lang="en-US">
                <a:solidFill>
                  <a:schemeClr val="bg1"/>
                </a:solidFill>
                <a:latin typeface="Comic Sans MS" pitchFamily="66" charset="0"/>
              </a:rPr>
              <a:t>Peritubular dentin</a:t>
            </a:r>
          </a:p>
        </p:txBody>
      </p:sp>
      <p:sp>
        <p:nvSpPr>
          <p:cNvPr id="18437" name="Text Box 6"/>
          <p:cNvSpPr txBox="1">
            <a:spLocks noChangeArrowheads="1"/>
          </p:cNvSpPr>
          <p:nvPr/>
        </p:nvSpPr>
        <p:spPr bwMode="auto">
          <a:xfrm>
            <a:off x="5722938" y="2309813"/>
            <a:ext cx="2308225" cy="395287"/>
          </a:xfrm>
          <a:prstGeom prst="rect">
            <a:avLst/>
          </a:prstGeom>
          <a:solidFill>
            <a:srgbClr val="FF3300"/>
          </a:solidFill>
          <a:ln w="28575">
            <a:solidFill>
              <a:schemeClr val="bg1"/>
            </a:solidFill>
            <a:miter lim="800000"/>
            <a:headEnd/>
            <a:tailEnd type="none" w="lg" len="lg"/>
          </a:ln>
        </p:spPr>
        <p:txBody>
          <a:bodyPr wrap="none">
            <a:spAutoFit/>
          </a:bodyPr>
          <a:lstStyle/>
          <a:p>
            <a:r>
              <a:rPr lang="en-US">
                <a:solidFill>
                  <a:schemeClr val="bg1"/>
                </a:solidFill>
                <a:latin typeface="Comic Sans MS" pitchFamily="66" charset="0"/>
              </a:rPr>
              <a:t>Intertubular dentin</a:t>
            </a:r>
          </a:p>
        </p:txBody>
      </p:sp>
      <p:sp>
        <p:nvSpPr>
          <p:cNvPr id="18438" name="Line 7"/>
          <p:cNvSpPr>
            <a:spLocks noChangeShapeType="1"/>
          </p:cNvSpPr>
          <p:nvPr/>
        </p:nvSpPr>
        <p:spPr bwMode="auto">
          <a:xfrm>
            <a:off x="3200400" y="1295400"/>
            <a:ext cx="1295400" cy="304800"/>
          </a:xfrm>
          <a:prstGeom prst="line">
            <a:avLst/>
          </a:prstGeom>
          <a:noFill/>
          <a:ln w="28575">
            <a:solidFill>
              <a:srgbClr val="FF3300"/>
            </a:solidFill>
            <a:round/>
            <a:headEnd/>
            <a:tailEnd type="arrow" w="lg" len="lg"/>
          </a:ln>
        </p:spPr>
        <p:txBody>
          <a:bodyPr/>
          <a:lstStyle/>
          <a:p>
            <a:endParaRPr lang="tr-TR"/>
          </a:p>
        </p:txBody>
      </p:sp>
      <p:sp>
        <p:nvSpPr>
          <p:cNvPr id="18439" name="Line 8"/>
          <p:cNvSpPr>
            <a:spLocks noChangeShapeType="1"/>
          </p:cNvSpPr>
          <p:nvPr/>
        </p:nvSpPr>
        <p:spPr bwMode="auto">
          <a:xfrm>
            <a:off x="3352800" y="2514600"/>
            <a:ext cx="1905000" cy="0"/>
          </a:xfrm>
          <a:prstGeom prst="line">
            <a:avLst/>
          </a:prstGeom>
          <a:noFill/>
          <a:ln w="28575">
            <a:solidFill>
              <a:srgbClr val="FF3300"/>
            </a:solidFill>
            <a:round/>
            <a:headEnd/>
            <a:tailEnd type="arrow" w="lg" len="lg"/>
          </a:ln>
        </p:spPr>
        <p:txBody>
          <a:bodyPr/>
          <a:lstStyle/>
          <a:p>
            <a:endParaRPr lang="tr-TR"/>
          </a:p>
        </p:txBody>
      </p:sp>
      <p:sp>
        <p:nvSpPr>
          <p:cNvPr id="18440" name="Line 9"/>
          <p:cNvSpPr>
            <a:spLocks noChangeShapeType="1"/>
          </p:cNvSpPr>
          <p:nvPr/>
        </p:nvSpPr>
        <p:spPr bwMode="auto">
          <a:xfrm>
            <a:off x="3352800" y="2514600"/>
            <a:ext cx="1371600" cy="1524000"/>
          </a:xfrm>
          <a:prstGeom prst="line">
            <a:avLst/>
          </a:prstGeom>
          <a:noFill/>
          <a:ln w="28575">
            <a:solidFill>
              <a:srgbClr val="FF3300"/>
            </a:solidFill>
            <a:round/>
            <a:headEnd/>
            <a:tailEnd type="arrow" w="lg" len="lg"/>
          </a:ln>
        </p:spPr>
        <p:txBody>
          <a:bodyPr/>
          <a:lstStyle/>
          <a:p>
            <a:endParaRPr lang="tr-TR"/>
          </a:p>
        </p:txBody>
      </p:sp>
      <p:sp>
        <p:nvSpPr>
          <p:cNvPr id="18441" name="Line 11"/>
          <p:cNvSpPr>
            <a:spLocks noChangeShapeType="1"/>
          </p:cNvSpPr>
          <p:nvPr/>
        </p:nvSpPr>
        <p:spPr bwMode="auto">
          <a:xfrm flipV="1">
            <a:off x="7086600" y="1524000"/>
            <a:ext cx="0" cy="762000"/>
          </a:xfrm>
          <a:prstGeom prst="line">
            <a:avLst/>
          </a:prstGeom>
          <a:noFill/>
          <a:ln w="28575">
            <a:solidFill>
              <a:srgbClr val="FF3300"/>
            </a:solidFill>
            <a:round/>
            <a:headEnd/>
            <a:tailEnd type="arrow" w="lg" len="lg"/>
          </a:ln>
        </p:spPr>
        <p:txBody>
          <a:bodyPr/>
          <a:lstStyle/>
          <a:p>
            <a:endParaRPr lang="tr-TR"/>
          </a:p>
        </p:txBody>
      </p:sp>
      <p:sp>
        <p:nvSpPr>
          <p:cNvPr id="18442" name="Line 12"/>
          <p:cNvSpPr>
            <a:spLocks noChangeShapeType="1"/>
          </p:cNvSpPr>
          <p:nvPr/>
        </p:nvSpPr>
        <p:spPr bwMode="auto">
          <a:xfrm flipH="1">
            <a:off x="2362200" y="2667000"/>
            <a:ext cx="3352800" cy="1828800"/>
          </a:xfrm>
          <a:prstGeom prst="line">
            <a:avLst/>
          </a:prstGeom>
          <a:noFill/>
          <a:ln w="28575">
            <a:solidFill>
              <a:srgbClr val="FF3300"/>
            </a:solidFill>
            <a:round/>
            <a:headEnd/>
            <a:tailEnd type="arrow" w="lg" len="lg"/>
          </a:ln>
        </p:spPr>
        <p:txBody>
          <a:bodyPr/>
          <a:lstStyle/>
          <a:p>
            <a:endParaRPr lang="tr-TR"/>
          </a:p>
        </p:txBody>
      </p:sp>
    </p:spTree>
    <p:extLst>
      <p:ext uri="{BB962C8B-B14F-4D97-AF65-F5344CB8AC3E}">
        <p14:creationId xmlns:p14="http://schemas.microsoft.com/office/powerpoint/2010/main" val="42306577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5.Mantle dentin:</a:t>
            </a:r>
            <a:endParaRPr lang="tr-TR" b="1"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At the outermost layer of the primary dentin, just under the enamel, a narrow zone called mantle dentin exists. </a:t>
            </a:r>
          </a:p>
          <a:p>
            <a:r>
              <a:rPr lang="en-US" dirty="0" smtClean="0"/>
              <a:t>It is formed as a result of initial mineralization reaction by newly differentiated </a:t>
            </a:r>
            <a:r>
              <a:rPr lang="en-US" dirty="0" err="1" smtClean="0"/>
              <a:t>odontoblasts</a:t>
            </a:r>
            <a:r>
              <a:rPr lang="en-US" dirty="0" smtClean="0"/>
              <a:t>.</a:t>
            </a:r>
          </a:p>
          <a:p>
            <a:r>
              <a:rPr lang="en-US" dirty="0" smtClean="0"/>
              <a:t>In other words, it is first formed dentin in the crown underlying the DEJ.</a:t>
            </a:r>
            <a:endParaRPr lang="tr-TR" dirty="0"/>
          </a:p>
        </p:txBody>
      </p:sp>
    </p:spTree>
    <p:extLst>
      <p:ext uri="{BB962C8B-B14F-4D97-AF65-F5344CB8AC3E}">
        <p14:creationId xmlns:p14="http://schemas.microsoft.com/office/powerpoint/2010/main" val="33189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a:buNone/>
            </a:pPr>
            <a:r>
              <a:rPr lang="en-US" dirty="0" smtClean="0"/>
              <a:t> </a:t>
            </a:r>
            <a:endParaRPr lang="tr-TR" dirty="0"/>
          </a:p>
        </p:txBody>
      </p:sp>
      <p:pic>
        <p:nvPicPr>
          <p:cNvPr id="4" name="Picture 4" descr="Dentin ( Dentinal tubules)"/>
          <p:cNvPicPr>
            <a:picLocks noChangeAspect="1" noChangeArrowheads="1"/>
          </p:cNvPicPr>
          <p:nvPr/>
        </p:nvPicPr>
        <p:blipFill>
          <a:blip r:embed="rId2"/>
          <a:stretch>
            <a:fillRect/>
          </a:stretch>
        </p:blipFill>
        <p:spPr>
          <a:xfrm>
            <a:off x="0" y="0"/>
            <a:ext cx="9144000" cy="6858000"/>
          </a:xfrm>
          <a:prstGeom prst="rect">
            <a:avLst/>
          </a:prstGeom>
          <a:noFill/>
        </p:spPr>
      </p:pic>
    </p:spTree>
    <p:extLst>
      <p:ext uri="{BB962C8B-B14F-4D97-AF65-F5344CB8AC3E}">
        <p14:creationId xmlns:p14="http://schemas.microsoft.com/office/powerpoint/2010/main" val="23695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4A58"/>
                </a:solidFill>
              </a:rPr>
              <a:t>6.Circumpulpal dentin</a:t>
            </a:r>
            <a:endParaRPr lang="tr-TR" b="1" dirty="0">
              <a:solidFill>
                <a:srgbClr val="244A58"/>
              </a:solidFill>
            </a:endParaRPr>
          </a:p>
        </p:txBody>
      </p:sp>
      <p:sp>
        <p:nvSpPr>
          <p:cNvPr id="3" name="Content Placeholder 2"/>
          <p:cNvSpPr>
            <a:spLocks noGrp="1"/>
          </p:cNvSpPr>
          <p:nvPr>
            <p:ph idx="1"/>
          </p:nvPr>
        </p:nvSpPr>
        <p:spPr/>
        <p:txBody>
          <a:bodyPr>
            <a:normAutofit/>
          </a:bodyPr>
          <a:lstStyle/>
          <a:p>
            <a:r>
              <a:rPr lang="en-US" sz="2800" dirty="0" smtClean="0"/>
              <a:t>It forms the remaining primary dentin and is more mineralized than mantle dentin. </a:t>
            </a:r>
          </a:p>
          <a:p>
            <a:r>
              <a:rPr lang="en-US" sz="2800" dirty="0" smtClean="0"/>
              <a:t>This dentin outlines the pulp chamber and therefore, it may be referred to as </a:t>
            </a:r>
            <a:r>
              <a:rPr lang="en-US" sz="2800" dirty="0" err="1" smtClean="0"/>
              <a:t>circumpulpal</a:t>
            </a:r>
            <a:r>
              <a:rPr lang="en-US" sz="2800" dirty="0" smtClean="0"/>
              <a:t> dentin. It is formed before root completion.</a:t>
            </a:r>
          </a:p>
          <a:p>
            <a:endParaRPr lang="en-US" sz="2800" dirty="0"/>
          </a:p>
        </p:txBody>
      </p:sp>
    </p:spTree>
    <p:extLst>
      <p:ext uri="{BB962C8B-B14F-4D97-AF65-F5344CB8AC3E}">
        <p14:creationId xmlns:p14="http://schemas.microsoft.com/office/powerpoint/2010/main" val="1895627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F8DE2"/>
                </a:solidFill>
              </a:rPr>
              <a:t>B. </a:t>
            </a:r>
            <a:r>
              <a:rPr lang="tr-TR" b="1" dirty="0" err="1" smtClean="0">
                <a:solidFill>
                  <a:srgbClr val="3F8DE2"/>
                </a:solidFill>
              </a:rPr>
              <a:t>Secondary</a:t>
            </a:r>
            <a:r>
              <a:rPr lang="tr-TR" b="1" dirty="0" smtClean="0">
                <a:solidFill>
                  <a:srgbClr val="3F8DE2"/>
                </a:solidFill>
              </a:rPr>
              <a:t> Dentin</a:t>
            </a:r>
            <a:endParaRPr lang="tr-TR" b="1" dirty="0">
              <a:solidFill>
                <a:srgbClr val="3F8DE2"/>
              </a:solidFill>
            </a:endParaRPr>
          </a:p>
        </p:txBody>
      </p:sp>
      <p:sp>
        <p:nvSpPr>
          <p:cNvPr id="3" name="Content Placeholder 2"/>
          <p:cNvSpPr>
            <a:spLocks noGrp="1"/>
          </p:cNvSpPr>
          <p:nvPr>
            <p:ph idx="1"/>
          </p:nvPr>
        </p:nvSpPr>
        <p:spPr/>
        <p:txBody>
          <a:bodyPr>
            <a:noAutofit/>
          </a:bodyPr>
          <a:lstStyle/>
          <a:p>
            <a:r>
              <a:rPr lang="en-US" sz="2800" dirty="0" smtClean="0"/>
              <a:t>Formed after the completion of the apical foramen</a:t>
            </a:r>
          </a:p>
          <a:p>
            <a:r>
              <a:rPr lang="en-US" sz="2800" dirty="0" smtClean="0"/>
              <a:t>Continues to form throughout the life of the tooth </a:t>
            </a:r>
          </a:p>
          <a:p>
            <a:r>
              <a:rPr lang="en-US" sz="2800" dirty="0" smtClean="0"/>
              <a:t>Formed more slowly than primary dentin </a:t>
            </a:r>
          </a:p>
          <a:p>
            <a:r>
              <a:rPr lang="en-US" sz="2800" dirty="0" smtClean="0"/>
              <a:t>Less mineralized than primary dentin </a:t>
            </a:r>
          </a:p>
          <a:p>
            <a:endParaRPr lang="tr-TR" sz="2800" dirty="0"/>
          </a:p>
        </p:txBody>
      </p:sp>
    </p:spTree>
    <p:extLst>
      <p:ext uri="{BB962C8B-B14F-4D97-AF65-F5344CB8AC3E}">
        <p14:creationId xmlns:p14="http://schemas.microsoft.com/office/powerpoint/2010/main" val="23489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r>
              <a:rPr lang="en-US" dirty="0"/>
              <a:t>Dentin formation, </a:t>
            </a:r>
            <a:r>
              <a:rPr lang="en-US" dirty="0" err="1"/>
              <a:t>dentinogenesis</a:t>
            </a:r>
            <a:r>
              <a:rPr lang="en-US" dirty="0"/>
              <a:t>, is accomplished by </a:t>
            </a:r>
            <a:r>
              <a:rPr lang="en-US" dirty="0" smtClean="0"/>
              <a:t>cells called </a:t>
            </a:r>
            <a:r>
              <a:rPr lang="en-US" dirty="0"/>
              <a:t>odontoblasts. </a:t>
            </a:r>
          </a:p>
          <a:p>
            <a:r>
              <a:rPr lang="en-US" dirty="0"/>
              <a:t>Because of these </a:t>
            </a:r>
            <a:r>
              <a:rPr lang="en-US" dirty="0" err="1"/>
              <a:t>odontoblastic</a:t>
            </a:r>
            <a:r>
              <a:rPr lang="en-US" dirty="0"/>
              <a:t> cell processes, dentin </a:t>
            </a:r>
            <a:r>
              <a:rPr lang="en-US" dirty="0" smtClean="0"/>
              <a:t>is considered </a:t>
            </a:r>
            <a:r>
              <a:rPr lang="en-US" dirty="0"/>
              <a:t>a living tissue, with the capability of reacting </a:t>
            </a:r>
            <a:r>
              <a:rPr lang="en-US" dirty="0" smtClean="0"/>
              <a:t>to physiologic </a:t>
            </a:r>
            <a:r>
              <a:rPr lang="en-US" dirty="0"/>
              <a:t>and pathologic stimuli. </a:t>
            </a:r>
            <a:endParaRPr lang="en-US" dirty="0" smtClean="0"/>
          </a:p>
          <a:p>
            <a:r>
              <a:rPr lang="en-US" dirty="0" smtClean="0"/>
              <a:t>In </a:t>
            </a:r>
            <a:r>
              <a:rPr lang="en-US" dirty="0"/>
              <a:t>contrast to enamel formation, dentin </a:t>
            </a:r>
            <a:r>
              <a:rPr lang="en-US" dirty="0" smtClean="0"/>
              <a:t>formation continues </a:t>
            </a:r>
            <a:r>
              <a:rPr lang="en-US" dirty="0"/>
              <a:t>after tooth eruption and throughout the life of </a:t>
            </a:r>
            <a:r>
              <a:rPr lang="en-US" dirty="0" smtClean="0"/>
              <a:t>the pulp</a:t>
            </a:r>
            <a:r>
              <a:rPr lang="en-US" dirty="0"/>
              <a:t>. </a:t>
            </a:r>
          </a:p>
          <a:p>
            <a:endParaRPr lang="en-US" dirty="0"/>
          </a:p>
        </p:txBody>
      </p:sp>
    </p:spTree>
    <p:extLst>
      <p:ext uri="{BB962C8B-B14F-4D97-AF65-F5344CB8AC3E}">
        <p14:creationId xmlns:p14="http://schemas.microsoft.com/office/powerpoint/2010/main" val="26497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Picture1"/>
          <p:cNvPicPr>
            <a:picLocks noChangeAspect="1" noChangeArrowheads="1"/>
          </p:cNvPicPr>
          <p:nvPr/>
        </p:nvPicPr>
        <p:blipFill>
          <a:blip r:embed="rId2"/>
          <a:srcRect/>
          <a:stretch>
            <a:fillRect/>
          </a:stretch>
        </p:blipFill>
        <p:spPr bwMode="auto">
          <a:xfrm>
            <a:off x="636588" y="69850"/>
            <a:ext cx="7869237" cy="6718300"/>
          </a:xfrm>
          <a:prstGeom prst="rect">
            <a:avLst/>
          </a:prstGeom>
          <a:noFill/>
          <a:ln w="9525">
            <a:solidFill>
              <a:schemeClr val="bg1"/>
            </a:solidFill>
            <a:miter lim="800000"/>
            <a:headEnd/>
            <a:tailEnd/>
          </a:ln>
        </p:spPr>
      </p:pic>
      <p:sp>
        <p:nvSpPr>
          <p:cNvPr id="28675" name="Text Box 3"/>
          <p:cNvSpPr txBox="1">
            <a:spLocks noChangeArrowheads="1"/>
          </p:cNvSpPr>
          <p:nvPr/>
        </p:nvSpPr>
        <p:spPr bwMode="auto">
          <a:xfrm>
            <a:off x="6940550" y="4479925"/>
            <a:ext cx="1398588" cy="854075"/>
          </a:xfrm>
          <a:prstGeom prst="rect">
            <a:avLst/>
          </a:prstGeom>
          <a:noFill/>
          <a:ln w="28575">
            <a:solidFill>
              <a:schemeClr val="tx1"/>
            </a:solidFill>
            <a:miter lim="800000"/>
            <a:headEnd/>
            <a:tailEnd type="none" w="lg" len="lg"/>
          </a:ln>
        </p:spPr>
        <p:txBody>
          <a:bodyPr wrap="none">
            <a:spAutoFit/>
          </a:bodyPr>
          <a:lstStyle/>
          <a:p>
            <a:r>
              <a:rPr lang="en-US" sz="1600">
                <a:latin typeface="Comic Sans MS" pitchFamily="66" charset="0"/>
              </a:rPr>
              <a:t>Primary</a:t>
            </a:r>
          </a:p>
          <a:p>
            <a:r>
              <a:rPr lang="en-US" sz="1600">
                <a:latin typeface="Comic Sans MS" pitchFamily="66" charset="0"/>
              </a:rPr>
              <a:t>physiological</a:t>
            </a:r>
          </a:p>
          <a:p>
            <a:r>
              <a:rPr lang="en-US" sz="1600">
                <a:latin typeface="Comic Sans MS" pitchFamily="66" charset="0"/>
              </a:rPr>
              <a:t>dentin</a:t>
            </a:r>
          </a:p>
        </p:txBody>
      </p:sp>
      <p:sp>
        <p:nvSpPr>
          <p:cNvPr id="28676" name="Text Box 4"/>
          <p:cNvSpPr txBox="1">
            <a:spLocks noChangeArrowheads="1"/>
          </p:cNvSpPr>
          <p:nvPr/>
        </p:nvSpPr>
        <p:spPr bwMode="auto">
          <a:xfrm>
            <a:off x="2417763" y="709613"/>
            <a:ext cx="1398587" cy="854075"/>
          </a:xfrm>
          <a:prstGeom prst="rect">
            <a:avLst/>
          </a:prstGeom>
          <a:noFill/>
          <a:ln w="28575">
            <a:solidFill>
              <a:schemeClr val="tx1"/>
            </a:solidFill>
            <a:miter lim="800000"/>
            <a:headEnd/>
            <a:tailEnd type="none" w="lg" len="lg"/>
          </a:ln>
        </p:spPr>
        <p:txBody>
          <a:bodyPr wrap="none">
            <a:spAutoFit/>
          </a:bodyPr>
          <a:lstStyle/>
          <a:p>
            <a:r>
              <a:rPr lang="en-US" sz="1600">
                <a:latin typeface="Comic Sans MS" pitchFamily="66" charset="0"/>
              </a:rPr>
              <a:t>Secondary</a:t>
            </a:r>
          </a:p>
          <a:p>
            <a:r>
              <a:rPr lang="en-US" sz="1600">
                <a:latin typeface="Comic Sans MS" pitchFamily="66" charset="0"/>
              </a:rPr>
              <a:t>physiological</a:t>
            </a:r>
          </a:p>
          <a:p>
            <a:r>
              <a:rPr lang="en-US" sz="1600">
                <a:latin typeface="Comic Sans MS" pitchFamily="66" charset="0"/>
              </a:rPr>
              <a:t>dentin</a:t>
            </a:r>
          </a:p>
        </p:txBody>
      </p:sp>
      <p:sp>
        <p:nvSpPr>
          <p:cNvPr id="28677" name="Line 5"/>
          <p:cNvSpPr>
            <a:spLocks noChangeShapeType="1"/>
          </p:cNvSpPr>
          <p:nvPr/>
        </p:nvSpPr>
        <p:spPr bwMode="auto">
          <a:xfrm flipH="1">
            <a:off x="1600200" y="1524000"/>
            <a:ext cx="1447800" cy="2209800"/>
          </a:xfrm>
          <a:prstGeom prst="line">
            <a:avLst/>
          </a:prstGeom>
          <a:noFill/>
          <a:ln w="28575">
            <a:solidFill>
              <a:srgbClr val="FF0000"/>
            </a:solidFill>
            <a:round/>
            <a:headEnd/>
            <a:tailEnd type="arrow" w="lg" len="lg"/>
          </a:ln>
        </p:spPr>
        <p:txBody>
          <a:bodyPr/>
          <a:lstStyle/>
          <a:p>
            <a:endParaRPr lang="tr-TR"/>
          </a:p>
        </p:txBody>
      </p:sp>
      <p:sp>
        <p:nvSpPr>
          <p:cNvPr id="28678" name="Line 6"/>
          <p:cNvSpPr>
            <a:spLocks noChangeShapeType="1"/>
          </p:cNvSpPr>
          <p:nvPr/>
        </p:nvSpPr>
        <p:spPr bwMode="auto">
          <a:xfrm>
            <a:off x="2971800" y="1524000"/>
            <a:ext cx="990600" cy="1371600"/>
          </a:xfrm>
          <a:prstGeom prst="line">
            <a:avLst/>
          </a:prstGeom>
          <a:noFill/>
          <a:ln w="28575">
            <a:solidFill>
              <a:srgbClr val="FF0000"/>
            </a:solidFill>
            <a:round/>
            <a:headEnd/>
            <a:tailEnd type="arrow" w="lg" len="lg"/>
          </a:ln>
        </p:spPr>
        <p:txBody>
          <a:bodyPr/>
          <a:lstStyle/>
          <a:p>
            <a:endParaRPr lang="tr-TR"/>
          </a:p>
        </p:txBody>
      </p:sp>
      <p:sp>
        <p:nvSpPr>
          <p:cNvPr id="28679" name="Text Box 7"/>
          <p:cNvSpPr txBox="1">
            <a:spLocks noChangeArrowheads="1"/>
          </p:cNvSpPr>
          <p:nvPr/>
        </p:nvSpPr>
        <p:spPr bwMode="auto">
          <a:xfrm>
            <a:off x="1981200" y="4800600"/>
            <a:ext cx="1022350" cy="609600"/>
          </a:xfrm>
          <a:prstGeom prst="rect">
            <a:avLst/>
          </a:prstGeom>
          <a:noFill/>
          <a:ln w="28575">
            <a:solidFill>
              <a:schemeClr val="tx1"/>
            </a:solidFill>
            <a:miter lim="800000"/>
            <a:headEnd/>
            <a:tailEnd type="none" w="lg" len="lg"/>
          </a:ln>
        </p:spPr>
        <p:txBody>
          <a:bodyPr wrap="none">
            <a:spAutoFit/>
          </a:bodyPr>
          <a:lstStyle/>
          <a:p>
            <a:r>
              <a:rPr lang="en-US" sz="1600">
                <a:latin typeface="Comic Sans MS" pitchFamily="66" charset="0"/>
              </a:rPr>
              <a:t>Tertiary</a:t>
            </a:r>
          </a:p>
          <a:p>
            <a:r>
              <a:rPr lang="en-US" sz="1600">
                <a:latin typeface="Comic Sans MS" pitchFamily="66" charset="0"/>
              </a:rPr>
              <a:t>dentin</a:t>
            </a:r>
          </a:p>
        </p:txBody>
      </p:sp>
      <p:sp>
        <p:nvSpPr>
          <p:cNvPr id="28680" name="Line 8"/>
          <p:cNvSpPr>
            <a:spLocks noChangeShapeType="1"/>
          </p:cNvSpPr>
          <p:nvPr/>
        </p:nvSpPr>
        <p:spPr bwMode="auto">
          <a:xfrm>
            <a:off x="2971800" y="5105400"/>
            <a:ext cx="1295400" cy="0"/>
          </a:xfrm>
          <a:prstGeom prst="line">
            <a:avLst/>
          </a:prstGeom>
          <a:noFill/>
          <a:ln w="28575">
            <a:solidFill>
              <a:srgbClr val="FF0000"/>
            </a:solidFill>
            <a:round/>
            <a:headEnd/>
            <a:tailEnd type="arrow" w="lg" len="lg"/>
          </a:ln>
        </p:spPr>
        <p:txBody>
          <a:bodyPr/>
          <a:lstStyle/>
          <a:p>
            <a:endParaRPr lang="tr-TR"/>
          </a:p>
        </p:txBody>
      </p:sp>
    </p:spTree>
    <p:extLst>
      <p:ext uri="{BB962C8B-B14F-4D97-AF65-F5344CB8AC3E}">
        <p14:creationId xmlns:p14="http://schemas.microsoft.com/office/powerpoint/2010/main" val="13184600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tx2">
                    <a:lumMod val="50000"/>
                    <a:lumOff val="50000"/>
                  </a:schemeClr>
                </a:solidFill>
              </a:rPr>
              <a:t>C.Tertiary</a:t>
            </a:r>
            <a:r>
              <a:rPr lang="en-US" b="1" dirty="0" smtClean="0">
                <a:solidFill>
                  <a:schemeClr val="tx2">
                    <a:lumMod val="50000"/>
                    <a:lumOff val="50000"/>
                  </a:schemeClr>
                </a:solidFill>
              </a:rPr>
              <a:t> </a:t>
            </a:r>
            <a:r>
              <a:rPr lang="tr-TR" b="1" dirty="0" err="1" smtClean="0">
                <a:solidFill>
                  <a:schemeClr val="tx2">
                    <a:lumMod val="50000"/>
                    <a:lumOff val="50000"/>
                  </a:schemeClr>
                </a:solidFill>
              </a:rPr>
              <a:t>Dentin</a:t>
            </a:r>
            <a:r>
              <a:rPr lang="tr-TR" b="1" dirty="0">
                <a:solidFill>
                  <a:schemeClr val="tx2">
                    <a:lumMod val="50000"/>
                    <a:lumOff val="50000"/>
                  </a:schemeClr>
                </a:solidFill>
              </a:rPr>
              <a:t/>
            </a:r>
            <a:br>
              <a:rPr lang="tr-TR" b="1" dirty="0">
                <a:solidFill>
                  <a:schemeClr val="tx2">
                    <a:lumMod val="50000"/>
                    <a:lumOff val="50000"/>
                  </a:schemeClr>
                </a:solidFill>
              </a:rPr>
            </a:br>
            <a:r>
              <a:rPr lang="tr-TR" b="1" dirty="0" smtClean="0">
                <a:solidFill>
                  <a:schemeClr val="tx2">
                    <a:lumMod val="50000"/>
                    <a:lumOff val="50000"/>
                  </a:schemeClr>
                </a:solidFill>
              </a:rPr>
              <a:t>(</a:t>
            </a:r>
            <a:r>
              <a:rPr lang="tr-TR" b="1" dirty="0" err="1" smtClean="0">
                <a:solidFill>
                  <a:schemeClr val="tx2">
                    <a:lumMod val="50000"/>
                    <a:lumOff val="50000"/>
                  </a:schemeClr>
                </a:solidFill>
              </a:rPr>
              <a:t>Reparative</a:t>
            </a:r>
            <a:r>
              <a:rPr lang="tr-TR" b="1" dirty="0" smtClean="0">
                <a:solidFill>
                  <a:schemeClr val="tx2">
                    <a:lumMod val="50000"/>
                    <a:lumOff val="50000"/>
                  </a:schemeClr>
                </a:solidFill>
              </a:rPr>
              <a:t>)</a:t>
            </a:r>
            <a:endParaRPr lang="tr-TR" b="1" dirty="0">
              <a:solidFill>
                <a:schemeClr val="tx2">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t>Reparative dentin frequently formed as a response to external stimuli such as dental caries, attrition and trauma. </a:t>
            </a:r>
          </a:p>
          <a:p>
            <a:r>
              <a:rPr lang="en-US" dirty="0" smtClean="0"/>
              <a:t>If the injury is severe and causes </a:t>
            </a:r>
            <a:r>
              <a:rPr lang="en-US" dirty="0" err="1" smtClean="0"/>
              <a:t>odontoblast</a:t>
            </a:r>
            <a:r>
              <a:rPr lang="en-US" dirty="0" smtClean="0"/>
              <a:t> cell death, </a:t>
            </a:r>
            <a:r>
              <a:rPr lang="en-US" dirty="0" err="1" smtClean="0"/>
              <a:t>odontoblast</a:t>
            </a:r>
            <a:r>
              <a:rPr lang="en-US" dirty="0" smtClean="0"/>
              <a:t> like cells synthesize specific reparative dentin just beneath the site of injury to protect pulp tissue.</a:t>
            </a:r>
          </a:p>
          <a:p>
            <a:r>
              <a:rPr lang="en-US" dirty="0" smtClean="0"/>
              <a:t>The secondary </a:t>
            </a:r>
            <a:r>
              <a:rPr lang="en-US" dirty="0" err="1" smtClean="0"/>
              <a:t>odontoblasts</a:t>
            </a:r>
            <a:r>
              <a:rPr lang="en-US" dirty="0" smtClean="0"/>
              <a:t> which produce reparative dentin are developed from undifferentiating </a:t>
            </a:r>
            <a:r>
              <a:rPr lang="en-US" dirty="0" err="1" smtClean="0"/>
              <a:t>mesenchymal</a:t>
            </a:r>
            <a:r>
              <a:rPr lang="en-US" dirty="0" smtClean="0"/>
              <a:t> cells of pulp.</a:t>
            </a:r>
            <a:endParaRPr lang="tr-TR" dirty="0"/>
          </a:p>
        </p:txBody>
      </p:sp>
    </p:spTree>
    <p:extLst>
      <p:ext uri="{BB962C8B-B14F-4D97-AF65-F5344CB8AC3E}">
        <p14:creationId xmlns:p14="http://schemas.microsoft.com/office/powerpoint/2010/main" val="37565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02"/>
          </a:xfrm>
        </p:spPr>
        <p:txBody>
          <a:bodyPr>
            <a:normAutofit/>
          </a:bodyPr>
          <a:lstStyle/>
          <a:p>
            <a:r>
              <a:rPr lang="en-US" b="1" dirty="0">
                <a:solidFill>
                  <a:srgbClr val="3F8DE2"/>
                </a:solidFill>
              </a:rPr>
              <a:t>D</a:t>
            </a:r>
            <a:r>
              <a:rPr lang="en-US" b="1" dirty="0" smtClean="0">
                <a:solidFill>
                  <a:srgbClr val="3F8DE2"/>
                </a:solidFill>
              </a:rPr>
              <a:t>. Sclerotic Dentin</a:t>
            </a:r>
            <a:br>
              <a:rPr lang="en-US" b="1" dirty="0" smtClean="0">
                <a:solidFill>
                  <a:srgbClr val="3F8DE2"/>
                </a:solidFill>
              </a:rPr>
            </a:br>
            <a:endParaRPr lang="tr-TR" b="1" dirty="0">
              <a:solidFill>
                <a:srgbClr val="3F8DE2"/>
              </a:solidFill>
            </a:endParaRPr>
          </a:p>
        </p:txBody>
      </p:sp>
      <p:sp>
        <p:nvSpPr>
          <p:cNvPr id="3" name="Content Placeholder 2"/>
          <p:cNvSpPr>
            <a:spLocks noGrp="1"/>
          </p:cNvSpPr>
          <p:nvPr>
            <p:ph idx="1"/>
          </p:nvPr>
        </p:nvSpPr>
        <p:spPr>
          <a:xfrm>
            <a:off x="549275" y="1677888"/>
            <a:ext cx="8042276" cy="4343400"/>
          </a:xfrm>
        </p:spPr>
        <p:txBody>
          <a:bodyPr>
            <a:normAutofit/>
          </a:bodyPr>
          <a:lstStyle/>
          <a:p>
            <a:r>
              <a:rPr lang="en-US" dirty="0" smtClean="0"/>
              <a:t>It occurs due to aging or chronic and mild irritation (such as slowly advancing caries) which causes a change in the composition of the primary dentin. </a:t>
            </a:r>
          </a:p>
          <a:p>
            <a:r>
              <a:rPr lang="en-US" dirty="0" smtClean="0"/>
              <a:t> In sclerotic dentin, </a:t>
            </a:r>
            <a:r>
              <a:rPr lang="en-US" dirty="0" err="1" smtClean="0"/>
              <a:t>peritubular</a:t>
            </a:r>
            <a:r>
              <a:rPr lang="en-US" dirty="0" smtClean="0"/>
              <a:t> dentin becomes wider due to deposition of calcified materials, which progress from enamel to pulp. This area becomes harder, denser, less sensitive and more protective of pulp against irritations.</a:t>
            </a:r>
            <a:endParaRPr lang="tr-TR" dirty="0"/>
          </a:p>
        </p:txBody>
      </p:sp>
    </p:spTree>
    <p:extLst>
      <p:ext uri="{BB962C8B-B14F-4D97-AF65-F5344CB8AC3E}">
        <p14:creationId xmlns:p14="http://schemas.microsoft.com/office/powerpoint/2010/main" val="29204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Picture1"/>
          <p:cNvPicPr>
            <a:picLocks noChangeAspect="1" noChangeArrowheads="1"/>
          </p:cNvPicPr>
          <p:nvPr/>
        </p:nvPicPr>
        <p:blipFill>
          <a:blip r:embed="rId2"/>
          <a:srcRect/>
          <a:stretch>
            <a:fillRect/>
          </a:stretch>
        </p:blipFill>
        <p:spPr bwMode="auto">
          <a:xfrm>
            <a:off x="712788" y="146050"/>
            <a:ext cx="7716837" cy="6565900"/>
          </a:xfrm>
          <a:prstGeom prst="rect">
            <a:avLst/>
          </a:prstGeom>
          <a:noFill/>
          <a:ln w="9525">
            <a:solidFill>
              <a:schemeClr val="bg1"/>
            </a:solidFill>
            <a:miter lim="800000"/>
            <a:headEnd/>
            <a:tailEnd/>
          </a:ln>
        </p:spPr>
      </p:pic>
      <p:sp>
        <p:nvSpPr>
          <p:cNvPr id="29699" name="Text Box 3"/>
          <p:cNvSpPr txBox="1">
            <a:spLocks noChangeArrowheads="1"/>
          </p:cNvSpPr>
          <p:nvPr/>
        </p:nvSpPr>
        <p:spPr bwMode="auto">
          <a:xfrm>
            <a:off x="6689725" y="4384675"/>
            <a:ext cx="1664238" cy="369332"/>
          </a:xfrm>
          <a:prstGeom prst="rect">
            <a:avLst/>
          </a:prstGeom>
          <a:noFill/>
          <a:ln w="28575">
            <a:solidFill>
              <a:schemeClr val="tx1"/>
            </a:solidFill>
            <a:miter lim="800000"/>
            <a:headEnd/>
            <a:tailEnd type="none" w="lg" len="lg"/>
          </a:ln>
        </p:spPr>
        <p:txBody>
          <a:bodyPr wrap="none">
            <a:spAutoFit/>
          </a:bodyPr>
          <a:lstStyle/>
          <a:p>
            <a:r>
              <a:rPr lang="en-US" b="1" dirty="0" smtClean="0">
                <a:latin typeface="Comic Sans MS" pitchFamily="66" charset="0"/>
              </a:rPr>
              <a:t>Dental </a:t>
            </a:r>
            <a:r>
              <a:rPr lang="en-US" b="1" dirty="0">
                <a:latin typeface="Comic Sans MS" pitchFamily="66" charset="0"/>
              </a:rPr>
              <a:t>caries</a:t>
            </a:r>
          </a:p>
        </p:txBody>
      </p:sp>
      <p:sp>
        <p:nvSpPr>
          <p:cNvPr id="29700" name="Text Box 4"/>
          <p:cNvSpPr txBox="1">
            <a:spLocks noChangeArrowheads="1"/>
          </p:cNvSpPr>
          <p:nvPr/>
        </p:nvSpPr>
        <p:spPr bwMode="auto">
          <a:xfrm>
            <a:off x="1203325" y="4460875"/>
            <a:ext cx="1959191" cy="369332"/>
          </a:xfrm>
          <a:prstGeom prst="rect">
            <a:avLst/>
          </a:prstGeom>
          <a:noFill/>
          <a:ln w="28575">
            <a:solidFill>
              <a:schemeClr val="tx1"/>
            </a:solidFill>
            <a:miter lim="800000"/>
            <a:headEnd/>
            <a:tailEnd type="none" w="lg" len="lg"/>
          </a:ln>
        </p:spPr>
        <p:txBody>
          <a:bodyPr wrap="none">
            <a:spAutoFit/>
          </a:bodyPr>
          <a:lstStyle/>
          <a:p>
            <a:r>
              <a:rPr lang="en-US" b="1" dirty="0">
                <a:latin typeface="Comic Sans MS" pitchFamily="66" charset="0"/>
              </a:rPr>
              <a:t>Sclerotic dentin</a:t>
            </a:r>
          </a:p>
        </p:txBody>
      </p:sp>
      <p:sp>
        <p:nvSpPr>
          <p:cNvPr id="29701" name="Line 5"/>
          <p:cNvSpPr>
            <a:spLocks noChangeShapeType="1"/>
          </p:cNvSpPr>
          <p:nvPr/>
        </p:nvSpPr>
        <p:spPr bwMode="auto">
          <a:xfrm>
            <a:off x="3124200" y="4724400"/>
            <a:ext cx="990600" cy="0"/>
          </a:xfrm>
          <a:prstGeom prst="line">
            <a:avLst/>
          </a:prstGeom>
          <a:noFill/>
          <a:ln w="28575">
            <a:solidFill>
              <a:srgbClr val="FF0000"/>
            </a:solidFill>
            <a:round/>
            <a:headEnd/>
            <a:tailEnd type="arrow" w="lg" len="lg"/>
          </a:ln>
        </p:spPr>
        <p:txBody>
          <a:bodyPr/>
          <a:lstStyle/>
          <a:p>
            <a:endParaRPr lang="tr-TR"/>
          </a:p>
        </p:txBody>
      </p:sp>
      <p:sp>
        <p:nvSpPr>
          <p:cNvPr id="29702" name="Line 6"/>
          <p:cNvSpPr>
            <a:spLocks noChangeShapeType="1"/>
          </p:cNvSpPr>
          <p:nvPr/>
        </p:nvSpPr>
        <p:spPr bwMode="auto">
          <a:xfrm flipH="1">
            <a:off x="5715000" y="4572000"/>
            <a:ext cx="990600" cy="0"/>
          </a:xfrm>
          <a:prstGeom prst="line">
            <a:avLst/>
          </a:prstGeom>
          <a:noFill/>
          <a:ln w="28575">
            <a:solidFill>
              <a:srgbClr val="FF0000"/>
            </a:solidFill>
            <a:round/>
            <a:headEnd/>
            <a:tailEnd type="arrow" w="lg" len="lg"/>
          </a:ln>
        </p:spPr>
        <p:txBody>
          <a:bodyPr/>
          <a:lstStyle/>
          <a:p>
            <a:endParaRPr lang="tr-TR"/>
          </a:p>
        </p:txBody>
      </p:sp>
    </p:spTree>
    <p:extLst>
      <p:ext uri="{BB962C8B-B14F-4D97-AF65-F5344CB8AC3E}">
        <p14:creationId xmlns:p14="http://schemas.microsoft.com/office/powerpoint/2010/main" val="4737066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eeannbrady.com/wp-content/uploads/2011/09/DSCF0095.jpg"/>
          <p:cNvPicPr>
            <a:picLocks noChangeAspect="1" noChangeArrowheads="1"/>
          </p:cNvPicPr>
          <p:nvPr/>
        </p:nvPicPr>
        <p:blipFill rotWithShape="1">
          <a:blip r:embed="rId2" cstate="print"/>
          <a:srcRect l="24604" t="8763" r="30274" b="8763"/>
          <a:stretch/>
        </p:blipFill>
        <p:spPr bwMode="auto">
          <a:xfrm>
            <a:off x="827584" y="476672"/>
            <a:ext cx="7716335" cy="6192688"/>
          </a:xfrm>
          <a:prstGeom prst="rect">
            <a:avLst/>
          </a:prstGeom>
          <a:noFill/>
        </p:spPr>
      </p:pic>
    </p:spTree>
    <p:extLst>
      <p:ext uri="{BB962C8B-B14F-4D97-AF65-F5344CB8AC3E}">
        <p14:creationId xmlns:p14="http://schemas.microsoft.com/office/powerpoint/2010/main" val="40263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duotone>
              <a:schemeClr val="accent1">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err="1">
                <a:solidFill>
                  <a:srgbClr val="244A58"/>
                </a:solidFill>
              </a:rPr>
              <a:t>Cementum</a:t>
            </a:r>
            <a:r>
              <a:rPr lang="en-US" sz="8000" b="1" dirty="0">
                <a:solidFill>
                  <a:srgbClr val="244A58"/>
                </a:solidFill>
              </a:rPr>
              <a:t>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35" b="7235"/>
          <a:stretch>
            <a:fillRect/>
          </a:stretch>
        </p:blipFill>
        <p:spPr>
          <a:xfrm>
            <a:off x="549275" y="1821904"/>
            <a:ext cx="8042276" cy="4343400"/>
          </a:xfrm>
          <a:noFill/>
        </p:spPr>
      </p:pic>
    </p:spTree>
    <p:extLst>
      <p:ext uri="{BB962C8B-B14F-4D97-AF65-F5344CB8AC3E}">
        <p14:creationId xmlns:p14="http://schemas.microsoft.com/office/powerpoint/2010/main" val="387766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4680520" cy="5943601"/>
          </a:xfrm>
        </p:spPr>
        <p:txBody>
          <a:bodyPr>
            <a:normAutofit/>
          </a:bodyPr>
          <a:lstStyle/>
          <a:p>
            <a:r>
              <a:rPr lang="en-US" b="1" dirty="0" err="1">
                <a:solidFill>
                  <a:srgbClr val="244A58"/>
                </a:solidFill>
              </a:rPr>
              <a:t>Cementum</a:t>
            </a:r>
            <a:r>
              <a:rPr lang="en-US" b="1" dirty="0">
                <a:solidFill>
                  <a:srgbClr val="244A58"/>
                </a:solidFill>
              </a:rPr>
              <a:t> can be defined as hard, avascular connective tissue that covers the roots of the teeth. </a:t>
            </a:r>
            <a:endParaRPr lang="en-US" b="1" dirty="0" smtClean="0">
              <a:solidFill>
                <a:srgbClr val="244A58"/>
              </a:solidFill>
            </a:endParaRPr>
          </a:p>
          <a:p>
            <a:r>
              <a:rPr lang="en-US" dirty="0" smtClean="0"/>
              <a:t>It </a:t>
            </a:r>
            <a:r>
              <a:rPr lang="en-US" dirty="0"/>
              <a:t>is </a:t>
            </a:r>
            <a:r>
              <a:rPr lang="en-US" b="1" dirty="0"/>
              <a:t>light yellow </a:t>
            </a:r>
            <a:r>
              <a:rPr lang="en-US" dirty="0"/>
              <a:t>in color and can be differentiated from enamel by its </a:t>
            </a:r>
            <a:r>
              <a:rPr lang="en-US" b="1" dirty="0"/>
              <a:t>lack of luster and darker hue</a:t>
            </a:r>
            <a:r>
              <a:rPr lang="en-US" dirty="0" smtClean="0"/>
              <a:t>.</a:t>
            </a:r>
          </a:p>
          <a:p>
            <a:r>
              <a:rPr lang="en-US" dirty="0" smtClean="0"/>
              <a:t>It </a:t>
            </a:r>
            <a:r>
              <a:rPr lang="en-US" dirty="0"/>
              <a:t>is </a:t>
            </a:r>
            <a:r>
              <a:rPr lang="en-US" b="1" dirty="0"/>
              <a:t>very permeable </a:t>
            </a:r>
            <a:r>
              <a:rPr lang="en-US" dirty="0"/>
              <a:t>to dyes and chemical agents, from the pulp canal and the external root surface. </a:t>
            </a:r>
          </a:p>
          <a:p>
            <a:endParaRPr lang="en-US" dirty="0"/>
          </a:p>
        </p:txBody>
      </p:sp>
      <p:pic>
        <p:nvPicPr>
          <p:cNvPr id="4" name="Picture 2"/>
          <p:cNvPicPr>
            <a:picLocks noChangeAspect="1" noChangeArrowheads="1"/>
          </p:cNvPicPr>
          <p:nvPr/>
        </p:nvPicPr>
        <p:blipFill rotWithShape="1">
          <a:blip r:embed="rId3"/>
          <a:srcRect t="78" r="12915"/>
          <a:stretch/>
        </p:blipFill>
        <p:spPr bwMode="auto">
          <a:xfrm>
            <a:off x="4986338" y="1556792"/>
            <a:ext cx="3880752" cy="4721067"/>
          </a:xfrm>
          <a:prstGeom prst="rect">
            <a:avLst/>
          </a:prstGeom>
          <a:noFill/>
          <a:ln w="9525">
            <a:noFill/>
            <a:miter lim="800000"/>
            <a:headEnd/>
            <a:tailEnd/>
          </a:ln>
          <a:effectLst/>
        </p:spPr>
      </p:pic>
      <p:sp>
        <p:nvSpPr>
          <p:cNvPr id="2" name="TextBox 1"/>
          <p:cNvSpPr txBox="1"/>
          <p:nvPr/>
        </p:nvSpPr>
        <p:spPr>
          <a:xfrm>
            <a:off x="3275856" y="260648"/>
            <a:ext cx="3090434"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277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8042276" cy="4149080"/>
          </a:xfrm>
        </p:spPr>
        <p:txBody>
          <a:bodyPr>
            <a:normAutofit/>
          </a:bodyPr>
          <a:lstStyle/>
          <a:p>
            <a:r>
              <a:rPr lang="en-US" sz="2800" dirty="0" err="1"/>
              <a:t>Cementum</a:t>
            </a:r>
            <a:r>
              <a:rPr lang="en-US" sz="2800" dirty="0"/>
              <a:t> consists of approximately </a:t>
            </a:r>
            <a:r>
              <a:rPr lang="en-US" sz="2800" b="1" dirty="0"/>
              <a:t>45 to 50 </a:t>
            </a:r>
            <a:r>
              <a:rPr lang="en-US" sz="2800" dirty="0" smtClean="0"/>
              <a:t>%</a:t>
            </a:r>
            <a:r>
              <a:rPr lang="en-US" sz="2800" u="sng" dirty="0" smtClean="0"/>
              <a:t> </a:t>
            </a:r>
            <a:r>
              <a:rPr lang="en-US" sz="2800" u="sng" dirty="0"/>
              <a:t>inorganic </a:t>
            </a:r>
            <a:r>
              <a:rPr lang="en-US" sz="2800" dirty="0"/>
              <a:t>matter and </a:t>
            </a:r>
            <a:r>
              <a:rPr lang="en-US" sz="2800" b="1" dirty="0"/>
              <a:t>50 to 55 </a:t>
            </a:r>
            <a:r>
              <a:rPr lang="en-US" sz="2800" dirty="0" smtClean="0"/>
              <a:t>%</a:t>
            </a:r>
            <a:r>
              <a:rPr lang="en-US" sz="2800" dirty="0"/>
              <a:t> </a:t>
            </a:r>
            <a:r>
              <a:rPr lang="en-US" sz="2800" u="sng" dirty="0" smtClean="0"/>
              <a:t>organic</a:t>
            </a:r>
            <a:r>
              <a:rPr lang="en-US" sz="2800" dirty="0" smtClean="0"/>
              <a:t> </a:t>
            </a:r>
            <a:r>
              <a:rPr lang="en-US" sz="2800" dirty="0"/>
              <a:t>matter and water by weight</a:t>
            </a:r>
            <a:r>
              <a:rPr lang="en-US" sz="2800" dirty="0" smtClean="0"/>
              <a:t>.</a:t>
            </a:r>
          </a:p>
          <a:p>
            <a:r>
              <a:rPr lang="en-US" sz="2800" dirty="0" smtClean="0"/>
              <a:t> </a:t>
            </a:r>
            <a:r>
              <a:rPr lang="en-US" sz="2800" dirty="0"/>
              <a:t>It is softer than dentin. </a:t>
            </a:r>
            <a:endParaRPr lang="en-US" sz="2800" dirty="0" smtClean="0"/>
          </a:p>
          <a:p>
            <a:pPr marL="0" indent="0">
              <a:buNone/>
            </a:pPr>
            <a:endParaRPr lang="en-US" sz="2800" dirty="0"/>
          </a:p>
          <a:p>
            <a:endParaRPr lang="en-US" sz="2800" dirty="0"/>
          </a:p>
        </p:txBody>
      </p:sp>
      <p:sp>
        <p:nvSpPr>
          <p:cNvPr id="2" name="TextBox 1"/>
          <p:cNvSpPr txBox="1"/>
          <p:nvPr/>
        </p:nvSpPr>
        <p:spPr>
          <a:xfrm>
            <a:off x="1691680" y="1124744"/>
            <a:ext cx="5562540" cy="584776"/>
          </a:xfrm>
          <a:prstGeom prst="rect">
            <a:avLst/>
          </a:prstGeom>
          <a:noFill/>
        </p:spPr>
        <p:txBody>
          <a:bodyPr wrap="none" rtlCol="0">
            <a:spAutoFit/>
          </a:bodyPr>
          <a:lstStyle/>
          <a:p>
            <a:r>
              <a:rPr lang="en-US" sz="3200" b="1" dirty="0" smtClean="0">
                <a:solidFill>
                  <a:schemeClr val="tx2"/>
                </a:solidFill>
              </a:rPr>
              <a:t>Composition Of </a:t>
            </a:r>
            <a:r>
              <a:rPr lang="en-US" sz="3200" b="1" dirty="0" err="1" smtClean="0">
                <a:solidFill>
                  <a:schemeClr val="tx2"/>
                </a:solidFill>
              </a:rPr>
              <a:t>Cementum</a:t>
            </a:r>
            <a:endParaRPr lang="en-US" sz="3200" b="1" dirty="0">
              <a:solidFill>
                <a:schemeClr val="tx2"/>
              </a:solidFill>
            </a:endParaRPr>
          </a:p>
        </p:txBody>
      </p:sp>
    </p:spTree>
    <p:extLst>
      <p:ext uri="{BB962C8B-B14F-4D97-AF65-F5344CB8AC3E}">
        <p14:creationId xmlns:p14="http://schemas.microsoft.com/office/powerpoint/2010/main" val="40608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5-11-02 at 3.1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09168"/>
            <a:ext cx="4211960" cy="3632200"/>
          </a:xfrm>
          <a:prstGeom prst="rect">
            <a:avLst/>
          </a:prstGeom>
        </p:spPr>
      </p:pic>
      <p:sp>
        <p:nvSpPr>
          <p:cNvPr id="6" name="Content Placeholder 5"/>
          <p:cNvSpPr>
            <a:spLocks noGrp="1"/>
          </p:cNvSpPr>
          <p:nvPr>
            <p:ph idx="1"/>
          </p:nvPr>
        </p:nvSpPr>
        <p:spPr>
          <a:xfrm>
            <a:off x="549275" y="1600201"/>
            <a:ext cx="8042276" cy="1910266"/>
          </a:xfrm>
          <a:prstGeom prst="rect">
            <a:avLst/>
          </a:prstGeom>
        </p:spPr>
        <p:txBody>
          <a:bodyPr>
            <a:spAutoFit/>
          </a:bodyPr>
          <a:lstStyle/>
          <a:p>
            <a:pPr>
              <a:lnSpc>
                <a:spcPct val="90000"/>
              </a:lnSpc>
            </a:pPr>
            <a:r>
              <a:rPr lang="en-US" b="1" dirty="0" err="1"/>
              <a:t>Sharpey’s</a:t>
            </a:r>
            <a:r>
              <a:rPr lang="en-US" b="1" dirty="0"/>
              <a:t> </a:t>
            </a:r>
            <a:r>
              <a:rPr lang="en-US" b="1" dirty="0" smtClean="0"/>
              <a:t>fibers</a:t>
            </a:r>
            <a:endParaRPr lang="en-US" dirty="0"/>
          </a:p>
          <a:p>
            <a:pPr marL="0" indent="0">
              <a:lnSpc>
                <a:spcPct val="90000"/>
              </a:lnSpc>
              <a:buNone/>
            </a:pPr>
            <a:r>
              <a:rPr lang="en-US" dirty="0" smtClean="0"/>
              <a:t>which </a:t>
            </a:r>
            <a:r>
              <a:rPr lang="en-US" dirty="0"/>
              <a:t>are embedded </a:t>
            </a:r>
            <a:r>
              <a:rPr lang="en-US" dirty="0" smtClean="0"/>
              <a:t>in </a:t>
            </a:r>
            <a:r>
              <a:rPr lang="en-US" dirty="0" err="1"/>
              <a:t>cementum</a:t>
            </a:r>
            <a:r>
              <a:rPr lang="en-US" dirty="0"/>
              <a:t> and bone, </a:t>
            </a:r>
            <a:r>
              <a:rPr lang="en-US" dirty="0" smtClean="0"/>
              <a:t>are </a:t>
            </a:r>
            <a:r>
              <a:rPr lang="en-US" dirty="0"/>
              <a:t>the </a:t>
            </a:r>
            <a:r>
              <a:rPr lang="en-US" dirty="0" smtClean="0"/>
              <a:t>principal collagenous fibers of periodontal ligament. </a:t>
            </a:r>
          </a:p>
          <a:p>
            <a:endParaRPr lang="en-US" sz="2000" dirty="0"/>
          </a:p>
        </p:txBody>
      </p:sp>
    </p:spTree>
    <p:extLst>
      <p:ext uri="{BB962C8B-B14F-4D97-AF65-F5344CB8AC3E}">
        <p14:creationId xmlns:p14="http://schemas.microsoft.com/office/powerpoint/2010/main" val="364389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8" descr="Tooth diagram 2"/>
          <p:cNvPicPr>
            <a:picLocks noChangeAspect="1" noChangeArrowheads="1"/>
          </p:cNvPicPr>
          <p:nvPr/>
        </p:nvPicPr>
        <p:blipFill>
          <a:blip r:embed="rId2"/>
          <a:srcRect/>
          <a:stretch>
            <a:fillRect/>
          </a:stretch>
        </p:blipFill>
        <p:spPr bwMode="auto">
          <a:xfrm>
            <a:off x="1" y="1"/>
            <a:ext cx="90360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Types </a:t>
            </a:r>
            <a:endParaRPr lang="en-US" b="1" dirty="0"/>
          </a:p>
        </p:txBody>
      </p:sp>
      <p:sp>
        <p:nvSpPr>
          <p:cNvPr id="3" name="Content Placeholder 2"/>
          <p:cNvSpPr>
            <a:spLocks noGrp="1"/>
          </p:cNvSpPr>
          <p:nvPr>
            <p:ph idx="1"/>
          </p:nvPr>
        </p:nvSpPr>
        <p:spPr>
          <a:xfrm>
            <a:off x="549275" y="1600201"/>
            <a:ext cx="4238749" cy="4343400"/>
          </a:xfrm>
        </p:spPr>
        <p:txBody>
          <a:bodyPr/>
          <a:lstStyle/>
          <a:p>
            <a:endParaRPr lang="en-US" dirty="0"/>
          </a:p>
          <a:p>
            <a:pPr marL="0" indent="0">
              <a:buNone/>
            </a:pPr>
            <a:r>
              <a:rPr lang="en-US" dirty="0"/>
              <a:t>There are two main types of root </a:t>
            </a:r>
            <a:r>
              <a:rPr lang="en-US" dirty="0" err="1"/>
              <a:t>cementum</a:t>
            </a:r>
            <a:r>
              <a:rPr lang="en-US" dirty="0"/>
              <a:t> </a:t>
            </a:r>
          </a:p>
          <a:p>
            <a:r>
              <a:rPr lang="en-US" dirty="0" err="1"/>
              <a:t>Acellular</a:t>
            </a:r>
            <a:r>
              <a:rPr lang="en-US" dirty="0"/>
              <a:t> (Primary) </a:t>
            </a:r>
          </a:p>
          <a:p>
            <a:r>
              <a:rPr lang="en-US" dirty="0"/>
              <a:t>Cellular(Secondary) </a:t>
            </a:r>
          </a:p>
          <a:p>
            <a:endParaRPr lang="en-US" dirty="0"/>
          </a:p>
        </p:txBody>
      </p:sp>
      <p:pic>
        <p:nvPicPr>
          <p:cNvPr id="4" name="Picture 3" descr="Screen Shot 2015-11-02 at 2.4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186" y="1772816"/>
            <a:ext cx="4230814" cy="4221088"/>
          </a:xfrm>
          <a:prstGeom prst="rect">
            <a:avLst/>
          </a:prstGeom>
        </p:spPr>
      </p:pic>
    </p:spTree>
    <p:extLst>
      <p:ext uri="{BB962C8B-B14F-4D97-AF65-F5344CB8AC3E}">
        <p14:creationId xmlns:p14="http://schemas.microsoft.com/office/powerpoint/2010/main" val="1652861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Acellular</a:t>
            </a:r>
            <a:r>
              <a:rPr lang="en-US" dirty="0"/>
              <a:t> </a:t>
            </a:r>
            <a:r>
              <a:rPr lang="en-US" dirty="0" err="1" smtClean="0"/>
              <a:t>cementum</a:t>
            </a:r>
            <a:endParaRPr lang="en-US" dirty="0"/>
          </a:p>
        </p:txBody>
      </p:sp>
      <p:sp>
        <p:nvSpPr>
          <p:cNvPr id="3" name="Content Placeholder 2"/>
          <p:cNvSpPr>
            <a:spLocks noGrp="1"/>
          </p:cNvSpPr>
          <p:nvPr>
            <p:ph idx="1"/>
          </p:nvPr>
        </p:nvSpPr>
        <p:spPr>
          <a:xfrm>
            <a:off x="549275" y="1600201"/>
            <a:ext cx="5534893" cy="4343400"/>
          </a:xfrm>
        </p:spPr>
        <p:txBody>
          <a:bodyPr>
            <a:normAutofit fontScale="92500" lnSpcReduction="10000"/>
          </a:bodyPr>
          <a:lstStyle/>
          <a:p>
            <a:pPr marL="457200" indent="-457200">
              <a:buAutoNum type="alphaLcPeriod"/>
            </a:pPr>
            <a:r>
              <a:rPr lang="en-US" dirty="0" smtClean="0"/>
              <a:t>Covers </a:t>
            </a:r>
            <a:r>
              <a:rPr lang="en-US" dirty="0"/>
              <a:t>the </a:t>
            </a:r>
            <a:r>
              <a:rPr lang="en-US" b="1" dirty="0"/>
              <a:t>cervical</a:t>
            </a:r>
            <a:r>
              <a:rPr lang="en-US" dirty="0"/>
              <a:t> third of the root</a:t>
            </a:r>
            <a:r>
              <a:rPr lang="en-US" dirty="0" smtClean="0"/>
              <a:t>.</a:t>
            </a:r>
            <a:endParaRPr lang="en-US" dirty="0"/>
          </a:p>
          <a:p>
            <a:pPr marL="457200" indent="-457200">
              <a:buAutoNum type="alphaLcPeriod"/>
            </a:pPr>
            <a:r>
              <a:rPr lang="en-US" dirty="0" smtClean="0"/>
              <a:t> </a:t>
            </a:r>
            <a:r>
              <a:rPr lang="en-US" dirty="0"/>
              <a:t>Formed before the tooth reaches the </a:t>
            </a:r>
            <a:r>
              <a:rPr lang="en-US" dirty="0" err="1"/>
              <a:t>occlusal</a:t>
            </a:r>
            <a:r>
              <a:rPr lang="en-US" dirty="0"/>
              <a:t> plane. </a:t>
            </a:r>
          </a:p>
          <a:p>
            <a:pPr marL="457200" indent="-457200">
              <a:buAutoNum type="alphaLcPeriod"/>
            </a:pPr>
            <a:r>
              <a:rPr lang="en-US" dirty="0" smtClean="0"/>
              <a:t> </a:t>
            </a:r>
            <a:r>
              <a:rPr lang="en-US" dirty="0"/>
              <a:t>As the name indicates, it does not contain </a:t>
            </a:r>
            <a:r>
              <a:rPr lang="en-US" dirty="0" smtClean="0"/>
              <a:t>cells.</a:t>
            </a:r>
            <a:endParaRPr lang="en-US" dirty="0"/>
          </a:p>
          <a:p>
            <a:pPr marL="457200" indent="-457200">
              <a:buAutoNum type="alphaLcPeriod"/>
            </a:pPr>
            <a:r>
              <a:rPr lang="en-US" dirty="0" smtClean="0"/>
              <a:t>Thickness </a:t>
            </a:r>
            <a:r>
              <a:rPr lang="en-US" dirty="0"/>
              <a:t>is in the range of 30-230 </a:t>
            </a:r>
            <a:r>
              <a:rPr lang="en-US" dirty="0" err="1" smtClean="0"/>
              <a:t>μm</a:t>
            </a:r>
            <a:r>
              <a:rPr lang="en-US" dirty="0" smtClean="0"/>
              <a:t>.</a:t>
            </a:r>
            <a:endParaRPr lang="en-US" dirty="0"/>
          </a:p>
          <a:p>
            <a:pPr marL="457200" indent="-457200">
              <a:buAutoNum type="alphaLcPeriod"/>
            </a:pPr>
            <a:r>
              <a:rPr lang="en-US" dirty="0" smtClean="0"/>
              <a:t>Abundance </a:t>
            </a:r>
            <a:r>
              <a:rPr lang="en-US" dirty="0"/>
              <a:t>of </a:t>
            </a:r>
            <a:r>
              <a:rPr lang="en-US" dirty="0" err="1"/>
              <a:t>sharpey’s</a:t>
            </a:r>
            <a:r>
              <a:rPr lang="en-US" dirty="0"/>
              <a:t> fibers</a:t>
            </a:r>
            <a:r>
              <a:rPr lang="en-US" dirty="0" smtClean="0"/>
              <a:t>.</a:t>
            </a:r>
            <a:endParaRPr lang="en-US" dirty="0"/>
          </a:p>
          <a:p>
            <a:pPr marL="457200" indent="-457200">
              <a:buAutoNum type="alphaLcPeriod"/>
            </a:pPr>
            <a:r>
              <a:rPr lang="en-US" dirty="0" smtClean="0"/>
              <a:t>Main function is anchorage</a:t>
            </a:r>
            <a:r>
              <a:rPr lang="en-US" dirty="0"/>
              <a:t>. </a:t>
            </a:r>
          </a:p>
          <a:p>
            <a:endParaRPr lang="en-US" dirty="0"/>
          </a:p>
        </p:txBody>
      </p:sp>
      <p:pic>
        <p:nvPicPr>
          <p:cNvPr id="4" name="Picture 2" descr="C:\Users\neha\AppData\Local\Temp\Rar$DI58.189\Figure_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70575" y="1412776"/>
            <a:ext cx="3273425" cy="4800600"/>
          </a:xfrm>
          <a:prstGeom prst="rect">
            <a:avLst/>
          </a:prstGeom>
          <a:noFill/>
        </p:spPr>
      </p:pic>
    </p:spTree>
    <p:extLst>
      <p:ext uri="{BB962C8B-B14F-4D97-AF65-F5344CB8AC3E}">
        <p14:creationId xmlns:p14="http://schemas.microsoft.com/office/powerpoint/2010/main" val="14686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Cellular </a:t>
            </a:r>
            <a:r>
              <a:rPr lang="en-US" dirty="0" err="1"/>
              <a:t>cementum</a:t>
            </a:r>
            <a:r>
              <a:rPr lang="en-US" dirty="0"/>
              <a:t> </a:t>
            </a:r>
          </a:p>
        </p:txBody>
      </p:sp>
      <p:sp>
        <p:nvSpPr>
          <p:cNvPr id="3" name="Content Placeholder 2"/>
          <p:cNvSpPr>
            <a:spLocks noGrp="1"/>
          </p:cNvSpPr>
          <p:nvPr>
            <p:ph idx="1"/>
          </p:nvPr>
        </p:nvSpPr>
        <p:spPr>
          <a:xfrm>
            <a:off x="179512" y="1600201"/>
            <a:ext cx="5750917" cy="4343400"/>
          </a:xfrm>
        </p:spPr>
        <p:txBody>
          <a:bodyPr>
            <a:normAutofit/>
          </a:bodyPr>
          <a:lstStyle/>
          <a:p>
            <a:pPr marL="806450" lvl="1" indent="-457200">
              <a:buFont typeface="+mj-lt"/>
              <a:buAutoNum type="alphaLcPeriod"/>
            </a:pPr>
            <a:r>
              <a:rPr lang="en-US" sz="2400" dirty="0" smtClean="0"/>
              <a:t>Formed </a:t>
            </a:r>
            <a:r>
              <a:rPr lang="en-US" sz="2400" dirty="0"/>
              <a:t>after the tooth reaches the </a:t>
            </a:r>
            <a:r>
              <a:rPr lang="en-US" sz="2400" dirty="0" err="1"/>
              <a:t>occlusal</a:t>
            </a:r>
            <a:r>
              <a:rPr lang="en-US" sz="2400" dirty="0"/>
              <a:t> plane. </a:t>
            </a:r>
          </a:p>
          <a:p>
            <a:pPr marL="806450" lvl="1" indent="-457200">
              <a:buFont typeface="+mj-lt"/>
              <a:buAutoNum type="alphaLcPeriod"/>
            </a:pPr>
            <a:r>
              <a:rPr lang="en-US" sz="2400" dirty="0"/>
              <a:t>It contains cells. </a:t>
            </a:r>
          </a:p>
          <a:p>
            <a:pPr marL="806450" lvl="1" indent="-457200">
              <a:buFont typeface="+mj-lt"/>
              <a:buAutoNum type="alphaLcPeriod"/>
            </a:pPr>
            <a:r>
              <a:rPr lang="en-US" sz="2400" dirty="0"/>
              <a:t>Less calcified than </a:t>
            </a:r>
            <a:r>
              <a:rPr lang="en-US" sz="2400" dirty="0" err="1"/>
              <a:t>acellular</a:t>
            </a:r>
            <a:r>
              <a:rPr lang="en-US" sz="2400" dirty="0"/>
              <a:t> </a:t>
            </a:r>
            <a:r>
              <a:rPr lang="en-US" sz="2400" dirty="0" err="1"/>
              <a:t>cementum</a:t>
            </a:r>
            <a:r>
              <a:rPr lang="en-US" sz="2400" dirty="0"/>
              <a:t>. </a:t>
            </a:r>
          </a:p>
          <a:p>
            <a:pPr marL="806450" lvl="1" indent="-457200">
              <a:buFont typeface="+mj-lt"/>
              <a:buAutoNum type="alphaLcPeriod"/>
            </a:pPr>
            <a:r>
              <a:rPr lang="en-US" sz="2400" dirty="0" err="1"/>
              <a:t>Sharpey’s</a:t>
            </a:r>
            <a:r>
              <a:rPr lang="en-US" sz="2400" dirty="0"/>
              <a:t> fibers are present in lesser number as </a:t>
            </a:r>
            <a:r>
              <a:rPr lang="en-US" sz="2400" dirty="0" smtClean="0"/>
              <a:t>compared </a:t>
            </a:r>
            <a:r>
              <a:rPr lang="en-US" sz="2400" dirty="0"/>
              <a:t>to </a:t>
            </a:r>
            <a:r>
              <a:rPr lang="en-US" sz="2400" dirty="0" err="1"/>
              <a:t>acellular</a:t>
            </a:r>
            <a:r>
              <a:rPr lang="en-US" sz="2400" dirty="0"/>
              <a:t> </a:t>
            </a:r>
            <a:r>
              <a:rPr lang="en-US" sz="2400" dirty="0" err="1"/>
              <a:t>cementum</a:t>
            </a:r>
            <a:r>
              <a:rPr lang="en-US" sz="2400" dirty="0"/>
              <a:t>. </a:t>
            </a:r>
          </a:p>
          <a:p>
            <a:pPr marL="806450" lvl="1" indent="-457200">
              <a:buFont typeface="+mj-lt"/>
              <a:buAutoNum type="alphaLcPeriod"/>
            </a:pPr>
            <a:r>
              <a:rPr lang="en-US" sz="2400" dirty="0"/>
              <a:t>Mainly found in </a:t>
            </a:r>
            <a:r>
              <a:rPr lang="en-US" sz="2400" b="1" dirty="0"/>
              <a:t>apical </a:t>
            </a:r>
            <a:r>
              <a:rPr lang="en-US" sz="2400" b="1" dirty="0" smtClean="0"/>
              <a:t>third</a:t>
            </a:r>
            <a:r>
              <a:rPr lang="en-US" sz="2400" dirty="0" smtClean="0"/>
              <a:t>. </a:t>
            </a:r>
            <a:endParaRPr lang="en-US" sz="2400" dirty="0"/>
          </a:p>
          <a:p>
            <a:pPr marL="806450" lvl="1" indent="-457200">
              <a:buFont typeface="+mj-lt"/>
              <a:buAutoNum type="alphaLcPeriod"/>
            </a:pPr>
            <a:r>
              <a:rPr lang="en-US" sz="2400" dirty="0" smtClean="0"/>
              <a:t>Main function is adaptation</a:t>
            </a:r>
            <a:r>
              <a:rPr lang="en-US" sz="2400" dirty="0"/>
              <a:t>. </a:t>
            </a:r>
          </a:p>
          <a:p>
            <a:pPr marL="457200" indent="-457200">
              <a:buFont typeface="+mj-lt"/>
              <a:buAutoNum type="alphaLcPeriod"/>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24128" y="1589363"/>
            <a:ext cx="3275856" cy="4503933"/>
          </a:xfrm>
          <a:prstGeom prst="rect">
            <a:avLst/>
          </a:prstGeom>
          <a:noFill/>
        </p:spPr>
      </p:pic>
    </p:spTree>
    <p:extLst>
      <p:ext uri="{BB962C8B-B14F-4D97-AF65-F5344CB8AC3E}">
        <p14:creationId xmlns:p14="http://schemas.microsoft.com/office/powerpoint/2010/main" val="963510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4450" cy="1143000"/>
          </a:xfrm>
        </p:spPr>
        <p:txBody>
          <a:bodyPr/>
          <a:lstStyle/>
          <a:p>
            <a:pPr fontAlgn="auto">
              <a:spcAft>
                <a:spcPts val="0"/>
              </a:spcAft>
              <a:defRPr/>
            </a:pPr>
            <a:r>
              <a:rPr lang="en-US" sz="4000" b="1" dirty="0" smtClean="0">
                <a:solidFill>
                  <a:schemeClr val="tx2">
                    <a:satMod val="130000"/>
                  </a:schemeClr>
                </a:solidFill>
                <a:ea typeface="+mj-ea"/>
              </a:rPr>
              <a:t>CEMENTODENTINAL JUNCTION CDJ</a:t>
            </a:r>
            <a:endParaRPr lang="en-IN" sz="4000" b="1" dirty="0">
              <a:solidFill>
                <a:schemeClr val="tx2">
                  <a:satMod val="130000"/>
                </a:schemeClr>
              </a:solidFill>
              <a:ea typeface="+mj-ea"/>
            </a:endParaRPr>
          </a:p>
        </p:txBody>
      </p:sp>
      <p:sp>
        <p:nvSpPr>
          <p:cNvPr id="167939" name="Content Placeholder 2"/>
          <p:cNvSpPr>
            <a:spLocks noGrp="1"/>
          </p:cNvSpPr>
          <p:nvPr>
            <p:ph idx="1"/>
          </p:nvPr>
        </p:nvSpPr>
        <p:spPr>
          <a:xfrm>
            <a:off x="395536" y="1772816"/>
            <a:ext cx="8532440" cy="4379317"/>
          </a:xfrm>
        </p:spPr>
        <p:txBody>
          <a:bodyPr>
            <a:noAutofit/>
          </a:bodyPr>
          <a:lstStyle/>
          <a:p>
            <a:pPr marL="365760" indent="-283464" fontAlgn="auto">
              <a:spcAft>
                <a:spcPts val="0"/>
              </a:spcAft>
              <a:buFont typeface="Wingdings 2"/>
              <a:buChar char=""/>
              <a:defRPr/>
            </a:pPr>
            <a:r>
              <a:rPr lang="en-US" b="1" dirty="0" smtClean="0">
                <a:ea typeface="+mn-ea"/>
              </a:rPr>
              <a:t>Smooth in permanent</a:t>
            </a:r>
            <a:r>
              <a:rPr lang="en-US" dirty="0" smtClean="0">
                <a:ea typeface="+mn-ea"/>
              </a:rPr>
              <a:t> teeth.</a:t>
            </a:r>
          </a:p>
          <a:p>
            <a:pPr marL="365760" indent="-283464" fontAlgn="auto">
              <a:spcAft>
                <a:spcPts val="0"/>
              </a:spcAft>
              <a:buFont typeface="Wingdings 2"/>
              <a:buChar char=""/>
              <a:defRPr/>
            </a:pPr>
            <a:r>
              <a:rPr lang="en-US" b="1" dirty="0" smtClean="0">
                <a:ea typeface="+mn-ea"/>
              </a:rPr>
              <a:t>Scalloped in deciduous </a:t>
            </a:r>
            <a:r>
              <a:rPr lang="en-US" dirty="0" smtClean="0">
                <a:ea typeface="+mn-ea"/>
              </a:rPr>
              <a:t>teeth.</a:t>
            </a:r>
          </a:p>
          <a:p>
            <a:pPr marL="365760" indent="-283464" fontAlgn="auto">
              <a:spcAft>
                <a:spcPts val="0"/>
              </a:spcAft>
              <a:buFont typeface="Wingdings 2"/>
              <a:buChar char=""/>
              <a:defRPr/>
            </a:pPr>
            <a:endParaRPr lang="en-US" dirty="0" smtClean="0">
              <a:ea typeface="+mn-ea"/>
            </a:endParaRPr>
          </a:p>
          <a:p>
            <a:pPr marL="365760" indent="-283464" algn="just" fontAlgn="auto">
              <a:spcAft>
                <a:spcPts val="0"/>
              </a:spcAft>
              <a:buFont typeface="Wingdings 2"/>
              <a:buChar char=""/>
              <a:defRPr/>
            </a:pPr>
            <a:r>
              <a:rPr lang="en-US" dirty="0" smtClean="0">
                <a:ea typeface="+mn-ea"/>
              </a:rPr>
              <a:t>Dentin is separated from cementum by a zone known as the </a:t>
            </a:r>
            <a:r>
              <a:rPr lang="en-US" b="1" dirty="0" smtClean="0">
                <a:ea typeface="+mn-ea"/>
              </a:rPr>
              <a:t>intermediate cementum </a:t>
            </a:r>
            <a:r>
              <a:rPr lang="en-US" dirty="0" smtClean="0">
                <a:ea typeface="+mn-ea"/>
              </a:rPr>
              <a:t>layer.</a:t>
            </a:r>
          </a:p>
          <a:p>
            <a:pPr marL="365760" indent="-283464" algn="just" fontAlgn="auto">
              <a:spcAft>
                <a:spcPts val="0"/>
              </a:spcAft>
              <a:buFont typeface="Wingdings 2"/>
              <a:buChar char=""/>
              <a:defRPr/>
            </a:pPr>
            <a:r>
              <a:rPr lang="en-US" dirty="0" smtClean="0">
                <a:ea typeface="+mn-ea"/>
              </a:rPr>
              <a:t>This layer is predominantly seen in apical two-thirds of roots of molars &amp; premolars.</a:t>
            </a:r>
            <a:endParaRPr lang="en-IN" dirty="0" smtClean="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fld id="{21D5772A-38A8-6643-A747-0B5EEA960A63}" type="slidenum">
              <a:rPr lang="en-US">
                <a:solidFill>
                  <a:srgbClr val="B5A788"/>
                </a:solidFill>
              </a:rPr>
              <a:pPr/>
              <a:t>43</a:t>
            </a:fld>
            <a:endParaRPr lang="en-US">
              <a:solidFill>
                <a:srgbClr val="B5A788"/>
              </a:solidFill>
            </a:endParaRPr>
          </a:p>
        </p:txBody>
      </p:sp>
      <p:cxnSp>
        <p:nvCxnSpPr>
          <p:cNvPr id="5" name="Straight Connector 4"/>
          <p:cNvCxnSpPr/>
          <p:nvPr/>
        </p:nvCxnSpPr>
        <p:spPr>
          <a:xfrm>
            <a:off x="5580112" y="1988840"/>
            <a:ext cx="2448272" cy="0"/>
          </a:xfrm>
          <a:prstGeom prst="line">
            <a:avLst/>
          </a:prstGeom>
          <a:ln>
            <a:solidFill>
              <a:srgbClr val="3891A7"/>
            </a:solidFill>
          </a:ln>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5424382" y="2563817"/>
            <a:ext cx="2777473" cy="273157"/>
          </a:xfrm>
          <a:custGeom>
            <a:avLst/>
            <a:gdLst>
              <a:gd name="connsiteX0" fmla="*/ 0 w 2777473"/>
              <a:gd name="connsiteY0" fmla="*/ 273157 h 273157"/>
              <a:gd name="connsiteX1" fmla="*/ 403564 w 2777473"/>
              <a:gd name="connsiteY1" fmla="*/ 59494 h 273157"/>
              <a:gd name="connsiteX2" fmla="*/ 724042 w 2777473"/>
              <a:gd name="connsiteY2" fmla="*/ 273157 h 273157"/>
              <a:gd name="connsiteX3" fmla="*/ 997041 w 2777473"/>
              <a:gd name="connsiteY3" fmla="*/ 59494 h 273157"/>
              <a:gd name="connsiteX4" fmla="*/ 1353128 w 2777473"/>
              <a:gd name="connsiteY4" fmla="*/ 213807 h 273157"/>
              <a:gd name="connsiteX5" fmla="*/ 1685475 w 2777473"/>
              <a:gd name="connsiteY5" fmla="*/ 23884 h 273157"/>
              <a:gd name="connsiteX6" fmla="*/ 2017822 w 2777473"/>
              <a:gd name="connsiteY6" fmla="*/ 249417 h 273157"/>
              <a:gd name="connsiteX7" fmla="*/ 2409517 w 2777473"/>
              <a:gd name="connsiteY7" fmla="*/ 143 h 273157"/>
              <a:gd name="connsiteX8" fmla="*/ 2706256 w 2777473"/>
              <a:gd name="connsiteY8" fmla="*/ 213807 h 273157"/>
              <a:gd name="connsiteX9" fmla="*/ 2777473 w 2777473"/>
              <a:gd name="connsiteY9" fmla="*/ 237547 h 273157"/>
              <a:gd name="connsiteX10" fmla="*/ 2777473 w 2777473"/>
              <a:gd name="connsiteY10" fmla="*/ 237547 h 273157"/>
              <a:gd name="connsiteX11" fmla="*/ 2765603 w 2777473"/>
              <a:gd name="connsiteY11" fmla="*/ 225677 h 273157"/>
              <a:gd name="connsiteX12" fmla="*/ 2753734 w 2777473"/>
              <a:gd name="connsiteY12" fmla="*/ 249417 h 27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7473" h="273157">
                <a:moveTo>
                  <a:pt x="0" y="273157"/>
                </a:moveTo>
                <a:cubicBezTo>
                  <a:pt x="141445" y="166325"/>
                  <a:pt x="282890" y="59494"/>
                  <a:pt x="403564" y="59494"/>
                </a:cubicBezTo>
                <a:cubicBezTo>
                  <a:pt x="524238" y="59494"/>
                  <a:pt x="625129" y="273157"/>
                  <a:pt x="724042" y="273157"/>
                </a:cubicBezTo>
                <a:cubicBezTo>
                  <a:pt x="822955" y="273157"/>
                  <a:pt x="892193" y="69386"/>
                  <a:pt x="997041" y="59494"/>
                </a:cubicBezTo>
                <a:cubicBezTo>
                  <a:pt x="1101889" y="49602"/>
                  <a:pt x="1238389" y="219742"/>
                  <a:pt x="1353128" y="213807"/>
                </a:cubicBezTo>
                <a:cubicBezTo>
                  <a:pt x="1467867" y="207872"/>
                  <a:pt x="1574693" y="17949"/>
                  <a:pt x="1685475" y="23884"/>
                </a:cubicBezTo>
                <a:cubicBezTo>
                  <a:pt x="1796257" y="29819"/>
                  <a:pt x="1897148" y="253374"/>
                  <a:pt x="2017822" y="249417"/>
                </a:cubicBezTo>
                <a:cubicBezTo>
                  <a:pt x="2138496" y="245460"/>
                  <a:pt x="2294778" y="6078"/>
                  <a:pt x="2409517" y="143"/>
                </a:cubicBezTo>
                <a:cubicBezTo>
                  <a:pt x="2524256" y="-5792"/>
                  <a:pt x="2644930" y="174240"/>
                  <a:pt x="2706256" y="213807"/>
                </a:cubicBezTo>
                <a:cubicBezTo>
                  <a:pt x="2767582" y="253374"/>
                  <a:pt x="2777473" y="237547"/>
                  <a:pt x="2777473" y="237547"/>
                </a:cubicBezTo>
                <a:lnTo>
                  <a:pt x="2777473" y="237547"/>
                </a:lnTo>
                <a:cubicBezTo>
                  <a:pt x="2775495" y="235569"/>
                  <a:pt x="2769559" y="223699"/>
                  <a:pt x="2765603" y="225677"/>
                </a:cubicBezTo>
                <a:cubicBezTo>
                  <a:pt x="2761647" y="227655"/>
                  <a:pt x="2753734" y="249417"/>
                  <a:pt x="2753734" y="2494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901151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196975"/>
            <a:ext cx="6840537" cy="4535488"/>
          </a:xfrm>
          <a:noFill/>
        </p:spPr>
      </p:pic>
      <p:sp>
        <p:nvSpPr>
          <p:cNvPr id="3" name="Slide Number Placeholder 2"/>
          <p:cNvSpPr>
            <a:spLocks noGrp="1"/>
          </p:cNvSpPr>
          <p:nvPr>
            <p:ph type="sldNum" sz="quarter" idx="12"/>
          </p:nvPr>
        </p:nvSpPr>
        <p:spPr/>
        <p:txBody>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fld id="{F3D32A12-458F-334C-99C8-D90C84D6CABF}" type="slidenum">
              <a:rPr lang="en-US">
                <a:solidFill>
                  <a:srgbClr val="B5A788"/>
                </a:solidFill>
              </a:rPr>
              <a:pPr/>
              <a:t>44</a:t>
            </a:fld>
            <a:endParaRPr lang="en-US">
              <a:solidFill>
                <a:srgbClr val="B5A788"/>
              </a:solidFill>
            </a:endParaRPr>
          </a:p>
        </p:txBody>
      </p:sp>
    </p:spTree>
    <p:extLst>
      <p:ext uri="{BB962C8B-B14F-4D97-AF65-F5344CB8AC3E}">
        <p14:creationId xmlns:p14="http://schemas.microsoft.com/office/powerpoint/2010/main" val="826706458"/>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solidFill>
                  <a:schemeClr val="tx2">
                    <a:satMod val="130000"/>
                  </a:schemeClr>
                </a:solidFill>
                <a:ea typeface="+mj-ea"/>
              </a:rPr>
              <a:t>CEMENTOENAMEL  JUNCTION CEJ</a:t>
            </a:r>
            <a:endParaRPr lang="en-IN" b="1" dirty="0">
              <a:solidFill>
                <a:schemeClr val="tx2">
                  <a:satMod val="130000"/>
                </a:schemeClr>
              </a:solidFill>
              <a:ea typeface="+mj-ea"/>
            </a:endParaRPr>
          </a:p>
        </p:txBody>
      </p:sp>
      <p:sp>
        <p:nvSpPr>
          <p:cNvPr id="169987" name="Content Placeholder 2"/>
          <p:cNvSpPr>
            <a:spLocks noGrp="1"/>
          </p:cNvSpPr>
          <p:nvPr>
            <p:ph idx="1"/>
          </p:nvPr>
        </p:nvSpPr>
        <p:spPr/>
        <p:txBody>
          <a:bodyPr>
            <a:normAutofit/>
          </a:bodyPr>
          <a:lstStyle/>
          <a:p>
            <a:pPr marL="365760" indent="-283464" algn="just" fontAlgn="auto">
              <a:spcAft>
                <a:spcPts val="0"/>
              </a:spcAft>
              <a:buFont typeface="Wingdings 2"/>
              <a:buChar char=""/>
              <a:defRPr/>
            </a:pPr>
            <a:r>
              <a:rPr lang="en-US" dirty="0" smtClean="0">
                <a:ea typeface="+mn-ea"/>
              </a:rPr>
              <a:t>In 60% of the teeth, cementum overlaps the cervical end of enamel for a short distance.</a:t>
            </a:r>
          </a:p>
          <a:p>
            <a:pPr marL="365760" indent="-283464" algn="just" fontAlgn="auto">
              <a:spcAft>
                <a:spcPts val="0"/>
              </a:spcAft>
              <a:buFont typeface="Wingdings 2"/>
              <a:buChar char=""/>
              <a:defRPr/>
            </a:pPr>
            <a:endParaRPr lang="en-US" dirty="0" smtClean="0">
              <a:ea typeface="+mn-ea"/>
            </a:endParaRPr>
          </a:p>
          <a:p>
            <a:pPr marL="365760" indent="-283464" algn="just" fontAlgn="auto">
              <a:spcAft>
                <a:spcPts val="0"/>
              </a:spcAft>
              <a:buFont typeface="Wingdings 2"/>
              <a:buChar char=""/>
              <a:defRPr/>
            </a:pPr>
            <a:r>
              <a:rPr lang="en-US" dirty="0" smtClean="0">
                <a:ea typeface="+mn-ea"/>
              </a:rPr>
              <a:t>In 30% of all teeth, cementum meets the cervical end of enamel in a relatively sharp line.</a:t>
            </a:r>
          </a:p>
          <a:p>
            <a:pPr marL="365760" indent="-283464" algn="just" fontAlgn="auto">
              <a:spcAft>
                <a:spcPts val="0"/>
              </a:spcAft>
              <a:buFont typeface="Wingdings 2"/>
              <a:buChar char=""/>
              <a:defRPr/>
            </a:pPr>
            <a:endParaRPr lang="en-US" dirty="0" smtClean="0">
              <a:ea typeface="+mn-ea"/>
            </a:endParaRPr>
          </a:p>
          <a:p>
            <a:pPr marL="365760" indent="-283464" algn="just" fontAlgn="auto">
              <a:spcAft>
                <a:spcPts val="0"/>
              </a:spcAft>
              <a:buFont typeface="Wingdings 2"/>
              <a:buChar char=""/>
              <a:defRPr/>
            </a:pPr>
            <a:r>
              <a:rPr lang="en-US" dirty="0" smtClean="0">
                <a:ea typeface="+mn-ea"/>
              </a:rPr>
              <a:t>In 10% of the teeth, enamel &amp; cementum do not meet.</a:t>
            </a:r>
            <a:endParaRPr lang="en-IN" dirty="0" smtClean="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fld id="{394E2780-B560-324F-80B2-6D7F91D3A513}" type="slidenum">
              <a:rPr lang="en-US">
                <a:solidFill>
                  <a:srgbClr val="B5A788"/>
                </a:solidFill>
              </a:rPr>
              <a:pPr/>
              <a:t>45</a:t>
            </a:fld>
            <a:endParaRPr lang="en-US">
              <a:solidFill>
                <a:srgbClr val="B5A788"/>
              </a:solidFill>
            </a:endParaRPr>
          </a:p>
        </p:txBody>
      </p:sp>
    </p:spTree>
    <p:extLst>
      <p:ext uri="{BB962C8B-B14F-4D97-AF65-F5344CB8AC3E}">
        <p14:creationId xmlns:p14="http://schemas.microsoft.com/office/powerpoint/2010/main" val="892204069"/>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1071563"/>
          </a:xfrm>
        </p:spPr>
        <p:txBody>
          <a:bodyPr>
            <a:noAutofit/>
          </a:bodyPr>
          <a:lstStyle/>
          <a:p>
            <a:pPr fontAlgn="auto">
              <a:spcAft>
                <a:spcPts val="0"/>
              </a:spcAft>
              <a:defRPr/>
            </a:pPr>
            <a:r>
              <a:rPr lang="en-US" sz="3200" dirty="0" smtClean="0">
                <a:solidFill>
                  <a:schemeClr val="tx2">
                    <a:satMod val="130000"/>
                  </a:schemeClr>
                </a:solidFill>
                <a:ea typeface="+mj-ea"/>
              </a:rPr>
              <a:t>RELATION OF CEMENTUM TO ENAMEL AT THE CEMENTOENAMEL JUNCTION</a:t>
            </a:r>
            <a:endParaRPr lang="en-IN" sz="3200" dirty="0">
              <a:solidFill>
                <a:schemeClr val="tx2">
                  <a:satMod val="130000"/>
                </a:schemeClr>
              </a:solidFill>
              <a:ea typeface="+mj-ea"/>
            </a:endParaRPr>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2276475"/>
            <a:ext cx="6429375" cy="4286250"/>
          </a:xfrm>
          <a:noFill/>
        </p:spPr>
      </p:pic>
      <p:sp>
        <p:nvSpPr>
          <p:cNvPr id="4" name="Slide Number Placeholder 3"/>
          <p:cNvSpPr>
            <a:spLocks noGrp="1"/>
          </p:cNvSpPr>
          <p:nvPr>
            <p:ph type="sldNum" sz="quarter" idx="12"/>
          </p:nvPr>
        </p:nvSpPr>
        <p:spPr/>
        <p:txBody>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fld id="{168CECBC-DA72-D04C-99CA-DA540CE461EB}" type="slidenum">
              <a:rPr lang="en-US">
                <a:solidFill>
                  <a:srgbClr val="B5A788"/>
                </a:solidFill>
              </a:rPr>
              <a:pPr/>
              <a:t>46</a:t>
            </a:fld>
            <a:endParaRPr lang="en-US">
              <a:solidFill>
                <a:srgbClr val="B5A788"/>
              </a:solidFill>
            </a:endParaRPr>
          </a:p>
        </p:txBody>
      </p:sp>
    </p:spTree>
    <p:extLst>
      <p:ext uri="{BB962C8B-B14F-4D97-AF65-F5344CB8AC3E}">
        <p14:creationId xmlns:p14="http://schemas.microsoft.com/office/powerpoint/2010/main" val="2609301386"/>
      </p:ext>
    </p:extLst>
  </p:cSld>
  <p:clrMapOvr>
    <a:masterClrMapping/>
  </p:clrMapOvr>
  <p:transition>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a:buNone/>
            </a:pPr>
            <a:r>
              <a:rPr lang="en-US" sz="8800" dirty="0" smtClean="0">
                <a:solidFill>
                  <a:srgbClr val="244A58"/>
                </a:solidFill>
              </a:rPr>
              <a:t>  THANK YOU !</a:t>
            </a:r>
            <a:endParaRPr lang="tr-TR" sz="8800" dirty="0">
              <a:solidFill>
                <a:srgbClr val="244A58"/>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16632"/>
            <a:ext cx="8042276" cy="1336956"/>
          </a:xfrm>
        </p:spPr>
        <p:txBody>
          <a:bodyPr/>
          <a:lstStyle/>
          <a:p>
            <a:r>
              <a:rPr lang="en-US" b="1" dirty="0" smtClean="0">
                <a:solidFill>
                  <a:srgbClr val="1F497D"/>
                </a:solidFill>
              </a:rPr>
              <a:t>COMPOSITION OF DENTIN</a:t>
            </a:r>
            <a:endParaRPr lang="tr-TR" b="1" dirty="0">
              <a:solidFill>
                <a:srgbClr val="1F497D"/>
              </a:solidFill>
            </a:endParaRPr>
          </a:p>
        </p:txBody>
      </p:sp>
      <p:sp>
        <p:nvSpPr>
          <p:cNvPr id="7" name="Content Placeholder 6"/>
          <p:cNvSpPr>
            <a:spLocks noGrp="1"/>
          </p:cNvSpPr>
          <p:nvPr>
            <p:ph idx="1"/>
          </p:nvPr>
        </p:nvSpPr>
        <p:spPr>
          <a:xfrm>
            <a:off x="539552" y="1988840"/>
            <a:ext cx="8042276" cy="4343400"/>
          </a:xfrm>
        </p:spPr>
        <p:txBody>
          <a:bodyPr>
            <a:normAutofit/>
          </a:bodyPr>
          <a:lstStyle/>
          <a:p>
            <a:r>
              <a:rPr lang="en-US" dirty="0" smtClean="0"/>
              <a:t>Dentin contains </a:t>
            </a:r>
            <a:r>
              <a:rPr lang="en-US" dirty="0" smtClean="0">
                <a:solidFill>
                  <a:srgbClr val="FF0000"/>
                </a:solidFill>
              </a:rPr>
              <a:t>70%</a:t>
            </a:r>
            <a:r>
              <a:rPr lang="en-US" dirty="0" smtClean="0"/>
              <a:t> </a:t>
            </a:r>
            <a:r>
              <a:rPr lang="en-US" b="1" dirty="0" smtClean="0">
                <a:solidFill>
                  <a:schemeClr val="accent1"/>
                </a:solidFill>
              </a:rPr>
              <a:t>inorganic </a:t>
            </a:r>
            <a:r>
              <a:rPr lang="en-US" dirty="0" err="1" smtClean="0"/>
              <a:t>hydroxyapatite</a:t>
            </a:r>
            <a:r>
              <a:rPr lang="en-US" dirty="0" smtClean="0"/>
              <a:t> crystals and the rest is </a:t>
            </a:r>
            <a:r>
              <a:rPr lang="en-US" dirty="0" smtClean="0">
                <a:solidFill>
                  <a:srgbClr val="FF0000"/>
                </a:solidFill>
              </a:rPr>
              <a:t>20 %</a:t>
            </a:r>
            <a:r>
              <a:rPr lang="en-US" dirty="0" smtClean="0">
                <a:solidFill>
                  <a:schemeClr val="accent1"/>
                </a:solidFill>
              </a:rPr>
              <a:t> </a:t>
            </a:r>
            <a:r>
              <a:rPr lang="en-US" b="1" dirty="0" smtClean="0">
                <a:solidFill>
                  <a:schemeClr val="accent1"/>
                </a:solidFill>
              </a:rPr>
              <a:t>organic</a:t>
            </a:r>
            <a:r>
              <a:rPr lang="en-US" dirty="0" smtClean="0">
                <a:solidFill>
                  <a:schemeClr val="accent1"/>
                </a:solidFill>
              </a:rPr>
              <a:t> </a:t>
            </a:r>
            <a:r>
              <a:rPr lang="en-US" dirty="0" smtClean="0"/>
              <a:t>substance and </a:t>
            </a:r>
            <a:r>
              <a:rPr lang="en-US" dirty="0" smtClean="0">
                <a:solidFill>
                  <a:srgbClr val="FF0000"/>
                </a:solidFill>
              </a:rPr>
              <a:t>10%</a:t>
            </a:r>
            <a:r>
              <a:rPr lang="en-US" dirty="0" smtClean="0"/>
              <a:t> </a:t>
            </a:r>
            <a:r>
              <a:rPr lang="en-US" b="1" dirty="0" smtClean="0">
                <a:solidFill>
                  <a:schemeClr val="accent1"/>
                </a:solidFill>
              </a:rPr>
              <a:t>water</a:t>
            </a:r>
            <a:r>
              <a:rPr lang="en-US" dirty="0" smtClean="0"/>
              <a:t> making it more resilient than enamel.</a:t>
            </a:r>
          </a:p>
          <a:p>
            <a:r>
              <a:rPr lang="en-US" dirty="0" smtClean="0"/>
              <a:t>The organic components consist primarily of collagen type 1.</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1520" y="836712"/>
            <a:ext cx="8754616" cy="5576911"/>
          </a:xfrm>
          <a:prstGeom prst="rect">
            <a:avLst/>
          </a:prstGeom>
        </p:spPr>
        <p:txBody>
          <a:bodyPr wrap="square">
            <a:spAutoFit/>
          </a:bodyPr>
          <a:lstStyle/>
          <a:p>
            <a:pPr algn="just" defTabSz="1066800" fontAlgn="auto">
              <a:lnSpc>
                <a:spcPct val="90000"/>
              </a:lnSpc>
              <a:spcAft>
                <a:spcPct val="35000"/>
              </a:spcAft>
              <a:defRPr/>
            </a:pPr>
            <a:endParaRPr lang="en-GB" sz="2400" dirty="0">
              <a:latin typeface="+mn-lt"/>
            </a:endParaRPr>
          </a:p>
          <a:p>
            <a:pPr marL="342900" indent="-342900" algn="just" defTabSz="1066800" fontAlgn="auto">
              <a:lnSpc>
                <a:spcPct val="90000"/>
              </a:lnSpc>
              <a:spcAft>
                <a:spcPct val="35000"/>
              </a:spcAft>
              <a:buFont typeface="Arial"/>
              <a:buChar char="•"/>
              <a:defRPr/>
            </a:pPr>
            <a:r>
              <a:rPr lang="en-GB" sz="2400" dirty="0"/>
              <a:t>The organic matrix of dentin is </a:t>
            </a:r>
            <a:r>
              <a:rPr lang="en-GB" sz="2400" dirty="0" err="1">
                <a:solidFill>
                  <a:srgbClr val="FF0000"/>
                </a:solidFill>
              </a:rPr>
              <a:t>collagenous</a:t>
            </a:r>
            <a:endParaRPr lang="en-GB" sz="2400" dirty="0">
              <a:solidFill>
                <a:srgbClr val="FF0000"/>
              </a:solidFill>
            </a:endParaRPr>
          </a:p>
          <a:p>
            <a:pPr marL="342900" indent="-342900" algn="just" defTabSz="1066800" fontAlgn="auto">
              <a:lnSpc>
                <a:spcPct val="90000"/>
              </a:lnSpc>
              <a:spcAft>
                <a:spcPct val="35000"/>
              </a:spcAft>
              <a:buFont typeface="Arial"/>
              <a:buChar char="•"/>
              <a:defRPr/>
            </a:pPr>
            <a:endParaRPr lang="en-GB" sz="2400" dirty="0"/>
          </a:p>
          <a:p>
            <a:pPr marL="342900" indent="-342900" algn="just" defTabSz="1066800" fontAlgn="auto">
              <a:lnSpc>
                <a:spcPct val="90000"/>
              </a:lnSpc>
              <a:spcAft>
                <a:spcPct val="35000"/>
              </a:spcAft>
              <a:buFont typeface="Arial"/>
              <a:buChar char="•"/>
              <a:defRPr/>
            </a:pPr>
            <a:r>
              <a:rPr lang="en-GB" sz="2400" dirty="0"/>
              <a:t>It provides resiliency to the crown which is necessary to withstand the forces of mastication</a:t>
            </a:r>
          </a:p>
          <a:p>
            <a:pPr marL="342900" indent="-342900" algn="just" defTabSz="1066800" fontAlgn="auto">
              <a:lnSpc>
                <a:spcPct val="90000"/>
              </a:lnSpc>
              <a:spcAft>
                <a:spcPct val="35000"/>
              </a:spcAft>
              <a:buFont typeface="Arial"/>
              <a:buChar char="•"/>
              <a:defRPr/>
            </a:pPr>
            <a:endParaRPr lang="en-GB" sz="2400" dirty="0"/>
          </a:p>
          <a:p>
            <a:pPr marL="342900" indent="-342900" algn="just" defTabSz="1066800" fontAlgn="auto">
              <a:lnSpc>
                <a:spcPct val="90000"/>
              </a:lnSpc>
              <a:spcAft>
                <a:spcPct val="35000"/>
              </a:spcAft>
              <a:buFont typeface="Arial"/>
              <a:buChar char="•"/>
              <a:defRPr/>
            </a:pPr>
            <a:r>
              <a:rPr lang="en-GB" sz="2400" dirty="0"/>
              <a:t>The principle inorganic component of dentin is </a:t>
            </a:r>
            <a:r>
              <a:rPr lang="en-GB" sz="2400" dirty="0" err="1"/>
              <a:t>hydroxyapatite</a:t>
            </a:r>
            <a:r>
              <a:rPr lang="en-GB" sz="2400" dirty="0"/>
              <a:t> crystals</a:t>
            </a:r>
          </a:p>
          <a:p>
            <a:pPr marL="342900" indent="-342900" algn="just" defTabSz="1066800" fontAlgn="auto">
              <a:lnSpc>
                <a:spcPct val="90000"/>
              </a:lnSpc>
              <a:spcAft>
                <a:spcPct val="35000"/>
              </a:spcAft>
              <a:buFont typeface="Arial"/>
              <a:buChar char="•"/>
              <a:defRPr/>
            </a:pPr>
            <a:endParaRPr lang="en-GB" sz="2400" dirty="0"/>
          </a:p>
          <a:p>
            <a:pPr marL="342900" indent="-342900" algn="just" defTabSz="1066800" fontAlgn="auto">
              <a:lnSpc>
                <a:spcPct val="90000"/>
              </a:lnSpc>
              <a:spcAft>
                <a:spcPct val="35000"/>
              </a:spcAft>
              <a:buFont typeface="Arial"/>
              <a:buChar char="•"/>
              <a:defRPr/>
            </a:pPr>
            <a:r>
              <a:rPr lang="en-GB" sz="2400" dirty="0">
                <a:solidFill>
                  <a:prstClr val="black"/>
                </a:solidFill>
              </a:rPr>
              <a:t>The high mineral content of dentin makes it harder than bone and cementum but softer than enamel</a:t>
            </a:r>
          </a:p>
          <a:p>
            <a:pPr marL="342900" indent="-342900" algn="just" defTabSz="1066800" fontAlgn="auto">
              <a:lnSpc>
                <a:spcPct val="90000"/>
              </a:lnSpc>
              <a:spcAft>
                <a:spcPct val="35000"/>
              </a:spcAft>
              <a:buFont typeface="Arial"/>
              <a:buChar char="•"/>
              <a:defRPr/>
            </a:pPr>
            <a:endParaRPr lang="en-GB" sz="2400" dirty="0">
              <a:solidFill>
                <a:prstClr val="black"/>
              </a:solidFill>
            </a:endParaRPr>
          </a:p>
          <a:p>
            <a:pPr algn="just" defTabSz="1066800" fontAlgn="auto">
              <a:lnSpc>
                <a:spcPct val="90000"/>
              </a:lnSpc>
              <a:spcAft>
                <a:spcPct val="35000"/>
              </a:spcAft>
              <a:defRPr/>
            </a:pPr>
            <a:endParaRPr lang="en-GB" sz="2400" dirty="0">
              <a:latin typeface="+mn-lt"/>
            </a:endParaRPr>
          </a:p>
        </p:txBody>
      </p:sp>
      <p:sp>
        <p:nvSpPr>
          <p:cNvPr id="3" name="Footer Placeholder 3"/>
          <p:cNvSpPr>
            <a:spLocks noGrp="1"/>
          </p:cNvSpPr>
          <p:nvPr>
            <p:ph type="ftr" sz="quarter" idx="11"/>
          </p:nvPr>
        </p:nvSpPr>
        <p:spPr>
          <a:xfrm rot="5400000">
            <a:off x="7361238" y="3703637"/>
            <a:ext cx="3200400" cy="365125"/>
          </a:xfrm>
        </p:spPr>
        <p:txBody>
          <a:bodyPr/>
          <a:lstStyle/>
          <a:p>
            <a:pPr>
              <a:defRPr/>
            </a:pPr>
            <a:r>
              <a:rPr lang="en-US" dirty="0" err="1"/>
              <a:t>Dr.Syed</a:t>
            </a:r>
            <a:r>
              <a:rPr lang="en-US" dirty="0"/>
              <a:t> </a:t>
            </a:r>
            <a:r>
              <a:rPr lang="en-US" dirty="0" err="1"/>
              <a:t>Sadatullah</a:t>
            </a:r>
            <a:endParaRPr lang="en-US" dirty="0"/>
          </a:p>
          <a:p>
            <a:pPr>
              <a:defRPr/>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29642" cy="1225536"/>
          </a:xfrm>
        </p:spPr>
        <p:txBody>
          <a:bodyPr>
            <a:noAutofit/>
          </a:bodyPr>
          <a:lstStyle/>
          <a:p>
            <a:r>
              <a:rPr lang="en-US" sz="4800" b="1" dirty="0" smtClean="0">
                <a:solidFill>
                  <a:srgbClr val="1F497D"/>
                </a:solidFill>
              </a:rPr>
              <a:t>PROPERTIES OF DENTIN</a:t>
            </a:r>
            <a:endParaRPr lang="tr-TR" sz="4800" b="1" dirty="0">
              <a:solidFill>
                <a:srgbClr val="1F497D"/>
              </a:solidFill>
            </a:endParaRPr>
          </a:p>
        </p:txBody>
      </p:sp>
      <p:sp>
        <p:nvSpPr>
          <p:cNvPr id="3" name="Content Placeholder 2"/>
          <p:cNvSpPr>
            <a:spLocks noGrp="1"/>
          </p:cNvSpPr>
          <p:nvPr>
            <p:ph idx="1"/>
          </p:nvPr>
        </p:nvSpPr>
        <p:spPr/>
        <p:txBody>
          <a:bodyPr>
            <a:normAutofit/>
          </a:bodyPr>
          <a:lstStyle/>
          <a:p>
            <a:pPr marL="0" indent="0" algn="ctr">
              <a:buNone/>
            </a:pPr>
            <a:r>
              <a:rPr lang="en-US" sz="4800" b="1" dirty="0" smtClean="0">
                <a:solidFill>
                  <a:schemeClr val="bg2">
                    <a:lumMod val="50000"/>
                  </a:schemeClr>
                </a:solidFill>
              </a:rPr>
              <a:t>Color</a:t>
            </a:r>
            <a:endParaRPr lang="en-US" sz="4800" dirty="0" smtClean="0">
              <a:solidFill>
                <a:schemeClr val="bg2">
                  <a:lumMod val="50000"/>
                </a:schemeClr>
              </a:solidFill>
            </a:endParaRPr>
          </a:p>
          <a:p>
            <a:r>
              <a:rPr lang="en-US" dirty="0" smtClean="0"/>
              <a:t>The color of dentin is slightly darker than enamel and is generally light yellowish in young individuals while it becomes darker with age.</a:t>
            </a:r>
          </a:p>
          <a:p>
            <a:r>
              <a:rPr lang="en-US" dirty="0" smtClean="0"/>
              <a:t>On constant exposure to oral fluids and other irritants, the color becomes light brown or black.</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a:bodyPr>
          <a:lstStyle/>
          <a:p>
            <a:r>
              <a:rPr lang="en-US" b="1" dirty="0" smtClean="0">
                <a:solidFill>
                  <a:schemeClr val="bg2">
                    <a:lumMod val="50000"/>
                  </a:schemeClr>
                </a:solidFill>
              </a:rPr>
              <a:t>Thickness</a:t>
            </a:r>
            <a:r>
              <a:rPr lang="en-US" dirty="0" smtClean="0">
                <a:solidFill>
                  <a:schemeClr val="bg2">
                    <a:lumMod val="50000"/>
                  </a:schemeClr>
                </a:solidFill>
              </a:rPr>
              <a:t/>
            </a:r>
            <a:br>
              <a:rPr lang="en-US" dirty="0" smtClean="0">
                <a:solidFill>
                  <a:schemeClr val="bg2">
                    <a:lumMod val="50000"/>
                  </a:schemeClr>
                </a:solidFill>
              </a:rPr>
            </a:br>
            <a:endParaRPr lang="tr-TR" dirty="0">
              <a:solidFill>
                <a:schemeClr val="bg2">
                  <a:lumMod val="50000"/>
                </a:schemeClr>
              </a:solidFill>
            </a:endParaRPr>
          </a:p>
        </p:txBody>
      </p:sp>
      <p:sp>
        <p:nvSpPr>
          <p:cNvPr id="3" name="Content Placeholder 2"/>
          <p:cNvSpPr>
            <a:spLocks noGrp="1"/>
          </p:cNvSpPr>
          <p:nvPr>
            <p:ph idx="1"/>
          </p:nvPr>
        </p:nvSpPr>
        <p:spPr>
          <a:xfrm>
            <a:off x="539552" y="1772816"/>
            <a:ext cx="8042276" cy="4343400"/>
          </a:xfrm>
        </p:spPr>
        <p:txBody>
          <a:bodyPr>
            <a:normAutofit/>
          </a:bodyPr>
          <a:lstStyle/>
          <a:p>
            <a:r>
              <a:rPr lang="en-US" dirty="0" smtClean="0"/>
              <a:t>Dentin thickness is usually more on the </a:t>
            </a:r>
            <a:r>
              <a:rPr lang="en-US" dirty="0" err="1" smtClean="0"/>
              <a:t>cuspal</a:t>
            </a:r>
            <a:r>
              <a:rPr lang="en-US" dirty="0" smtClean="0"/>
              <a:t> heights and </a:t>
            </a:r>
            <a:r>
              <a:rPr lang="en-US" dirty="0" err="1" smtClean="0"/>
              <a:t>incisal</a:t>
            </a:r>
            <a:r>
              <a:rPr lang="en-US" dirty="0" smtClean="0"/>
              <a:t> edges and less in the cervical areas of tooth.</a:t>
            </a:r>
          </a:p>
          <a:p>
            <a:r>
              <a:rPr lang="en-US" dirty="0" smtClean="0"/>
              <a:t> It is around 3-3.5 mm on the coronal surface. With advancing age and various irritants, the thickness of secondary and tertiary dentin increases.</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4164"/>
          </a:xfrm>
        </p:spPr>
        <p:txBody>
          <a:bodyPr>
            <a:normAutofit/>
          </a:bodyPr>
          <a:lstStyle/>
          <a:p>
            <a:r>
              <a:rPr lang="en-US" b="1" dirty="0" smtClean="0">
                <a:solidFill>
                  <a:srgbClr val="2F97B5"/>
                </a:solidFill>
              </a:rPr>
              <a:t>Hardness</a:t>
            </a:r>
            <a:br>
              <a:rPr lang="en-US" b="1" dirty="0" smtClean="0">
                <a:solidFill>
                  <a:srgbClr val="2F97B5"/>
                </a:solidFill>
              </a:rPr>
            </a:br>
            <a:endParaRPr lang="tr-TR" b="1" dirty="0">
              <a:solidFill>
                <a:srgbClr val="2F97B5"/>
              </a:solidFill>
            </a:endParaRPr>
          </a:p>
        </p:txBody>
      </p:sp>
      <p:sp>
        <p:nvSpPr>
          <p:cNvPr id="3" name="Content Placeholder 2"/>
          <p:cNvSpPr>
            <a:spLocks noGrp="1"/>
          </p:cNvSpPr>
          <p:nvPr>
            <p:ph idx="1"/>
          </p:nvPr>
        </p:nvSpPr>
        <p:spPr/>
        <p:txBody>
          <a:bodyPr>
            <a:normAutofit/>
          </a:bodyPr>
          <a:lstStyle/>
          <a:p>
            <a:r>
              <a:rPr lang="en-US" dirty="0" smtClean="0"/>
              <a:t>The hardness of dentin is one-fifth (1/5) that of enamel. Hardness is not the same in all its thickness. Its hardness at the DEJ is 3 times more than that near the pulp so it is important to keep the depth of preparation near the DEJ. </a:t>
            </a:r>
          </a:p>
          <a:p>
            <a:r>
              <a:rPr lang="en-US" dirty="0" smtClean="0"/>
              <a:t>Hardness of dentin also increases with advancing age due to mineralization. </a:t>
            </a:r>
          </a:p>
        </p:txBody>
      </p:sp>
      <p:pic>
        <p:nvPicPr>
          <p:cNvPr id="4" name="Picture 3" descr="Screen Shot 2015-11-04 at 7.26.12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293096"/>
            <a:ext cx="3596483" cy="2360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3910</TotalTime>
  <Words>1391</Words>
  <Application>Microsoft Office PowerPoint</Application>
  <PresentationFormat>On-screen Show (4:3)</PresentationFormat>
  <Paragraphs>177</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Breeze</vt:lpstr>
      <vt:lpstr>PowerPoint Presentation</vt:lpstr>
      <vt:lpstr>Dentin</vt:lpstr>
      <vt:lpstr>INTRODUCTION</vt:lpstr>
      <vt:lpstr>PowerPoint Presentation</vt:lpstr>
      <vt:lpstr>COMPOSITION OF DENTIN</vt:lpstr>
      <vt:lpstr>PowerPoint Presentation</vt:lpstr>
      <vt:lpstr>PROPERTIES OF DENTIN</vt:lpstr>
      <vt:lpstr>Thickness </vt:lpstr>
      <vt:lpstr>Hardness </vt:lpstr>
      <vt:lpstr>PowerPoint Presentation</vt:lpstr>
      <vt:lpstr>A. Primary Dentin</vt:lpstr>
      <vt:lpstr>PowerPoint Presentation</vt:lpstr>
      <vt:lpstr>PowerPoint Presentation</vt:lpstr>
      <vt:lpstr>PowerPoint Presentation</vt:lpstr>
      <vt:lpstr>The Dentinal Tubules</vt:lpstr>
      <vt:lpstr>PowerPoint Presentation</vt:lpstr>
      <vt:lpstr>PowerPoint Presentation</vt:lpstr>
      <vt:lpstr>PowerPoint Presentation</vt:lpstr>
      <vt:lpstr>PowerPoint Presentation</vt:lpstr>
      <vt:lpstr>PowerPoint Presentation</vt:lpstr>
      <vt:lpstr>2.Predentin</vt:lpstr>
      <vt:lpstr>Odontoblasts And Dentinal Tubules</vt:lpstr>
      <vt:lpstr>3.Peritubular Dentin </vt:lpstr>
      <vt:lpstr>PowerPoint Presentation</vt:lpstr>
      <vt:lpstr>PowerPoint Presentation</vt:lpstr>
      <vt:lpstr>5.Mantle dentin:</vt:lpstr>
      <vt:lpstr>PowerPoint Presentation</vt:lpstr>
      <vt:lpstr>6.Circumpulpal dentin</vt:lpstr>
      <vt:lpstr>B. Secondary Dentin</vt:lpstr>
      <vt:lpstr>PowerPoint Presentation</vt:lpstr>
      <vt:lpstr>C.Tertiary Dentin (Reparative)</vt:lpstr>
      <vt:lpstr>D. Sclerotic Dentin </vt:lpstr>
      <vt:lpstr>PowerPoint Presentation</vt:lpstr>
      <vt:lpstr>PowerPoint Presentation</vt:lpstr>
      <vt:lpstr>PowerPoint Presentation</vt:lpstr>
      <vt:lpstr>Cementum </vt:lpstr>
      <vt:lpstr>PowerPoint Presentation</vt:lpstr>
      <vt:lpstr>PowerPoint Presentation</vt:lpstr>
      <vt:lpstr>PowerPoint Presentation</vt:lpstr>
      <vt:lpstr>Types </vt:lpstr>
      <vt:lpstr>Acellular cementum</vt:lpstr>
      <vt:lpstr>Cellular cementum </vt:lpstr>
      <vt:lpstr>CEMENTODENTINAL JUNCTION CDJ</vt:lpstr>
      <vt:lpstr>PowerPoint Presentation</vt:lpstr>
      <vt:lpstr>CEMENTOENAMEL  JUNCTION CEJ</vt:lpstr>
      <vt:lpstr>RELATION OF CEMENTUM TO ENAMEL AT THE CEMENTOENAMEL JUNCTION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Dentistry</dc:creator>
  <cp:lastModifiedBy>ISHIK UNIVERSITY</cp:lastModifiedBy>
  <cp:revision>42</cp:revision>
  <dcterms:created xsi:type="dcterms:W3CDTF">2013-10-09T09:10:25Z</dcterms:created>
  <dcterms:modified xsi:type="dcterms:W3CDTF">2015-11-05T09:28:31Z</dcterms:modified>
</cp:coreProperties>
</file>