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3" r:id="rId1"/>
  </p:sldMasterIdLst>
  <p:notesMasterIdLst>
    <p:notesMasterId r:id="rId43"/>
  </p:notesMasterIdLst>
  <p:sldIdLst>
    <p:sldId id="371" r:id="rId2"/>
    <p:sldId id="372" r:id="rId3"/>
    <p:sldId id="363" r:id="rId4"/>
    <p:sldId id="364" r:id="rId5"/>
    <p:sldId id="365" r:id="rId6"/>
    <p:sldId id="373" r:id="rId7"/>
    <p:sldId id="356" r:id="rId8"/>
    <p:sldId id="420" r:id="rId9"/>
    <p:sldId id="349" r:id="rId10"/>
    <p:sldId id="426" r:id="rId11"/>
    <p:sldId id="351" r:id="rId12"/>
    <p:sldId id="374" r:id="rId13"/>
    <p:sldId id="376" r:id="rId14"/>
    <p:sldId id="378" r:id="rId15"/>
    <p:sldId id="381" r:id="rId16"/>
    <p:sldId id="350" r:id="rId17"/>
    <p:sldId id="416" r:id="rId18"/>
    <p:sldId id="366" r:id="rId19"/>
    <p:sldId id="417" r:id="rId20"/>
    <p:sldId id="418" r:id="rId21"/>
    <p:sldId id="419" r:id="rId22"/>
    <p:sldId id="361" r:id="rId23"/>
    <p:sldId id="415" r:id="rId24"/>
    <p:sldId id="425" r:id="rId25"/>
    <p:sldId id="256" r:id="rId26"/>
    <p:sldId id="257" r:id="rId27"/>
    <p:sldId id="258" r:id="rId28"/>
    <p:sldId id="259" r:id="rId29"/>
    <p:sldId id="260" r:id="rId30"/>
    <p:sldId id="261" r:id="rId31"/>
    <p:sldId id="262" r:id="rId32"/>
    <p:sldId id="263" r:id="rId33"/>
    <p:sldId id="408" r:id="rId34"/>
    <p:sldId id="264" r:id="rId35"/>
    <p:sldId id="409" r:id="rId36"/>
    <p:sldId id="265" r:id="rId37"/>
    <p:sldId id="266" r:id="rId38"/>
    <p:sldId id="421" r:id="rId39"/>
    <p:sldId id="422" r:id="rId40"/>
    <p:sldId id="423" r:id="rId41"/>
    <p:sldId id="424" r:id="rId42"/>
  </p:sldIdLst>
  <p:sldSz cx="9144000" cy="6858000" type="screen4x3"/>
  <p:notesSz cx="6858000" cy="9144000"/>
  <p:defaultTextStyle>
    <a:defPPr>
      <a:defRPr lang="ar-IQ"/>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67" d="100"/>
          <a:sy n="67" d="100"/>
        </p:scale>
        <p:origin x="-60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a:latin typeface="+mn-lt"/>
                <a:cs typeface="+mn-cs"/>
              </a:defRPr>
            </a:lvl1pPr>
          </a:lstStyle>
          <a:p>
            <a:pPr>
              <a:defRPr/>
            </a:pPr>
            <a:fld id="{69D08C46-6027-4400-B58A-B0E146D73141}" type="datetimeFigureOut">
              <a:rPr lang="ar-IQ"/>
              <a:pPr>
                <a:defRPr/>
              </a:pPr>
              <a:t>09/04/1431</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IQ"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a:latin typeface="+mn-lt"/>
                <a:cs typeface="+mn-cs"/>
              </a:defRPr>
            </a:lvl1pPr>
          </a:lstStyle>
          <a:p>
            <a:pPr>
              <a:defRPr/>
            </a:pPr>
            <a:fld id="{E5D65B9D-E4A6-44C5-81A5-D566FF2F91D7}" type="slidenum">
              <a:rPr lang="ar-IQ"/>
              <a:pPr>
                <a:defRPr/>
              </a:pPr>
              <a:t>‹#›</a:t>
            </a:fld>
            <a:endParaRPr lang="ar-IQ"/>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IQ" dirty="0"/>
          </a:p>
        </p:txBody>
      </p:sp>
      <p:sp>
        <p:nvSpPr>
          <p:cNvPr id="4" name="عنصر نائب لرقم الشريحة 3"/>
          <p:cNvSpPr>
            <a:spLocks noGrp="1"/>
          </p:cNvSpPr>
          <p:nvPr>
            <p:ph type="sldNum" sz="quarter" idx="10"/>
          </p:nvPr>
        </p:nvSpPr>
        <p:spPr/>
        <p:txBody>
          <a:bodyPr/>
          <a:lstStyle/>
          <a:p>
            <a:pPr>
              <a:defRPr/>
            </a:pPr>
            <a:fld id="{E5D65B9D-E4A6-44C5-81A5-D566FF2F91D7}" type="slidenum">
              <a:rPr lang="ar-IQ" smtClean="0"/>
              <a:pPr>
                <a:defRPr/>
              </a:pPr>
              <a:t>4</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004317-B77A-4F41-A1D7-AE44792B93CB}" type="slidenum">
              <a:rPr lang="en-US" smtClean="0">
                <a:cs typeface="Arial" pitchFamily="34" charset="0"/>
              </a:rPr>
              <a:pPr fontAlgn="base">
                <a:spcBef>
                  <a:spcPct val="0"/>
                </a:spcBef>
                <a:spcAft>
                  <a:spcPct val="0"/>
                </a:spcAft>
                <a:defRPr/>
              </a:pPr>
              <a:t>12</a:t>
            </a:fld>
            <a:endParaRPr lang="en-US" smtClean="0">
              <a:cs typeface="Arial" pitchFamily="34" charset="0"/>
            </a:endParaRPr>
          </a:p>
        </p:txBody>
      </p:sp>
      <p:sp>
        <p:nvSpPr>
          <p:cNvPr id="13619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1027"/>
          <p:cNvSpPr>
            <a:spLocks noGrp="1" noChangeArrowheads="1"/>
          </p:cNvSpPr>
          <p:nvPr>
            <p:ph type="body" idx="1"/>
          </p:nvPr>
        </p:nvSpPr>
        <p:spPr bwMode="auto">
          <a:noFill/>
        </p:spPr>
        <p:txBody>
          <a:bodyPr/>
          <a:lstStyle/>
          <a:p>
            <a:pPr eaLnBrk="1" hangingPunct="1">
              <a:spcBef>
                <a:spcPct val="0"/>
              </a:spcBef>
            </a:pPr>
            <a:endParaRPr lang="ar-IQ"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568628-C4C0-45DE-8679-B8C8C97436C8}" type="slidenum">
              <a:rPr lang="en-US" smtClean="0">
                <a:cs typeface="Arial" pitchFamily="34" charset="0"/>
              </a:rPr>
              <a:pPr fontAlgn="base">
                <a:spcBef>
                  <a:spcPct val="0"/>
                </a:spcBef>
                <a:spcAft>
                  <a:spcPct val="0"/>
                </a:spcAft>
                <a:defRPr/>
              </a:pPr>
              <a:t>13</a:t>
            </a:fld>
            <a:endParaRPr lang="en-US" smtClean="0">
              <a:cs typeface="Arial"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a:lstStyle/>
          <a:p>
            <a:pPr eaLnBrk="1" hangingPunct="1">
              <a:spcBef>
                <a:spcPct val="0"/>
              </a:spcBef>
            </a:pPr>
            <a:endParaRPr lang="ar-IQ"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40F072-CB27-44B4-A08B-D249E852E056}" type="slidenum">
              <a:rPr lang="en-US" smtClean="0">
                <a:cs typeface="Arial" pitchFamily="34" charset="0"/>
              </a:rPr>
              <a:pPr fontAlgn="base">
                <a:spcBef>
                  <a:spcPct val="0"/>
                </a:spcBef>
                <a:spcAft>
                  <a:spcPct val="0"/>
                </a:spcAft>
                <a:defRPr/>
              </a:pPr>
              <a:t>14</a:t>
            </a:fld>
            <a:endParaRPr lang="en-US" smtClean="0">
              <a:cs typeface="Arial" pitchFamily="34" charset="0"/>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bwMode="auto">
          <a:noFill/>
        </p:spPr>
        <p:txBody>
          <a:bodyPr/>
          <a:lstStyle/>
          <a:p>
            <a:pPr eaLnBrk="1" hangingPunct="1">
              <a:spcBef>
                <a:spcPct val="0"/>
              </a:spcBef>
            </a:pPr>
            <a:endParaRPr lang="ar-IQ"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40451E-7554-45B1-AC06-6F419723CC3A}" type="slidenum">
              <a:rPr lang="en-US" smtClean="0">
                <a:cs typeface="Arial" pitchFamily="34" charset="0"/>
              </a:rPr>
              <a:pPr fontAlgn="base">
                <a:spcBef>
                  <a:spcPct val="0"/>
                </a:spcBef>
                <a:spcAft>
                  <a:spcPct val="0"/>
                </a:spcAft>
                <a:defRPr/>
              </a:pPr>
              <a:t>15</a:t>
            </a:fld>
            <a:endParaRPr lang="en-US" smtClean="0">
              <a:cs typeface="Arial" pitchFamily="34" charset="0"/>
            </a:endParaRPr>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a:lstStyle/>
          <a:p>
            <a:pPr eaLnBrk="1" hangingPunct="1">
              <a:spcBef>
                <a:spcPct val="0"/>
              </a:spcBef>
            </a:pPr>
            <a:endParaRPr lang="ar-IQ"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1"/>
      </p:bgRef>
    </p:bg>
    <p:spTree>
      <p:nvGrpSpPr>
        <p:cNvPr id="1" name=""/>
        <p:cNvGrpSpPr/>
        <p:nvPr/>
      </p:nvGrpSpPr>
      <p:grpSpPr>
        <a:xfrm>
          <a:off x="0" y="0"/>
          <a:ext cx="0" cy="0"/>
          <a:chOff x="0" y="0"/>
          <a:chExt cx="0" cy="0"/>
        </a:xfrm>
      </p:grpSpPr>
      <p:sp>
        <p:nvSpPr>
          <p:cNvPr id="8" name="مستطيل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رابط مستقيم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عنوان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ar-SA" smtClean="0"/>
              <a:t>انقر لتحرير نمط العنوان الرئيسي</a:t>
            </a:r>
            <a:endParaRPr kumimoji="0" lang="en-US"/>
          </a:p>
        </p:txBody>
      </p:sp>
      <p:sp>
        <p:nvSpPr>
          <p:cNvPr id="25" name="عنوان فرعي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sp>
        <p:nvSpPr>
          <p:cNvPr id="31" name="عنصر نائب للتاريخ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8F1EFC54-4B9F-45FC-B049-CEAA291C6D8C}" type="datetimeFigureOut">
              <a:rPr lang="ar-IQ" smtClean="0"/>
              <a:pPr>
                <a:defRPr/>
              </a:pPr>
              <a:t>09/04/1431</a:t>
            </a:fld>
            <a:endParaRPr lang="ar-IQ"/>
          </a:p>
        </p:txBody>
      </p:sp>
      <p:sp>
        <p:nvSpPr>
          <p:cNvPr id="18" name="عنصر نائب للتذييل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lang="ar-IQ"/>
          </a:p>
        </p:txBody>
      </p:sp>
      <p:sp>
        <p:nvSpPr>
          <p:cNvPr id="29" name="عنصر نائب لرقم الشريحة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EA4CA369-C5B6-4547-8AD8-C18E54E67956}" type="slidenum">
              <a:rPr lang="ar-IQ" smtClean="0"/>
              <a:pPr>
                <a:defRPr/>
              </a:pPr>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fld id="{21D626D7-B7AE-4496-9C1E-FE08CBFE2D6B}" type="datetimeFigureOut">
              <a:rPr lang="ar-IQ" smtClean="0"/>
              <a:pPr>
                <a:defRPr/>
              </a:pPr>
              <a:t>09/04/1431</a:t>
            </a:fld>
            <a:endParaRPr lang="ar-IQ"/>
          </a:p>
        </p:txBody>
      </p:sp>
      <p:sp>
        <p:nvSpPr>
          <p:cNvPr id="5" name="عنصر نائب للتذييل 4"/>
          <p:cNvSpPr>
            <a:spLocks noGrp="1"/>
          </p:cNvSpPr>
          <p:nvPr>
            <p:ph type="ftr" sz="quarter" idx="11"/>
          </p:nvPr>
        </p:nvSpPr>
        <p:spPr/>
        <p:txBody>
          <a:bodyPr/>
          <a:lstStyle>
            <a:extLst/>
          </a:lstStyle>
          <a:p>
            <a:pPr>
              <a:defRPr/>
            </a:pPr>
            <a:endParaRPr lang="ar-IQ"/>
          </a:p>
        </p:txBody>
      </p:sp>
      <p:sp>
        <p:nvSpPr>
          <p:cNvPr id="6" name="عنصر نائب لرقم الشريحة 5"/>
          <p:cNvSpPr>
            <a:spLocks noGrp="1"/>
          </p:cNvSpPr>
          <p:nvPr>
            <p:ph type="sldNum" sz="quarter" idx="12"/>
          </p:nvPr>
        </p:nvSpPr>
        <p:spPr/>
        <p:txBody>
          <a:bodyPr/>
          <a:lstStyle>
            <a:extLst/>
          </a:lstStyle>
          <a:p>
            <a:pPr>
              <a:defRPr/>
            </a:pPr>
            <a:fld id="{F317571C-B2CB-4B21-89D0-9A7001BB87CE}" type="slidenum">
              <a:rPr lang="ar-IQ" smtClean="0"/>
              <a:pPr>
                <a:defRPr/>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53200" y="274955"/>
            <a:ext cx="1524000" cy="5851525"/>
          </a:xfrm>
        </p:spPr>
        <p:txBody>
          <a:bodyPr vert="eaVert" ancho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42"/>
            <a:ext cx="60198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a:xfrm>
            <a:off x="4242816" y="6557946"/>
            <a:ext cx="2002464" cy="226902"/>
          </a:xfrm>
        </p:spPr>
        <p:txBody>
          <a:bodyPr/>
          <a:lstStyle>
            <a:extLst/>
          </a:lstStyle>
          <a:p>
            <a:pPr>
              <a:defRPr/>
            </a:pPr>
            <a:fld id="{2E3F45C6-7B40-4600-994D-FC95F9698DB8}" type="datetimeFigureOut">
              <a:rPr lang="ar-IQ" smtClean="0"/>
              <a:pPr>
                <a:defRPr/>
              </a:pPr>
              <a:t>09/04/1431</a:t>
            </a:fld>
            <a:endParaRPr lang="ar-IQ"/>
          </a:p>
        </p:txBody>
      </p:sp>
      <p:sp>
        <p:nvSpPr>
          <p:cNvPr id="5" name="عنصر نائب للتذييل 4"/>
          <p:cNvSpPr>
            <a:spLocks noGrp="1"/>
          </p:cNvSpPr>
          <p:nvPr>
            <p:ph type="ftr" sz="quarter" idx="11"/>
          </p:nvPr>
        </p:nvSpPr>
        <p:spPr>
          <a:xfrm>
            <a:off x="457200" y="6556248"/>
            <a:ext cx="3657600" cy="228600"/>
          </a:xfrm>
        </p:spPr>
        <p:txBody>
          <a:bodyPr/>
          <a:lstStyle>
            <a:extLst/>
          </a:lstStyle>
          <a:p>
            <a:pPr>
              <a:defRPr/>
            </a:pPr>
            <a:endParaRPr lang="ar-IQ"/>
          </a:p>
        </p:txBody>
      </p:sp>
      <p:sp>
        <p:nvSpPr>
          <p:cNvPr id="6" name="عنصر نائب لرقم الشريحة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B9752764-95E6-4B28-B301-26408E46A795}" type="slidenum">
              <a:rPr lang="ar-IQ" smtClean="0"/>
              <a:pPr>
                <a:defRPr/>
              </a:pPr>
              <a:t>‹#›</a:t>
            </a:fld>
            <a:endParaRPr lang="ar-IQ"/>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23444F0-3604-4B39-9EC2-AE42316848F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ar-IQ"/>
          </a:p>
        </p:txBody>
      </p:sp>
      <p:sp>
        <p:nvSpPr>
          <p:cNvPr id="3" name="عنصر نائب للنص 2"/>
          <p:cNvSpPr>
            <a:spLocks noGrp="1"/>
          </p:cNvSpPr>
          <p:nvPr>
            <p:ph type="body" sz="half" idx="1"/>
          </p:nvPr>
        </p:nvSpPr>
        <p:spPr>
          <a:xfrm>
            <a:off x="6858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pPr>
              <a:defRPr/>
            </a:pPr>
            <a:fld id="{C2999F0B-C5C0-4E62-847D-4F03F2B19F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pPr>
              <a:defRPr/>
            </a:pPr>
            <a:fld id="{981F2B65-CF67-4855-824F-9E6CDF80177A}" type="datetimeFigureOut">
              <a:rPr lang="ar-IQ" smtClean="0"/>
              <a:pPr>
                <a:defRPr/>
              </a:pPr>
              <a:t>09/04/1431</a:t>
            </a:fld>
            <a:endParaRPr lang="ar-IQ"/>
          </a:p>
        </p:txBody>
      </p:sp>
      <p:sp>
        <p:nvSpPr>
          <p:cNvPr id="5" name="عنصر نائب للتذييل 4"/>
          <p:cNvSpPr>
            <a:spLocks noGrp="1"/>
          </p:cNvSpPr>
          <p:nvPr>
            <p:ph type="ftr" sz="quarter" idx="11"/>
          </p:nvPr>
        </p:nvSpPr>
        <p:spPr/>
        <p:txBody>
          <a:bodyPr/>
          <a:lstStyle>
            <a:extLst/>
          </a:lstStyle>
          <a:p>
            <a:pPr>
              <a:defRPr/>
            </a:pPr>
            <a:endParaRPr lang="ar-IQ"/>
          </a:p>
        </p:txBody>
      </p:sp>
      <p:sp>
        <p:nvSpPr>
          <p:cNvPr id="6" name="عنصر نائب لرقم الشريحة 5"/>
          <p:cNvSpPr>
            <a:spLocks noGrp="1"/>
          </p:cNvSpPr>
          <p:nvPr>
            <p:ph type="sldNum" sz="quarter" idx="12"/>
          </p:nvPr>
        </p:nvSpPr>
        <p:spPr/>
        <p:txBody>
          <a:bodyPr/>
          <a:lstStyle>
            <a:extLst/>
          </a:lstStyle>
          <a:p>
            <a:pPr>
              <a:defRPr/>
            </a:pPr>
            <a:fld id="{47ABFED8-6AC0-41B1-8B1F-4307CEB2C461}" type="slidenum">
              <a:rPr lang="ar-IQ" smtClean="0"/>
              <a:pPr>
                <a:defRPr/>
              </a:pPr>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94DFD0B6-80BF-4EC5-8530-C24C2300A53A}" type="datetimeFigureOut">
              <a:rPr lang="ar-IQ" smtClean="0"/>
              <a:pPr>
                <a:defRPr/>
              </a:pPr>
              <a:t>09/04/1431</a:t>
            </a:fld>
            <a:endParaRPr lang="ar-IQ"/>
          </a:p>
        </p:txBody>
      </p:sp>
      <p:sp>
        <p:nvSpPr>
          <p:cNvPr id="5" name="عنصر نائب للتذييل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ar-IQ"/>
          </a:p>
        </p:txBody>
      </p:sp>
      <p:sp>
        <p:nvSpPr>
          <p:cNvPr id="6" name="عنصر نائب لرقم الشريحة 5"/>
          <p:cNvSpPr>
            <a:spLocks noGrp="1"/>
          </p:cNvSpPr>
          <p:nvPr>
            <p:ph type="sldNum" sz="quarter" idx="12"/>
          </p:nvPr>
        </p:nvSpPr>
        <p:spPr>
          <a:xfrm>
            <a:off x="6733952" y="6555112"/>
            <a:ext cx="588336" cy="228600"/>
          </a:xfrm>
        </p:spPr>
        <p:txBody>
          <a:bodyPr/>
          <a:lstStyle>
            <a:extLst/>
          </a:lstStyle>
          <a:p>
            <a:pPr>
              <a:defRPr/>
            </a:pPr>
            <a:fld id="{E8A82316-4D97-4598-B0C7-F1623835EA17}" type="slidenum">
              <a:rPr lang="ar-IQ" smtClean="0"/>
              <a:pPr>
                <a:defRPr/>
              </a:pPr>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pPr>
              <a:defRPr/>
            </a:pPr>
            <a:fld id="{A505ED6C-3209-4540-AF4B-6BD2C3B82C5F}" type="datetimeFigureOut">
              <a:rPr lang="ar-IQ" smtClean="0"/>
              <a:pPr>
                <a:defRPr/>
              </a:pPr>
              <a:t>09/04/1431</a:t>
            </a:fld>
            <a:endParaRPr lang="ar-IQ"/>
          </a:p>
        </p:txBody>
      </p:sp>
      <p:sp>
        <p:nvSpPr>
          <p:cNvPr id="6" name="عنصر نائب للتذييل 5"/>
          <p:cNvSpPr>
            <a:spLocks noGrp="1"/>
          </p:cNvSpPr>
          <p:nvPr>
            <p:ph type="ftr" sz="quarter" idx="11"/>
          </p:nvPr>
        </p:nvSpPr>
        <p:spPr/>
        <p:txBody>
          <a:bodyPr/>
          <a:lstStyle>
            <a:extLst/>
          </a:lstStyle>
          <a:p>
            <a:pPr>
              <a:defRPr/>
            </a:pPr>
            <a:endParaRPr lang="ar-IQ"/>
          </a:p>
        </p:txBody>
      </p:sp>
      <p:sp>
        <p:nvSpPr>
          <p:cNvPr id="7" name="عنصر نائب لرقم الشريحة 6"/>
          <p:cNvSpPr>
            <a:spLocks noGrp="1"/>
          </p:cNvSpPr>
          <p:nvPr>
            <p:ph type="sldNum" sz="quarter" idx="12"/>
          </p:nvPr>
        </p:nvSpPr>
        <p:spPr/>
        <p:txBody>
          <a:bodyPr/>
          <a:lstStyle>
            <a:extLst/>
          </a:lstStyle>
          <a:p>
            <a:pPr>
              <a:defRPr/>
            </a:pPr>
            <a:fld id="{16ED5C0D-F2D6-45AB-9D04-20B107602624}" type="slidenum">
              <a:rPr lang="ar-IQ" smtClean="0"/>
              <a:pPr>
                <a:defRPr/>
              </a:pPr>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nchor="b"/>
          <a:lstStyle>
            <a:lvl1pPr>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pPr>
              <a:defRPr/>
            </a:pPr>
            <a:fld id="{94B8B94E-3AFF-44B0-A481-74B5CD7451AC}" type="datetimeFigureOut">
              <a:rPr lang="ar-IQ" smtClean="0"/>
              <a:pPr>
                <a:defRPr/>
              </a:pPr>
              <a:t>09/04/1431</a:t>
            </a:fld>
            <a:endParaRPr lang="ar-IQ"/>
          </a:p>
        </p:txBody>
      </p:sp>
      <p:sp>
        <p:nvSpPr>
          <p:cNvPr id="8" name="عنصر نائب للتذييل 7"/>
          <p:cNvSpPr>
            <a:spLocks noGrp="1"/>
          </p:cNvSpPr>
          <p:nvPr>
            <p:ph type="ftr" sz="quarter" idx="11"/>
          </p:nvPr>
        </p:nvSpPr>
        <p:spPr/>
        <p:txBody>
          <a:bodyPr/>
          <a:lstStyle>
            <a:extLst/>
          </a:lstStyle>
          <a:p>
            <a:pPr>
              <a:defRPr/>
            </a:pPr>
            <a:endParaRPr lang="ar-IQ"/>
          </a:p>
        </p:txBody>
      </p:sp>
      <p:sp>
        <p:nvSpPr>
          <p:cNvPr id="9" name="عنصر نائب لرقم الشريحة 8"/>
          <p:cNvSpPr>
            <a:spLocks noGrp="1"/>
          </p:cNvSpPr>
          <p:nvPr>
            <p:ph type="sldNum" sz="quarter" idx="12"/>
          </p:nvPr>
        </p:nvSpPr>
        <p:spPr/>
        <p:txBody>
          <a:bodyPr/>
          <a:lstStyle>
            <a:extLst/>
          </a:lstStyle>
          <a:p>
            <a:pPr>
              <a:defRPr/>
            </a:pPr>
            <a:fld id="{0EFE8DA1-B3B4-4FC9-99D1-82FDF4D601AE}" type="slidenum">
              <a:rPr lang="ar-IQ" smtClean="0"/>
              <a:pPr>
                <a:defRPr/>
              </a:pPr>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20040"/>
            <a:ext cx="7242048" cy="1143000"/>
          </a:xfrm>
        </p:spPr>
        <p:txBody>
          <a:bodyP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extLst/>
          </a:lstStyle>
          <a:p>
            <a:pPr>
              <a:defRPr/>
            </a:pPr>
            <a:fld id="{0238170C-E1CD-4017-936F-9D7BEFA4082D}" type="datetimeFigureOut">
              <a:rPr lang="ar-IQ" smtClean="0"/>
              <a:pPr>
                <a:defRPr/>
              </a:pPr>
              <a:t>09/04/1431</a:t>
            </a:fld>
            <a:endParaRPr lang="ar-IQ"/>
          </a:p>
        </p:txBody>
      </p:sp>
      <p:sp>
        <p:nvSpPr>
          <p:cNvPr id="4" name="عنصر نائب للتذييل 3"/>
          <p:cNvSpPr>
            <a:spLocks noGrp="1"/>
          </p:cNvSpPr>
          <p:nvPr>
            <p:ph type="ftr" sz="quarter" idx="11"/>
          </p:nvPr>
        </p:nvSpPr>
        <p:spPr/>
        <p:txBody>
          <a:bodyPr/>
          <a:lstStyle>
            <a:extLst/>
          </a:lstStyle>
          <a:p>
            <a:pPr>
              <a:defRPr/>
            </a:pPr>
            <a:endParaRPr lang="ar-IQ"/>
          </a:p>
        </p:txBody>
      </p:sp>
      <p:sp>
        <p:nvSpPr>
          <p:cNvPr id="5" name="عنصر نائب لرقم الشريحة 4"/>
          <p:cNvSpPr>
            <a:spLocks noGrp="1"/>
          </p:cNvSpPr>
          <p:nvPr>
            <p:ph type="sldNum" sz="quarter" idx="12"/>
          </p:nvPr>
        </p:nvSpPr>
        <p:spPr/>
        <p:txBody>
          <a:bodyPr/>
          <a:lstStyle>
            <a:extLst/>
          </a:lstStyle>
          <a:p>
            <a:pPr>
              <a:defRPr/>
            </a:pPr>
            <a:fld id="{5D540525-1CDB-4D98-9475-4368BDB84B3D}" type="slidenum">
              <a:rPr lang="ar-IQ" smtClean="0"/>
              <a:pPr>
                <a:defRPr/>
              </a:pPr>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solidFill>
                  <a:schemeClr val="tx2"/>
                </a:solidFill>
              </a:defRPr>
            </a:lvl1pPr>
            <a:extLst/>
          </a:lstStyle>
          <a:p>
            <a:pPr>
              <a:defRPr/>
            </a:pPr>
            <a:fld id="{C203C8AE-7FB4-435B-9D84-6296E76B7F0E}" type="datetimeFigureOut">
              <a:rPr lang="ar-IQ" smtClean="0"/>
              <a:pPr>
                <a:defRPr/>
              </a:pPr>
              <a:t>09/04/1431</a:t>
            </a:fld>
            <a:endParaRPr lang="ar-IQ"/>
          </a:p>
        </p:txBody>
      </p:sp>
      <p:sp>
        <p:nvSpPr>
          <p:cNvPr id="3" name="عنصر نائب للتذييل 2"/>
          <p:cNvSpPr>
            <a:spLocks noGrp="1"/>
          </p:cNvSpPr>
          <p:nvPr>
            <p:ph type="ftr" sz="quarter" idx="11"/>
          </p:nvPr>
        </p:nvSpPr>
        <p:spPr/>
        <p:txBody>
          <a:bodyPr/>
          <a:lstStyle>
            <a:lvl1pPr>
              <a:defRPr>
                <a:solidFill>
                  <a:schemeClr val="tx2"/>
                </a:solidFill>
              </a:defRPr>
            </a:lvl1pPr>
            <a:extLst/>
          </a:lstStyle>
          <a:p>
            <a:pPr>
              <a:defRPr/>
            </a:pPr>
            <a:endParaRPr lang="ar-IQ"/>
          </a:p>
        </p:txBody>
      </p:sp>
      <p:sp>
        <p:nvSpPr>
          <p:cNvPr id="4" name="عنصر نائب لرقم الشريحة 3"/>
          <p:cNvSpPr>
            <a:spLocks noGrp="1"/>
          </p:cNvSpPr>
          <p:nvPr>
            <p:ph type="sldNum" sz="quarter" idx="12"/>
          </p:nvPr>
        </p:nvSpPr>
        <p:spPr/>
        <p:txBody>
          <a:bodyPr/>
          <a:lstStyle>
            <a:extLst/>
          </a:lstStyle>
          <a:p>
            <a:pPr>
              <a:defRPr/>
            </a:pPr>
            <a:fld id="{A08ADD48-ACE1-4AC2-900C-BAF934E3D81B}" type="slidenum">
              <a:rPr lang="ar-IQ" smtClean="0"/>
              <a:pPr>
                <a:defRPr/>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pPr>
              <a:defRPr/>
            </a:pPr>
            <a:fld id="{691BE6BD-2F7D-40C7-BB65-714B214E2EFB}" type="datetimeFigureOut">
              <a:rPr lang="ar-IQ" smtClean="0"/>
              <a:pPr>
                <a:defRPr/>
              </a:pPr>
              <a:t>09/04/1431</a:t>
            </a:fld>
            <a:endParaRPr lang="ar-IQ"/>
          </a:p>
        </p:txBody>
      </p:sp>
      <p:sp>
        <p:nvSpPr>
          <p:cNvPr id="6" name="عنصر نائب للتذييل 5"/>
          <p:cNvSpPr>
            <a:spLocks noGrp="1"/>
          </p:cNvSpPr>
          <p:nvPr>
            <p:ph type="ftr" sz="quarter" idx="11"/>
          </p:nvPr>
        </p:nvSpPr>
        <p:spPr/>
        <p:txBody>
          <a:bodyPr/>
          <a:lstStyle>
            <a:extLst/>
          </a:lstStyle>
          <a:p>
            <a:pPr>
              <a:defRPr/>
            </a:pPr>
            <a:endParaRPr lang="ar-IQ"/>
          </a:p>
        </p:txBody>
      </p:sp>
      <p:sp>
        <p:nvSpPr>
          <p:cNvPr id="7" name="عنصر نائب لرقم الشريحة 6"/>
          <p:cNvSpPr>
            <a:spLocks noGrp="1"/>
          </p:cNvSpPr>
          <p:nvPr>
            <p:ph type="sldNum" sz="quarter" idx="12"/>
          </p:nvPr>
        </p:nvSpPr>
        <p:spPr/>
        <p:txBody>
          <a:bodyPr/>
          <a:lstStyle>
            <a:extLst/>
          </a:lstStyle>
          <a:p>
            <a:pPr>
              <a:defRPr/>
            </a:pPr>
            <a:fld id="{F55199A7-66EA-4E74-AB06-CCC24D458F0C}" type="slidenum">
              <a:rPr lang="ar-IQ" smtClean="0"/>
              <a:pPr>
                <a:defRPr/>
              </a:pPr>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2"/>
      </p:bgRef>
    </p:bg>
    <p:spTree>
      <p:nvGrpSpPr>
        <p:cNvPr id="1" name=""/>
        <p:cNvGrpSpPr/>
        <p:nvPr/>
      </p:nvGrpSpPr>
      <p:grpSpPr>
        <a:xfrm>
          <a:off x="0" y="0"/>
          <a:ext cx="0" cy="0"/>
          <a:chOff x="0" y="0"/>
          <a:chExt cx="0" cy="0"/>
        </a:xfrm>
      </p:grpSpPr>
      <p:sp>
        <p:nvSpPr>
          <p:cNvPr id="8" name="مستطيل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مستطيل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ar-SA" smtClean="0"/>
              <a:t>انقر لتحرير نمط العنوان الرئيسي</a:t>
            </a:r>
            <a:endParaRPr kumimoji="0" lang="en-US" dirty="0"/>
          </a:p>
        </p:txBody>
      </p:sp>
      <p:sp>
        <p:nvSpPr>
          <p:cNvPr id="4" name="عنصر نائب للنص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extLst/>
          </a:lstStyle>
          <a:p>
            <a:pPr>
              <a:defRPr/>
            </a:pPr>
            <a:fld id="{0A73858F-56C0-48B8-A554-6347BD105F01}" type="datetimeFigureOut">
              <a:rPr lang="ar-IQ" smtClean="0"/>
              <a:pPr>
                <a:defRPr/>
              </a:pPr>
              <a:t>09/04/1431</a:t>
            </a:fld>
            <a:endParaRPr lang="ar-IQ"/>
          </a:p>
        </p:txBody>
      </p:sp>
      <p:sp>
        <p:nvSpPr>
          <p:cNvPr id="6" name="عنصر نائب للتذييل 5"/>
          <p:cNvSpPr>
            <a:spLocks noGrp="1"/>
          </p:cNvSpPr>
          <p:nvPr>
            <p:ph type="ftr" sz="quarter" idx="11"/>
          </p:nvPr>
        </p:nvSpPr>
        <p:spPr/>
        <p:txBody>
          <a:bodyPr/>
          <a:lstStyle>
            <a:extLst/>
          </a:lstStyle>
          <a:p>
            <a:pPr>
              <a:defRPr/>
            </a:pPr>
            <a:endParaRPr lang="ar-IQ"/>
          </a:p>
        </p:txBody>
      </p:sp>
      <p:sp>
        <p:nvSpPr>
          <p:cNvPr id="7" name="عنصر نائب لرقم الشريحة 6"/>
          <p:cNvSpPr>
            <a:spLocks noGrp="1"/>
          </p:cNvSpPr>
          <p:nvPr>
            <p:ph type="sldNum" sz="quarter" idx="12"/>
          </p:nvPr>
        </p:nvSpPr>
        <p:spPr/>
        <p:txBody>
          <a:bodyPr/>
          <a:lstStyle>
            <a:extLst/>
          </a:lstStyle>
          <a:p>
            <a:pPr>
              <a:defRPr/>
            </a:pPr>
            <a:fld id="{4495164C-3991-4036-BC8D-BCF2B41E719C}" type="slidenum">
              <a:rPr lang="ar-IQ" smtClean="0"/>
              <a:pPr>
                <a:defRPr/>
              </a:pPr>
              <a:t>‹#›</a:t>
            </a:fld>
            <a:endParaRPr lang="ar-IQ"/>
          </a:p>
        </p:txBody>
      </p:sp>
      <p:sp>
        <p:nvSpPr>
          <p:cNvPr id="10" name="عنصر نائب للصورة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ar-SA" smtClean="0"/>
              <a:t>انقر فوق الرمز لإضافة صورة</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مستطيل 8"/>
          <p:cNvSpPr/>
          <p:nvPr/>
        </p:nvSpPr>
        <p:spPr>
          <a:xfrm flipH="1">
            <a:off x="8153400" y="0"/>
            <a:ext cx="9906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عنصر نائب للعنوان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ar-SA" smtClean="0"/>
              <a:t>انقر لتحرير نمط العنوان الرئيسي</a:t>
            </a:r>
            <a:endParaRPr kumimoji="0" lang="en-US"/>
          </a:p>
        </p:txBody>
      </p:sp>
      <p:sp>
        <p:nvSpPr>
          <p:cNvPr id="31" name="عنصر نائب للنص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7" name="عنصر نائب للتاريخ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a:defRPr/>
            </a:pPr>
            <a:fld id="{5F61445A-A3C2-46BF-B505-AD8E57F0E364}" type="datetimeFigureOut">
              <a:rPr lang="ar-IQ" smtClean="0"/>
              <a:pPr>
                <a:defRPr/>
              </a:pPr>
              <a:t>09/04/1431</a:t>
            </a:fld>
            <a:endParaRPr lang="ar-IQ"/>
          </a:p>
        </p:txBody>
      </p:sp>
      <p:sp>
        <p:nvSpPr>
          <p:cNvPr id="4" name="عنصر نائب للتذييل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ar-IQ"/>
          </a:p>
        </p:txBody>
      </p:sp>
      <p:sp>
        <p:nvSpPr>
          <p:cNvPr id="16" name="عنصر نائب لرقم الشريحة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7C7D9D1F-8704-47B9-B889-9F7A292435E9}" type="slidenum">
              <a:rPr lang="ar-IQ" smtClean="0"/>
              <a:pPr>
                <a:defRPr/>
              </a:pPr>
              <a:t>‹#›</a:t>
            </a:fld>
            <a:endParaRPr lang="ar-IQ"/>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عنوان 1"/>
          <p:cNvSpPr>
            <a:spLocks noGrp="1"/>
          </p:cNvSpPr>
          <p:nvPr>
            <p:ph type="ctrTitle"/>
          </p:nvPr>
        </p:nvSpPr>
        <p:spPr/>
        <p:txBody>
          <a:bodyPr/>
          <a:lstStyle/>
          <a:p>
            <a:pPr rtl="0" eaLnBrk="1" hangingPunct="1"/>
            <a:r>
              <a:rPr lang="en-US" dirty="0" smtClean="0"/>
              <a:t>Myology related to complete denture &amp; TMJ</a:t>
            </a:r>
            <a:endParaRPr lang="ar-IQ" dirty="0" smtClean="0"/>
          </a:p>
        </p:txBody>
      </p:sp>
      <p:sp>
        <p:nvSpPr>
          <p:cNvPr id="3" name="عنوان فرعي 2"/>
          <p:cNvSpPr>
            <a:spLocks noGrp="1"/>
          </p:cNvSpPr>
          <p:nvPr>
            <p:ph type="subTitle" idx="1"/>
          </p:nvPr>
        </p:nvSpPr>
        <p:spPr/>
        <p:txBody>
          <a:bodyPr/>
          <a:lstStyle/>
          <a:p>
            <a:pPr eaLnBrk="1" hangingPunct="1">
              <a:defRPr/>
            </a:pPr>
            <a:endParaRPr lang="ar-IQ"/>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pPr algn="just" rtl="0"/>
            <a:r>
              <a:rPr lang="en-US" dirty="0" smtClean="0"/>
              <a:t>HW (what is the modulus, describe its clinical importance?)</a:t>
            </a:r>
            <a:endParaRPr lang="ar-IQ" dirty="0"/>
          </a:p>
        </p:txBody>
      </p:sp>
      <p:pic>
        <p:nvPicPr>
          <p:cNvPr id="4" name="Picture 7" descr="10_07b"/>
          <p:cNvPicPr>
            <a:picLocks noChangeAspect="1" noChangeArrowheads="1"/>
          </p:cNvPicPr>
          <p:nvPr/>
        </p:nvPicPr>
        <p:blipFill>
          <a:blip r:embed="rId2"/>
          <a:srcRect/>
          <a:stretch>
            <a:fillRect/>
          </a:stretch>
        </p:blipFill>
        <p:spPr bwMode="auto">
          <a:xfrm>
            <a:off x="3000364" y="2714620"/>
            <a:ext cx="4094514" cy="284528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title"/>
          </p:nvPr>
        </p:nvSpPr>
        <p:spPr>
          <a:xfrm rot="5400000">
            <a:off x="5715007" y="3000372"/>
            <a:ext cx="5857916" cy="714382"/>
          </a:xfrm>
          <a:gradFill rotWithShape="0">
            <a:gsLst>
              <a:gs pos="0">
                <a:schemeClr val="folHlink">
                  <a:gamma/>
                  <a:shade val="46275"/>
                  <a:invGamma/>
                </a:schemeClr>
              </a:gs>
              <a:gs pos="50000">
                <a:schemeClr val="folHlink"/>
              </a:gs>
              <a:gs pos="100000">
                <a:schemeClr val="folHlink">
                  <a:gamma/>
                  <a:shade val="46275"/>
                  <a:invGamma/>
                </a:schemeClr>
              </a:gs>
            </a:gsLst>
            <a:lin ang="5400000" scaled="1"/>
          </a:gradFill>
        </p:spPr>
        <p:txBody>
          <a:bodyPr>
            <a:normAutofit fontScale="90000"/>
          </a:bodyPr>
          <a:lstStyle/>
          <a:p>
            <a:pPr algn="ctr" eaLnBrk="1" hangingPunct="1">
              <a:defRPr/>
            </a:pPr>
            <a:r>
              <a:rPr lang="en-US" sz="2700" b="1" dirty="0"/>
              <a:t>Muscles of Facial Expression and Mastication</a:t>
            </a:r>
            <a:endParaRPr lang="en-US" sz="3600" b="1" dirty="0"/>
          </a:p>
        </p:txBody>
      </p:sp>
      <p:pic>
        <p:nvPicPr>
          <p:cNvPr id="30724" name="Picture 10" descr="09_25"/>
          <p:cNvPicPr>
            <a:picLocks noChangeAspect="1" noChangeArrowheads="1"/>
          </p:cNvPicPr>
          <p:nvPr/>
        </p:nvPicPr>
        <p:blipFill>
          <a:blip r:embed="rId2"/>
          <a:srcRect/>
          <a:stretch>
            <a:fillRect/>
          </a:stretch>
        </p:blipFill>
        <p:spPr bwMode="auto">
          <a:xfrm>
            <a:off x="1500166" y="500042"/>
            <a:ext cx="5225690" cy="6000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rot="5400000">
            <a:off x="6184137" y="3031309"/>
            <a:ext cx="4957770" cy="609616"/>
          </a:xfrm>
        </p:spPr>
        <p:txBody>
          <a:bodyPr/>
          <a:lstStyle/>
          <a:p>
            <a:pPr eaLnBrk="1" hangingPunct="1"/>
            <a:r>
              <a:rPr lang="en-US" sz="3200" b="1" dirty="0" smtClean="0">
                <a:solidFill>
                  <a:srgbClr val="FFFF00"/>
                </a:solidFill>
                <a:cs typeface="Times New Roman" pitchFamily="18" charset="0"/>
              </a:rPr>
              <a:t>A. </a:t>
            </a:r>
            <a:r>
              <a:rPr lang="en-US" sz="3200" b="1" dirty="0" err="1" smtClean="0">
                <a:solidFill>
                  <a:srgbClr val="FFFF00"/>
                </a:solidFill>
                <a:cs typeface="Times New Roman" pitchFamily="18" charset="0"/>
              </a:rPr>
              <a:t>Temporalis</a:t>
            </a:r>
            <a:r>
              <a:rPr lang="en-US" sz="3200" b="1" dirty="0" smtClean="0">
                <a:solidFill>
                  <a:srgbClr val="FFFF00"/>
                </a:solidFill>
                <a:cs typeface="Times New Roman" pitchFamily="18" charset="0"/>
              </a:rPr>
              <a:t> Muscle</a:t>
            </a:r>
            <a:endParaRPr lang="en-US" sz="3200" dirty="0" smtClean="0">
              <a:solidFill>
                <a:srgbClr val="FFFF00"/>
              </a:solidFill>
              <a:cs typeface="Times New Roman" pitchFamily="18" charset="0"/>
            </a:endParaRPr>
          </a:p>
        </p:txBody>
      </p:sp>
      <p:pic>
        <p:nvPicPr>
          <p:cNvPr id="62468" name="Picture 5" descr="slide11"/>
          <p:cNvPicPr>
            <a:picLocks noGrp="1" noChangeAspect="1" noChangeArrowheads="1"/>
          </p:cNvPicPr>
          <p:nvPr>
            <p:ph sz="half" idx="2"/>
          </p:nvPr>
        </p:nvPicPr>
        <p:blipFill>
          <a:blip r:embed="rId3"/>
          <a:stretch>
            <a:fillRect/>
          </a:stretch>
        </p:blipFill>
        <p:spPr>
          <a:xfrm>
            <a:off x="4500562" y="3786190"/>
            <a:ext cx="3665667" cy="2440696"/>
          </a:xfrm>
        </p:spPr>
      </p:pic>
      <p:sp>
        <p:nvSpPr>
          <p:cNvPr id="5" name="مستطيل 4"/>
          <p:cNvSpPr/>
          <p:nvPr/>
        </p:nvSpPr>
        <p:spPr>
          <a:xfrm>
            <a:off x="500034" y="428604"/>
            <a:ext cx="7286676" cy="3046988"/>
          </a:xfrm>
          <a:prstGeom prst="rect">
            <a:avLst/>
          </a:prstGeom>
        </p:spPr>
        <p:txBody>
          <a:bodyPr wrap="square">
            <a:spAutoFit/>
          </a:bodyPr>
          <a:lstStyle/>
          <a:p>
            <a:pPr algn="just" rtl="0">
              <a:buFont typeface="Arial" pitchFamily="34" charset="0"/>
              <a:buChar char="•"/>
            </a:pPr>
            <a:r>
              <a:rPr lang="en-US" sz="2400" dirty="0" smtClean="0"/>
              <a:t>This is an extensive fan-shaped muscle that covers the temporal region. </a:t>
            </a:r>
          </a:p>
          <a:p>
            <a:pPr algn="just" rtl="0">
              <a:buFont typeface="Arial" pitchFamily="34" charset="0"/>
              <a:buChar char="•"/>
            </a:pPr>
            <a:r>
              <a:rPr lang="en-US" sz="2400" dirty="0" smtClean="0"/>
              <a:t>It is a powerful masticatory muscle that can easily be seen and felt during closure of the mandible. </a:t>
            </a:r>
          </a:p>
          <a:p>
            <a:pPr algn="just" rtl="0">
              <a:buFont typeface="Arial" pitchFamily="34" charset="0"/>
              <a:buChar char="•"/>
            </a:pPr>
            <a:r>
              <a:rPr lang="en-US" sz="2400" dirty="0" smtClean="0"/>
              <a:t>Origin: floor of temporal </a:t>
            </a:r>
            <a:r>
              <a:rPr lang="en-US" sz="2400" dirty="0" err="1" smtClean="0"/>
              <a:t>fossa</a:t>
            </a:r>
            <a:r>
              <a:rPr lang="en-US" sz="2400" dirty="0" smtClean="0"/>
              <a:t> and deep surface of temporal fascia. </a:t>
            </a:r>
          </a:p>
          <a:p>
            <a:pPr algn="just" rtl="0">
              <a:buFont typeface="Arial" pitchFamily="34" charset="0"/>
              <a:buChar char="•"/>
            </a:pPr>
            <a:r>
              <a:rPr lang="en-US" sz="2400" dirty="0" smtClean="0"/>
              <a:t>Insertion: tip and medial surface of </a:t>
            </a:r>
            <a:r>
              <a:rPr lang="en-US" sz="2400" dirty="0" err="1" smtClean="0"/>
              <a:t>coronoid</a:t>
            </a:r>
            <a:r>
              <a:rPr lang="en-US" sz="2400" dirty="0" smtClean="0"/>
              <a:t> process and anterior border of </a:t>
            </a:r>
            <a:r>
              <a:rPr lang="en-US" sz="2400" dirty="0" err="1" smtClean="0"/>
              <a:t>ramus</a:t>
            </a:r>
            <a:r>
              <a:rPr lang="en-US" sz="2400" dirty="0" smtClean="0"/>
              <a:t> of mandible. </a:t>
            </a:r>
          </a:p>
        </p:txBody>
      </p:sp>
      <p:sp>
        <p:nvSpPr>
          <p:cNvPr id="6" name="مستطيل 5"/>
          <p:cNvSpPr/>
          <p:nvPr/>
        </p:nvSpPr>
        <p:spPr>
          <a:xfrm>
            <a:off x="500034" y="3500438"/>
            <a:ext cx="3857652" cy="3046988"/>
          </a:xfrm>
          <a:prstGeom prst="rect">
            <a:avLst/>
          </a:prstGeom>
        </p:spPr>
        <p:txBody>
          <a:bodyPr wrap="square">
            <a:spAutoFit/>
          </a:bodyPr>
          <a:lstStyle/>
          <a:p>
            <a:pPr algn="just" rtl="0">
              <a:buFont typeface="Arial" pitchFamily="34" charset="0"/>
              <a:buChar char="•"/>
            </a:pPr>
            <a:r>
              <a:rPr lang="en-US" sz="2400" dirty="0" err="1" smtClean="0"/>
              <a:t>Innervation</a:t>
            </a:r>
            <a:r>
              <a:rPr lang="en-US" sz="2400" dirty="0" smtClean="0"/>
              <a:t>: deep temporal branches of </a:t>
            </a:r>
            <a:r>
              <a:rPr lang="en-US" sz="2400" b="1" dirty="0" err="1" smtClean="0"/>
              <a:t>mandibular</a:t>
            </a:r>
            <a:r>
              <a:rPr lang="en-US" sz="2400" b="1" dirty="0" smtClean="0"/>
              <a:t> nerve</a:t>
            </a:r>
            <a:r>
              <a:rPr lang="en-US" sz="2400" dirty="0" smtClean="0"/>
              <a:t>.</a:t>
            </a:r>
          </a:p>
          <a:p>
            <a:pPr algn="just" rtl="0">
              <a:buFont typeface="Arial" pitchFamily="34" charset="0"/>
              <a:buChar char="•"/>
            </a:pPr>
            <a:r>
              <a:rPr lang="en-US" sz="2400" dirty="0" smtClean="0"/>
              <a:t>The </a:t>
            </a:r>
            <a:r>
              <a:rPr lang="en-US" sz="2400" dirty="0" err="1" smtClean="0"/>
              <a:t>temporalis</a:t>
            </a:r>
            <a:r>
              <a:rPr lang="en-US" sz="2400" dirty="0" smtClean="0"/>
              <a:t> elevates the mandible, closing the jaws; and its posterior </a:t>
            </a:r>
            <a:r>
              <a:rPr lang="en-US" sz="2400" dirty="0" err="1" smtClean="0"/>
              <a:t>fibres</a:t>
            </a:r>
            <a:r>
              <a:rPr lang="en-US" sz="2400" dirty="0" smtClean="0"/>
              <a:t> </a:t>
            </a:r>
            <a:r>
              <a:rPr lang="en-US" sz="2400" dirty="0" err="1" smtClean="0"/>
              <a:t>retrude</a:t>
            </a:r>
            <a:r>
              <a:rPr lang="en-US" sz="2400" dirty="0" smtClean="0"/>
              <a:t> the mandible after protrusion.</a:t>
            </a:r>
            <a:r>
              <a:rPr lang="en-US" dirty="0" smtClean="0"/>
              <a:t>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rot="5400000">
            <a:off x="6431777" y="3002761"/>
            <a:ext cx="4386266" cy="609616"/>
          </a:xfrm>
        </p:spPr>
        <p:txBody>
          <a:bodyPr/>
          <a:lstStyle/>
          <a:p>
            <a:pPr algn="ctr" eaLnBrk="1" hangingPunct="1"/>
            <a:r>
              <a:rPr lang="en-US" sz="3200" b="1" dirty="0" smtClean="0">
                <a:solidFill>
                  <a:srgbClr val="FFFF00"/>
                </a:solidFill>
                <a:cs typeface="Times New Roman" pitchFamily="18" charset="0"/>
              </a:rPr>
              <a:t>B. </a:t>
            </a:r>
            <a:r>
              <a:rPr lang="en-US" sz="3200" b="1" dirty="0" err="1" smtClean="0">
                <a:solidFill>
                  <a:srgbClr val="FFFF00"/>
                </a:solidFill>
                <a:cs typeface="Times New Roman" pitchFamily="18" charset="0"/>
              </a:rPr>
              <a:t>Masseter</a:t>
            </a:r>
            <a:r>
              <a:rPr lang="en-US" sz="3200" b="1" dirty="0" smtClean="0">
                <a:solidFill>
                  <a:srgbClr val="FFFF00"/>
                </a:solidFill>
                <a:cs typeface="Times New Roman" pitchFamily="18" charset="0"/>
              </a:rPr>
              <a:t> Muscle</a:t>
            </a:r>
            <a:endParaRPr lang="en-US" sz="3200" dirty="0" smtClean="0">
              <a:solidFill>
                <a:srgbClr val="FFFF00"/>
              </a:solidFill>
              <a:cs typeface="Times New Roman" pitchFamily="18" charset="0"/>
            </a:endParaRPr>
          </a:p>
        </p:txBody>
      </p:sp>
      <p:pic>
        <p:nvPicPr>
          <p:cNvPr id="5" name="Picture 2"/>
          <p:cNvPicPr>
            <a:picLocks noChangeAspect="1" noChangeArrowheads="1"/>
          </p:cNvPicPr>
          <p:nvPr/>
        </p:nvPicPr>
        <p:blipFill>
          <a:blip r:embed="rId3"/>
          <a:stretch>
            <a:fillRect/>
          </a:stretch>
        </p:blipFill>
        <p:spPr bwMode="auto">
          <a:xfrm>
            <a:off x="4643438" y="4286256"/>
            <a:ext cx="3479500" cy="2351884"/>
          </a:xfrm>
          <a:prstGeom prst="rect">
            <a:avLst/>
          </a:prstGeom>
          <a:noFill/>
          <a:ln w="9525">
            <a:noFill/>
            <a:miter lim="800000"/>
            <a:headEnd/>
            <a:tailEnd/>
          </a:ln>
          <a:effectLst/>
        </p:spPr>
      </p:pic>
      <p:sp>
        <p:nvSpPr>
          <p:cNvPr id="7" name="مستطيل 6"/>
          <p:cNvSpPr/>
          <p:nvPr/>
        </p:nvSpPr>
        <p:spPr>
          <a:xfrm>
            <a:off x="642910" y="357167"/>
            <a:ext cx="7143800" cy="4154984"/>
          </a:xfrm>
          <a:prstGeom prst="rect">
            <a:avLst/>
          </a:prstGeom>
        </p:spPr>
        <p:txBody>
          <a:bodyPr wrap="square">
            <a:spAutoFit/>
          </a:bodyPr>
          <a:lstStyle/>
          <a:p>
            <a:pPr algn="l" rtl="0">
              <a:buFont typeface="Arial" pitchFamily="34" charset="0"/>
              <a:buChar char="•"/>
            </a:pPr>
            <a:r>
              <a:rPr lang="en-US" sz="2400" dirty="0" smtClean="0"/>
              <a:t>This is a quadrangular muscle that covers the lateral aspect of the </a:t>
            </a:r>
            <a:r>
              <a:rPr lang="en-US" sz="2400" dirty="0" err="1" smtClean="0"/>
              <a:t>ramus</a:t>
            </a:r>
            <a:r>
              <a:rPr lang="en-US" sz="2400" dirty="0" smtClean="0"/>
              <a:t> and the </a:t>
            </a:r>
            <a:r>
              <a:rPr lang="en-US" sz="2400" dirty="0" err="1" smtClean="0"/>
              <a:t>coronoid</a:t>
            </a:r>
            <a:r>
              <a:rPr lang="en-US" sz="2400" dirty="0" smtClean="0"/>
              <a:t> process of the mandible. </a:t>
            </a:r>
          </a:p>
          <a:p>
            <a:pPr algn="l" rtl="0">
              <a:buFont typeface="Arial" pitchFamily="34" charset="0"/>
              <a:buChar char="•"/>
            </a:pPr>
            <a:r>
              <a:rPr lang="en-US" sz="2400" dirty="0" smtClean="0"/>
              <a:t>Origin: inferior border and medial surface of </a:t>
            </a:r>
            <a:r>
              <a:rPr lang="en-US" sz="2400" dirty="0" err="1" smtClean="0"/>
              <a:t>zygomatic</a:t>
            </a:r>
            <a:r>
              <a:rPr lang="en-US" sz="2400" dirty="0" smtClean="0"/>
              <a:t> arch. </a:t>
            </a:r>
          </a:p>
          <a:p>
            <a:pPr algn="l" rtl="0">
              <a:buFont typeface="Arial" pitchFamily="34" charset="0"/>
              <a:buChar char="•"/>
            </a:pPr>
            <a:r>
              <a:rPr lang="en-US" sz="2400" dirty="0" smtClean="0"/>
              <a:t>Insertion: lateral surface of </a:t>
            </a:r>
            <a:r>
              <a:rPr lang="en-US" sz="2400" dirty="0" err="1" smtClean="0"/>
              <a:t>ramus</a:t>
            </a:r>
            <a:r>
              <a:rPr lang="en-US" sz="2400" dirty="0" smtClean="0"/>
              <a:t> of mandible and its </a:t>
            </a:r>
            <a:r>
              <a:rPr lang="en-US" sz="2400" dirty="0" err="1" smtClean="0"/>
              <a:t>coronoid</a:t>
            </a:r>
            <a:r>
              <a:rPr lang="en-US" sz="2400" dirty="0" smtClean="0"/>
              <a:t> process. </a:t>
            </a:r>
          </a:p>
          <a:p>
            <a:pPr algn="l" rtl="0">
              <a:buFont typeface="Arial" pitchFamily="34" charset="0"/>
              <a:buChar char="•"/>
            </a:pPr>
            <a:r>
              <a:rPr lang="en-US" sz="2400" dirty="0" err="1" smtClean="0"/>
              <a:t>Innervation</a:t>
            </a:r>
            <a:r>
              <a:rPr lang="en-US" sz="2400" dirty="0" smtClean="0"/>
              <a:t>: </a:t>
            </a:r>
            <a:r>
              <a:rPr lang="en-US" sz="2400" b="1" dirty="0" err="1" smtClean="0"/>
              <a:t>mandibular</a:t>
            </a:r>
            <a:r>
              <a:rPr lang="en-US" sz="2400" b="1" dirty="0" smtClean="0"/>
              <a:t> nerve</a:t>
            </a:r>
            <a:r>
              <a:rPr lang="en-US" sz="2400" dirty="0" smtClean="0"/>
              <a:t> via </a:t>
            </a:r>
            <a:r>
              <a:rPr lang="en-US" sz="2400" dirty="0" err="1" smtClean="0"/>
              <a:t>masseteric</a:t>
            </a:r>
            <a:r>
              <a:rPr lang="en-US" sz="2400" dirty="0" smtClean="0"/>
              <a:t> nerve that enters its deep surface. </a:t>
            </a:r>
          </a:p>
          <a:p>
            <a:pPr algn="l" rtl="0">
              <a:buFont typeface="Arial" pitchFamily="34" charset="0"/>
              <a:buChar char="•"/>
            </a:pPr>
            <a:r>
              <a:rPr lang="en-US" sz="2400" dirty="0" smtClean="0"/>
              <a:t>It elevates and protrudes the mandible, closes the jaws and the </a:t>
            </a:r>
            <a:r>
              <a:rPr lang="en-US" sz="2400" b="1" dirty="0" smtClean="0"/>
              <a:t>deep </a:t>
            </a:r>
            <a:r>
              <a:rPr lang="en-US" sz="2400" b="1" dirty="0" err="1" smtClean="0"/>
              <a:t>fibres</a:t>
            </a:r>
            <a:r>
              <a:rPr lang="en-US" sz="2400" dirty="0" smtClean="0"/>
              <a:t> </a:t>
            </a:r>
            <a:r>
              <a:rPr lang="en-US" sz="2400" dirty="0" err="1" smtClean="0"/>
              <a:t>retrude</a:t>
            </a:r>
            <a:r>
              <a:rPr lang="en-US" sz="2400" dirty="0" smtClean="0"/>
              <a:t> it. </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rot="5400000">
            <a:off x="5753116" y="2824166"/>
            <a:ext cx="5815026" cy="823930"/>
          </a:xfrm>
        </p:spPr>
        <p:txBody>
          <a:bodyPr>
            <a:normAutofit fontScale="90000"/>
          </a:bodyPr>
          <a:lstStyle/>
          <a:p>
            <a:pPr algn="ctr" eaLnBrk="1" hangingPunct="1"/>
            <a:r>
              <a:rPr lang="en-US" sz="3200" b="1" dirty="0" smtClean="0">
                <a:solidFill>
                  <a:srgbClr val="FFFF00"/>
                </a:solidFill>
                <a:cs typeface="Times New Roman" pitchFamily="18" charset="0"/>
              </a:rPr>
              <a:t>C. Medial </a:t>
            </a:r>
            <a:r>
              <a:rPr lang="en-US" sz="3200" b="1" dirty="0" err="1" smtClean="0">
                <a:solidFill>
                  <a:srgbClr val="FFFF00"/>
                </a:solidFill>
                <a:cs typeface="Times New Roman" pitchFamily="18" charset="0"/>
              </a:rPr>
              <a:t>Pterygoid</a:t>
            </a:r>
            <a:r>
              <a:rPr lang="en-US" sz="3200" b="1" dirty="0" smtClean="0">
                <a:solidFill>
                  <a:srgbClr val="FFFF00"/>
                </a:solidFill>
                <a:cs typeface="Times New Roman" pitchFamily="18" charset="0"/>
              </a:rPr>
              <a:t> Muscle</a:t>
            </a:r>
            <a:endParaRPr lang="en-US" sz="3200" dirty="0" smtClean="0">
              <a:solidFill>
                <a:srgbClr val="FFFF00"/>
              </a:solidFill>
              <a:cs typeface="Times New Roman" pitchFamily="18" charset="0"/>
            </a:endParaRPr>
          </a:p>
        </p:txBody>
      </p:sp>
      <p:pic>
        <p:nvPicPr>
          <p:cNvPr id="6" name="Picture 2"/>
          <p:cNvPicPr>
            <a:picLocks noChangeAspect="1" noChangeArrowheads="1"/>
          </p:cNvPicPr>
          <p:nvPr/>
        </p:nvPicPr>
        <p:blipFill>
          <a:blip r:embed="rId3"/>
          <a:stretch>
            <a:fillRect/>
          </a:stretch>
        </p:blipFill>
        <p:spPr bwMode="auto">
          <a:xfrm>
            <a:off x="4500562" y="133020"/>
            <a:ext cx="3614228" cy="4296112"/>
          </a:xfrm>
          <a:prstGeom prst="rect">
            <a:avLst/>
          </a:prstGeom>
          <a:noFill/>
          <a:ln w="9525">
            <a:noFill/>
            <a:miter lim="800000"/>
            <a:headEnd/>
            <a:tailEnd/>
          </a:ln>
          <a:effectLst/>
        </p:spPr>
      </p:pic>
      <p:sp>
        <p:nvSpPr>
          <p:cNvPr id="8" name="مستطيل 7"/>
          <p:cNvSpPr/>
          <p:nvPr/>
        </p:nvSpPr>
        <p:spPr>
          <a:xfrm>
            <a:off x="214282" y="357166"/>
            <a:ext cx="4572000" cy="4093428"/>
          </a:xfrm>
          <a:prstGeom prst="rect">
            <a:avLst/>
          </a:prstGeom>
        </p:spPr>
        <p:txBody>
          <a:bodyPr wrap="square">
            <a:spAutoFit/>
          </a:bodyPr>
          <a:lstStyle/>
          <a:p>
            <a:pPr algn="just" rtl="0">
              <a:buFont typeface="Arial" pitchFamily="34" charset="0"/>
              <a:buChar char="•"/>
            </a:pPr>
            <a:r>
              <a:rPr lang="en-US" sz="2000" dirty="0" smtClean="0"/>
              <a:t>This is a thick, quadrilateral muscle that also has two heads or origin. </a:t>
            </a:r>
          </a:p>
          <a:p>
            <a:pPr algn="just" rtl="0">
              <a:buFont typeface="Arial" pitchFamily="34" charset="0"/>
              <a:buChar char="•"/>
            </a:pPr>
            <a:r>
              <a:rPr lang="en-US" sz="2000" dirty="0" smtClean="0"/>
              <a:t>It embraces the inferior head of the lateral </a:t>
            </a:r>
            <a:r>
              <a:rPr lang="en-US" sz="2000" dirty="0" err="1" smtClean="0"/>
              <a:t>pterygoid</a:t>
            </a:r>
            <a:r>
              <a:rPr lang="en-US" sz="2000" dirty="0" smtClean="0"/>
              <a:t> muscle. </a:t>
            </a:r>
          </a:p>
          <a:p>
            <a:pPr algn="just" rtl="0">
              <a:buFont typeface="Arial" pitchFamily="34" charset="0"/>
              <a:buChar char="•"/>
            </a:pPr>
            <a:r>
              <a:rPr lang="en-US" sz="2000" dirty="0" smtClean="0"/>
              <a:t>It is located deep to the </a:t>
            </a:r>
            <a:r>
              <a:rPr lang="en-US" sz="2000" dirty="0" err="1" smtClean="0"/>
              <a:t>ramus</a:t>
            </a:r>
            <a:r>
              <a:rPr lang="en-US" sz="2000" dirty="0" smtClean="0"/>
              <a:t> of the mandible. </a:t>
            </a:r>
          </a:p>
          <a:p>
            <a:pPr algn="just" rtl="0">
              <a:buFont typeface="Arial" pitchFamily="34" charset="0"/>
              <a:buChar char="•"/>
            </a:pPr>
            <a:r>
              <a:rPr lang="en-US" sz="2000" dirty="0" smtClean="0"/>
              <a:t>Origin: deep head—medial surface of lateral </a:t>
            </a:r>
            <a:r>
              <a:rPr lang="en-US" sz="2000" dirty="0" err="1" smtClean="0"/>
              <a:t>pterygoid</a:t>
            </a:r>
            <a:r>
              <a:rPr lang="en-US" sz="2000" dirty="0" smtClean="0"/>
              <a:t> plate and pyramidal process of palatine bone, superficial head—</a:t>
            </a:r>
            <a:r>
              <a:rPr lang="en-US" sz="2000" dirty="0" err="1" smtClean="0"/>
              <a:t>tuberosity</a:t>
            </a:r>
            <a:r>
              <a:rPr lang="en-US" sz="2000" dirty="0" smtClean="0"/>
              <a:t> of maxilla. </a:t>
            </a:r>
          </a:p>
          <a:p>
            <a:pPr algn="just" rtl="0">
              <a:buFont typeface="Arial" pitchFamily="34" charset="0"/>
              <a:buChar char="•"/>
            </a:pPr>
            <a:r>
              <a:rPr lang="en-US" sz="2000" dirty="0" smtClean="0"/>
              <a:t>Insertion: medial surface of </a:t>
            </a:r>
            <a:r>
              <a:rPr lang="en-US" sz="2000" dirty="0" err="1" smtClean="0"/>
              <a:t>ramus</a:t>
            </a:r>
            <a:r>
              <a:rPr lang="en-US" sz="2000" dirty="0" smtClean="0"/>
              <a:t> of mandible, inferior to </a:t>
            </a:r>
            <a:r>
              <a:rPr lang="en-US" sz="2000" dirty="0" err="1" smtClean="0"/>
              <a:t>mandibular</a:t>
            </a:r>
            <a:r>
              <a:rPr lang="en-US" sz="2000" dirty="0" smtClean="0"/>
              <a:t> foramen. </a:t>
            </a:r>
          </a:p>
        </p:txBody>
      </p:sp>
      <p:sp>
        <p:nvSpPr>
          <p:cNvPr id="9" name="مستطيل 8"/>
          <p:cNvSpPr/>
          <p:nvPr/>
        </p:nvSpPr>
        <p:spPr>
          <a:xfrm>
            <a:off x="142844" y="4500570"/>
            <a:ext cx="7929618" cy="1631216"/>
          </a:xfrm>
          <a:prstGeom prst="rect">
            <a:avLst/>
          </a:prstGeom>
        </p:spPr>
        <p:txBody>
          <a:bodyPr wrap="square">
            <a:spAutoFit/>
          </a:bodyPr>
          <a:lstStyle/>
          <a:p>
            <a:pPr algn="just" rtl="0">
              <a:buFont typeface="Arial" pitchFamily="34" charset="0"/>
              <a:buChar char="•"/>
            </a:pPr>
            <a:r>
              <a:rPr lang="en-US" sz="2000" dirty="0" err="1" smtClean="0"/>
              <a:t>Innervation</a:t>
            </a:r>
            <a:r>
              <a:rPr lang="en-US" sz="2000" dirty="0" smtClean="0"/>
              <a:t>: </a:t>
            </a:r>
            <a:r>
              <a:rPr lang="en-US" sz="2000" b="1" dirty="0" err="1" smtClean="0"/>
              <a:t>mandibular</a:t>
            </a:r>
            <a:r>
              <a:rPr lang="en-US" sz="2000" b="1" dirty="0" smtClean="0"/>
              <a:t> nerve</a:t>
            </a:r>
            <a:r>
              <a:rPr lang="en-US" sz="2000" dirty="0" smtClean="0"/>
              <a:t> via medial </a:t>
            </a:r>
            <a:r>
              <a:rPr lang="en-US" sz="2000" dirty="0" err="1" smtClean="0"/>
              <a:t>pterygoid</a:t>
            </a:r>
            <a:r>
              <a:rPr lang="en-US" sz="2000" dirty="0" smtClean="0"/>
              <a:t> nerve. </a:t>
            </a:r>
          </a:p>
          <a:p>
            <a:pPr algn="just" rtl="0">
              <a:buFont typeface="Arial" pitchFamily="34" charset="0"/>
              <a:buChar char="•"/>
            </a:pPr>
            <a:r>
              <a:rPr lang="en-US" sz="2000" dirty="0" smtClean="0"/>
              <a:t>It helps to elevate the mandible and closes the jaws. </a:t>
            </a:r>
          </a:p>
          <a:p>
            <a:pPr algn="just" rtl="0">
              <a:buFont typeface="Arial" pitchFamily="34" charset="0"/>
              <a:buChar char="•"/>
            </a:pPr>
            <a:r>
              <a:rPr lang="en-US" sz="2000" dirty="0" smtClean="0"/>
              <a:t>Acting together, they help to protrude the mandible. </a:t>
            </a:r>
          </a:p>
          <a:p>
            <a:pPr algn="just" rtl="0">
              <a:buFont typeface="Arial" pitchFamily="34" charset="0"/>
              <a:buChar char="•"/>
            </a:pPr>
            <a:r>
              <a:rPr lang="en-US" sz="2000" dirty="0" smtClean="0"/>
              <a:t>Acting alone, it protrudes the side of the jaw. </a:t>
            </a:r>
          </a:p>
          <a:p>
            <a:pPr algn="just" rtl="0">
              <a:buFont typeface="Arial" pitchFamily="34" charset="0"/>
              <a:buChar char="•"/>
            </a:pPr>
            <a:r>
              <a:rPr lang="en-US" sz="2000" dirty="0" smtClean="0"/>
              <a:t>Acting alternately, they produce a grinding motion. </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rot="5400000">
            <a:off x="5538802" y="2995590"/>
            <a:ext cx="6172216" cy="752492"/>
          </a:xfrm>
        </p:spPr>
        <p:txBody>
          <a:bodyPr/>
          <a:lstStyle/>
          <a:p>
            <a:pPr eaLnBrk="1" hangingPunct="1"/>
            <a:r>
              <a:rPr lang="en-US" sz="3200" b="1" dirty="0" smtClean="0">
                <a:solidFill>
                  <a:srgbClr val="FFFF00"/>
                </a:solidFill>
                <a:cs typeface="Times New Roman" pitchFamily="18" charset="0"/>
              </a:rPr>
              <a:t>D. Lateral </a:t>
            </a:r>
            <a:r>
              <a:rPr lang="en-US" sz="3200" b="1" dirty="0" err="1" smtClean="0">
                <a:solidFill>
                  <a:srgbClr val="FFFF00"/>
                </a:solidFill>
                <a:cs typeface="Times New Roman" pitchFamily="18" charset="0"/>
              </a:rPr>
              <a:t>Pterygoid</a:t>
            </a:r>
            <a:r>
              <a:rPr lang="en-US" sz="3200" b="1" dirty="0" smtClean="0">
                <a:solidFill>
                  <a:srgbClr val="FFFF00"/>
                </a:solidFill>
                <a:cs typeface="Times New Roman" pitchFamily="18" charset="0"/>
              </a:rPr>
              <a:t> Muscle</a:t>
            </a:r>
            <a:endParaRPr lang="en-US" sz="3200" dirty="0" smtClean="0">
              <a:solidFill>
                <a:srgbClr val="FFFF00"/>
              </a:solidFill>
              <a:cs typeface="Times New Roman" pitchFamily="18" charset="0"/>
            </a:endParaRPr>
          </a:p>
        </p:txBody>
      </p:sp>
      <p:sp>
        <p:nvSpPr>
          <p:cNvPr id="7" name="مستطيل 6"/>
          <p:cNvSpPr/>
          <p:nvPr/>
        </p:nvSpPr>
        <p:spPr>
          <a:xfrm>
            <a:off x="357158" y="500604"/>
            <a:ext cx="4572000" cy="3785652"/>
          </a:xfrm>
          <a:prstGeom prst="rect">
            <a:avLst/>
          </a:prstGeom>
        </p:spPr>
        <p:txBody>
          <a:bodyPr wrap="square">
            <a:spAutoFit/>
          </a:bodyPr>
          <a:lstStyle/>
          <a:p>
            <a:pPr algn="just" rtl="0">
              <a:buFont typeface="Arial" pitchFamily="34" charset="0"/>
              <a:buChar char="•"/>
            </a:pPr>
            <a:r>
              <a:rPr lang="en-US" sz="2000" dirty="0" smtClean="0"/>
              <a:t>This is a short, thick muscle that has two heads or origin. </a:t>
            </a:r>
          </a:p>
          <a:p>
            <a:pPr algn="just" rtl="0">
              <a:buFont typeface="Arial" pitchFamily="34" charset="0"/>
              <a:buChar char="•"/>
            </a:pPr>
            <a:r>
              <a:rPr lang="en-US" sz="2000" dirty="0" smtClean="0"/>
              <a:t>It is a conical muscle with its apex pointing </a:t>
            </a:r>
            <a:r>
              <a:rPr lang="en-US" sz="2000" dirty="0" err="1" smtClean="0"/>
              <a:t>posteriorly</a:t>
            </a:r>
            <a:r>
              <a:rPr lang="en-US" sz="2000" dirty="0" smtClean="0"/>
              <a:t>. </a:t>
            </a:r>
          </a:p>
          <a:p>
            <a:pPr algn="just" rtl="0">
              <a:buFont typeface="Arial" pitchFamily="34" charset="0"/>
              <a:buChar char="•"/>
            </a:pPr>
            <a:r>
              <a:rPr lang="en-US" sz="2000" dirty="0" smtClean="0"/>
              <a:t>Origin: superior head—</a:t>
            </a:r>
            <a:r>
              <a:rPr lang="en-US" sz="2000" dirty="0" err="1" smtClean="0"/>
              <a:t>infratemporal</a:t>
            </a:r>
            <a:r>
              <a:rPr lang="en-US" sz="2000" dirty="0" smtClean="0"/>
              <a:t> surface and </a:t>
            </a:r>
            <a:r>
              <a:rPr lang="en-US" sz="2000" dirty="0" err="1" smtClean="0"/>
              <a:t>infratemporal</a:t>
            </a:r>
            <a:r>
              <a:rPr lang="en-US" sz="2000" dirty="0" smtClean="0"/>
              <a:t> crest of the greater wing of the sphenoid bone, inferior head—lateral surface of lateral </a:t>
            </a:r>
            <a:r>
              <a:rPr lang="en-US" sz="2000" dirty="0" err="1" smtClean="0"/>
              <a:t>pterygoid</a:t>
            </a:r>
            <a:r>
              <a:rPr lang="en-US" sz="2000" dirty="0" smtClean="0"/>
              <a:t> plate. </a:t>
            </a:r>
          </a:p>
          <a:p>
            <a:pPr algn="just" rtl="0">
              <a:buFont typeface="Arial" pitchFamily="34" charset="0"/>
              <a:buChar char="•"/>
            </a:pPr>
            <a:r>
              <a:rPr lang="en-US" sz="2000" dirty="0" smtClean="0"/>
              <a:t>Insertion: neck of mandible, </a:t>
            </a:r>
            <a:r>
              <a:rPr lang="en-US" sz="2000" dirty="0" err="1" smtClean="0"/>
              <a:t>articular</a:t>
            </a:r>
            <a:r>
              <a:rPr lang="en-US" sz="2000" dirty="0" smtClean="0"/>
              <a:t> disc, and capsule of </a:t>
            </a:r>
            <a:r>
              <a:rPr lang="en-US" sz="2000" dirty="0" err="1" smtClean="0"/>
              <a:t>temporomandibular</a:t>
            </a:r>
            <a:r>
              <a:rPr lang="en-US" sz="2000" dirty="0" smtClean="0"/>
              <a:t> joint. </a:t>
            </a:r>
          </a:p>
        </p:txBody>
      </p:sp>
      <p:pic>
        <p:nvPicPr>
          <p:cNvPr id="8" name="Picture 2"/>
          <p:cNvPicPr>
            <a:picLocks noChangeAspect="1" noChangeArrowheads="1"/>
          </p:cNvPicPr>
          <p:nvPr/>
        </p:nvPicPr>
        <p:blipFill>
          <a:blip r:embed="rId3"/>
          <a:stretch>
            <a:fillRect/>
          </a:stretch>
        </p:blipFill>
        <p:spPr bwMode="auto">
          <a:xfrm>
            <a:off x="4529672" y="142852"/>
            <a:ext cx="3614228" cy="4296112"/>
          </a:xfrm>
          <a:prstGeom prst="rect">
            <a:avLst/>
          </a:prstGeom>
          <a:noFill/>
          <a:ln w="9525">
            <a:noFill/>
            <a:miter lim="800000"/>
            <a:headEnd/>
            <a:tailEnd/>
          </a:ln>
          <a:effectLst/>
        </p:spPr>
      </p:pic>
      <p:sp>
        <p:nvSpPr>
          <p:cNvPr id="9" name="مستطيل 8"/>
          <p:cNvSpPr/>
          <p:nvPr/>
        </p:nvSpPr>
        <p:spPr>
          <a:xfrm>
            <a:off x="357158" y="4643446"/>
            <a:ext cx="7643866" cy="1754326"/>
          </a:xfrm>
          <a:prstGeom prst="rect">
            <a:avLst/>
          </a:prstGeom>
        </p:spPr>
        <p:txBody>
          <a:bodyPr wrap="square">
            <a:spAutoFit/>
          </a:bodyPr>
          <a:lstStyle/>
          <a:p>
            <a:pPr algn="just" rtl="0">
              <a:buFont typeface="Arial" pitchFamily="34" charset="0"/>
              <a:buChar char="•"/>
            </a:pPr>
            <a:r>
              <a:rPr lang="en-US" dirty="0" err="1" smtClean="0"/>
              <a:t>Innervation</a:t>
            </a:r>
            <a:r>
              <a:rPr lang="en-US" dirty="0" smtClean="0"/>
              <a:t>: </a:t>
            </a:r>
            <a:r>
              <a:rPr lang="en-US" b="1" dirty="0" err="1" smtClean="0"/>
              <a:t>mandibular</a:t>
            </a:r>
            <a:r>
              <a:rPr lang="en-US" b="1" dirty="0" smtClean="0"/>
              <a:t> nerve</a:t>
            </a:r>
            <a:r>
              <a:rPr lang="en-US" dirty="0" smtClean="0"/>
              <a:t> via lateral </a:t>
            </a:r>
            <a:r>
              <a:rPr lang="en-US" dirty="0" err="1" smtClean="0"/>
              <a:t>pterygoid</a:t>
            </a:r>
            <a:r>
              <a:rPr lang="en-US" dirty="0" smtClean="0"/>
              <a:t> nerve from anterior trunk, which enters it deep surface. </a:t>
            </a:r>
          </a:p>
          <a:p>
            <a:pPr algn="just" rtl="0">
              <a:buFont typeface="Arial" pitchFamily="34" charset="0"/>
              <a:buChar char="•"/>
            </a:pPr>
            <a:r>
              <a:rPr lang="en-US" dirty="0" smtClean="0"/>
              <a:t>Acting together, these muscles protrude the mandible and depress the chin. </a:t>
            </a:r>
          </a:p>
          <a:p>
            <a:pPr algn="just" rtl="0">
              <a:buFont typeface="Arial" pitchFamily="34" charset="0"/>
              <a:buChar char="•"/>
            </a:pPr>
            <a:r>
              <a:rPr lang="en-US" dirty="0" smtClean="0"/>
              <a:t>Acting alone and alternately, they produce side-to-side movements of the mandible.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a:gradFill rotWithShape="0">
            <a:gsLst>
              <a:gs pos="0">
                <a:schemeClr val="folHlink">
                  <a:gamma/>
                  <a:shade val="46275"/>
                  <a:invGamma/>
                </a:schemeClr>
              </a:gs>
              <a:gs pos="50000">
                <a:schemeClr val="folHlink"/>
              </a:gs>
              <a:gs pos="100000">
                <a:schemeClr val="folHlink">
                  <a:gamma/>
                  <a:shade val="46275"/>
                  <a:invGamma/>
                </a:schemeClr>
              </a:gs>
            </a:gsLst>
            <a:lin ang="5400000" scaled="1"/>
          </a:gradFill>
        </p:spPr>
        <p:txBody>
          <a:bodyPr/>
          <a:lstStyle/>
          <a:p>
            <a:pPr eaLnBrk="1" hangingPunct="1">
              <a:defRPr/>
            </a:pPr>
            <a:r>
              <a:rPr lang="en-US" b="1"/>
              <a:t>Muscles of Mastication</a:t>
            </a:r>
          </a:p>
        </p:txBody>
      </p:sp>
      <p:grpSp>
        <p:nvGrpSpPr>
          <p:cNvPr id="5" name="مجموعة 4"/>
          <p:cNvGrpSpPr/>
          <p:nvPr/>
        </p:nvGrpSpPr>
        <p:grpSpPr>
          <a:xfrm>
            <a:off x="357158" y="4829196"/>
            <a:ext cx="3262306" cy="1885952"/>
            <a:chOff x="4419600" y="1828800"/>
            <a:chExt cx="4343400" cy="2339975"/>
          </a:xfrm>
        </p:grpSpPr>
        <p:pic>
          <p:nvPicPr>
            <p:cNvPr id="6" name="Picture 20" descr="H:\$$SaladinPowerPoints\images_chap11\images with no lines_labels\Jaw.jpg"/>
            <p:cNvPicPr>
              <a:picLocks noChangeAspect="1" noChangeArrowheads="1"/>
            </p:cNvPicPr>
            <p:nvPr/>
          </p:nvPicPr>
          <p:blipFill>
            <a:blip r:embed="rId2"/>
            <a:srcRect/>
            <a:stretch>
              <a:fillRect/>
            </a:stretch>
          </p:blipFill>
          <p:spPr bwMode="auto">
            <a:xfrm>
              <a:off x="4419600" y="1828800"/>
              <a:ext cx="2349500" cy="2339975"/>
            </a:xfrm>
            <a:prstGeom prst="rect">
              <a:avLst/>
            </a:prstGeom>
            <a:noFill/>
            <a:ln w="9525">
              <a:noFill/>
              <a:miter lim="800000"/>
              <a:headEnd/>
              <a:tailEnd/>
            </a:ln>
          </p:spPr>
        </p:pic>
        <p:sp>
          <p:nvSpPr>
            <p:cNvPr id="7" name="Text Box 21"/>
            <p:cNvSpPr txBox="1">
              <a:spLocks noChangeArrowheads="1"/>
            </p:cNvSpPr>
            <p:nvPr/>
          </p:nvSpPr>
          <p:spPr bwMode="auto">
            <a:xfrm>
              <a:off x="6781801" y="2266944"/>
              <a:ext cx="1981199" cy="420057"/>
            </a:xfrm>
            <a:prstGeom prst="rect">
              <a:avLst/>
            </a:prstGeom>
            <a:noFill/>
            <a:ln w="9525">
              <a:noFill/>
              <a:miter lim="800000"/>
              <a:headEnd/>
              <a:tailEnd/>
            </a:ln>
          </p:spPr>
          <p:txBody>
            <a:bodyPr>
              <a:spAutoFit/>
            </a:bodyPr>
            <a:lstStyle/>
            <a:p>
              <a:pPr>
                <a:spcBef>
                  <a:spcPct val="50000"/>
                </a:spcBef>
              </a:pPr>
              <a:r>
                <a:rPr lang="en-US" sz="1600" b="1" dirty="0" err="1"/>
                <a:t>Temporalis</a:t>
              </a:r>
              <a:endParaRPr lang="en-US" dirty="0"/>
            </a:p>
          </p:txBody>
        </p:sp>
        <p:sp>
          <p:nvSpPr>
            <p:cNvPr id="8" name="Text Box 22"/>
            <p:cNvSpPr txBox="1">
              <a:spLocks noChangeArrowheads="1"/>
            </p:cNvSpPr>
            <p:nvPr/>
          </p:nvSpPr>
          <p:spPr bwMode="auto">
            <a:xfrm>
              <a:off x="7010400" y="3486144"/>
              <a:ext cx="1752600" cy="420057"/>
            </a:xfrm>
            <a:prstGeom prst="rect">
              <a:avLst/>
            </a:prstGeom>
            <a:noFill/>
            <a:ln w="9525">
              <a:noFill/>
              <a:miter lim="800000"/>
              <a:headEnd/>
              <a:tailEnd/>
            </a:ln>
          </p:spPr>
          <p:txBody>
            <a:bodyPr>
              <a:spAutoFit/>
            </a:bodyPr>
            <a:lstStyle/>
            <a:p>
              <a:pPr>
                <a:spcBef>
                  <a:spcPct val="50000"/>
                </a:spcBef>
              </a:pPr>
              <a:r>
                <a:rPr lang="en-US" sz="1600" b="1" dirty="0" err="1"/>
                <a:t>Masseter</a:t>
              </a:r>
              <a:endParaRPr lang="en-US" sz="1600" dirty="0"/>
            </a:p>
          </p:txBody>
        </p:sp>
        <p:sp>
          <p:nvSpPr>
            <p:cNvPr id="9" name="Line 23"/>
            <p:cNvSpPr>
              <a:spLocks noChangeShapeType="1"/>
            </p:cNvSpPr>
            <p:nvPr/>
          </p:nvSpPr>
          <p:spPr bwMode="auto">
            <a:xfrm flipV="1">
              <a:off x="5562600" y="2571744"/>
              <a:ext cx="1295400" cy="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0" name="Line 24"/>
            <p:cNvSpPr>
              <a:spLocks noChangeShapeType="1"/>
            </p:cNvSpPr>
            <p:nvPr/>
          </p:nvSpPr>
          <p:spPr bwMode="auto">
            <a:xfrm flipV="1">
              <a:off x="5867400" y="3714744"/>
              <a:ext cx="1219200" cy="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grpSp>
      <p:pic>
        <p:nvPicPr>
          <p:cNvPr id="29700" name="Picture 7" descr="09_04"/>
          <p:cNvPicPr>
            <a:picLocks noChangeAspect="1" noChangeArrowheads="1"/>
          </p:cNvPicPr>
          <p:nvPr/>
        </p:nvPicPr>
        <p:blipFill>
          <a:blip r:embed="rId3"/>
          <a:srcRect/>
          <a:stretch>
            <a:fillRect/>
          </a:stretch>
        </p:blipFill>
        <p:spPr bwMode="auto">
          <a:xfrm>
            <a:off x="214282" y="1714488"/>
            <a:ext cx="8686800" cy="3143272"/>
          </a:xfrm>
          <a:prstGeom prst="rect">
            <a:avLst/>
          </a:prstGeom>
          <a:noFill/>
          <a:ln w="9525">
            <a:noFill/>
            <a:miter lim="800000"/>
            <a:headEnd/>
            <a:tailEnd/>
          </a:ln>
        </p:spPr>
      </p:pic>
      <p:grpSp>
        <p:nvGrpSpPr>
          <p:cNvPr id="11" name="مجموعة 10"/>
          <p:cNvGrpSpPr/>
          <p:nvPr/>
        </p:nvGrpSpPr>
        <p:grpSpPr>
          <a:xfrm>
            <a:off x="4460906" y="4989547"/>
            <a:ext cx="4325936" cy="1725601"/>
            <a:chOff x="4038600" y="4660900"/>
            <a:chExt cx="5145088" cy="2136775"/>
          </a:xfrm>
        </p:grpSpPr>
        <p:pic>
          <p:nvPicPr>
            <p:cNvPr id="12" name="Picture 25" descr="H:\$$SaladinPowerPoints\images_chap11\images with no lines_labels\Jaw2.jpg"/>
            <p:cNvPicPr>
              <a:picLocks noChangeAspect="1" noChangeArrowheads="1"/>
            </p:cNvPicPr>
            <p:nvPr/>
          </p:nvPicPr>
          <p:blipFill>
            <a:blip r:embed="rId4"/>
            <a:srcRect/>
            <a:stretch>
              <a:fillRect/>
            </a:stretch>
          </p:blipFill>
          <p:spPr bwMode="auto">
            <a:xfrm>
              <a:off x="4038600" y="4660900"/>
              <a:ext cx="2362200" cy="2136775"/>
            </a:xfrm>
            <a:prstGeom prst="rect">
              <a:avLst/>
            </a:prstGeom>
            <a:noFill/>
            <a:ln w="9525">
              <a:noFill/>
              <a:miter lim="800000"/>
              <a:headEnd/>
              <a:tailEnd/>
            </a:ln>
          </p:spPr>
        </p:pic>
        <p:sp>
          <p:nvSpPr>
            <p:cNvPr id="13" name="Text Box 26"/>
            <p:cNvSpPr txBox="1">
              <a:spLocks noChangeArrowheads="1"/>
            </p:cNvSpPr>
            <p:nvPr/>
          </p:nvSpPr>
          <p:spPr bwMode="auto">
            <a:xfrm>
              <a:off x="6491265" y="5435601"/>
              <a:ext cx="2692423" cy="495448"/>
            </a:xfrm>
            <a:prstGeom prst="rect">
              <a:avLst/>
            </a:prstGeom>
            <a:noFill/>
            <a:ln w="9525">
              <a:noFill/>
              <a:miter lim="800000"/>
              <a:headEnd/>
              <a:tailEnd/>
            </a:ln>
          </p:spPr>
          <p:txBody>
            <a:bodyPr wrap="none">
              <a:spAutoFit/>
            </a:bodyPr>
            <a:lstStyle/>
            <a:p>
              <a:r>
                <a:rPr lang="en-US" sz="2000" b="1" dirty="0"/>
                <a:t>Lateral </a:t>
              </a:r>
              <a:r>
                <a:rPr lang="en-US" sz="2000" b="1" dirty="0" err="1"/>
                <a:t>pterygoid</a:t>
              </a:r>
              <a:endParaRPr lang="en-US" sz="1400" dirty="0"/>
            </a:p>
          </p:txBody>
        </p:sp>
        <p:sp>
          <p:nvSpPr>
            <p:cNvPr id="14" name="Text Box 27"/>
            <p:cNvSpPr txBox="1">
              <a:spLocks noChangeArrowheads="1"/>
            </p:cNvSpPr>
            <p:nvPr/>
          </p:nvSpPr>
          <p:spPr bwMode="auto">
            <a:xfrm>
              <a:off x="6537979" y="6121400"/>
              <a:ext cx="2640946" cy="495448"/>
            </a:xfrm>
            <a:prstGeom prst="rect">
              <a:avLst/>
            </a:prstGeom>
            <a:noFill/>
            <a:ln w="9525">
              <a:noFill/>
              <a:miter lim="800000"/>
              <a:headEnd/>
              <a:tailEnd/>
            </a:ln>
          </p:spPr>
          <p:txBody>
            <a:bodyPr wrap="none">
              <a:spAutoFit/>
            </a:bodyPr>
            <a:lstStyle/>
            <a:p>
              <a:r>
                <a:rPr lang="en-US" sz="2000" b="1" dirty="0"/>
                <a:t>Medial </a:t>
              </a:r>
              <a:r>
                <a:rPr lang="en-US" sz="2000" b="1" dirty="0" err="1"/>
                <a:t>pterygoid</a:t>
              </a:r>
              <a:endParaRPr lang="en-US" sz="2000" dirty="0"/>
            </a:p>
          </p:txBody>
        </p:sp>
        <p:sp>
          <p:nvSpPr>
            <p:cNvPr id="15" name="Line 28"/>
            <p:cNvSpPr>
              <a:spLocks noChangeShapeType="1"/>
            </p:cNvSpPr>
            <p:nvPr/>
          </p:nvSpPr>
          <p:spPr bwMode="auto">
            <a:xfrm>
              <a:off x="4724400" y="5638800"/>
              <a:ext cx="1676400" cy="7620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6" name="Line 29"/>
            <p:cNvSpPr>
              <a:spLocks noChangeShapeType="1"/>
            </p:cNvSpPr>
            <p:nvPr/>
          </p:nvSpPr>
          <p:spPr bwMode="auto">
            <a:xfrm>
              <a:off x="5857884" y="5286388"/>
              <a:ext cx="609600" cy="3810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rot="5400000">
            <a:off x="5417375" y="3012253"/>
            <a:ext cx="6381744" cy="785818"/>
          </a:xfrm>
        </p:spPr>
        <p:txBody>
          <a:bodyPr>
            <a:normAutofit/>
          </a:bodyPr>
          <a:lstStyle/>
          <a:p>
            <a:pPr algn="ctr"/>
            <a:r>
              <a:rPr lang="en-US" sz="2400" dirty="0" smtClean="0"/>
              <a:t>Muscles acting on the </a:t>
            </a:r>
            <a:r>
              <a:rPr lang="en-US" sz="2400" dirty="0" err="1" smtClean="0"/>
              <a:t>Temporomandibular</a:t>
            </a:r>
            <a:r>
              <a:rPr lang="en-US" sz="2400" dirty="0" smtClean="0"/>
              <a:t> Joint</a:t>
            </a:r>
            <a:endParaRPr lang="ar-IQ" sz="2400" dirty="0"/>
          </a:p>
        </p:txBody>
      </p:sp>
      <p:pic>
        <p:nvPicPr>
          <p:cNvPr id="1026" name="Picture 2"/>
          <p:cNvPicPr>
            <a:picLocks noGrp="1" noChangeAspect="1" noChangeArrowheads="1"/>
          </p:cNvPicPr>
          <p:nvPr>
            <p:ph idx="1"/>
          </p:nvPr>
        </p:nvPicPr>
        <p:blipFill>
          <a:blip r:embed="rId2"/>
          <a:srcRect/>
          <a:stretch>
            <a:fillRect/>
          </a:stretch>
        </p:blipFill>
        <p:spPr bwMode="auto">
          <a:xfrm>
            <a:off x="1214414" y="2071678"/>
            <a:ext cx="5667375" cy="4381500"/>
          </a:xfrm>
          <a:prstGeom prst="rect">
            <a:avLst/>
          </a:prstGeom>
          <a:noFill/>
          <a:ln w="9525">
            <a:noFill/>
            <a:miter lim="800000"/>
            <a:headEnd/>
            <a:tailEnd/>
          </a:ln>
          <a:effectLst/>
        </p:spPr>
      </p:pic>
      <p:sp>
        <p:nvSpPr>
          <p:cNvPr id="5" name="مستطيل 4"/>
          <p:cNvSpPr/>
          <p:nvPr/>
        </p:nvSpPr>
        <p:spPr>
          <a:xfrm>
            <a:off x="357158" y="357167"/>
            <a:ext cx="7715304" cy="1661993"/>
          </a:xfrm>
          <a:prstGeom prst="rect">
            <a:avLst/>
          </a:prstGeom>
        </p:spPr>
        <p:txBody>
          <a:bodyPr wrap="square">
            <a:spAutoFit/>
          </a:bodyPr>
          <a:lstStyle/>
          <a:p>
            <a:pPr algn="l" rtl="0">
              <a:buFont typeface="Arial" pitchFamily="34" charset="0"/>
              <a:buChar char="•"/>
            </a:pPr>
            <a:r>
              <a:rPr lang="en-US" sz="1400" dirty="0" smtClean="0"/>
              <a:t>Movements of the </a:t>
            </a:r>
            <a:r>
              <a:rPr lang="en-US" sz="1400" dirty="0" err="1" smtClean="0"/>
              <a:t>temporomandibular</a:t>
            </a:r>
            <a:r>
              <a:rPr lang="en-US" sz="1400" dirty="0" smtClean="0"/>
              <a:t> joint are chiefly from the action of the muscles of mastication. </a:t>
            </a:r>
          </a:p>
          <a:p>
            <a:pPr algn="l" rtl="0">
              <a:buFont typeface="Arial" pitchFamily="34" charset="0"/>
              <a:buChar char="•"/>
            </a:pPr>
            <a:r>
              <a:rPr lang="en-US" sz="1400" dirty="0" smtClean="0"/>
              <a:t>The </a:t>
            </a:r>
            <a:r>
              <a:rPr lang="en-US" sz="1400" dirty="0" err="1" smtClean="0"/>
              <a:t>temporalis</a:t>
            </a:r>
            <a:r>
              <a:rPr lang="en-US" sz="1400" dirty="0" smtClean="0"/>
              <a:t>, </a:t>
            </a:r>
            <a:r>
              <a:rPr lang="en-US" sz="1400" dirty="0" err="1" smtClean="0"/>
              <a:t>masseter</a:t>
            </a:r>
            <a:r>
              <a:rPr lang="en-US" sz="1400" dirty="0" smtClean="0"/>
              <a:t>, and medial </a:t>
            </a:r>
            <a:r>
              <a:rPr lang="en-US" sz="1400" dirty="0" err="1" smtClean="0"/>
              <a:t>pterygoid</a:t>
            </a:r>
            <a:r>
              <a:rPr lang="en-US" sz="1400" dirty="0" smtClean="0"/>
              <a:t> muscles produce biting movements.</a:t>
            </a:r>
          </a:p>
          <a:p>
            <a:pPr algn="l" rtl="0">
              <a:buFont typeface="Arial" pitchFamily="34" charset="0"/>
              <a:buChar char="•"/>
            </a:pPr>
            <a:r>
              <a:rPr lang="en-US" sz="1400" dirty="0" smtClean="0"/>
              <a:t>The lateral </a:t>
            </a:r>
            <a:r>
              <a:rPr lang="en-US" sz="1400" dirty="0" err="1" smtClean="0"/>
              <a:t>pterygoid</a:t>
            </a:r>
            <a:r>
              <a:rPr lang="en-US" sz="1400" dirty="0" smtClean="0"/>
              <a:t> muscles protrude the mandible with the help from the medial </a:t>
            </a:r>
            <a:r>
              <a:rPr lang="en-US" sz="1400" dirty="0" err="1" smtClean="0"/>
              <a:t>pterygoid</a:t>
            </a:r>
            <a:r>
              <a:rPr lang="en-US" sz="1400" dirty="0" smtClean="0"/>
              <a:t> muscles and </a:t>
            </a:r>
            <a:r>
              <a:rPr lang="en-US" sz="1400" dirty="0" err="1" smtClean="0"/>
              <a:t>retruded</a:t>
            </a:r>
            <a:r>
              <a:rPr lang="en-US" sz="1400" dirty="0" smtClean="0"/>
              <a:t> largely by the posterior </a:t>
            </a:r>
            <a:r>
              <a:rPr lang="en-US" sz="1400" dirty="0" err="1" smtClean="0"/>
              <a:t>fibres</a:t>
            </a:r>
            <a:r>
              <a:rPr lang="en-US" sz="1400" dirty="0" smtClean="0"/>
              <a:t> of the </a:t>
            </a:r>
            <a:r>
              <a:rPr lang="en-US" sz="1400" dirty="0" err="1" smtClean="0"/>
              <a:t>temporalis</a:t>
            </a:r>
            <a:r>
              <a:rPr lang="en-US" sz="1400" dirty="0" smtClean="0"/>
              <a:t> muscle.</a:t>
            </a:r>
          </a:p>
          <a:p>
            <a:pPr algn="l" rtl="0">
              <a:buFont typeface="Arial" pitchFamily="34" charset="0"/>
              <a:buChar char="•"/>
            </a:pPr>
            <a:r>
              <a:rPr lang="en-US" sz="1400" dirty="0" smtClean="0"/>
              <a:t>Gravity is sufficient to depress the mandible, but if there is resistance, the lateral </a:t>
            </a:r>
            <a:r>
              <a:rPr lang="en-US" sz="1400" dirty="0" err="1" smtClean="0"/>
              <a:t>pterygoid</a:t>
            </a:r>
            <a:r>
              <a:rPr lang="en-US" sz="1400" dirty="0" smtClean="0"/>
              <a:t>, </a:t>
            </a:r>
            <a:r>
              <a:rPr lang="en-US" sz="1400" dirty="0" err="1" smtClean="0"/>
              <a:t>suprahyoid</a:t>
            </a:r>
            <a:r>
              <a:rPr lang="en-US" sz="1400" dirty="0" smtClean="0"/>
              <a:t> and </a:t>
            </a:r>
            <a:r>
              <a:rPr lang="en-US" sz="1400" dirty="0" err="1" smtClean="0"/>
              <a:t>infrahyoid</a:t>
            </a:r>
            <a:r>
              <a:rPr lang="en-US" sz="1400" dirty="0" smtClean="0"/>
              <a:t>, </a:t>
            </a:r>
            <a:r>
              <a:rPr lang="en-US" sz="1400" dirty="0" err="1" smtClean="0"/>
              <a:t>mylohyoid</a:t>
            </a:r>
            <a:r>
              <a:rPr lang="en-US" sz="1400" dirty="0" smtClean="0"/>
              <a:t> and anterior </a:t>
            </a:r>
            <a:r>
              <a:rPr lang="en-US" sz="1400" dirty="0" err="1" smtClean="0"/>
              <a:t>digastric</a:t>
            </a:r>
            <a:r>
              <a:rPr lang="en-US" sz="1400" dirty="0" smtClean="0"/>
              <a:t> muscles are activated.</a:t>
            </a:r>
            <a:r>
              <a:rPr lang="en-US" sz="1600" dirty="0" smtClean="0"/>
              <a:t> </a:t>
            </a:r>
            <a:endParaRPr lang="ar-IQ"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title"/>
          </p:nvPr>
        </p:nvSpPr>
        <p:spPr>
          <a:xfrm>
            <a:off x="685800" y="0"/>
            <a:ext cx="7772400" cy="1143000"/>
          </a:xfrm>
        </p:spPr>
        <p:txBody>
          <a:bodyPr/>
          <a:lstStyle/>
          <a:p>
            <a:pPr eaLnBrk="1" hangingPunct="1"/>
            <a:r>
              <a:rPr lang="en-US" smtClean="0">
                <a:cs typeface="Times New Roman" pitchFamily="18" charset="0"/>
              </a:rPr>
              <a:t>Musculature of the Tongue</a:t>
            </a:r>
          </a:p>
        </p:txBody>
      </p:sp>
      <p:sp>
        <p:nvSpPr>
          <p:cNvPr id="13317" name="Rectangle 4"/>
          <p:cNvSpPr>
            <a:spLocks noGrp="1" noChangeArrowheads="1"/>
          </p:cNvSpPr>
          <p:nvPr>
            <p:ph type="body" sz="half" idx="1"/>
          </p:nvPr>
        </p:nvSpPr>
        <p:spPr>
          <a:xfrm>
            <a:off x="357158" y="1228724"/>
            <a:ext cx="8229600" cy="2057400"/>
          </a:xfrm>
        </p:spPr>
        <p:txBody>
          <a:bodyPr/>
          <a:lstStyle/>
          <a:p>
            <a:pPr algn="just" rtl="0" eaLnBrk="1" hangingPunct="1">
              <a:lnSpc>
                <a:spcPct val="80000"/>
              </a:lnSpc>
            </a:pPr>
            <a:r>
              <a:rPr lang="en-US" sz="2400" dirty="0" smtClean="0">
                <a:cs typeface="Arial" pitchFamily="34" charset="0"/>
              </a:rPr>
              <a:t>Intrinsic muscles = vertical, transverse and longitudinal</a:t>
            </a:r>
          </a:p>
          <a:p>
            <a:pPr algn="just" rtl="0" eaLnBrk="1" hangingPunct="1">
              <a:lnSpc>
                <a:spcPct val="80000"/>
              </a:lnSpc>
            </a:pPr>
            <a:r>
              <a:rPr lang="en-US" sz="2400" dirty="0" smtClean="0">
                <a:cs typeface="Arial" pitchFamily="34" charset="0"/>
              </a:rPr>
              <a:t>Extrinsic muscles connect tongue to hyoid, </a:t>
            </a:r>
            <a:r>
              <a:rPr lang="en-US" sz="2400" dirty="0" err="1" smtClean="0">
                <a:cs typeface="Arial" pitchFamily="34" charset="0"/>
              </a:rPr>
              <a:t>styloid</a:t>
            </a:r>
            <a:r>
              <a:rPr lang="en-US" sz="2400" dirty="0" smtClean="0">
                <a:cs typeface="Arial" pitchFamily="34" charset="0"/>
              </a:rPr>
              <a:t> process, palate and inside of chin</a:t>
            </a:r>
          </a:p>
          <a:p>
            <a:pPr algn="just" rtl="0" eaLnBrk="1" hangingPunct="1">
              <a:lnSpc>
                <a:spcPct val="80000"/>
              </a:lnSpc>
            </a:pPr>
            <a:r>
              <a:rPr lang="en-US" sz="2400" dirty="0" smtClean="0">
                <a:cs typeface="Arial" pitchFamily="34" charset="0"/>
              </a:rPr>
              <a:t>Tongue shifts food onto teeth and pushes it into pharynx</a:t>
            </a:r>
          </a:p>
        </p:txBody>
      </p:sp>
      <p:sp>
        <p:nvSpPr>
          <p:cNvPr id="23554" name="Slide Number Placeholder 5"/>
          <p:cNvSpPr>
            <a:spLocks noGrp="1"/>
          </p:cNvSpPr>
          <p:nvPr>
            <p:ph type="sldNum" sz="quarter" idx="12"/>
          </p:nvPr>
        </p:nvSpPr>
        <p:spPr>
          <a:xfrm>
            <a:off x="3124200" y="6356350"/>
            <a:ext cx="2895600" cy="365125"/>
          </a:xfrm>
        </p:spPr>
        <p:txBody>
          <a:bodyPr/>
          <a:lstStyle/>
          <a:p>
            <a:pPr algn="ctr">
              <a:defRPr/>
            </a:pPr>
            <a:r>
              <a:rPr lang="en-US">
                <a:latin typeface="Arial" pitchFamily="34" charset="0"/>
              </a:rPr>
              <a:t>10-</a:t>
            </a:r>
            <a:fld id="{6295C106-D441-49E6-8FF5-EA02D039096F}" type="slidenum">
              <a:rPr lang="en-US">
                <a:latin typeface="Arial" pitchFamily="34" charset="0"/>
              </a:rPr>
              <a:pPr algn="ctr">
                <a:defRPr/>
              </a:pPr>
              <a:t>18</a:t>
            </a:fld>
            <a:endParaRPr lang="en-US">
              <a:latin typeface="Arial" pitchFamily="34" charset="0"/>
            </a:endParaRPr>
          </a:p>
        </p:txBody>
      </p:sp>
      <p:pic>
        <p:nvPicPr>
          <p:cNvPr id="13315" name="Picture 13" descr="10_08"/>
          <p:cNvPicPr>
            <a:picLocks noChangeAspect="1" noChangeArrowheads="1"/>
          </p:cNvPicPr>
          <p:nvPr/>
        </p:nvPicPr>
        <p:blipFill>
          <a:blip r:embed="rId2"/>
          <a:srcRect l="1514" r="7190"/>
          <a:stretch>
            <a:fillRect/>
          </a:stretch>
        </p:blipFill>
        <p:spPr bwMode="auto">
          <a:xfrm>
            <a:off x="5208588" y="3611563"/>
            <a:ext cx="3074987" cy="2852737"/>
          </a:xfrm>
          <a:prstGeom prst="rect">
            <a:avLst/>
          </a:prstGeom>
          <a:noFill/>
          <a:ln w="9525">
            <a:noFill/>
            <a:miter lim="800000"/>
            <a:headEnd/>
            <a:tailEnd/>
          </a:ln>
        </p:spPr>
      </p:pic>
      <p:sp>
        <p:nvSpPr>
          <p:cNvPr id="13318" name="Text Box 7"/>
          <p:cNvSpPr txBox="1">
            <a:spLocks noChangeArrowheads="1"/>
          </p:cNvSpPr>
          <p:nvPr/>
        </p:nvSpPr>
        <p:spPr bwMode="auto">
          <a:xfrm>
            <a:off x="631825" y="4673600"/>
            <a:ext cx="3878263" cy="519113"/>
          </a:xfrm>
          <a:prstGeom prst="rect">
            <a:avLst/>
          </a:prstGeom>
          <a:noFill/>
          <a:ln w="9525">
            <a:noFill/>
            <a:miter lim="800000"/>
            <a:headEnd/>
            <a:tailEnd/>
          </a:ln>
        </p:spPr>
        <p:txBody>
          <a:bodyPr wrap="none">
            <a:spAutoFit/>
          </a:bodyPr>
          <a:lstStyle/>
          <a:p>
            <a:pPr algn="ctr" eaLnBrk="0" hangingPunct="0"/>
            <a:r>
              <a:rPr lang="en-US" sz="2800" b="1">
                <a:latin typeface="Times New Roman" pitchFamily="18" charset="0"/>
              </a:rPr>
              <a:t>Intrinsic tongue muscles</a:t>
            </a:r>
            <a:endParaRPr lang="en-US" sz="2400">
              <a:latin typeface="Times New Roman" pitchFamily="18" charset="0"/>
            </a:endParaRPr>
          </a:p>
        </p:txBody>
      </p:sp>
      <p:sp>
        <p:nvSpPr>
          <p:cNvPr id="13319" name="Text Box 8"/>
          <p:cNvSpPr txBox="1">
            <a:spLocks noChangeArrowheads="1"/>
          </p:cNvSpPr>
          <p:nvPr/>
        </p:nvSpPr>
        <p:spPr bwMode="auto">
          <a:xfrm>
            <a:off x="1266825" y="5892800"/>
            <a:ext cx="3957638" cy="519113"/>
          </a:xfrm>
          <a:prstGeom prst="rect">
            <a:avLst/>
          </a:prstGeom>
          <a:noFill/>
          <a:ln w="9525">
            <a:noFill/>
            <a:miter lim="800000"/>
            <a:headEnd/>
            <a:tailEnd/>
          </a:ln>
        </p:spPr>
        <p:txBody>
          <a:bodyPr wrap="none">
            <a:spAutoFit/>
          </a:bodyPr>
          <a:lstStyle/>
          <a:p>
            <a:pPr algn="ctr" eaLnBrk="0" hangingPunct="0"/>
            <a:r>
              <a:rPr lang="en-US" sz="2800" b="1">
                <a:latin typeface="Times New Roman" pitchFamily="18" charset="0"/>
              </a:rPr>
              <a:t>Extrinsic tongue muscles</a:t>
            </a:r>
            <a:endParaRPr lang="en-US" sz="2400">
              <a:latin typeface="Times New Roman" pitchFamily="18" charset="0"/>
            </a:endParaRPr>
          </a:p>
        </p:txBody>
      </p:sp>
      <p:sp>
        <p:nvSpPr>
          <p:cNvPr id="21513" name="Line 9"/>
          <p:cNvSpPr>
            <a:spLocks noChangeShapeType="1"/>
          </p:cNvSpPr>
          <p:nvPr/>
        </p:nvSpPr>
        <p:spPr bwMode="auto">
          <a:xfrm flipV="1">
            <a:off x="4572000" y="4791075"/>
            <a:ext cx="1855788" cy="85725"/>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Arial" charset="0"/>
            </a:endParaRPr>
          </a:p>
        </p:txBody>
      </p:sp>
      <p:sp>
        <p:nvSpPr>
          <p:cNvPr id="21514" name="Line 10"/>
          <p:cNvSpPr>
            <a:spLocks noChangeShapeType="1"/>
          </p:cNvSpPr>
          <p:nvPr/>
        </p:nvSpPr>
        <p:spPr bwMode="auto">
          <a:xfrm flipV="1">
            <a:off x="5181600" y="5078413"/>
            <a:ext cx="1438275" cy="1017587"/>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357166"/>
            <a:ext cx="471490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r-IQ" sz="2000" b="1" i="0" u="sng" strike="noStrike" cap="none" normalizeH="0" baseline="0" dirty="0" smtClean="0">
                <a:ln>
                  <a:noFill/>
                </a:ln>
                <a:solidFill>
                  <a:schemeClr val="tx1"/>
                </a:solidFill>
                <a:effectLst/>
                <a:latin typeface="Arial" pitchFamily="34" charset="0"/>
                <a:cs typeface="Arial" pitchFamily="34" charset="0"/>
              </a:rPr>
              <a:t>Muscles of the Tongue</a:t>
            </a:r>
            <a:r>
              <a:rPr kumimoji="0" lang="ar-IQ" sz="2000" b="1" i="0" u="none" strike="noStrike" cap="none" normalizeH="0" baseline="0" dirty="0" smtClean="0">
                <a:ln>
                  <a:noFill/>
                </a:ln>
                <a:solidFill>
                  <a:schemeClr val="tx1"/>
                </a:solidFill>
                <a:effectLst/>
                <a:latin typeface="Arial" pitchFamily="34" charset="0"/>
                <a:cs typeface="Arial" pitchFamily="34" charset="0"/>
              </a:rPr>
              <a:t>:</a:t>
            </a:r>
            <a:endParaRPr kumimoji="0" lang="ar-IQ"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ar-IQ" sz="2000" b="1" i="0" u="none" strike="noStrike" cap="none" normalizeH="0" baseline="0" dirty="0" smtClean="0">
                <a:ln>
                  <a:noFill/>
                </a:ln>
                <a:solidFill>
                  <a:schemeClr val="tx1"/>
                </a:solidFill>
                <a:effectLst/>
                <a:latin typeface="Arial" pitchFamily="34" charset="0"/>
                <a:cs typeface="Arial" pitchFamily="34" charset="0"/>
              </a:rPr>
              <a:t>Intrinsic muscles:</a:t>
            </a:r>
            <a:r>
              <a:rPr kumimoji="0" lang="ar-IQ" sz="2000" b="0" i="0" u="none" strike="noStrike" cap="none" normalizeH="0" baseline="0" dirty="0" smtClean="0">
                <a:ln>
                  <a:noFill/>
                </a:ln>
                <a:solidFill>
                  <a:schemeClr val="tx1"/>
                </a:solidFill>
                <a:effectLst/>
                <a:latin typeface="Arial" pitchFamily="34" charset="0"/>
                <a:cs typeface="Arial" pitchFamily="34" charset="0"/>
              </a:rPr>
              <a:t> These comprise four paired groups, designated superior longitudinal, inferior longitudinal, transverse, and vertical. They all originate and insert in the tongue. The actions of these muscles are complex, but their effect is to change the shape of the tongue.</a:t>
            </a:r>
          </a:p>
        </p:txBody>
      </p:sp>
      <p:pic>
        <p:nvPicPr>
          <p:cNvPr id="1028" name="Picture 4" descr="mhtml:file://F:\pdfs\نتيجة%20بحث%20Google%20عن%20الصور%20حول%20http--omeweb2_ucdavis_edu-QuarterCD-Fall05Q1-Anatomy-Images-L27I8_jpg.mht!http://omeweb2.ucdavis.edu/QuarterCD/Fall05Q1/Anatomy/Images/L27I6.jpg"/>
          <p:cNvPicPr>
            <a:picLocks noChangeAspect="1" noChangeArrowheads="1"/>
          </p:cNvPicPr>
          <p:nvPr/>
        </p:nvPicPr>
        <p:blipFill>
          <a:blip r:embed="rId2"/>
          <a:srcRect/>
          <a:stretch>
            <a:fillRect/>
          </a:stretch>
        </p:blipFill>
        <p:spPr bwMode="auto">
          <a:xfrm>
            <a:off x="5357818" y="428604"/>
            <a:ext cx="3333750" cy="2162175"/>
          </a:xfrm>
          <a:prstGeom prst="rect">
            <a:avLst/>
          </a:prstGeom>
          <a:noFill/>
        </p:spPr>
      </p:pic>
      <p:pic>
        <p:nvPicPr>
          <p:cNvPr id="1027" name="Picture 3" descr="mhtml:file://F:\pdfs\نتيجة%20بحث%20Google%20عن%20الصور%20حول%20http--omeweb2_ucdavis_edu-QuarterCD-Fall05Q1-Anatomy-Images-L27I8_jpg.mht!http://omeweb2.ucdavis.edu/QuarterCD/Fall05Q1/Anatomy/Images/L27I5.jpg"/>
          <p:cNvPicPr>
            <a:picLocks noChangeAspect="1" noChangeArrowheads="1"/>
          </p:cNvPicPr>
          <p:nvPr/>
        </p:nvPicPr>
        <p:blipFill>
          <a:blip r:embed="rId3"/>
          <a:srcRect/>
          <a:stretch>
            <a:fillRect/>
          </a:stretch>
        </p:blipFill>
        <p:spPr bwMode="auto">
          <a:xfrm>
            <a:off x="4000496" y="3214686"/>
            <a:ext cx="4762501" cy="303847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0"/>
            <a:r>
              <a:rPr lang="en-US" sz="3600" dirty="0" smtClean="0"/>
              <a:t>Muscles of facial expression.</a:t>
            </a:r>
          </a:p>
          <a:p>
            <a:pPr algn="just" rtl="0"/>
            <a:r>
              <a:rPr lang="en-US" sz="3600" dirty="0" smtClean="0"/>
              <a:t>Muscles of mastication.</a:t>
            </a:r>
          </a:p>
          <a:p>
            <a:pPr algn="just" rtl="0"/>
            <a:r>
              <a:rPr lang="en-US" sz="3600" dirty="0" smtClean="0"/>
              <a:t>Muscles of soft palate.</a:t>
            </a:r>
          </a:p>
          <a:p>
            <a:pPr algn="just" rtl="0"/>
            <a:r>
              <a:rPr lang="en-US" sz="3600" dirty="0" smtClean="0"/>
              <a:t>Muscles of tongue.</a:t>
            </a:r>
            <a:endParaRPr lang="ar-IQ"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428604"/>
            <a:ext cx="6715140" cy="2862322"/>
          </a:xfrm>
          <a:prstGeom prst="rect">
            <a:avLst/>
          </a:prstGeom>
        </p:spPr>
        <p:txBody>
          <a:bodyPr wrap="square">
            <a:spAutoFit/>
          </a:bodyPr>
          <a:lstStyle/>
          <a:p>
            <a:pPr lvl="0" algn="l" rtl="0" eaLnBrk="0" hangingPunct="0"/>
            <a:r>
              <a:rPr lang="ar-IQ" b="1" dirty="0" smtClean="0"/>
              <a:t>Extrinsic muscles:</a:t>
            </a:r>
            <a:r>
              <a:rPr lang="ar-IQ" dirty="0" smtClean="0"/>
              <a:t> These four paired muscles control the position of the tongue.</a:t>
            </a:r>
          </a:p>
          <a:p>
            <a:pPr lvl="0" algn="l" rtl="0" eaLnBrk="0" hangingPunct="0"/>
            <a:r>
              <a:rPr lang="ar-IQ" b="1" dirty="0" smtClean="0"/>
              <a:t>Genioglossus-</a:t>
            </a:r>
            <a:endParaRPr lang="ar-IQ" dirty="0" smtClean="0"/>
          </a:p>
          <a:p>
            <a:pPr lvl="0" algn="l" rtl="0" eaLnBrk="0" hangingPunct="0"/>
            <a:r>
              <a:rPr lang="ar-IQ" dirty="0" smtClean="0"/>
              <a:t>Origin:mental spine of mandible</a:t>
            </a:r>
            <a:br>
              <a:rPr lang="ar-IQ" dirty="0" smtClean="0"/>
            </a:br>
            <a:r>
              <a:rPr lang="ar-IQ" dirty="0" smtClean="0"/>
              <a:t>Insertion: tongue and hyoid bone</a:t>
            </a:r>
            <a:br>
              <a:rPr lang="ar-IQ" dirty="0" smtClean="0"/>
            </a:br>
            <a:r>
              <a:rPr lang="ar-IQ" dirty="0" smtClean="0"/>
              <a:t>Action: pulls tongue inferior and anterior</a:t>
            </a:r>
          </a:p>
          <a:p>
            <a:pPr lvl="0" algn="l" rtl="0" eaLnBrk="0" hangingPunct="0"/>
            <a:r>
              <a:rPr lang="ar-IQ" b="1" dirty="0" smtClean="0"/>
              <a:t>Hyoglossus-</a:t>
            </a:r>
            <a:endParaRPr lang="ar-IQ" dirty="0" smtClean="0"/>
          </a:p>
          <a:p>
            <a:pPr lvl="0" algn="l" rtl="0" eaLnBrk="0" hangingPunct="0"/>
            <a:r>
              <a:rPr lang="ar-IQ" dirty="0" smtClean="0"/>
              <a:t>Origin: hyoid bone</a:t>
            </a:r>
            <a:br>
              <a:rPr lang="ar-IQ" dirty="0" smtClean="0"/>
            </a:br>
            <a:r>
              <a:rPr lang="ar-IQ" dirty="0" smtClean="0"/>
              <a:t>Insertion: lateral tongue</a:t>
            </a:r>
            <a:br>
              <a:rPr lang="ar-IQ" dirty="0" smtClean="0"/>
            </a:br>
            <a:r>
              <a:rPr lang="ar-IQ" dirty="0" smtClean="0"/>
              <a:t>Action: pulls tongue inferior and posterior</a:t>
            </a:r>
          </a:p>
        </p:txBody>
      </p:sp>
      <p:pic>
        <p:nvPicPr>
          <p:cNvPr id="3" name="Picture 4" descr="mhtml:file://F:\pdfs\نتيجة%20بحث%20Google%20عن%20الصور%20حول%20http--omeweb2_ucdavis_edu-QuarterCD-Fall05Q1-Anatomy-Images-L27I8_jpg.mht!http://omeweb2.ucdavis.edu/QuarterCD/Fall05Q1/Anatomy/Images/L27I6.jpg"/>
          <p:cNvPicPr>
            <a:picLocks noChangeAspect="1" noChangeArrowheads="1"/>
          </p:cNvPicPr>
          <p:nvPr/>
        </p:nvPicPr>
        <p:blipFill>
          <a:blip r:embed="rId2"/>
          <a:srcRect/>
          <a:stretch>
            <a:fillRect/>
          </a:stretch>
        </p:blipFill>
        <p:spPr bwMode="auto">
          <a:xfrm>
            <a:off x="4214810" y="3432878"/>
            <a:ext cx="4620181" cy="299651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500042"/>
            <a:ext cx="6215074" cy="4247317"/>
          </a:xfrm>
          <a:prstGeom prst="rect">
            <a:avLst/>
          </a:prstGeom>
        </p:spPr>
        <p:txBody>
          <a:bodyPr wrap="square">
            <a:spAutoFit/>
          </a:bodyPr>
          <a:lstStyle/>
          <a:p>
            <a:pPr lvl="0" algn="l" rtl="0" eaLnBrk="0" hangingPunct="0"/>
            <a:r>
              <a:rPr lang="ar-IQ" b="1" dirty="0" smtClean="0"/>
              <a:t>Styloglossus-</a:t>
            </a:r>
            <a:endParaRPr lang="ar-IQ" dirty="0" smtClean="0"/>
          </a:p>
          <a:p>
            <a:pPr lvl="0" algn="l" rtl="0" eaLnBrk="0" hangingPunct="0"/>
            <a:r>
              <a:rPr lang="ar-IQ" dirty="0" smtClean="0"/>
              <a:t>Origin: styloid process of temporal bone</a:t>
            </a:r>
            <a:br>
              <a:rPr lang="ar-IQ" dirty="0" smtClean="0"/>
            </a:br>
            <a:r>
              <a:rPr lang="ar-IQ" dirty="0" smtClean="0"/>
              <a:t>Insertion: tongue</a:t>
            </a:r>
            <a:br>
              <a:rPr lang="ar-IQ" dirty="0" smtClean="0"/>
            </a:br>
            <a:r>
              <a:rPr lang="ar-IQ" dirty="0" smtClean="0"/>
              <a:t>Action: retracts tongue and elevates the sides of the tongue</a:t>
            </a:r>
          </a:p>
          <a:p>
            <a:pPr lvl="0" algn="l" rtl="0" eaLnBrk="0" hangingPunct="0"/>
            <a:r>
              <a:rPr lang="ar-IQ" b="1" dirty="0" smtClean="0"/>
              <a:t>Palatoglossus-</a:t>
            </a:r>
            <a:endParaRPr lang="ar-IQ" dirty="0" smtClean="0"/>
          </a:p>
          <a:p>
            <a:pPr lvl="0" algn="l" rtl="0" eaLnBrk="0" hangingPunct="0"/>
            <a:r>
              <a:rPr lang="ar-IQ" dirty="0" smtClean="0"/>
              <a:t>Origin: soft palate</a:t>
            </a:r>
            <a:br>
              <a:rPr lang="ar-IQ" dirty="0" smtClean="0"/>
            </a:br>
            <a:r>
              <a:rPr lang="ar-IQ" dirty="0" smtClean="0"/>
              <a:t>Insertion: side of tongue</a:t>
            </a:r>
            <a:br>
              <a:rPr lang="ar-IQ" dirty="0" smtClean="0"/>
            </a:br>
            <a:r>
              <a:rPr lang="ar-IQ" dirty="0" smtClean="0"/>
              <a:t>Action: elevates posterior tongue</a:t>
            </a:r>
          </a:p>
          <a:p>
            <a:pPr lvl="0" algn="l" rtl="0" eaLnBrk="0" hangingPunct="0"/>
            <a:r>
              <a:rPr lang="ar-IQ" dirty="0" smtClean="0"/>
              <a:t>An additional muscle, the </a:t>
            </a:r>
            <a:r>
              <a:rPr lang="ar-IQ" b="1" dirty="0" smtClean="0"/>
              <a:t>geniohyoid</a:t>
            </a:r>
            <a:r>
              <a:rPr lang="ar-IQ" dirty="0" smtClean="0"/>
              <a:t>, resides between the genioglossus and the mylohyoid.</a:t>
            </a:r>
          </a:p>
          <a:p>
            <a:pPr lvl="0" algn="l" rtl="0" eaLnBrk="0" hangingPunct="0"/>
            <a:r>
              <a:rPr lang="ar-IQ" b="1" dirty="0" smtClean="0"/>
              <a:t>Geniohyoid</a:t>
            </a:r>
            <a:r>
              <a:rPr lang="ar-IQ" dirty="0" smtClean="0"/>
              <a:t>-</a:t>
            </a:r>
          </a:p>
          <a:p>
            <a:pPr lvl="0" algn="l" rtl="0" eaLnBrk="0" hangingPunct="0"/>
            <a:r>
              <a:rPr lang="ar-IQ" dirty="0" smtClean="0"/>
              <a:t>Origin: mental spine of mandible</a:t>
            </a:r>
            <a:br>
              <a:rPr lang="ar-IQ" dirty="0" smtClean="0"/>
            </a:br>
            <a:r>
              <a:rPr lang="ar-IQ" dirty="0" smtClean="0"/>
              <a:t>Insertion: hyoid bone</a:t>
            </a:r>
            <a:br>
              <a:rPr lang="ar-IQ" dirty="0" smtClean="0"/>
            </a:br>
            <a:r>
              <a:rPr lang="ar-IQ" dirty="0" smtClean="0"/>
              <a:t>Action: pulls the hyoid anterosuperiorly </a:t>
            </a:r>
            <a:br>
              <a:rPr lang="ar-IQ" dirty="0" smtClean="0"/>
            </a:br>
            <a:endParaRPr lang="ar-IQ" dirty="0" smtClean="0"/>
          </a:p>
        </p:txBody>
      </p:sp>
      <p:pic>
        <p:nvPicPr>
          <p:cNvPr id="5" name="Picture 4" descr="mhtml:file://F:\pdfs\نتيجة%20بحث%20Google%20عن%20الصور%20حول%20http--omeweb2_ucdavis_edu-QuarterCD-Fall05Q1-Anatomy-Images-L27I8_jpg.mht!http://omeweb2.ucdavis.edu/QuarterCD/Fall05Q1/Anatomy/Images/L27I6.jpg"/>
          <p:cNvPicPr>
            <a:picLocks noChangeAspect="1" noChangeArrowheads="1"/>
          </p:cNvPicPr>
          <p:nvPr/>
        </p:nvPicPr>
        <p:blipFill>
          <a:blip r:embed="rId2"/>
          <a:srcRect/>
          <a:stretch>
            <a:fillRect/>
          </a:stretch>
        </p:blipFill>
        <p:spPr bwMode="auto">
          <a:xfrm>
            <a:off x="4857752" y="3857628"/>
            <a:ext cx="4075427" cy="264320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title"/>
          </p:nvPr>
        </p:nvSpPr>
        <p:spPr>
          <a:xfrm>
            <a:off x="0" y="0"/>
            <a:ext cx="9144000" cy="914400"/>
          </a:xfrm>
        </p:spPr>
        <p:txBody>
          <a:bodyPr>
            <a:normAutofit fontScale="90000"/>
          </a:bodyPr>
          <a:lstStyle/>
          <a:p>
            <a:pPr eaLnBrk="1" hangingPunct="1"/>
            <a:r>
              <a:rPr lang="en-US" smtClean="0">
                <a:cs typeface="Times New Roman" pitchFamily="18" charset="0"/>
              </a:rPr>
              <a:t>Suprahyoid Muscles and Swallowing</a:t>
            </a:r>
          </a:p>
        </p:txBody>
      </p:sp>
      <p:sp>
        <p:nvSpPr>
          <p:cNvPr id="26627" name="Rectangle 7"/>
          <p:cNvSpPr>
            <a:spLocks noGrp="1" noChangeArrowheads="1"/>
          </p:cNvSpPr>
          <p:nvPr>
            <p:ph type="body" sz="half" idx="1"/>
          </p:nvPr>
        </p:nvSpPr>
        <p:spPr>
          <a:xfrm>
            <a:off x="0" y="1090610"/>
            <a:ext cx="9067800" cy="1981200"/>
          </a:xfrm>
        </p:spPr>
        <p:txBody>
          <a:bodyPr>
            <a:normAutofit fontScale="92500" lnSpcReduction="20000"/>
          </a:bodyPr>
          <a:lstStyle/>
          <a:p>
            <a:pPr algn="just" rtl="0" eaLnBrk="1" hangingPunct="1"/>
            <a:r>
              <a:rPr lang="en-US" sz="2800" dirty="0" err="1" smtClean="0">
                <a:cs typeface="Arial" pitchFamily="34" charset="0"/>
              </a:rPr>
              <a:t>Digastric</a:t>
            </a:r>
            <a:r>
              <a:rPr lang="en-US" sz="2800" dirty="0" smtClean="0">
                <a:cs typeface="Arial" pitchFamily="34" charset="0"/>
              </a:rPr>
              <a:t> and </a:t>
            </a:r>
            <a:r>
              <a:rPr lang="en-US" sz="2800" dirty="0" err="1" smtClean="0">
                <a:cs typeface="Arial" pitchFamily="34" charset="0"/>
              </a:rPr>
              <a:t>Mylohyoid</a:t>
            </a:r>
            <a:r>
              <a:rPr lang="en-US" sz="2800" dirty="0" smtClean="0">
                <a:cs typeface="Arial" pitchFamily="34" charset="0"/>
              </a:rPr>
              <a:t> = open mouth</a:t>
            </a:r>
          </a:p>
          <a:p>
            <a:pPr algn="just" rtl="0" eaLnBrk="1" hangingPunct="1"/>
            <a:r>
              <a:rPr lang="en-US" sz="2800" dirty="0" err="1" smtClean="0">
                <a:cs typeface="Arial" pitchFamily="34" charset="0"/>
              </a:rPr>
              <a:t>Geniohyoid</a:t>
            </a:r>
            <a:r>
              <a:rPr lang="en-US" sz="2800" dirty="0" smtClean="0">
                <a:cs typeface="Arial" pitchFamily="34" charset="0"/>
              </a:rPr>
              <a:t> = widens pharynx during swallowing</a:t>
            </a:r>
          </a:p>
          <a:p>
            <a:pPr algn="just" rtl="0" eaLnBrk="1" hangingPunct="1"/>
            <a:r>
              <a:rPr lang="en-US" sz="2800" dirty="0" err="1" smtClean="0">
                <a:cs typeface="Arial" pitchFamily="34" charset="0"/>
              </a:rPr>
              <a:t>Stylohyoid</a:t>
            </a:r>
            <a:r>
              <a:rPr lang="en-US" sz="2800" dirty="0" smtClean="0">
                <a:cs typeface="Arial" pitchFamily="34" charset="0"/>
              </a:rPr>
              <a:t> = elevates hyoid</a:t>
            </a:r>
          </a:p>
          <a:p>
            <a:pPr algn="just" rtl="0" eaLnBrk="1" hangingPunct="1"/>
            <a:r>
              <a:rPr lang="en-US" sz="2800" dirty="0" err="1" smtClean="0">
                <a:cs typeface="Arial" pitchFamily="34" charset="0"/>
              </a:rPr>
              <a:t>Thyrohyoid</a:t>
            </a:r>
            <a:r>
              <a:rPr lang="en-US" sz="2800" dirty="0" smtClean="0">
                <a:cs typeface="Arial" pitchFamily="34" charset="0"/>
              </a:rPr>
              <a:t> (an </a:t>
            </a:r>
            <a:r>
              <a:rPr lang="en-US" sz="2800" dirty="0" err="1" smtClean="0">
                <a:cs typeface="Arial" pitchFamily="34" charset="0"/>
              </a:rPr>
              <a:t>infrahyoid</a:t>
            </a:r>
            <a:r>
              <a:rPr lang="en-US" sz="2800" dirty="0" smtClean="0">
                <a:cs typeface="Arial" pitchFamily="34" charset="0"/>
              </a:rPr>
              <a:t> m.) = elevates larynx, closing glottis</a:t>
            </a:r>
            <a:endParaRPr lang="en-US" sz="2800" b="1" dirty="0" smtClean="0">
              <a:cs typeface="Arial" pitchFamily="34" charset="0"/>
            </a:endParaRPr>
          </a:p>
          <a:p>
            <a:pPr algn="just" rtl="0" eaLnBrk="1" hangingPunct="1"/>
            <a:endParaRPr lang="en-US" sz="2800" b="1" dirty="0" smtClean="0">
              <a:cs typeface="Arial" pitchFamily="34" charset="0"/>
            </a:endParaRPr>
          </a:p>
        </p:txBody>
      </p:sp>
      <p:pic>
        <p:nvPicPr>
          <p:cNvPr id="26628" name="Picture 9" descr="H:\$$SaladinPowerPoints\images_chap11\images with no lines_labels\neckMM.jpg"/>
          <p:cNvPicPr>
            <a:picLocks noChangeAspect="1" noChangeArrowheads="1"/>
          </p:cNvPicPr>
          <p:nvPr/>
        </p:nvPicPr>
        <p:blipFill>
          <a:blip r:embed="rId2"/>
          <a:srcRect/>
          <a:stretch>
            <a:fillRect/>
          </a:stretch>
        </p:blipFill>
        <p:spPr bwMode="auto">
          <a:xfrm>
            <a:off x="2743200" y="3505200"/>
            <a:ext cx="3244850" cy="3078163"/>
          </a:xfrm>
          <a:prstGeom prst="rect">
            <a:avLst/>
          </a:prstGeom>
          <a:noFill/>
          <a:ln w="9525">
            <a:noFill/>
            <a:miter lim="800000"/>
            <a:headEnd/>
            <a:tailEnd/>
          </a:ln>
        </p:spPr>
      </p:pic>
      <p:sp>
        <p:nvSpPr>
          <p:cNvPr id="26629" name="Text Box 10"/>
          <p:cNvSpPr txBox="1">
            <a:spLocks noChangeArrowheads="1"/>
          </p:cNvSpPr>
          <p:nvPr/>
        </p:nvSpPr>
        <p:spPr bwMode="auto">
          <a:xfrm>
            <a:off x="1447800" y="3352800"/>
            <a:ext cx="1752600" cy="519113"/>
          </a:xfrm>
          <a:prstGeom prst="rect">
            <a:avLst/>
          </a:prstGeom>
          <a:noFill/>
          <a:ln w="9525">
            <a:noFill/>
            <a:miter lim="800000"/>
            <a:headEnd/>
            <a:tailEnd/>
          </a:ln>
        </p:spPr>
        <p:txBody>
          <a:bodyPr>
            <a:spAutoFit/>
          </a:bodyPr>
          <a:lstStyle/>
          <a:p>
            <a:pPr>
              <a:spcBef>
                <a:spcPct val="50000"/>
              </a:spcBef>
            </a:pPr>
            <a:r>
              <a:rPr lang="en-US" sz="2800" b="1"/>
              <a:t>Digastric</a:t>
            </a:r>
            <a:endParaRPr lang="en-US"/>
          </a:p>
        </p:txBody>
      </p:sp>
      <p:sp>
        <p:nvSpPr>
          <p:cNvPr id="26630" name="Text Box 11"/>
          <p:cNvSpPr txBox="1">
            <a:spLocks noChangeArrowheads="1"/>
          </p:cNvSpPr>
          <p:nvPr/>
        </p:nvSpPr>
        <p:spPr bwMode="auto">
          <a:xfrm>
            <a:off x="5491163" y="3302000"/>
            <a:ext cx="1824037" cy="519113"/>
          </a:xfrm>
          <a:prstGeom prst="rect">
            <a:avLst/>
          </a:prstGeom>
          <a:noFill/>
          <a:ln w="9525">
            <a:noFill/>
            <a:miter lim="800000"/>
            <a:headEnd/>
            <a:tailEnd/>
          </a:ln>
        </p:spPr>
        <p:txBody>
          <a:bodyPr wrap="none">
            <a:spAutoFit/>
          </a:bodyPr>
          <a:lstStyle/>
          <a:p>
            <a:r>
              <a:rPr lang="en-US" sz="2800" b="1"/>
              <a:t>Mylohyoid</a:t>
            </a:r>
            <a:endParaRPr lang="en-US" sz="2800"/>
          </a:p>
        </p:txBody>
      </p:sp>
      <p:sp>
        <p:nvSpPr>
          <p:cNvPr id="26631" name="Text Box 12"/>
          <p:cNvSpPr txBox="1">
            <a:spLocks noChangeArrowheads="1"/>
          </p:cNvSpPr>
          <p:nvPr/>
        </p:nvSpPr>
        <p:spPr bwMode="auto">
          <a:xfrm>
            <a:off x="304800" y="4495800"/>
            <a:ext cx="2057400" cy="519113"/>
          </a:xfrm>
          <a:prstGeom prst="rect">
            <a:avLst/>
          </a:prstGeom>
          <a:noFill/>
          <a:ln w="9525">
            <a:noFill/>
            <a:miter lim="800000"/>
            <a:headEnd/>
            <a:tailEnd/>
          </a:ln>
        </p:spPr>
        <p:txBody>
          <a:bodyPr>
            <a:spAutoFit/>
          </a:bodyPr>
          <a:lstStyle/>
          <a:p>
            <a:pPr>
              <a:spcBef>
                <a:spcPct val="50000"/>
              </a:spcBef>
            </a:pPr>
            <a:r>
              <a:rPr lang="en-US" sz="2800" b="1"/>
              <a:t>Stylohyoid</a:t>
            </a:r>
            <a:endParaRPr lang="en-US"/>
          </a:p>
        </p:txBody>
      </p:sp>
      <p:sp>
        <p:nvSpPr>
          <p:cNvPr id="26632" name="Text Box 13"/>
          <p:cNvSpPr txBox="1">
            <a:spLocks noChangeArrowheads="1"/>
          </p:cNvSpPr>
          <p:nvPr/>
        </p:nvSpPr>
        <p:spPr bwMode="auto">
          <a:xfrm>
            <a:off x="5662613" y="4749800"/>
            <a:ext cx="1982787" cy="519113"/>
          </a:xfrm>
          <a:prstGeom prst="rect">
            <a:avLst/>
          </a:prstGeom>
          <a:noFill/>
          <a:ln w="9525">
            <a:noFill/>
            <a:miter lim="800000"/>
            <a:headEnd/>
            <a:tailEnd/>
          </a:ln>
        </p:spPr>
        <p:txBody>
          <a:bodyPr wrap="none">
            <a:spAutoFit/>
          </a:bodyPr>
          <a:lstStyle/>
          <a:p>
            <a:r>
              <a:rPr lang="en-US" sz="2800" b="1"/>
              <a:t>Thyrohyoid</a:t>
            </a:r>
            <a:endParaRPr lang="en-US" sz="2800"/>
          </a:p>
        </p:txBody>
      </p:sp>
      <p:sp>
        <p:nvSpPr>
          <p:cNvPr id="24591" name="Line 15"/>
          <p:cNvSpPr>
            <a:spLocks noChangeShapeType="1"/>
          </p:cNvSpPr>
          <p:nvPr/>
        </p:nvSpPr>
        <p:spPr bwMode="auto">
          <a:xfrm flipV="1">
            <a:off x="4648200" y="3657600"/>
            <a:ext cx="838200" cy="6858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24592" name="Line 16"/>
          <p:cNvSpPr>
            <a:spLocks noChangeShapeType="1"/>
          </p:cNvSpPr>
          <p:nvPr/>
        </p:nvSpPr>
        <p:spPr bwMode="auto">
          <a:xfrm flipV="1">
            <a:off x="3962400" y="5105400"/>
            <a:ext cx="1828800" cy="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24593" name="Line 17"/>
          <p:cNvSpPr>
            <a:spLocks noChangeShapeType="1"/>
          </p:cNvSpPr>
          <p:nvPr/>
        </p:nvSpPr>
        <p:spPr bwMode="auto">
          <a:xfrm>
            <a:off x="3124200" y="3657600"/>
            <a:ext cx="1066800" cy="6858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24594" name="Line 18"/>
          <p:cNvSpPr>
            <a:spLocks noChangeShapeType="1"/>
          </p:cNvSpPr>
          <p:nvPr/>
        </p:nvSpPr>
        <p:spPr bwMode="auto">
          <a:xfrm flipV="1">
            <a:off x="2286000" y="4572000"/>
            <a:ext cx="1524000" cy="2286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8910" y="0"/>
            <a:ext cx="7242048" cy="1143000"/>
          </a:xfrm>
        </p:spPr>
        <p:txBody>
          <a:bodyPr/>
          <a:lstStyle/>
          <a:p>
            <a:r>
              <a:rPr lang="en-US" dirty="0" smtClean="0"/>
              <a:t>Muscles of soft palate</a:t>
            </a:r>
            <a:endParaRPr lang="ar-IQ" dirty="0"/>
          </a:p>
        </p:txBody>
      </p:sp>
      <p:pic>
        <p:nvPicPr>
          <p:cNvPr id="86017" name="Picture 1"/>
          <p:cNvPicPr>
            <a:picLocks noChangeAspect="1" noChangeArrowheads="1"/>
          </p:cNvPicPr>
          <p:nvPr/>
        </p:nvPicPr>
        <p:blipFill>
          <a:blip r:embed="rId2"/>
          <a:srcRect/>
          <a:stretch>
            <a:fillRect/>
          </a:stretch>
        </p:blipFill>
        <p:spPr bwMode="auto">
          <a:xfrm rot="5400000">
            <a:off x="629004" y="2657088"/>
            <a:ext cx="3706824" cy="4107640"/>
          </a:xfrm>
          <a:prstGeom prst="rect">
            <a:avLst/>
          </a:prstGeom>
          <a:noFill/>
          <a:ln w="9525">
            <a:noFill/>
            <a:miter lim="800000"/>
            <a:headEnd/>
            <a:tailEnd/>
          </a:ln>
          <a:effectLst/>
        </p:spPr>
      </p:pic>
      <p:sp>
        <p:nvSpPr>
          <p:cNvPr id="5" name="مربع نص 4"/>
          <p:cNvSpPr txBox="1"/>
          <p:nvPr/>
        </p:nvSpPr>
        <p:spPr>
          <a:xfrm>
            <a:off x="214282" y="1214422"/>
            <a:ext cx="3286148" cy="1477328"/>
          </a:xfrm>
          <a:prstGeom prst="rect">
            <a:avLst/>
          </a:prstGeom>
          <a:noFill/>
        </p:spPr>
        <p:txBody>
          <a:bodyPr wrap="square" rtlCol="1">
            <a:spAutoFit/>
          </a:bodyPr>
          <a:lstStyle/>
          <a:p>
            <a:pPr algn="just" rtl="0">
              <a:buFont typeface="Arial" pitchFamily="34" charset="0"/>
              <a:buChar char="•"/>
            </a:pPr>
            <a:r>
              <a:rPr lang="en-US" b="1" dirty="0" err="1" smtClean="0"/>
              <a:t>Palatopharyngeal</a:t>
            </a:r>
            <a:r>
              <a:rPr lang="en-US" b="1" dirty="0" smtClean="0"/>
              <a:t> m.</a:t>
            </a:r>
          </a:p>
          <a:p>
            <a:pPr algn="just" rtl="0">
              <a:buFont typeface="Arial" pitchFamily="34" charset="0"/>
              <a:buChar char="•"/>
            </a:pPr>
            <a:r>
              <a:rPr lang="en-US" b="1" dirty="0" err="1" smtClean="0"/>
              <a:t>Palato</a:t>
            </a:r>
            <a:r>
              <a:rPr lang="en-US" b="1" dirty="0" smtClean="0"/>
              <a:t> </a:t>
            </a:r>
            <a:r>
              <a:rPr lang="en-US" b="1" dirty="0" err="1" smtClean="0"/>
              <a:t>glossus</a:t>
            </a:r>
            <a:r>
              <a:rPr lang="en-US" b="1" dirty="0" smtClean="0"/>
              <a:t> m.</a:t>
            </a:r>
          </a:p>
          <a:p>
            <a:pPr algn="just" rtl="0">
              <a:buFont typeface="Arial" pitchFamily="34" charset="0"/>
              <a:buChar char="•"/>
            </a:pPr>
            <a:r>
              <a:rPr lang="en-US" b="1" dirty="0" err="1" smtClean="0"/>
              <a:t>Azygos</a:t>
            </a:r>
            <a:r>
              <a:rPr lang="en-US" b="1" dirty="0" smtClean="0"/>
              <a:t> </a:t>
            </a:r>
            <a:r>
              <a:rPr lang="en-US" b="1" dirty="0" err="1" smtClean="0"/>
              <a:t>uvulae</a:t>
            </a:r>
            <a:r>
              <a:rPr lang="en-US" b="1" dirty="0" smtClean="0"/>
              <a:t> m.</a:t>
            </a:r>
          </a:p>
          <a:p>
            <a:pPr algn="just" rtl="0">
              <a:buFont typeface="Arial" pitchFamily="34" charset="0"/>
              <a:buChar char="•"/>
            </a:pPr>
            <a:r>
              <a:rPr lang="en-US" b="1" dirty="0" smtClean="0"/>
              <a:t>Tensor </a:t>
            </a:r>
            <a:r>
              <a:rPr lang="en-US" b="1" dirty="0" err="1" smtClean="0"/>
              <a:t>palati</a:t>
            </a:r>
            <a:r>
              <a:rPr lang="en-US" b="1" dirty="0" smtClean="0"/>
              <a:t> m.</a:t>
            </a:r>
          </a:p>
          <a:p>
            <a:pPr algn="just" rtl="0">
              <a:buFont typeface="Arial" pitchFamily="34" charset="0"/>
              <a:buChar char="•"/>
            </a:pPr>
            <a:r>
              <a:rPr lang="en-US" b="1" dirty="0" err="1" smtClean="0"/>
              <a:t>Levator</a:t>
            </a:r>
            <a:r>
              <a:rPr lang="en-US" b="1" dirty="0" smtClean="0"/>
              <a:t> </a:t>
            </a:r>
            <a:r>
              <a:rPr lang="en-US" b="1" dirty="0" err="1" smtClean="0"/>
              <a:t>palati</a:t>
            </a:r>
            <a:r>
              <a:rPr lang="en-US" b="1" dirty="0" smtClean="0"/>
              <a:t> m.</a:t>
            </a:r>
            <a:endParaRPr lang="ar-IQ" b="1" dirty="0"/>
          </a:p>
        </p:txBody>
      </p:sp>
      <p:pic>
        <p:nvPicPr>
          <p:cNvPr id="6" name="Picture 2"/>
          <p:cNvPicPr>
            <a:picLocks noChangeAspect="1" noChangeArrowheads="1"/>
          </p:cNvPicPr>
          <p:nvPr/>
        </p:nvPicPr>
        <p:blipFill>
          <a:blip r:embed="rId3"/>
          <a:srcRect/>
          <a:stretch>
            <a:fillRect/>
          </a:stretch>
        </p:blipFill>
        <p:spPr bwMode="auto">
          <a:xfrm rot="5400000">
            <a:off x="5332861" y="1453694"/>
            <a:ext cx="2569822" cy="3234288"/>
          </a:xfrm>
          <a:prstGeom prst="rect">
            <a:avLst/>
          </a:prstGeom>
          <a:noFill/>
          <a:ln w="9525">
            <a:noFill/>
            <a:miter lim="800000"/>
            <a:headEnd/>
            <a:tailEnd/>
          </a:ln>
          <a:effectLst/>
        </p:spPr>
      </p:pic>
      <p:sp>
        <p:nvSpPr>
          <p:cNvPr id="7" name="مربع نص 6"/>
          <p:cNvSpPr txBox="1"/>
          <p:nvPr/>
        </p:nvSpPr>
        <p:spPr>
          <a:xfrm>
            <a:off x="5072066" y="1916660"/>
            <a:ext cx="2428892" cy="369332"/>
          </a:xfrm>
          <a:prstGeom prst="rect">
            <a:avLst/>
          </a:prstGeom>
          <a:noFill/>
        </p:spPr>
        <p:txBody>
          <a:bodyPr wrap="square" rtlCol="1">
            <a:spAutoFit/>
          </a:bodyPr>
          <a:lstStyle/>
          <a:p>
            <a:pPr algn="just" rtl="0"/>
            <a:r>
              <a:rPr lang="en-US" dirty="0" err="1" smtClean="0">
                <a:solidFill>
                  <a:schemeClr val="bg1"/>
                </a:solidFill>
              </a:rPr>
              <a:t>Palatopharyngeal</a:t>
            </a:r>
            <a:r>
              <a:rPr lang="en-US" dirty="0" smtClean="0">
                <a:solidFill>
                  <a:schemeClr val="bg1"/>
                </a:solidFill>
              </a:rPr>
              <a:t> m.</a:t>
            </a:r>
          </a:p>
        </p:txBody>
      </p:sp>
      <p:sp>
        <p:nvSpPr>
          <p:cNvPr id="8" name="مربع نص 7"/>
          <p:cNvSpPr txBox="1"/>
          <p:nvPr/>
        </p:nvSpPr>
        <p:spPr>
          <a:xfrm>
            <a:off x="6929422" y="2285992"/>
            <a:ext cx="2214578" cy="369332"/>
          </a:xfrm>
          <a:prstGeom prst="rect">
            <a:avLst/>
          </a:prstGeom>
          <a:noFill/>
        </p:spPr>
        <p:txBody>
          <a:bodyPr wrap="square" rtlCol="1">
            <a:spAutoFit/>
          </a:bodyPr>
          <a:lstStyle/>
          <a:p>
            <a:pPr algn="just" rtl="0"/>
            <a:r>
              <a:rPr lang="en-US" dirty="0" err="1" smtClean="0">
                <a:solidFill>
                  <a:schemeClr val="bg1"/>
                </a:solidFill>
              </a:rPr>
              <a:t>Palato</a:t>
            </a:r>
            <a:r>
              <a:rPr lang="en-US" dirty="0" smtClean="0">
                <a:solidFill>
                  <a:schemeClr val="bg1"/>
                </a:solidFill>
              </a:rPr>
              <a:t> </a:t>
            </a:r>
            <a:r>
              <a:rPr lang="en-US" dirty="0" err="1" smtClean="0">
                <a:solidFill>
                  <a:schemeClr val="bg1"/>
                </a:solidFill>
              </a:rPr>
              <a:t>glossus</a:t>
            </a:r>
            <a:r>
              <a:rPr lang="en-US" dirty="0" smtClean="0">
                <a:solidFill>
                  <a:schemeClr val="bg1"/>
                </a:solidFill>
              </a:rPr>
              <a:t> m.</a:t>
            </a:r>
          </a:p>
        </p:txBody>
      </p:sp>
      <p:sp>
        <p:nvSpPr>
          <p:cNvPr id="9" name="مستطيل 8"/>
          <p:cNvSpPr/>
          <p:nvPr/>
        </p:nvSpPr>
        <p:spPr>
          <a:xfrm>
            <a:off x="5429256" y="3786190"/>
            <a:ext cx="2069797" cy="369332"/>
          </a:xfrm>
          <a:prstGeom prst="rect">
            <a:avLst/>
          </a:prstGeom>
        </p:spPr>
        <p:txBody>
          <a:bodyPr wrap="none">
            <a:spAutoFit/>
          </a:bodyPr>
          <a:lstStyle/>
          <a:p>
            <a:pPr algn="just" rtl="0"/>
            <a:r>
              <a:rPr lang="en-US" dirty="0" err="1" smtClean="0">
                <a:solidFill>
                  <a:schemeClr val="bg1"/>
                </a:solidFill>
              </a:rPr>
              <a:t>Azygos</a:t>
            </a:r>
            <a:r>
              <a:rPr lang="en-US" dirty="0" smtClean="0">
                <a:solidFill>
                  <a:schemeClr val="bg1"/>
                </a:solidFill>
              </a:rPr>
              <a:t> </a:t>
            </a:r>
            <a:r>
              <a:rPr lang="en-US" dirty="0" err="1" smtClean="0">
                <a:solidFill>
                  <a:schemeClr val="bg1"/>
                </a:solidFill>
              </a:rPr>
              <a:t>uvulae</a:t>
            </a:r>
            <a:r>
              <a:rPr lang="en-US" dirty="0" smtClean="0">
                <a:solidFill>
                  <a:schemeClr val="bg1"/>
                </a:solidFill>
              </a:rPr>
              <a:t> m.</a:t>
            </a:r>
          </a:p>
        </p:txBody>
      </p:sp>
      <p:cxnSp>
        <p:nvCxnSpPr>
          <p:cNvPr id="11" name="رابط كسهم مستقيم 10"/>
          <p:cNvCxnSpPr/>
          <p:nvPr/>
        </p:nvCxnSpPr>
        <p:spPr>
          <a:xfrm rot="16200000" flipH="1">
            <a:off x="7358082" y="3000372"/>
            <a:ext cx="785818" cy="7143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643570" y="2714620"/>
            <a:ext cx="785818" cy="7143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dirty="0"/>
          </a:p>
        </p:txBody>
      </p:sp>
      <p:pic>
        <p:nvPicPr>
          <p:cNvPr id="132099" name="Picture 3"/>
          <p:cNvPicPr>
            <a:picLocks noChangeAspect="1" noChangeArrowheads="1"/>
          </p:cNvPicPr>
          <p:nvPr/>
        </p:nvPicPr>
        <p:blipFill>
          <a:blip r:embed="rId2"/>
          <a:srcRect/>
          <a:stretch>
            <a:fillRect/>
          </a:stretch>
        </p:blipFill>
        <p:spPr bwMode="auto">
          <a:xfrm>
            <a:off x="1876425" y="1647825"/>
            <a:ext cx="7267575" cy="5210175"/>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0"/>
            <a:ext cx="3357586" cy="25156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عنوان 1"/>
          <p:cNvSpPr>
            <a:spLocks noGrp="1"/>
          </p:cNvSpPr>
          <p:nvPr>
            <p:ph type="ctrTitle"/>
          </p:nvPr>
        </p:nvSpPr>
        <p:spPr>
          <a:xfrm>
            <a:off x="3366868" y="533400"/>
            <a:ext cx="5105400" cy="2252658"/>
          </a:xfrm>
        </p:spPr>
        <p:txBody>
          <a:bodyPr/>
          <a:lstStyle/>
          <a:p>
            <a:pPr algn="ctr" rtl="0" eaLnBrk="1" hangingPunct="1"/>
            <a:r>
              <a:rPr lang="en-US" sz="3600" b="1" i="1" dirty="0" smtClean="0">
                <a:cs typeface="Times New Roman" pitchFamily="18" charset="0"/>
              </a:rPr>
              <a:t>The </a:t>
            </a:r>
            <a:r>
              <a:rPr lang="en-US" sz="3600" b="1" i="1" dirty="0" err="1" smtClean="0">
                <a:cs typeface="Times New Roman" pitchFamily="18" charset="0"/>
              </a:rPr>
              <a:t>Temporomandibular</a:t>
            </a:r>
            <a:r>
              <a:rPr lang="en-US" sz="3600" b="1" i="1" dirty="0" smtClean="0">
                <a:cs typeface="Times New Roman" pitchFamily="18" charset="0"/>
              </a:rPr>
              <a:t> Joint</a:t>
            </a:r>
            <a:endParaRPr lang="ar-IQ" sz="3600" dirty="0" smtClean="0"/>
          </a:p>
        </p:txBody>
      </p:sp>
      <p:sp>
        <p:nvSpPr>
          <p:cNvPr id="3" name="عنوان فرعي 2"/>
          <p:cNvSpPr>
            <a:spLocks noGrp="1"/>
          </p:cNvSpPr>
          <p:nvPr>
            <p:ph type="subTitle" idx="1"/>
          </p:nvPr>
        </p:nvSpPr>
        <p:spPr/>
        <p:txBody>
          <a:bodyPr rtlCol="1">
            <a:normAutofit/>
          </a:bodyPr>
          <a:lstStyle/>
          <a:p>
            <a:pPr eaLnBrk="1" fontAlgn="auto" hangingPunct="1">
              <a:spcAft>
                <a:spcPts val="0"/>
              </a:spcAft>
              <a:defRPr/>
            </a:pPr>
            <a:endParaRPr lang="ar-IQ"/>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عنصر نائب للمحتوى 2"/>
          <p:cNvSpPr>
            <a:spLocks noGrp="1"/>
          </p:cNvSpPr>
          <p:nvPr>
            <p:ph idx="1"/>
          </p:nvPr>
        </p:nvSpPr>
        <p:spPr>
          <a:xfrm>
            <a:off x="457200" y="714375"/>
            <a:ext cx="8229600" cy="5411788"/>
          </a:xfrm>
        </p:spPr>
        <p:txBody>
          <a:bodyPr/>
          <a:lstStyle/>
          <a:p>
            <a:pPr algn="just" rtl="0" eaLnBrk="1" hangingPunct="1"/>
            <a:r>
              <a:rPr lang="en-US" i="1" smtClean="0">
                <a:cs typeface="Arial" pitchFamily="34" charset="0"/>
              </a:rPr>
              <a:t>The right and left temporomandibular joints are the two places where the mandible connects with the rest of the skull. In general terms, the temporomandibular joint is formed by the glenoid fossa and articular eminence of the temporal bone and by the condyle of the mandible. The fossa and eminence are separated from contact with the condyle by an articular disc.</a:t>
            </a:r>
          </a:p>
          <a:p>
            <a:pPr algn="just" rtl="0" eaLnBrk="1" hangingPunct="1"/>
            <a:endParaRPr lang="ar-IQ"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rtlCol="1">
            <a:normAutofit fontScale="90000"/>
          </a:bodyPr>
          <a:lstStyle/>
          <a:p>
            <a:pPr rtl="0" eaLnBrk="1" fontAlgn="auto" hangingPunct="1">
              <a:spcAft>
                <a:spcPts val="0"/>
              </a:spcAft>
              <a:defRPr/>
            </a:pPr>
            <a:r>
              <a:rPr lang="en-US" b="1" i="1" dirty="0" err="1" smtClean="0"/>
              <a:t>Temporomandibular</a:t>
            </a:r>
            <a:r>
              <a:rPr lang="en-US" b="1" i="1" dirty="0" smtClean="0"/>
              <a:t> Joint Structure</a:t>
            </a:r>
            <a:endParaRPr lang="ar-IQ" dirty="0"/>
          </a:p>
        </p:txBody>
      </p:sp>
      <p:pic>
        <p:nvPicPr>
          <p:cNvPr id="34819" name="Picture 2"/>
          <p:cNvPicPr>
            <a:picLocks noGrp="1" noChangeAspect="1" noChangeArrowheads="1"/>
          </p:cNvPicPr>
          <p:nvPr>
            <p:ph idx="1"/>
          </p:nvPr>
        </p:nvPicPr>
        <p:blipFill>
          <a:blip r:embed="rId2"/>
          <a:srcRect/>
          <a:stretch>
            <a:fillRect/>
          </a:stretch>
        </p:blipFill>
        <p:spPr>
          <a:xfrm>
            <a:off x="1000125" y="1428750"/>
            <a:ext cx="7286625" cy="47545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643188"/>
            <a:ext cx="8229600" cy="3482975"/>
          </a:xfrm>
        </p:spPr>
        <p:txBody>
          <a:bodyPr rtlCol="1">
            <a:normAutofit/>
          </a:bodyPr>
          <a:lstStyle/>
          <a:p>
            <a:pPr algn="just" rtl="0" eaLnBrk="1" fontAlgn="auto" hangingPunct="1">
              <a:spcAft>
                <a:spcPts val="0"/>
              </a:spcAft>
              <a:defRPr/>
            </a:pPr>
            <a:r>
              <a:rPr lang="en-US" b="1" i="1" dirty="0" err="1" smtClean="0"/>
              <a:t>Glenoid</a:t>
            </a:r>
            <a:r>
              <a:rPr lang="en-US" b="1" i="1" dirty="0" smtClean="0"/>
              <a:t> </a:t>
            </a:r>
            <a:r>
              <a:rPr lang="en-US" b="1" i="1" dirty="0" err="1" smtClean="0"/>
              <a:t>Fossa</a:t>
            </a:r>
            <a:endParaRPr lang="en-US" b="1" i="1" dirty="0" smtClean="0"/>
          </a:p>
          <a:p>
            <a:pPr algn="just" rtl="0" eaLnBrk="1" fontAlgn="auto" hangingPunct="1">
              <a:spcAft>
                <a:spcPts val="0"/>
              </a:spcAft>
              <a:defRPr/>
            </a:pPr>
            <a:r>
              <a:rPr lang="en-US" i="1" dirty="0" smtClean="0"/>
              <a:t>The </a:t>
            </a:r>
            <a:r>
              <a:rPr lang="en-US" i="1" dirty="0" err="1" smtClean="0"/>
              <a:t>glenoid</a:t>
            </a:r>
            <a:r>
              <a:rPr lang="en-US" i="1" dirty="0" smtClean="0"/>
              <a:t> </a:t>
            </a:r>
            <a:r>
              <a:rPr lang="en-US" i="1" dirty="0" err="1" smtClean="0"/>
              <a:t>fossa</a:t>
            </a:r>
            <a:r>
              <a:rPr lang="en-US" i="1" dirty="0" smtClean="0"/>
              <a:t> is a deep hollow on the under surface of the </a:t>
            </a:r>
            <a:r>
              <a:rPr lang="en-US" i="1" dirty="0" err="1" smtClean="0"/>
              <a:t>zygomatic</a:t>
            </a:r>
            <a:r>
              <a:rPr lang="en-US" i="1" dirty="0" smtClean="0"/>
              <a:t> process of the temporal bone. The base of the </a:t>
            </a:r>
            <a:r>
              <a:rPr lang="en-US" i="1" dirty="0" err="1" smtClean="0"/>
              <a:t>zygomatic</a:t>
            </a:r>
            <a:r>
              <a:rPr lang="en-US" i="1" dirty="0" smtClean="0"/>
              <a:t> process is the place where the process originates from the central mass of the temporal bone. The </a:t>
            </a:r>
            <a:r>
              <a:rPr lang="en-US" i="1" dirty="0" err="1" smtClean="0"/>
              <a:t>condyle</a:t>
            </a:r>
            <a:r>
              <a:rPr lang="en-US" i="1" dirty="0" smtClean="0"/>
              <a:t> stays in the </a:t>
            </a:r>
            <a:r>
              <a:rPr lang="en-US" i="1" dirty="0" err="1" smtClean="0"/>
              <a:t>fossa</a:t>
            </a:r>
            <a:r>
              <a:rPr lang="en-US" i="1" dirty="0" smtClean="0"/>
              <a:t> during ordinary opening and closing (hinge) movements.</a:t>
            </a:r>
          </a:p>
          <a:p>
            <a:pPr eaLnBrk="1" fontAlgn="auto" hangingPunct="1">
              <a:spcAft>
                <a:spcPts val="0"/>
              </a:spcAft>
              <a:defRPr/>
            </a:pPr>
            <a:endParaRPr lang="ar-IQ" dirty="0"/>
          </a:p>
        </p:txBody>
      </p:sp>
      <p:pic>
        <p:nvPicPr>
          <p:cNvPr id="35843" name="Picture 2" descr="H:\aliaa w alomari\anatomy_files\tmj 5.jpg"/>
          <p:cNvPicPr>
            <a:picLocks noChangeAspect="1" noChangeArrowheads="1"/>
          </p:cNvPicPr>
          <p:nvPr/>
        </p:nvPicPr>
        <p:blipFill>
          <a:blip r:embed="rId2"/>
          <a:srcRect/>
          <a:stretch>
            <a:fillRect/>
          </a:stretch>
        </p:blipFill>
        <p:spPr bwMode="auto">
          <a:xfrm>
            <a:off x="5000625" y="285750"/>
            <a:ext cx="3810000" cy="2867025"/>
          </a:xfrm>
          <a:prstGeom prst="rect">
            <a:avLst/>
          </a:prstGeom>
          <a:noFill/>
          <a:ln w="9525">
            <a:noFill/>
            <a:miter lim="800000"/>
            <a:headEnd/>
            <a:tailEnd/>
          </a:ln>
        </p:spPr>
      </p:pic>
      <p:pic>
        <p:nvPicPr>
          <p:cNvPr id="4" name="Picture 5" descr="Figure_145"/>
          <p:cNvPicPr>
            <a:picLocks noChangeAspect="1" noChangeArrowheads="1"/>
          </p:cNvPicPr>
          <p:nvPr/>
        </p:nvPicPr>
        <p:blipFill>
          <a:blip r:embed="rId3"/>
          <a:srcRect/>
          <a:stretch>
            <a:fillRect/>
          </a:stretch>
        </p:blipFill>
        <p:spPr bwMode="auto">
          <a:xfrm>
            <a:off x="500034" y="214290"/>
            <a:ext cx="3506836" cy="2428892"/>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714625"/>
            <a:ext cx="8229600" cy="3411538"/>
          </a:xfrm>
        </p:spPr>
        <p:txBody>
          <a:bodyPr rtlCol="1">
            <a:normAutofit fontScale="92500" lnSpcReduction="10000"/>
          </a:bodyPr>
          <a:lstStyle/>
          <a:p>
            <a:pPr algn="just" rtl="0" eaLnBrk="1" fontAlgn="auto" hangingPunct="1">
              <a:spcAft>
                <a:spcPts val="0"/>
              </a:spcAft>
              <a:defRPr/>
            </a:pPr>
            <a:r>
              <a:rPr lang="en-US" b="1" i="1" dirty="0" err="1" smtClean="0"/>
              <a:t>Articular</a:t>
            </a:r>
            <a:r>
              <a:rPr lang="en-US" b="1" i="1" dirty="0" smtClean="0"/>
              <a:t> Eminence</a:t>
            </a:r>
          </a:p>
          <a:p>
            <a:pPr algn="just" rtl="0" eaLnBrk="1" fontAlgn="auto" hangingPunct="1">
              <a:spcAft>
                <a:spcPts val="0"/>
              </a:spcAft>
              <a:defRPr/>
            </a:pPr>
            <a:r>
              <a:rPr lang="en-US" i="1" dirty="0" smtClean="0"/>
              <a:t>The </a:t>
            </a:r>
            <a:r>
              <a:rPr lang="en-US" i="1" dirty="0" err="1" smtClean="0"/>
              <a:t>articular</a:t>
            </a:r>
            <a:r>
              <a:rPr lang="en-US" i="1" dirty="0" smtClean="0"/>
              <a:t> eminence is a ramp-shaped prominence which extends forward and downward from the anterior boundary of the </a:t>
            </a:r>
            <a:r>
              <a:rPr lang="en-US" i="1" dirty="0" err="1" smtClean="0"/>
              <a:t>glenoid</a:t>
            </a:r>
            <a:r>
              <a:rPr lang="en-US" i="1" dirty="0" smtClean="0"/>
              <a:t> </a:t>
            </a:r>
            <a:r>
              <a:rPr lang="en-US" i="1" dirty="0" err="1" smtClean="0"/>
              <a:t>fossa</a:t>
            </a:r>
            <a:r>
              <a:rPr lang="en-US" i="1" dirty="0" smtClean="0"/>
              <a:t>. During forward (protrusive) movements of the entire mandible, both </a:t>
            </a:r>
            <a:r>
              <a:rPr lang="en-US" i="1" dirty="0" err="1" smtClean="0"/>
              <a:t>condyles</a:t>
            </a:r>
            <a:r>
              <a:rPr lang="en-US" i="1" dirty="0" smtClean="0"/>
              <a:t> leave their </a:t>
            </a:r>
            <a:r>
              <a:rPr lang="en-US" i="1" dirty="0" err="1" smtClean="0"/>
              <a:t>fossae</a:t>
            </a:r>
            <a:r>
              <a:rPr lang="en-US" i="1" dirty="0" smtClean="0"/>
              <a:t> and move onto eminences. In lateral movements, one </a:t>
            </a:r>
            <a:r>
              <a:rPr lang="en-US" i="1" dirty="0" err="1" smtClean="0"/>
              <a:t>condyle</a:t>
            </a:r>
            <a:r>
              <a:rPr lang="en-US" i="1" dirty="0" smtClean="0"/>
              <a:t> usually stays in a </a:t>
            </a:r>
            <a:r>
              <a:rPr lang="en-US" i="1" dirty="0" err="1" smtClean="0"/>
              <a:t>fossa</a:t>
            </a:r>
            <a:r>
              <a:rPr lang="en-US" i="1" dirty="0" smtClean="0"/>
              <a:t> and the other </a:t>
            </a:r>
            <a:r>
              <a:rPr lang="en-US" i="1" dirty="0" err="1" smtClean="0"/>
              <a:t>condyle</a:t>
            </a:r>
            <a:r>
              <a:rPr lang="en-US" i="1" dirty="0" smtClean="0"/>
              <a:t> moves out of the </a:t>
            </a:r>
            <a:r>
              <a:rPr lang="en-US" i="1" dirty="0" err="1" smtClean="0"/>
              <a:t>fossa</a:t>
            </a:r>
            <a:r>
              <a:rPr lang="en-US" i="1" dirty="0" smtClean="0"/>
              <a:t> onto its eminence.</a:t>
            </a:r>
            <a:endParaRPr lang="en-US" i="1" dirty="0"/>
          </a:p>
        </p:txBody>
      </p:sp>
      <p:pic>
        <p:nvPicPr>
          <p:cNvPr id="36867" name="Picture 3" descr="H:\aliaa w alomari\anatomy_files\tmj 3.jpg"/>
          <p:cNvPicPr>
            <a:picLocks noChangeAspect="1" noChangeArrowheads="1"/>
          </p:cNvPicPr>
          <p:nvPr/>
        </p:nvPicPr>
        <p:blipFill>
          <a:blip r:embed="rId2"/>
          <a:srcRect/>
          <a:stretch>
            <a:fillRect/>
          </a:stretch>
        </p:blipFill>
        <p:spPr bwMode="auto">
          <a:xfrm>
            <a:off x="5072063" y="285750"/>
            <a:ext cx="3810000"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fontScale="90000"/>
          </a:bodyPr>
          <a:lstStyle/>
          <a:p>
            <a:pPr eaLnBrk="1" hangingPunct="1"/>
            <a:r>
              <a:rPr lang="en-US" smtClean="0">
                <a:cs typeface="Times New Roman" pitchFamily="18" charset="0"/>
              </a:rPr>
              <a:t>Muscles of Facial Expression</a:t>
            </a:r>
          </a:p>
        </p:txBody>
      </p:sp>
      <p:sp>
        <p:nvSpPr>
          <p:cNvPr id="10244" name="Rectangle 3"/>
          <p:cNvSpPr>
            <a:spLocks noGrp="1" noChangeArrowheads="1"/>
          </p:cNvSpPr>
          <p:nvPr>
            <p:ph idx="1"/>
          </p:nvPr>
        </p:nvSpPr>
        <p:spPr>
          <a:xfrm>
            <a:off x="457200" y="1600200"/>
            <a:ext cx="7988300" cy="4525963"/>
          </a:xfrm>
        </p:spPr>
        <p:txBody>
          <a:bodyPr/>
          <a:lstStyle/>
          <a:p>
            <a:pPr algn="just" rtl="0" eaLnBrk="1" hangingPunct="1"/>
            <a:r>
              <a:rPr lang="en-US" dirty="0" smtClean="0">
                <a:cs typeface="Arial" pitchFamily="34" charset="0"/>
              </a:rPr>
              <a:t>Small muscles that insert into the dermis.</a:t>
            </a:r>
          </a:p>
          <a:p>
            <a:pPr algn="just" rtl="0" eaLnBrk="1" hangingPunct="1"/>
            <a:r>
              <a:rPr lang="en-US" dirty="0" smtClean="0">
                <a:cs typeface="Arial" pitchFamily="34" charset="0"/>
              </a:rPr>
              <a:t>Innervated by facial nerve (CN VII).</a:t>
            </a:r>
          </a:p>
          <a:p>
            <a:pPr algn="just" rtl="0" eaLnBrk="1" hangingPunct="1"/>
            <a:r>
              <a:rPr lang="en-US" dirty="0" smtClean="0">
                <a:cs typeface="Arial" pitchFamily="34" charset="0"/>
              </a:rPr>
              <a:t>Paralysis causes face to sag.</a:t>
            </a:r>
          </a:p>
          <a:p>
            <a:pPr algn="just" rtl="0" eaLnBrk="1" hangingPunct="1"/>
            <a:r>
              <a:rPr lang="en-US" dirty="0" smtClean="0">
                <a:cs typeface="Arial" pitchFamily="34" charset="0"/>
              </a:rPr>
              <a:t>Found in scalp, forehead, around the eyes, nose and mouth, and in the neck.</a:t>
            </a:r>
          </a:p>
        </p:txBody>
      </p:sp>
      <p:sp>
        <p:nvSpPr>
          <p:cNvPr id="20482" name="Slide Number Placeholder 4"/>
          <p:cNvSpPr>
            <a:spLocks noGrp="1"/>
          </p:cNvSpPr>
          <p:nvPr>
            <p:ph type="sldNum" sz="quarter" idx="12"/>
          </p:nvPr>
        </p:nvSpPr>
        <p:spPr>
          <a:xfrm>
            <a:off x="3124200" y="6356350"/>
            <a:ext cx="2895600" cy="365125"/>
          </a:xfrm>
        </p:spPr>
        <p:txBody>
          <a:bodyPr/>
          <a:lstStyle/>
          <a:p>
            <a:pPr algn="ctr">
              <a:defRPr/>
            </a:pPr>
            <a:r>
              <a:rPr lang="en-US">
                <a:latin typeface="Arial" pitchFamily="34" charset="0"/>
              </a:rPr>
              <a:t>10-</a:t>
            </a:r>
            <a:fld id="{A12FDBE7-9690-49B5-A679-2BB67D4207AC}" type="slidenum">
              <a:rPr lang="en-US">
                <a:latin typeface="Arial" pitchFamily="34" charset="0"/>
              </a:rPr>
              <a:pPr algn="ctr">
                <a:defRPr/>
              </a:pPr>
              <a:t>3</a:t>
            </a:fld>
            <a:endParaRPr lang="en-US">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85813"/>
            <a:ext cx="5472113" cy="5715000"/>
          </a:xfrm>
        </p:spPr>
        <p:txBody>
          <a:bodyPr rtlCol="1">
            <a:normAutofit/>
          </a:bodyPr>
          <a:lstStyle/>
          <a:p>
            <a:pPr algn="just" rtl="0" eaLnBrk="1" fontAlgn="auto" hangingPunct="1">
              <a:spcAft>
                <a:spcPts val="0"/>
              </a:spcAft>
              <a:defRPr/>
            </a:pPr>
            <a:r>
              <a:rPr lang="en-US" b="1" i="1" dirty="0" err="1" smtClean="0"/>
              <a:t>Condyle</a:t>
            </a:r>
            <a:r>
              <a:rPr lang="en-US" i="1" dirty="0" smtClean="0"/>
              <a:t> The </a:t>
            </a:r>
            <a:r>
              <a:rPr lang="en-US" i="1" dirty="0" err="1" smtClean="0"/>
              <a:t>condyle</a:t>
            </a:r>
            <a:r>
              <a:rPr lang="en-US" i="1" dirty="0" smtClean="0"/>
              <a:t> is the oval- or kidney-shaped structure found on the end of the </a:t>
            </a:r>
            <a:r>
              <a:rPr lang="en-US" i="1" dirty="0" err="1" smtClean="0"/>
              <a:t>condyloid</a:t>
            </a:r>
            <a:r>
              <a:rPr lang="en-US" i="1" dirty="0" smtClean="0"/>
              <a:t> process of the mandible.</a:t>
            </a:r>
          </a:p>
          <a:p>
            <a:pPr algn="just" rtl="0" eaLnBrk="1" fontAlgn="auto" hangingPunct="1">
              <a:spcAft>
                <a:spcPts val="0"/>
              </a:spcAft>
              <a:defRPr/>
            </a:pPr>
            <a:r>
              <a:rPr lang="en-US" i="1" dirty="0" smtClean="0"/>
              <a:t>¨ </a:t>
            </a:r>
            <a:r>
              <a:rPr lang="en-US" b="1" i="1" dirty="0" err="1" smtClean="0"/>
              <a:t>Articular</a:t>
            </a:r>
            <a:r>
              <a:rPr lang="en-US" b="1" i="1" dirty="0" smtClean="0"/>
              <a:t> Disc</a:t>
            </a:r>
            <a:r>
              <a:rPr lang="en-US" i="1" dirty="0" smtClean="0"/>
              <a:t> The </a:t>
            </a:r>
            <a:r>
              <a:rPr lang="en-US" i="1" dirty="0" err="1" smtClean="0"/>
              <a:t>articular</a:t>
            </a:r>
            <a:r>
              <a:rPr lang="en-US" i="1" dirty="0" smtClean="0"/>
              <a:t> disc is a pad of tough, flexible </a:t>
            </a:r>
            <a:r>
              <a:rPr lang="en-US" i="1" dirty="0" err="1" smtClean="0"/>
              <a:t>fibrocartilage</a:t>
            </a:r>
            <a:r>
              <a:rPr lang="en-US" i="1" dirty="0" smtClean="0"/>
              <a:t> situated between the </a:t>
            </a:r>
            <a:r>
              <a:rPr lang="en-US" i="1" dirty="0" err="1" smtClean="0"/>
              <a:t>condyle</a:t>
            </a:r>
            <a:r>
              <a:rPr lang="en-US" i="1" dirty="0" smtClean="0"/>
              <a:t> and the </a:t>
            </a:r>
            <a:r>
              <a:rPr lang="en-US" i="1" dirty="0" err="1" smtClean="0"/>
              <a:t>glenoid</a:t>
            </a:r>
            <a:r>
              <a:rPr lang="en-US" i="1" dirty="0" smtClean="0"/>
              <a:t> </a:t>
            </a:r>
            <a:r>
              <a:rPr lang="en-US" i="1" dirty="0" err="1" smtClean="0"/>
              <a:t>fossa</a:t>
            </a:r>
            <a:r>
              <a:rPr lang="en-US" i="1" dirty="0" smtClean="0"/>
              <a:t>. The disc is a shock absorbing mechanism. When the </a:t>
            </a:r>
            <a:r>
              <a:rPr lang="en-US" i="1" dirty="0" err="1" smtClean="0"/>
              <a:t>condyle</a:t>
            </a:r>
            <a:r>
              <a:rPr lang="en-US" i="1" dirty="0" smtClean="0"/>
              <a:t> moves out onto the </a:t>
            </a:r>
            <a:r>
              <a:rPr lang="en-US" i="1" dirty="0" err="1" smtClean="0"/>
              <a:t>articular</a:t>
            </a:r>
            <a:r>
              <a:rPr lang="en-US" i="1" dirty="0" smtClean="0"/>
              <a:t> eminence the disc travels with it.</a:t>
            </a:r>
          </a:p>
          <a:p>
            <a:pPr eaLnBrk="1" fontAlgn="auto" hangingPunct="1">
              <a:spcAft>
                <a:spcPts val="0"/>
              </a:spcAft>
              <a:defRPr/>
            </a:pPr>
            <a:endParaRPr lang="ar-IQ" dirty="0"/>
          </a:p>
        </p:txBody>
      </p:sp>
      <p:pic>
        <p:nvPicPr>
          <p:cNvPr id="37891" name="Picture 2"/>
          <p:cNvPicPr>
            <a:picLocks noChangeAspect="1" noChangeArrowheads="1"/>
          </p:cNvPicPr>
          <p:nvPr/>
        </p:nvPicPr>
        <p:blipFill>
          <a:blip r:embed="rId2"/>
          <a:srcRect/>
          <a:stretch>
            <a:fillRect/>
          </a:stretch>
        </p:blipFill>
        <p:spPr bwMode="auto">
          <a:xfrm>
            <a:off x="6286512" y="428604"/>
            <a:ext cx="2643188" cy="2922587"/>
          </a:xfrm>
          <a:prstGeom prst="rect">
            <a:avLst/>
          </a:prstGeom>
          <a:noFill/>
          <a:ln w="9525">
            <a:noFill/>
            <a:miter lim="800000"/>
            <a:headEnd/>
            <a:tailEnd/>
          </a:ln>
        </p:spPr>
      </p:pic>
      <p:pic>
        <p:nvPicPr>
          <p:cNvPr id="4" name="Picture 5" descr="Figure_145"/>
          <p:cNvPicPr>
            <a:picLocks noChangeAspect="1" noChangeArrowheads="1"/>
          </p:cNvPicPr>
          <p:nvPr/>
        </p:nvPicPr>
        <p:blipFill>
          <a:blip r:embed="rId3"/>
          <a:srcRect/>
          <a:stretch>
            <a:fillRect/>
          </a:stretch>
        </p:blipFill>
        <p:spPr bwMode="auto">
          <a:xfrm>
            <a:off x="6000760" y="3857628"/>
            <a:ext cx="3030574" cy="2099025"/>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85750"/>
            <a:ext cx="5329238" cy="6215063"/>
          </a:xfrm>
        </p:spPr>
        <p:txBody>
          <a:bodyPr rtlCol="1">
            <a:normAutofit fontScale="92500" lnSpcReduction="20000"/>
          </a:bodyPr>
          <a:lstStyle/>
          <a:p>
            <a:pPr algn="just" rtl="0" eaLnBrk="1" fontAlgn="auto" hangingPunct="1">
              <a:spcAft>
                <a:spcPts val="0"/>
              </a:spcAft>
              <a:defRPr/>
            </a:pPr>
            <a:r>
              <a:rPr lang="en-US" b="1" i="1" dirty="0" smtClean="0"/>
              <a:t>Synovial Cavities</a:t>
            </a:r>
            <a:r>
              <a:rPr lang="en-US" i="1" dirty="0" smtClean="0"/>
              <a:t> The synovial cavities are also referred to as the upper and lower joint compartments:</a:t>
            </a:r>
          </a:p>
          <a:p>
            <a:pPr algn="just" rtl="0" eaLnBrk="1" fontAlgn="auto" hangingPunct="1">
              <a:spcAft>
                <a:spcPts val="0"/>
              </a:spcAft>
              <a:defRPr/>
            </a:pPr>
            <a:r>
              <a:rPr lang="en-US" i="1" dirty="0" smtClean="0"/>
              <a:t>Upper. The upper synovial cavity is found between the top of the disc and the </a:t>
            </a:r>
            <a:r>
              <a:rPr lang="en-US" i="1" dirty="0" err="1" smtClean="0"/>
              <a:t>glenoid</a:t>
            </a:r>
            <a:r>
              <a:rPr lang="en-US" i="1" dirty="0" smtClean="0"/>
              <a:t> </a:t>
            </a:r>
            <a:r>
              <a:rPr lang="en-US" i="1" dirty="0" err="1" smtClean="0"/>
              <a:t>fossa</a:t>
            </a:r>
            <a:r>
              <a:rPr lang="en-US" i="1" dirty="0" smtClean="0"/>
              <a:t>.</a:t>
            </a:r>
          </a:p>
          <a:p>
            <a:pPr algn="just" rtl="0" eaLnBrk="1" fontAlgn="auto" hangingPunct="1">
              <a:spcAft>
                <a:spcPts val="0"/>
              </a:spcAft>
              <a:defRPr/>
            </a:pPr>
            <a:r>
              <a:rPr lang="en-US" i="1" dirty="0" smtClean="0"/>
              <a:t>Lower. The lower synovial cavity is found between the bottom of the disc and the </a:t>
            </a:r>
            <a:r>
              <a:rPr lang="en-US" i="1" dirty="0" err="1" smtClean="0"/>
              <a:t>condyle</a:t>
            </a:r>
            <a:r>
              <a:rPr lang="en-US" i="1" dirty="0" smtClean="0"/>
              <a:t> of the mandible.</a:t>
            </a:r>
          </a:p>
          <a:p>
            <a:pPr algn="just" rtl="0" eaLnBrk="1" fontAlgn="auto" hangingPunct="1">
              <a:spcAft>
                <a:spcPts val="0"/>
              </a:spcAft>
              <a:defRPr/>
            </a:pPr>
            <a:r>
              <a:rPr lang="en-US" b="1" i="1" dirty="0" smtClean="0"/>
              <a:t>Synovial Membrane and Associated Synovial Fluid</a:t>
            </a:r>
          </a:p>
          <a:p>
            <a:pPr algn="just" rtl="0" eaLnBrk="1" fontAlgn="auto" hangingPunct="1">
              <a:spcAft>
                <a:spcPts val="0"/>
              </a:spcAft>
              <a:defRPr/>
            </a:pPr>
            <a:r>
              <a:rPr lang="en-US" i="1" dirty="0" smtClean="0"/>
              <a:t>The synovial membrane is the lining of a synovial cavity. The cells of the lining make a lubricating liquid called synovial fluid.</a:t>
            </a:r>
          </a:p>
          <a:p>
            <a:pPr eaLnBrk="1" fontAlgn="auto" hangingPunct="1">
              <a:spcAft>
                <a:spcPts val="0"/>
              </a:spcAft>
              <a:defRPr/>
            </a:pPr>
            <a:endParaRPr lang="ar-IQ" dirty="0"/>
          </a:p>
        </p:txBody>
      </p:sp>
      <p:pic>
        <p:nvPicPr>
          <p:cNvPr id="38915" name="Picture 2" descr="H:\aliaa w alomari\anatomy_files\page48.1.jpg"/>
          <p:cNvPicPr>
            <a:picLocks noChangeAspect="1" noChangeArrowheads="1"/>
          </p:cNvPicPr>
          <p:nvPr/>
        </p:nvPicPr>
        <p:blipFill>
          <a:blip r:embed="rId2"/>
          <a:srcRect/>
          <a:stretch>
            <a:fillRect/>
          </a:stretch>
        </p:blipFill>
        <p:spPr bwMode="auto">
          <a:xfrm>
            <a:off x="5857884" y="428604"/>
            <a:ext cx="3124200" cy="3357563"/>
          </a:xfrm>
          <a:prstGeom prst="rect">
            <a:avLst/>
          </a:prstGeom>
          <a:noFill/>
          <a:ln w="9525">
            <a:noFill/>
            <a:miter lim="800000"/>
            <a:headEnd/>
            <a:tailEnd/>
          </a:ln>
        </p:spPr>
      </p:pic>
      <p:pic>
        <p:nvPicPr>
          <p:cNvPr id="4" name="Picture 5" descr="Figure_145"/>
          <p:cNvPicPr>
            <a:picLocks noChangeAspect="1" noChangeArrowheads="1"/>
          </p:cNvPicPr>
          <p:nvPr/>
        </p:nvPicPr>
        <p:blipFill>
          <a:blip r:embed="rId3"/>
          <a:srcRect/>
          <a:stretch>
            <a:fillRect/>
          </a:stretch>
        </p:blipFill>
        <p:spPr bwMode="auto">
          <a:xfrm>
            <a:off x="6000760" y="4500570"/>
            <a:ext cx="2919402" cy="2022025"/>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857250"/>
            <a:ext cx="4543428" cy="5715022"/>
          </a:xfrm>
        </p:spPr>
        <p:txBody>
          <a:bodyPr rtlCol="1">
            <a:normAutofit fontScale="77500" lnSpcReduction="20000"/>
          </a:bodyPr>
          <a:lstStyle/>
          <a:p>
            <a:pPr algn="just" rtl="0" eaLnBrk="1" fontAlgn="auto" hangingPunct="1">
              <a:spcAft>
                <a:spcPts val="0"/>
              </a:spcAft>
              <a:defRPr/>
            </a:pPr>
            <a:r>
              <a:rPr lang="en-US" b="1" i="1" dirty="0" smtClean="0"/>
              <a:t>Capsule</a:t>
            </a:r>
          </a:p>
          <a:p>
            <a:pPr algn="just" rtl="0" eaLnBrk="1" fontAlgn="auto" hangingPunct="1">
              <a:spcAft>
                <a:spcPts val="0"/>
              </a:spcAft>
              <a:defRPr/>
            </a:pPr>
            <a:r>
              <a:rPr lang="en-US" i="1" dirty="0" smtClean="0"/>
              <a:t>The capsule is the major ligament of the </a:t>
            </a:r>
            <a:r>
              <a:rPr lang="en-US" i="1" dirty="0" err="1" smtClean="0"/>
              <a:t>temporomandibular</a:t>
            </a:r>
            <a:r>
              <a:rPr lang="en-US" i="1" dirty="0" smtClean="0"/>
              <a:t> joint. This </a:t>
            </a:r>
            <a:r>
              <a:rPr lang="en-US" i="1" dirty="0" err="1" smtClean="0"/>
              <a:t>ligamentous</a:t>
            </a:r>
            <a:r>
              <a:rPr lang="en-US" i="1" dirty="0" smtClean="0"/>
              <a:t> sleeve or capsule originates from the entire rim of the </a:t>
            </a:r>
            <a:r>
              <a:rPr lang="en-US" i="1" dirty="0" err="1" smtClean="0"/>
              <a:t>glenoid</a:t>
            </a:r>
            <a:r>
              <a:rPr lang="en-US" i="1" dirty="0" smtClean="0"/>
              <a:t> </a:t>
            </a:r>
            <a:r>
              <a:rPr lang="en-US" i="1" dirty="0" err="1" smtClean="0"/>
              <a:t>fossa</a:t>
            </a:r>
            <a:r>
              <a:rPr lang="en-US" i="1" dirty="0" smtClean="0"/>
              <a:t> and </a:t>
            </a:r>
            <a:r>
              <a:rPr lang="en-US" i="1" dirty="0" err="1" smtClean="0"/>
              <a:t>articular</a:t>
            </a:r>
            <a:r>
              <a:rPr lang="en-US" i="1" dirty="0" smtClean="0"/>
              <a:t> eminence, attaches to the edges of the </a:t>
            </a:r>
            <a:r>
              <a:rPr lang="en-US" i="1" dirty="0" err="1" smtClean="0"/>
              <a:t>articular</a:t>
            </a:r>
            <a:r>
              <a:rPr lang="en-US" i="1" dirty="0" smtClean="0"/>
              <a:t> disc, and passes to insert around the rim of the </a:t>
            </a:r>
            <a:r>
              <a:rPr lang="en-US" i="1" dirty="0" err="1" smtClean="0"/>
              <a:t>condyle</a:t>
            </a:r>
            <a:r>
              <a:rPr lang="en-US" i="1" dirty="0" smtClean="0"/>
              <a:t>. The capsule holds the disc in place between the </a:t>
            </a:r>
            <a:r>
              <a:rPr lang="en-US" i="1" dirty="0" err="1" smtClean="0"/>
              <a:t>condyle</a:t>
            </a:r>
            <a:r>
              <a:rPr lang="en-US" i="1" dirty="0" smtClean="0"/>
              <a:t> and the </a:t>
            </a:r>
            <a:r>
              <a:rPr lang="en-US" i="1" dirty="0" err="1" smtClean="0"/>
              <a:t>fossa</a:t>
            </a:r>
            <a:r>
              <a:rPr lang="en-US" i="1" dirty="0" smtClean="0"/>
              <a:t>, it retains the synovial fluid in the upper and lower joint compartments, and it acts to prevent dislocation of the mandible. Some authors of anatomy texts mention a </a:t>
            </a:r>
            <a:r>
              <a:rPr lang="en-US" i="1" dirty="0" err="1" smtClean="0"/>
              <a:t>temporomandibular</a:t>
            </a:r>
            <a:r>
              <a:rPr lang="en-US" i="1" dirty="0" smtClean="0"/>
              <a:t> ligament, which is an anterior thickening of the capsule, not a separate ligament.</a:t>
            </a:r>
          </a:p>
          <a:p>
            <a:pPr eaLnBrk="1" fontAlgn="auto" hangingPunct="1">
              <a:spcAft>
                <a:spcPts val="0"/>
              </a:spcAft>
              <a:defRPr/>
            </a:pPr>
            <a:endParaRPr lang="ar-IQ" dirty="0"/>
          </a:p>
        </p:txBody>
      </p:sp>
      <p:pic>
        <p:nvPicPr>
          <p:cNvPr id="4" name="Picture 5" descr="Figure_150"/>
          <p:cNvPicPr>
            <a:picLocks noChangeAspect="1" noChangeArrowheads="1"/>
          </p:cNvPicPr>
          <p:nvPr/>
        </p:nvPicPr>
        <p:blipFill>
          <a:blip r:embed="rId2"/>
          <a:srcRect/>
          <a:stretch>
            <a:fillRect/>
          </a:stretch>
        </p:blipFill>
        <p:spPr bwMode="auto">
          <a:xfrm>
            <a:off x="5143503" y="1071547"/>
            <a:ext cx="3732209" cy="4786346"/>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282" y="214290"/>
            <a:ext cx="7239000" cy="1143000"/>
          </a:xfrm>
        </p:spPr>
        <p:txBody>
          <a:bodyPr/>
          <a:lstStyle/>
          <a:p>
            <a:r>
              <a:rPr lang="en-US" sz="4000" dirty="0" smtClean="0"/>
              <a:t>Ligaments of the Joint</a:t>
            </a:r>
            <a:endParaRPr lang="ar-IQ" sz="4000" dirty="0"/>
          </a:p>
        </p:txBody>
      </p:sp>
      <p:sp>
        <p:nvSpPr>
          <p:cNvPr id="3" name="عنصر نائب للمحتوى 2"/>
          <p:cNvSpPr>
            <a:spLocks noGrp="1"/>
          </p:cNvSpPr>
          <p:nvPr>
            <p:ph idx="1"/>
          </p:nvPr>
        </p:nvSpPr>
        <p:spPr>
          <a:xfrm>
            <a:off x="457200" y="1609416"/>
            <a:ext cx="5686436" cy="4846320"/>
          </a:xfrm>
        </p:spPr>
        <p:txBody>
          <a:bodyPr>
            <a:normAutofit fontScale="92500" lnSpcReduction="20000"/>
          </a:bodyPr>
          <a:lstStyle/>
          <a:p>
            <a:pPr algn="just" rtl="0"/>
            <a:r>
              <a:rPr lang="en-US" sz="1800" dirty="0" smtClean="0"/>
              <a:t>The fibrous capsule is thickened laterally to form the </a:t>
            </a:r>
            <a:r>
              <a:rPr lang="en-US" sz="1800" b="1" dirty="0" smtClean="0"/>
              <a:t>lateral (</a:t>
            </a:r>
            <a:r>
              <a:rPr lang="en-US" sz="1800" b="1" dirty="0" err="1" smtClean="0"/>
              <a:t>temporomandibular</a:t>
            </a:r>
            <a:r>
              <a:rPr lang="en-US" sz="1800" b="1" dirty="0" smtClean="0"/>
              <a:t>) ligament</a:t>
            </a:r>
            <a:r>
              <a:rPr lang="en-US" sz="1800" dirty="0" smtClean="0"/>
              <a:t>. It reinforces the lateral part of this capsule. </a:t>
            </a:r>
          </a:p>
          <a:p>
            <a:pPr algn="just" rtl="0"/>
            <a:r>
              <a:rPr lang="en-US" sz="1800" dirty="0" smtClean="0"/>
              <a:t>The base of this triangular ligament is attached to the </a:t>
            </a:r>
            <a:r>
              <a:rPr lang="en-US" sz="1800" b="1" dirty="0" err="1" smtClean="0"/>
              <a:t>zygomatic</a:t>
            </a:r>
            <a:r>
              <a:rPr lang="en-US" sz="1800" b="1" dirty="0" smtClean="0"/>
              <a:t> process of the temporal bone and the </a:t>
            </a:r>
            <a:r>
              <a:rPr lang="en-US" sz="1800" b="1" dirty="0" err="1" smtClean="0"/>
              <a:t>articular</a:t>
            </a:r>
            <a:r>
              <a:rPr lang="en-US" sz="1800" b="1" dirty="0" smtClean="0"/>
              <a:t> tubercle</a:t>
            </a:r>
            <a:r>
              <a:rPr lang="en-US" sz="1800" dirty="0" smtClean="0"/>
              <a:t>. </a:t>
            </a:r>
          </a:p>
          <a:p>
            <a:pPr algn="just" rtl="0"/>
            <a:r>
              <a:rPr lang="en-US" sz="1800" dirty="0" smtClean="0"/>
              <a:t>Its apex is fixed to the </a:t>
            </a:r>
            <a:r>
              <a:rPr lang="en-US" sz="1800" b="1" dirty="0" smtClean="0"/>
              <a:t>lateral side of the neck of the mandible</a:t>
            </a:r>
            <a:r>
              <a:rPr lang="en-US" sz="1800" dirty="0" smtClean="0"/>
              <a:t>. </a:t>
            </a:r>
          </a:p>
          <a:p>
            <a:pPr algn="just" rtl="0"/>
            <a:r>
              <a:rPr lang="en-US" sz="1800" dirty="0" smtClean="0"/>
              <a:t>Two other ligaments connect the mandible to the cranium but neither provides much strength. </a:t>
            </a:r>
          </a:p>
          <a:p>
            <a:pPr algn="just" rtl="0"/>
            <a:r>
              <a:rPr lang="en-US" sz="1800" dirty="0" smtClean="0"/>
              <a:t>The </a:t>
            </a:r>
            <a:r>
              <a:rPr lang="en-US" sz="1800" b="1" dirty="0" err="1" smtClean="0"/>
              <a:t>stylomandibular</a:t>
            </a:r>
            <a:r>
              <a:rPr lang="en-US" sz="1800" b="1" dirty="0" smtClean="0"/>
              <a:t> ligament</a:t>
            </a:r>
            <a:r>
              <a:rPr lang="en-US" sz="1800" dirty="0" smtClean="0"/>
              <a:t> is a thickened band of deep cervical fascia. </a:t>
            </a:r>
          </a:p>
          <a:p>
            <a:pPr algn="just" rtl="0"/>
            <a:r>
              <a:rPr lang="en-US" sz="1800" dirty="0" smtClean="0"/>
              <a:t>It runs from the </a:t>
            </a:r>
            <a:r>
              <a:rPr lang="en-US" sz="1800" dirty="0" err="1" smtClean="0"/>
              <a:t>styloid</a:t>
            </a:r>
            <a:r>
              <a:rPr lang="en-US" sz="1800" dirty="0" smtClean="0"/>
              <a:t> process of the temporal bone to the angle of the mandible and separates the parotid and </a:t>
            </a:r>
            <a:r>
              <a:rPr lang="en-US" sz="1800" dirty="0" err="1" smtClean="0"/>
              <a:t>submandibular</a:t>
            </a:r>
            <a:r>
              <a:rPr lang="en-US" sz="1800" dirty="0" smtClean="0"/>
              <a:t> salivary glands. </a:t>
            </a:r>
          </a:p>
          <a:p>
            <a:pPr algn="just" rtl="0"/>
            <a:r>
              <a:rPr lang="en-US" sz="1800" dirty="0" smtClean="0"/>
              <a:t>The </a:t>
            </a:r>
            <a:r>
              <a:rPr lang="en-US" sz="1800" b="1" dirty="0" err="1" smtClean="0"/>
              <a:t>sphenomandibular</a:t>
            </a:r>
            <a:r>
              <a:rPr lang="en-US" sz="1800" b="1" dirty="0" smtClean="0"/>
              <a:t> ligament</a:t>
            </a:r>
            <a:r>
              <a:rPr lang="en-US" sz="1800" dirty="0" smtClean="0"/>
              <a:t> is a long membranous band that lies medial to the joint. </a:t>
            </a:r>
          </a:p>
          <a:p>
            <a:pPr algn="just" rtl="0"/>
            <a:r>
              <a:rPr lang="en-US" sz="1800" dirty="0" smtClean="0"/>
              <a:t>This ligament runs from the spine of the sphenoid bone to the </a:t>
            </a:r>
            <a:r>
              <a:rPr lang="en-US" sz="1800" dirty="0" err="1" smtClean="0"/>
              <a:t>lingula</a:t>
            </a:r>
            <a:r>
              <a:rPr lang="en-US" sz="1800" dirty="0" smtClean="0"/>
              <a:t> on the medial aspect of the mandible. </a:t>
            </a:r>
          </a:p>
          <a:p>
            <a:endParaRPr lang="ar-IQ" dirty="0"/>
          </a:p>
        </p:txBody>
      </p:sp>
      <p:pic>
        <p:nvPicPr>
          <p:cNvPr id="18433" name="Picture 1"/>
          <p:cNvPicPr>
            <a:picLocks noChangeAspect="1" noChangeArrowheads="1"/>
          </p:cNvPicPr>
          <p:nvPr/>
        </p:nvPicPr>
        <p:blipFill>
          <a:blip r:embed="rId2"/>
          <a:srcRect/>
          <a:stretch>
            <a:fillRect/>
          </a:stretch>
        </p:blipFill>
        <p:spPr bwMode="auto">
          <a:xfrm>
            <a:off x="6429388" y="1071546"/>
            <a:ext cx="2512647" cy="2428892"/>
          </a:xfrm>
          <a:prstGeom prst="rect">
            <a:avLst/>
          </a:prstGeom>
          <a:noFill/>
          <a:ln w="9525">
            <a:noFill/>
            <a:miter lim="800000"/>
            <a:headEnd/>
            <a:tailEnd/>
          </a:ln>
          <a:effectLst/>
        </p:spPr>
      </p:pic>
      <p:pic>
        <p:nvPicPr>
          <p:cNvPr id="18434" name="Picture 2"/>
          <p:cNvPicPr>
            <a:picLocks noChangeAspect="1" noChangeArrowheads="1"/>
          </p:cNvPicPr>
          <p:nvPr/>
        </p:nvPicPr>
        <p:blipFill>
          <a:blip r:embed="rId3"/>
          <a:srcRect/>
          <a:stretch>
            <a:fillRect/>
          </a:stretch>
        </p:blipFill>
        <p:spPr bwMode="auto">
          <a:xfrm>
            <a:off x="6357950" y="3643314"/>
            <a:ext cx="2635769" cy="28908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srcRect/>
          <a:stretch>
            <a:fillRect/>
          </a:stretch>
        </p:blipFill>
        <p:spPr bwMode="auto">
          <a:xfrm>
            <a:off x="1643042" y="285728"/>
            <a:ext cx="5214974" cy="60383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3200" b="1" i="1" dirty="0" smtClean="0"/>
              <a:t>Movements of the </a:t>
            </a:r>
            <a:r>
              <a:rPr lang="en-US" sz="3200" b="1" i="1" dirty="0" err="1" smtClean="0"/>
              <a:t>Temporomandibular</a:t>
            </a:r>
            <a:r>
              <a:rPr lang="en-US" sz="3200" b="1" i="1" dirty="0" smtClean="0"/>
              <a:t> Joint</a:t>
            </a:r>
            <a:endParaRPr lang="en-US" sz="3200" dirty="0" smtClean="0"/>
          </a:p>
        </p:txBody>
      </p:sp>
      <p:sp>
        <p:nvSpPr>
          <p:cNvPr id="3" name="عنصر نائب للمحتوى 2"/>
          <p:cNvSpPr>
            <a:spLocks noGrp="1"/>
          </p:cNvSpPr>
          <p:nvPr>
            <p:ph idx="1"/>
          </p:nvPr>
        </p:nvSpPr>
        <p:spPr/>
        <p:txBody>
          <a:bodyPr>
            <a:normAutofit fontScale="92500" lnSpcReduction="10000"/>
          </a:bodyPr>
          <a:lstStyle/>
          <a:p>
            <a:pPr algn="just" rtl="0"/>
            <a:r>
              <a:rPr lang="en-US" sz="2400" dirty="0" smtClean="0"/>
              <a:t>The two movements that occur at this joint are </a:t>
            </a:r>
            <a:r>
              <a:rPr lang="en-US" sz="2400" b="1" dirty="0" smtClean="0"/>
              <a:t>anterior gliding</a:t>
            </a:r>
            <a:r>
              <a:rPr lang="en-US" sz="2400" dirty="0" smtClean="0"/>
              <a:t> and a </a:t>
            </a:r>
            <a:r>
              <a:rPr lang="en-US" sz="2400" b="1" dirty="0" smtClean="0"/>
              <a:t>hinge-like rotation</a:t>
            </a:r>
            <a:r>
              <a:rPr lang="en-US" sz="2400" dirty="0" smtClean="0"/>
              <a:t>. </a:t>
            </a:r>
          </a:p>
          <a:p>
            <a:pPr algn="just" rtl="0"/>
            <a:r>
              <a:rPr lang="en-US" sz="2400" dirty="0" smtClean="0"/>
              <a:t>When the mandible is depressed during opening of the mouth, the head of the mandible and </a:t>
            </a:r>
            <a:r>
              <a:rPr lang="en-US" sz="2400" dirty="0" err="1" smtClean="0"/>
              <a:t>articular</a:t>
            </a:r>
            <a:r>
              <a:rPr lang="en-US" sz="2400" dirty="0" smtClean="0"/>
              <a:t> disc move </a:t>
            </a:r>
            <a:r>
              <a:rPr lang="en-US" sz="2400" dirty="0" err="1" smtClean="0"/>
              <a:t>anteriorly</a:t>
            </a:r>
            <a:r>
              <a:rPr lang="en-US" sz="2400" dirty="0" smtClean="0"/>
              <a:t> on the </a:t>
            </a:r>
            <a:r>
              <a:rPr lang="en-US" sz="2400" dirty="0" err="1" smtClean="0"/>
              <a:t>articular</a:t>
            </a:r>
            <a:r>
              <a:rPr lang="en-US" sz="2400" dirty="0" smtClean="0"/>
              <a:t> surface until the </a:t>
            </a:r>
            <a:r>
              <a:rPr lang="en-US" sz="2400" b="1" dirty="0" smtClean="0"/>
              <a:t>head lies inferior to the </a:t>
            </a:r>
            <a:r>
              <a:rPr lang="en-US" sz="2400" b="1" dirty="0" err="1" smtClean="0"/>
              <a:t>articular</a:t>
            </a:r>
            <a:r>
              <a:rPr lang="en-US" sz="2400" b="1" dirty="0" smtClean="0"/>
              <a:t> tubercle</a:t>
            </a:r>
            <a:r>
              <a:rPr lang="en-US" sz="2400" dirty="0" smtClean="0"/>
              <a:t>. </a:t>
            </a:r>
          </a:p>
          <a:p>
            <a:pPr algn="just" rtl="0"/>
            <a:r>
              <a:rPr lang="en-US" sz="2400" dirty="0" smtClean="0"/>
              <a:t>As this anterior gliding occurs, the </a:t>
            </a:r>
            <a:r>
              <a:rPr lang="en-US" sz="2400" b="1" dirty="0" smtClean="0"/>
              <a:t>head of the mandible rotates on the inferior surface of the </a:t>
            </a:r>
            <a:r>
              <a:rPr lang="en-US" sz="2400" b="1" dirty="0" err="1" smtClean="0"/>
              <a:t>articular</a:t>
            </a:r>
            <a:r>
              <a:rPr lang="en-US" sz="2400" b="1" dirty="0" smtClean="0"/>
              <a:t> disc</a:t>
            </a:r>
            <a:r>
              <a:rPr lang="en-US" sz="2400" dirty="0" smtClean="0"/>
              <a:t>. </a:t>
            </a:r>
          </a:p>
          <a:p>
            <a:pPr algn="just" rtl="0"/>
            <a:r>
              <a:rPr lang="en-US" sz="2400" dirty="0" smtClean="0"/>
              <a:t>This permits simple chewing or grinding movements over a small range. </a:t>
            </a:r>
          </a:p>
          <a:p>
            <a:pPr algn="just" rtl="0"/>
            <a:r>
              <a:rPr lang="en-US" sz="2400" dirty="0" smtClean="0"/>
              <a:t>Movements that are seen in this joint are: depression, elevation, protrusion, retraction and grinding. </a:t>
            </a:r>
          </a:p>
          <a:p>
            <a:endParaRPr lang="ar-IQ"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57188"/>
            <a:ext cx="8229600" cy="5768975"/>
          </a:xfrm>
        </p:spPr>
        <p:txBody>
          <a:bodyPr rtlCol="1">
            <a:normAutofit/>
          </a:bodyPr>
          <a:lstStyle/>
          <a:p>
            <a:pPr algn="just" rtl="0" eaLnBrk="1" fontAlgn="auto" hangingPunct="1">
              <a:spcAft>
                <a:spcPts val="0"/>
              </a:spcAft>
              <a:defRPr/>
            </a:pPr>
            <a:r>
              <a:rPr lang="en-US" b="1" i="1" dirty="0" smtClean="0"/>
              <a:t>Basic </a:t>
            </a:r>
            <a:r>
              <a:rPr lang="en-US" b="1" i="1" dirty="0" err="1" smtClean="0"/>
              <a:t>Mandibular</a:t>
            </a:r>
            <a:r>
              <a:rPr lang="en-US" b="1" i="1" dirty="0" smtClean="0"/>
              <a:t> Movements</a:t>
            </a:r>
          </a:p>
          <a:p>
            <a:pPr algn="just" rtl="0" eaLnBrk="1" fontAlgn="auto" hangingPunct="1">
              <a:spcAft>
                <a:spcPts val="0"/>
              </a:spcAft>
              <a:defRPr/>
            </a:pPr>
            <a:r>
              <a:rPr lang="en-US" b="1" i="1" dirty="0" smtClean="0"/>
              <a:t> Opening and Closing</a:t>
            </a:r>
          </a:p>
          <a:p>
            <a:pPr algn="just" rtl="0" eaLnBrk="1" fontAlgn="auto" hangingPunct="1">
              <a:spcAft>
                <a:spcPts val="0"/>
              </a:spcAft>
              <a:defRPr/>
            </a:pPr>
            <a:r>
              <a:rPr lang="en-US" i="1" dirty="0" smtClean="0"/>
              <a:t>From a position of centric relation, pure hinge movements are possible in opening and closing. In a hinge movement, the </a:t>
            </a:r>
            <a:r>
              <a:rPr lang="en-US" i="1" dirty="0" err="1" smtClean="0"/>
              <a:t>condyles</a:t>
            </a:r>
            <a:r>
              <a:rPr lang="en-US" i="1" dirty="0" smtClean="0"/>
              <a:t> rotate within the </a:t>
            </a:r>
            <a:r>
              <a:rPr lang="en-US" i="1" dirty="0" err="1" smtClean="0"/>
              <a:t>glenoid</a:t>
            </a:r>
            <a:r>
              <a:rPr lang="en-US" i="1" dirty="0" smtClean="0"/>
              <a:t> </a:t>
            </a:r>
            <a:r>
              <a:rPr lang="en-US" i="1" dirty="0" err="1" smtClean="0"/>
              <a:t>fossa</a:t>
            </a:r>
            <a:r>
              <a:rPr lang="en-US" i="1" dirty="0" smtClean="0"/>
              <a:t>. Opening and closing movements, where the measured distance between maxillary and </a:t>
            </a:r>
            <a:r>
              <a:rPr lang="en-US" i="1" dirty="0" err="1" smtClean="0"/>
              <a:t>mandibular</a:t>
            </a:r>
            <a:r>
              <a:rPr lang="en-US" i="1" dirty="0" smtClean="0"/>
              <a:t> incisors is greater than 25 mm, result in combined rotation and translation of the </a:t>
            </a:r>
            <a:r>
              <a:rPr lang="en-US" i="1" dirty="0" err="1" smtClean="0"/>
              <a:t>condyles</a:t>
            </a:r>
            <a:r>
              <a:rPr lang="en-US" i="1" dirty="0" smtClean="0"/>
              <a:t>. Translation occurs whenever a </a:t>
            </a:r>
            <a:r>
              <a:rPr lang="en-US" i="1" dirty="0" err="1" smtClean="0"/>
              <a:t>condyle</a:t>
            </a:r>
            <a:r>
              <a:rPr lang="en-US" i="1" dirty="0" smtClean="0"/>
              <a:t> leaves the </a:t>
            </a:r>
            <a:r>
              <a:rPr lang="en-US" i="1" dirty="0" err="1" smtClean="0"/>
              <a:t>glenoid</a:t>
            </a:r>
            <a:r>
              <a:rPr lang="en-US" i="1" dirty="0" smtClean="0"/>
              <a:t> </a:t>
            </a:r>
            <a:r>
              <a:rPr lang="en-US" i="1" dirty="0" err="1" smtClean="0"/>
              <a:t>fossa</a:t>
            </a:r>
            <a:r>
              <a:rPr lang="en-US" i="1" dirty="0" smtClean="0"/>
              <a:t>.</a:t>
            </a:r>
          </a:p>
          <a:p>
            <a:pPr eaLnBrk="1" fontAlgn="auto" hangingPunct="1">
              <a:spcAft>
                <a:spcPts val="0"/>
              </a:spcAft>
              <a:defRPr/>
            </a:pPr>
            <a:endParaRPr lang="ar-IQ"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71500"/>
            <a:ext cx="8229600" cy="5554663"/>
          </a:xfrm>
        </p:spPr>
        <p:txBody>
          <a:bodyPr rtlCol="1">
            <a:normAutofit fontScale="92500" lnSpcReduction="10000"/>
          </a:bodyPr>
          <a:lstStyle/>
          <a:p>
            <a:pPr algn="just" rtl="0" eaLnBrk="1" fontAlgn="auto" hangingPunct="1">
              <a:spcAft>
                <a:spcPts val="0"/>
              </a:spcAft>
              <a:defRPr/>
            </a:pPr>
            <a:r>
              <a:rPr lang="en-US" b="1" i="1" dirty="0" smtClean="0"/>
              <a:t>Protrusion and </a:t>
            </a:r>
            <a:r>
              <a:rPr lang="en-US" b="1" i="1" dirty="0" err="1" smtClean="0"/>
              <a:t>Retrusion</a:t>
            </a:r>
            <a:endParaRPr lang="en-US" b="1" i="1" dirty="0" smtClean="0"/>
          </a:p>
          <a:p>
            <a:pPr algn="just" rtl="0" eaLnBrk="1" fontAlgn="auto" hangingPunct="1">
              <a:spcAft>
                <a:spcPts val="0"/>
              </a:spcAft>
              <a:defRPr/>
            </a:pPr>
            <a:r>
              <a:rPr lang="en-US" i="1" dirty="0" smtClean="0"/>
              <a:t>Protrusion is when the mandible moves forward and both </a:t>
            </a:r>
            <a:r>
              <a:rPr lang="en-US" i="1" dirty="0" err="1" smtClean="0"/>
              <a:t>condyles</a:t>
            </a:r>
            <a:r>
              <a:rPr lang="en-US" i="1" dirty="0" smtClean="0"/>
              <a:t> leave their respective </a:t>
            </a:r>
            <a:r>
              <a:rPr lang="en-US" i="1" dirty="0" err="1" smtClean="0"/>
              <a:t>fossae</a:t>
            </a:r>
            <a:r>
              <a:rPr lang="en-US" i="1" dirty="0" smtClean="0"/>
              <a:t> and move down their eminences. The opposite process is called </a:t>
            </a:r>
            <a:r>
              <a:rPr lang="en-US" i="1" dirty="0" err="1" smtClean="0"/>
              <a:t>retrusion</a:t>
            </a:r>
            <a:r>
              <a:rPr lang="en-US" i="1" dirty="0" smtClean="0"/>
              <a:t>. Protrusion and </a:t>
            </a:r>
            <a:r>
              <a:rPr lang="en-US" i="1" dirty="0" err="1" smtClean="0"/>
              <a:t>retrusion</a:t>
            </a:r>
            <a:r>
              <a:rPr lang="en-US" i="1" dirty="0" smtClean="0"/>
              <a:t> are </a:t>
            </a:r>
            <a:r>
              <a:rPr lang="en-US" i="1" dirty="0" err="1" smtClean="0"/>
              <a:t>translatory</a:t>
            </a:r>
            <a:r>
              <a:rPr lang="en-US" i="1" dirty="0" smtClean="0"/>
              <a:t> movements.</a:t>
            </a:r>
          </a:p>
          <a:p>
            <a:pPr algn="just" rtl="0" eaLnBrk="1" fontAlgn="auto" hangingPunct="1">
              <a:spcAft>
                <a:spcPts val="0"/>
              </a:spcAft>
              <a:defRPr/>
            </a:pPr>
            <a:r>
              <a:rPr lang="en-US" b="1" i="1" dirty="0" smtClean="0"/>
              <a:t>Right and Left Lateral</a:t>
            </a:r>
          </a:p>
          <a:p>
            <a:pPr algn="just" rtl="0" eaLnBrk="1" fontAlgn="auto" hangingPunct="1">
              <a:spcAft>
                <a:spcPts val="0"/>
              </a:spcAft>
              <a:defRPr/>
            </a:pPr>
            <a:r>
              <a:rPr lang="en-US" i="1" dirty="0" smtClean="0"/>
              <a:t>Working Side. The side toward which the mandible moves. When the mandible moves laterally, the </a:t>
            </a:r>
            <a:r>
              <a:rPr lang="en-US" i="1" dirty="0" err="1" smtClean="0"/>
              <a:t>condyle</a:t>
            </a:r>
            <a:r>
              <a:rPr lang="en-US" i="1" dirty="0" smtClean="0"/>
              <a:t> on the working side stays in its </a:t>
            </a:r>
            <a:r>
              <a:rPr lang="en-US" i="1" dirty="0" err="1" smtClean="0"/>
              <a:t>fossa</a:t>
            </a:r>
            <a:r>
              <a:rPr lang="en-US" i="1" dirty="0" smtClean="0"/>
              <a:t>, rotates and moves laterally.</a:t>
            </a:r>
          </a:p>
          <a:p>
            <a:pPr algn="just" rtl="0" eaLnBrk="1" fontAlgn="auto" hangingPunct="1">
              <a:spcAft>
                <a:spcPts val="0"/>
              </a:spcAft>
              <a:defRPr/>
            </a:pPr>
            <a:r>
              <a:rPr lang="en-US" i="1" dirty="0" smtClean="0"/>
              <a:t>Balancing Side. The side opposite the working side. In a lateral movement, the balancing side </a:t>
            </a:r>
            <a:r>
              <a:rPr lang="en-US" i="1" dirty="0" err="1" smtClean="0"/>
              <a:t>condyle</a:t>
            </a:r>
            <a:r>
              <a:rPr lang="en-US" i="1" dirty="0" smtClean="0"/>
              <a:t> leaves the </a:t>
            </a:r>
            <a:r>
              <a:rPr lang="en-US" i="1" dirty="0" err="1" smtClean="0"/>
              <a:t>fossa</a:t>
            </a:r>
            <a:r>
              <a:rPr lang="en-US" i="1" dirty="0" smtClean="0"/>
              <a:t> and moves forward down the eminence, and medially.</a:t>
            </a:r>
          </a:p>
          <a:p>
            <a:pPr eaLnBrk="1" fontAlgn="auto" hangingPunct="1">
              <a:spcAft>
                <a:spcPts val="0"/>
              </a:spcAft>
              <a:defRPr/>
            </a:pPr>
            <a:endParaRPr lang="ar-IQ"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nvGraphicFramePr>
        <p:xfrm>
          <a:off x="500034" y="2714620"/>
          <a:ext cx="6391545" cy="2643206"/>
        </p:xfrm>
        <a:graphic>
          <a:graphicData uri="http://schemas.openxmlformats.org/presentationml/2006/ole">
            <p:oleObj spid="_x0000_s71683" name="Package" r:id="rId3" imgW="1343160" imgH="485640" progId="Package">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verb" presetSubtype="0" fill="hold" nodeType="clickEffect">
                                  <p:stCondLst>
                                    <p:cond delay="0"/>
                                  </p:stCondLst>
                                  <p:childTnLst>
                                    <p:cmd type="verb" cmd="0">
                                      <p:cBhvr>
                                        <p:cTn id="6" dur="1" fill="hold"/>
                                        <p:tgtEl>
                                          <p:spTgt spid="7168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nvGraphicFramePr>
        <p:xfrm>
          <a:off x="1214414" y="1714488"/>
          <a:ext cx="6775406" cy="2720832"/>
        </p:xfrm>
        <a:graphic>
          <a:graphicData uri="http://schemas.openxmlformats.org/presentationml/2006/ole">
            <p:oleObj spid="_x0000_s72706" name="Package" r:id="rId3" imgW="1209600" imgH="485640" progId="Package">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a:spLocks noGrp="1" noChangeArrowheads="1"/>
          </p:cNvSpPr>
          <p:nvPr>
            <p:ph type="title"/>
          </p:nvPr>
        </p:nvSpPr>
        <p:spPr>
          <a:xfrm rot="5400000">
            <a:off x="5393529" y="3107521"/>
            <a:ext cx="6500858" cy="714396"/>
          </a:xfrm>
        </p:spPr>
        <p:txBody>
          <a:bodyPr>
            <a:normAutofit/>
          </a:bodyPr>
          <a:lstStyle/>
          <a:p>
            <a:pPr eaLnBrk="1" hangingPunct="1"/>
            <a:r>
              <a:rPr lang="en-US" sz="3200" dirty="0" smtClean="0">
                <a:solidFill>
                  <a:srgbClr val="FFFF00"/>
                </a:solidFill>
                <a:cs typeface="Times New Roman" pitchFamily="18" charset="0"/>
              </a:rPr>
              <a:t>Muscles of Facial Expression</a:t>
            </a:r>
          </a:p>
        </p:txBody>
      </p:sp>
      <p:pic>
        <p:nvPicPr>
          <p:cNvPr id="5" name="Picture 8" descr="11_02aa"/>
          <p:cNvPicPr>
            <a:picLocks noChangeAspect="1" noChangeArrowheads="1"/>
          </p:cNvPicPr>
          <p:nvPr/>
        </p:nvPicPr>
        <p:blipFill>
          <a:blip r:embed="rId3"/>
          <a:srcRect/>
          <a:stretch>
            <a:fillRect/>
          </a:stretch>
        </p:blipFill>
        <p:spPr>
          <a:xfrm>
            <a:off x="0" y="1000108"/>
            <a:ext cx="8085006" cy="542926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2"/>
          <p:cNvGraphicFramePr>
            <a:graphicFrameLocks noChangeAspect="1"/>
          </p:cNvGraphicFramePr>
          <p:nvPr/>
        </p:nvGraphicFramePr>
        <p:xfrm>
          <a:off x="1428728" y="2214555"/>
          <a:ext cx="6238919" cy="2447576"/>
        </p:xfrm>
        <a:graphic>
          <a:graphicData uri="http://schemas.openxmlformats.org/presentationml/2006/ole">
            <p:oleObj spid="_x0000_s73730" name="Package" r:id="rId3" imgW="1238400" imgH="485640" progId="Package">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1071538" y="2000240"/>
          <a:ext cx="7142401" cy="2802019"/>
        </p:xfrm>
        <a:graphic>
          <a:graphicData uri="http://schemas.openxmlformats.org/presentationml/2006/ole">
            <p:oleObj spid="_x0000_s74754" name="Package" r:id="rId3" imgW="1238400" imgH="485640" progId="Package">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7" descr="10_07b"/>
          <p:cNvPicPr>
            <a:picLocks noChangeAspect="1" noChangeArrowheads="1"/>
          </p:cNvPicPr>
          <p:nvPr/>
        </p:nvPicPr>
        <p:blipFill>
          <a:blip r:embed="rId2"/>
          <a:srcRect/>
          <a:stretch>
            <a:fillRect/>
          </a:stretch>
        </p:blipFill>
        <p:spPr bwMode="auto">
          <a:xfrm>
            <a:off x="71438" y="714356"/>
            <a:ext cx="8001024" cy="5559933"/>
          </a:xfrm>
          <a:prstGeom prst="rect">
            <a:avLst/>
          </a:prstGeom>
          <a:noFill/>
          <a:ln w="9525">
            <a:noFill/>
            <a:miter lim="800000"/>
            <a:headEnd/>
            <a:tailEnd/>
          </a:ln>
        </p:spPr>
      </p:pic>
      <p:sp>
        <p:nvSpPr>
          <p:cNvPr id="5" name="مستطيل 4"/>
          <p:cNvSpPr/>
          <p:nvPr/>
        </p:nvSpPr>
        <p:spPr>
          <a:xfrm rot="5400000">
            <a:off x="5351748" y="3100896"/>
            <a:ext cx="6500855" cy="584775"/>
          </a:xfrm>
          <a:prstGeom prst="rect">
            <a:avLst/>
          </a:prstGeom>
        </p:spPr>
        <p:txBody>
          <a:bodyPr wrap="square">
            <a:spAutoFit/>
          </a:bodyPr>
          <a:lstStyle/>
          <a:p>
            <a:pPr algn="ctr"/>
            <a:r>
              <a:rPr lang="en-US" sz="3200" b="1" dirty="0" smtClean="0">
                <a:solidFill>
                  <a:srgbClr val="FFFF00"/>
                </a:solidFill>
                <a:cs typeface="Times New Roman" pitchFamily="18" charset="0"/>
              </a:rPr>
              <a:t>Muscles of Facial Expression</a:t>
            </a:r>
            <a:endParaRPr lang="ar-IQ" sz="3200" b="1"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3" name="Picture 6" descr="11_02ba"/>
          <p:cNvPicPr>
            <a:picLocks noGrp="1" noChangeAspect="1" noChangeArrowheads="1"/>
          </p:cNvPicPr>
          <p:nvPr>
            <p:ph idx="1"/>
          </p:nvPr>
        </p:nvPicPr>
        <p:blipFill>
          <a:blip r:embed="rId2"/>
          <a:srcRect/>
          <a:stretch>
            <a:fillRect/>
          </a:stretch>
        </p:blipFill>
        <p:spPr>
          <a:xfrm>
            <a:off x="142844" y="928670"/>
            <a:ext cx="7929618" cy="5699754"/>
          </a:xfrm>
          <a:noFill/>
        </p:spPr>
      </p:pic>
      <p:sp>
        <p:nvSpPr>
          <p:cNvPr id="6" name="مستطيل 5"/>
          <p:cNvSpPr/>
          <p:nvPr/>
        </p:nvSpPr>
        <p:spPr>
          <a:xfrm rot="5400000">
            <a:off x="5542486" y="3136615"/>
            <a:ext cx="6286541" cy="584775"/>
          </a:xfrm>
          <a:prstGeom prst="rect">
            <a:avLst/>
          </a:prstGeom>
        </p:spPr>
        <p:txBody>
          <a:bodyPr wrap="square">
            <a:spAutoFit/>
          </a:bodyPr>
          <a:lstStyle/>
          <a:p>
            <a:pPr algn="ctr"/>
            <a:r>
              <a:rPr lang="en-US" sz="3200" b="1" dirty="0" smtClean="0">
                <a:solidFill>
                  <a:srgbClr val="FFFF00"/>
                </a:solidFill>
                <a:cs typeface="Times New Roman" pitchFamily="18" charset="0"/>
              </a:rPr>
              <a:t>Muscles of Facial Expression</a:t>
            </a:r>
            <a:endParaRPr lang="ar-IQ" sz="3200" b="1" dirty="0">
              <a:solidFill>
                <a:srgbClr val="FFFF0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9"/>
          <p:cNvSpPr>
            <a:spLocks noGrp="1" noChangeArrowheads="1"/>
          </p:cNvSpPr>
          <p:nvPr>
            <p:ph type="title"/>
          </p:nvPr>
        </p:nvSpPr>
        <p:spPr>
          <a:xfrm>
            <a:off x="762000" y="0"/>
            <a:ext cx="7772400" cy="609600"/>
          </a:xfrm>
        </p:spPr>
        <p:txBody>
          <a:bodyPr/>
          <a:lstStyle/>
          <a:p>
            <a:pPr eaLnBrk="1" hangingPunct="1"/>
            <a:r>
              <a:rPr lang="en-US" smtClean="0">
                <a:cs typeface="Times New Roman" pitchFamily="18" charset="0"/>
              </a:rPr>
              <a:t>Muscles around the Mouth</a:t>
            </a:r>
          </a:p>
        </p:txBody>
      </p:sp>
      <p:sp>
        <p:nvSpPr>
          <p:cNvPr id="21506" name="Rectangle 20"/>
          <p:cNvSpPr>
            <a:spLocks noGrp="1" noChangeArrowheads="1"/>
          </p:cNvSpPr>
          <p:nvPr>
            <p:ph type="body" sz="half" idx="1"/>
          </p:nvPr>
        </p:nvSpPr>
        <p:spPr>
          <a:xfrm>
            <a:off x="0" y="685800"/>
            <a:ext cx="9144000" cy="2057400"/>
          </a:xfrm>
          <a:noFill/>
        </p:spPr>
        <p:txBody>
          <a:bodyPr>
            <a:normAutofit fontScale="92500" lnSpcReduction="20000"/>
          </a:bodyPr>
          <a:lstStyle/>
          <a:p>
            <a:pPr algn="just" rtl="0" eaLnBrk="1" hangingPunct="1"/>
            <a:r>
              <a:rPr lang="en-US" sz="2800" dirty="0" err="1" smtClean="0">
                <a:cs typeface="Arial" pitchFamily="34" charset="0"/>
              </a:rPr>
              <a:t>Orbicularis</a:t>
            </a:r>
            <a:r>
              <a:rPr lang="en-US" sz="2800" dirty="0" smtClean="0">
                <a:cs typeface="Arial" pitchFamily="34" charset="0"/>
              </a:rPr>
              <a:t> </a:t>
            </a:r>
            <a:r>
              <a:rPr lang="en-US" sz="2800" dirty="0" err="1" smtClean="0">
                <a:cs typeface="Arial" pitchFamily="34" charset="0"/>
              </a:rPr>
              <a:t>oris</a:t>
            </a:r>
            <a:r>
              <a:rPr lang="en-US" sz="2800" dirty="0" smtClean="0">
                <a:cs typeface="Arial" pitchFamily="34" charset="0"/>
              </a:rPr>
              <a:t> encircles mouth &amp; other m. blend into it.</a:t>
            </a:r>
          </a:p>
          <a:p>
            <a:pPr algn="just" rtl="0" eaLnBrk="1" hangingPunct="1"/>
            <a:r>
              <a:rPr lang="en-US" sz="2800" dirty="0" err="1" smtClean="0">
                <a:cs typeface="Arial" pitchFamily="34" charset="0"/>
              </a:rPr>
              <a:t>Levator</a:t>
            </a:r>
            <a:r>
              <a:rPr lang="en-US" sz="2800" dirty="0" smtClean="0">
                <a:cs typeface="Arial" pitchFamily="34" charset="0"/>
              </a:rPr>
              <a:t> &amp; depressor of </a:t>
            </a:r>
            <a:r>
              <a:rPr lang="en-US" sz="2800" dirty="0" err="1" smtClean="0">
                <a:cs typeface="Arial" pitchFamily="34" charset="0"/>
              </a:rPr>
              <a:t>labii</a:t>
            </a:r>
            <a:r>
              <a:rPr lang="en-US" sz="2800" dirty="0" smtClean="0">
                <a:cs typeface="Arial" pitchFamily="34" charset="0"/>
              </a:rPr>
              <a:t> (lip) &amp; </a:t>
            </a:r>
            <a:r>
              <a:rPr lang="en-US" sz="2800" dirty="0" err="1" smtClean="0">
                <a:cs typeface="Arial" pitchFamily="34" charset="0"/>
              </a:rPr>
              <a:t>anguli</a:t>
            </a:r>
            <a:r>
              <a:rPr lang="en-US" sz="2800" dirty="0" smtClean="0">
                <a:cs typeface="Arial" pitchFamily="34" charset="0"/>
              </a:rPr>
              <a:t> (angle of mouth).</a:t>
            </a:r>
          </a:p>
          <a:p>
            <a:pPr algn="just" rtl="0" eaLnBrk="1" hangingPunct="1"/>
            <a:r>
              <a:rPr lang="en-US" sz="2800" dirty="0" err="1" smtClean="0">
                <a:cs typeface="Arial" pitchFamily="34" charset="0"/>
              </a:rPr>
              <a:t>Risorius</a:t>
            </a:r>
            <a:r>
              <a:rPr lang="en-US" sz="2800" dirty="0" smtClean="0">
                <a:cs typeface="Arial" pitchFamily="34" charset="0"/>
              </a:rPr>
              <a:t> &amp; </a:t>
            </a:r>
            <a:r>
              <a:rPr lang="en-US" sz="2800" dirty="0" err="1" smtClean="0">
                <a:cs typeface="Arial" pitchFamily="34" charset="0"/>
              </a:rPr>
              <a:t>zygomaticus</a:t>
            </a:r>
            <a:r>
              <a:rPr lang="en-US" sz="2800" dirty="0" smtClean="0">
                <a:cs typeface="Arial" pitchFamily="34" charset="0"/>
              </a:rPr>
              <a:t> curl corner of mouth up in smile.</a:t>
            </a:r>
          </a:p>
          <a:p>
            <a:pPr algn="just" rtl="0" eaLnBrk="1" hangingPunct="1"/>
            <a:r>
              <a:rPr lang="en-US" sz="2800" dirty="0" err="1" smtClean="0">
                <a:cs typeface="Arial" pitchFamily="34" charset="0"/>
              </a:rPr>
              <a:t>Buccinator</a:t>
            </a:r>
            <a:r>
              <a:rPr lang="en-US" sz="2800" dirty="0" smtClean="0">
                <a:cs typeface="Arial" pitchFamily="34" charset="0"/>
              </a:rPr>
              <a:t> keeps food on top of teeth, blowing &amp; sucking.</a:t>
            </a:r>
          </a:p>
        </p:txBody>
      </p:sp>
      <p:pic>
        <p:nvPicPr>
          <p:cNvPr id="21507" name="Picture 32" descr="H:\$$SaladinPowerPoints\images_chap11\images with no lines_labels\FacialMMfront.jpg"/>
          <p:cNvPicPr>
            <a:picLocks noChangeAspect="1" noChangeArrowheads="1"/>
          </p:cNvPicPr>
          <p:nvPr/>
        </p:nvPicPr>
        <p:blipFill>
          <a:blip r:embed="rId2"/>
          <a:srcRect/>
          <a:stretch>
            <a:fillRect/>
          </a:stretch>
        </p:blipFill>
        <p:spPr bwMode="auto">
          <a:xfrm>
            <a:off x="3048000" y="2895600"/>
            <a:ext cx="2979738" cy="3657600"/>
          </a:xfrm>
          <a:prstGeom prst="rect">
            <a:avLst/>
          </a:prstGeom>
          <a:noFill/>
          <a:ln w="9525">
            <a:noFill/>
            <a:miter lim="800000"/>
            <a:headEnd/>
            <a:tailEnd/>
          </a:ln>
        </p:spPr>
      </p:pic>
      <p:sp>
        <p:nvSpPr>
          <p:cNvPr id="21509" name="Text Box 25"/>
          <p:cNvSpPr txBox="1">
            <a:spLocks noChangeArrowheads="1"/>
          </p:cNvSpPr>
          <p:nvPr/>
        </p:nvSpPr>
        <p:spPr bwMode="auto">
          <a:xfrm>
            <a:off x="5929322" y="5929330"/>
            <a:ext cx="2743200" cy="519113"/>
          </a:xfrm>
          <a:prstGeom prst="rect">
            <a:avLst/>
          </a:prstGeom>
          <a:noFill/>
          <a:ln w="9525">
            <a:noFill/>
            <a:miter lim="800000"/>
            <a:headEnd/>
            <a:tailEnd/>
          </a:ln>
        </p:spPr>
        <p:txBody>
          <a:bodyPr>
            <a:spAutoFit/>
          </a:bodyPr>
          <a:lstStyle/>
          <a:p>
            <a:pPr>
              <a:spcBef>
                <a:spcPct val="50000"/>
              </a:spcBef>
            </a:pPr>
            <a:r>
              <a:rPr lang="en-US" sz="2800" b="1" dirty="0" err="1"/>
              <a:t>Orbicularis</a:t>
            </a:r>
            <a:r>
              <a:rPr lang="en-US" sz="2800" b="1" dirty="0"/>
              <a:t> </a:t>
            </a:r>
            <a:r>
              <a:rPr lang="en-US" sz="2800" b="1" dirty="0" err="1"/>
              <a:t>oris</a:t>
            </a:r>
            <a:endParaRPr lang="en-US" dirty="0"/>
          </a:p>
        </p:txBody>
      </p:sp>
      <p:sp>
        <p:nvSpPr>
          <p:cNvPr id="21510" name="Text Box 26"/>
          <p:cNvSpPr txBox="1">
            <a:spLocks noChangeArrowheads="1"/>
          </p:cNvSpPr>
          <p:nvPr/>
        </p:nvSpPr>
        <p:spPr bwMode="auto">
          <a:xfrm>
            <a:off x="1752600" y="5195888"/>
            <a:ext cx="1447800" cy="519112"/>
          </a:xfrm>
          <a:prstGeom prst="rect">
            <a:avLst/>
          </a:prstGeom>
          <a:noFill/>
          <a:ln w="9525">
            <a:noFill/>
            <a:miter lim="800000"/>
            <a:headEnd/>
            <a:tailEnd/>
          </a:ln>
        </p:spPr>
        <p:txBody>
          <a:bodyPr wrap="none">
            <a:spAutoFit/>
          </a:bodyPr>
          <a:lstStyle/>
          <a:p>
            <a:r>
              <a:rPr lang="en-US" sz="2800" b="1"/>
              <a:t>Risorius</a:t>
            </a:r>
            <a:endParaRPr lang="en-US"/>
          </a:p>
        </p:txBody>
      </p:sp>
      <p:sp>
        <p:nvSpPr>
          <p:cNvPr id="21511" name="Text Box 27"/>
          <p:cNvSpPr txBox="1">
            <a:spLocks noChangeArrowheads="1"/>
          </p:cNvSpPr>
          <p:nvPr/>
        </p:nvSpPr>
        <p:spPr bwMode="auto">
          <a:xfrm>
            <a:off x="357158" y="6338888"/>
            <a:ext cx="3971925" cy="519112"/>
          </a:xfrm>
          <a:prstGeom prst="rect">
            <a:avLst/>
          </a:prstGeom>
          <a:noFill/>
          <a:ln w="9525">
            <a:noFill/>
            <a:miter lim="800000"/>
            <a:headEnd/>
            <a:tailEnd/>
          </a:ln>
        </p:spPr>
        <p:txBody>
          <a:bodyPr wrap="none">
            <a:spAutoFit/>
          </a:bodyPr>
          <a:lstStyle/>
          <a:p>
            <a:r>
              <a:rPr lang="en-US" sz="2800" b="1" dirty="0"/>
              <a:t>Depressor </a:t>
            </a:r>
            <a:r>
              <a:rPr lang="en-US" sz="2800" b="1" dirty="0" err="1"/>
              <a:t>labii</a:t>
            </a:r>
            <a:r>
              <a:rPr lang="en-US" sz="2800" b="1" dirty="0"/>
              <a:t> </a:t>
            </a:r>
            <a:r>
              <a:rPr lang="en-US" sz="2800" b="1" dirty="0" err="1"/>
              <a:t>inferioris</a:t>
            </a:r>
            <a:endParaRPr lang="en-US" dirty="0"/>
          </a:p>
        </p:txBody>
      </p:sp>
      <p:sp>
        <p:nvSpPr>
          <p:cNvPr id="21512" name="Text Box 29"/>
          <p:cNvSpPr txBox="1">
            <a:spLocks noChangeArrowheads="1"/>
          </p:cNvSpPr>
          <p:nvPr/>
        </p:nvSpPr>
        <p:spPr bwMode="auto">
          <a:xfrm>
            <a:off x="6138863" y="5130800"/>
            <a:ext cx="1862137" cy="519113"/>
          </a:xfrm>
          <a:prstGeom prst="rect">
            <a:avLst/>
          </a:prstGeom>
          <a:noFill/>
          <a:ln w="9525">
            <a:noFill/>
            <a:miter lim="800000"/>
            <a:headEnd/>
            <a:tailEnd/>
          </a:ln>
        </p:spPr>
        <p:txBody>
          <a:bodyPr wrap="none">
            <a:spAutoFit/>
          </a:bodyPr>
          <a:lstStyle/>
          <a:p>
            <a:r>
              <a:rPr lang="en-US" sz="2800" b="1"/>
              <a:t>Buccinator</a:t>
            </a:r>
          </a:p>
        </p:txBody>
      </p:sp>
      <p:sp>
        <p:nvSpPr>
          <p:cNvPr id="21513" name="Text Box 30"/>
          <p:cNvSpPr txBox="1">
            <a:spLocks noChangeArrowheads="1"/>
          </p:cNvSpPr>
          <p:nvPr/>
        </p:nvSpPr>
        <p:spPr bwMode="auto">
          <a:xfrm>
            <a:off x="214282" y="4714884"/>
            <a:ext cx="3505200" cy="519113"/>
          </a:xfrm>
          <a:prstGeom prst="rect">
            <a:avLst/>
          </a:prstGeom>
          <a:noFill/>
          <a:ln w="9525">
            <a:noFill/>
            <a:miter lim="800000"/>
            <a:headEnd/>
            <a:tailEnd/>
          </a:ln>
        </p:spPr>
        <p:txBody>
          <a:bodyPr>
            <a:spAutoFit/>
          </a:bodyPr>
          <a:lstStyle/>
          <a:p>
            <a:pPr>
              <a:spcBef>
                <a:spcPct val="50000"/>
              </a:spcBef>
            </a:pPr>
            <a:r>
              <a:rPr lang="en-US" sz="2800" b="1" dirty="0" err="1"/>
              <a:t>Zygomaticus</a:t>
            </a:r>
            <a:r>
              <a:rPr lang="en-US" sz="2800" b="1" dirty="0"/>
              <a:t> major</a:t>
            </a:r>
            <a:r>
              <a:rPr lang="en-US" dirty="0"/>
              <a:t> </a:t>
            </a:r>
          </a:p>
        </p:txBody>
      </p:sp>
      <p:sp>
        <p:nvSpPr>
          <p:cNvPr id="21514" name="Text Box 31"/>
          <p:cNvSpPr txBox="1">
            <a:spLocks noChangeArrowheads="1"/>
          </p:cNvSpPr>
          <p:nvPr/>
        </p:nvSpPr>
        <p:spPr bwMode="auto">
          <a:xfrm>
            <a:off x="357158" y="5715016"/>
            <a:ext cx="3421063" cy="519113"/>
          </a:xfrm>
          <a:prstGeom prst="rect">
            <a:avLst/>
          </a:prstGeom>
          <a:noFill/>
          <a:ln w="9525">
            <a:noFill/>
            <a:miter lim="800000"/>
            <a:headEnd/>
            <a:tailEnd/>
          </a:ln>
        </p:spPr>
        <p:txBody>
          <a:bodyPr wrap="none">
            <a:spAutoFit/>
          </a:bodyPr>
          <a:lstStyle/>
          <a:p>
            <a:r>
              <a:rPr lang="en-US" sz="2800" b="1" dirty="0"/>
              <a:t>Depressor </a:t>
            </a:r>
            <a:r>
              <a:rPr lang="en-US" sz="2800" b="1" dirty="0" err="1"/>
              <a:t>anguli</a:t>
            </a:r>
            <a:r>
              <a:rPr lang="en-US" sz="2800" b="1" dirty="0"/>
              <a:t> </a:t>
            </a:r>
            <a:r>
              <a:rPr lang="en-US" sz="2800" b="1" dirty="0" err="1"/>
              <a:t>oris</a:t>
            </a:r>
            <a:endParaRPr lang="en-US" dirty="0"/>
          </a:p>
        </p:txBody>
      </p:sp>
      <p:sp>
        <p:nvSpPr>
          <p:cNvPr id="18465" name="Line 33"/>
          <p:cNvSpPr>
            <a:spLocks noChangeShapeType="1"/>
          </p:cNvSpPr>
          <p:nvPr/>
        </p:nvSpPr>
        <p:spPr bwMode="auto">
          <a:xfrm>
            <a:off x="3124200" y="5105400"/>
            <a:ext cx="685800" cy="3048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8466" name="Line 34"/>
          <p:cNvSpPr>
            <a:spLocks noChangeShapeType="1"/>
          </p:cNvSpPr>
          <p:nvPr/>
        </p:nvSpPr>
        <p:spPr bwMode="auto">
          <a:xfrm>
            <a:off x="3200400" y="5486400"/>
            <a:ext cx="533400" cy="2286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8467" name="Line 35"/>
          <p:cNvSpPr>
            <a:spLocks noChangeShapeType="1"/>
          </p:cNvSpPr>
          <p:nvPr/>
        </p:nvSpPr>
        <p:spPr bwMode="auto">
          <a:xfrm>
            <a:off x="3352800" y="6019800"/>
            <a:ext cx="685800" cy="762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8468" name="Line 36"/>
          <p:cNvSpPr>
            <a:spLocks noChangeShapeType="1"/>
          </p:cNvSpPr>
          <p:nvPr/>
        </p:nvSpPr>
        <p:spPr bwMode="auto">
          <a:xfrm flipV="1">
            <a:off x="3429000" y="6096000"/>
            <a:ext cx="914400" cy="3810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8470" name="Line 38"/>
          <p:cNvSpPr>
            <a:spLocks noChangeShapeType="1"/>
          </p:cNvSpPr>
          <p:nvPr/>
        </p:nvSpPr>
        <p:spPr bwMode="auto">
          <a:xfrm flipV="1">
            <a:off x="5105400" y="5486400"/>
            <a:ext cx="990600" cy="762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18471" name="Line 39"/>
          <p:cNvSpPr>
            <a:spLocks noChangeShapeType="1"/>
          </p:cNvSpPr>
          <p:nvPr/>
        </p:nvSpPr>
        <p:spPr bwMode="auto">
          <a:xfrm>
            <a:off x="4876800" y="5943600"/>
            <a:ext cx="1143000" cy="3048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
        <p:nvSpPr>
          <p:cNvPr id="21521" name="Text Box 40"/>
          <p:cNvSpPr txBox="1">
            <a:spLocks noChangeArrowheads="1"/>
          </p:cNvSpPr>
          <p:nvPr/>
        </p:nvSpPr>
        <p:spPr bwMode="auto">
          <a:xfrm>
            <a:off x="5334000" y="3886200"/>
            <a:ext cx="3505200" cy="946150"/>
          </a:xfrm>
          <a:prstGeom prst="rect">
            <a:avLst/>
          </a:prstGeom>
          <a:noFill/>
          <a:ln w="9525">
            <a:noFill/>
            <a:miter lim="800000"/>
            <a:headEnd/>
            <a:tailEnd/>
          </a:ln>
        </p:spPr>
        <p:txBody>
          <a:bodyPr>
            <a:spAutoFit/>
          </a:bodyPr>
          <a:lstStyle/>
          <a:p>
            <a:pPr>
              <a:spcBef>
                <a:spcPct val="50000"/>
              </a:spcBef>
            </a:pPr>
            <a:r>
              <a:rPr lang="en-US" sz="2800" b="1"/>
              <a:t>Levator labii superioris</a:t>
            </a:r>
          </a:p>
        </p:txBody>
      </p:sp>
      <p:sp>
        <p:nvSpPr>
          <p:cNvPr id="18473" name="Line 41"/>
          <p:cNvSpPr>
            <a:spLocks noChangeShapeType="1"/>
          </p:cNvSpPr>
          <p:nvPr/>
        </p:nvSpPr>
        <p:spPr bwMode="auto">
          <a:xfrm flipV="1">
            <a:off x="4953000" y="4343400"/>
            <a:ext cx="1371600" cy="1066800"/>
          </a:xfrm>
          <a:prstGeom prst="line">
            <a:avLst/>
          </a:prstGeom>
          <a:noFill/>
          <a:ln w="38100">
            <a:solidFill>
              <a:schemeClr val="tx1"/>
            </a:solidFill>
            <a:round/>
            <a:headEnd/>
            <a:tailEnd/>
          </a:ln>
          <a:effectLst>
            <a:outerShdw dist="35921" dir="2700000" algn="ctr" rotWithShape="0">
              <a:schemeClr val="bg1"/>
            </a:outerShdw>
          </a:effectLst>
        </p:spPr>
        <p:txBody>
          <a:bodyPr wrap="none" anchor="ctr"/>
          <a:lstStyle/>
          <a:p>
            <a:pPr>
              <a:defRPr/>
            </a:pPr>
            <a:endParaRPr lang="en-US">
              <a:latin typeface="Times New Roman"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00034" y="500042"/>
            <a:ext cx="7429552" cy="1981200"/>
          </a:xfrm>
        </p:spPr>
        <p:txBody>
          <a:bodyPr>
            <a:noAutofit/>
          </a:bodyPr>
          <a:lstStyle/>
          <a:p>
            <a:pPr algn="just" rtl="0"/>
            <a:r>
              <a:rPr lang="en-US" sz="2000" b="1" i="1" dirty="0" err="1" smtClean="0"/>
              <a:t>Buccinator</a:t>
            </a:r>
            <a:r>
              <a:rPr lang="en-US" sz="2000" b="1" i="1" dirty="0" smtClean="0"/>
              <a:t> Muscle</a:t>
            </a:r>
          </a:p>
          <a:p>
            <a:pPr algn="just" rtl="0"/>
            <a:r>
              <a:rPr lang="en-US" sz="2000" i="1" dirty="0" smtClean="0"/>
              <a:t>The </a:t>
            </a:r>
            <a:r>
              <a:rPr lang="en-US" sz="2000" i="1" dirty="0" err="1" smtClean="0"/>
              <a:t>buccinator</a:t>
            </a:r>
            <a:r>
              <a:rPr lang="en-US" sz="2000" i="1" dirty="0" smtClean="0"/>
              <a:t> muscle is a thin, broad band of muscle tissue that forms the innermost muscle wall of a cheek. A </a:t>
            </a:r>
            <a:r>
              <a:rPr lang="en-US" sz="2000" i="1" dirty="0" err="1" smtClean="0"/>
              <a:t>buccinator</a:t>
            </a:r>
            <a:r>
              <a:rPr lang="en-US" sz="2000" i="1" dirty="0" smtClean="0"/>
              <a:t> muscle has three sites of origin. They are the </a:t>
            </a:r>
            <a:r>
              <a:rPr lang="en-US" sz="2000" i="1" dirty="0" err="1" smtClean="0"/>
              <a:t>pterygomandibular</a:t>
            </a:r>
            <a:r>
              <a:rPr lang="en-US" sz="2000" i="1" dirty="0" smtClean="0"/>
              <a:t> </a:t>
            </a:r>
            <a:r>
              <a:rPr lang="en-US" sz="2000" i="1" dirty="0" err="1" smtClean="0"/>
              <a:t>raphe</a:t>
            </a:r>
            <a:r>
              <a:rPr lang="en-US" sz="2000" i="1" dirty="0" smtClean="0"/>
              <a:t> (ligament) that originates behind </a:t>
            </a:r>
            <a:r>
              <a:rPr lang="en-US" sz="2000" b="1" i="1" dirty="0" smtClean="0"/>
              <a:t>the</a:t>
            </a:r>
            <a:r>
              <a:rPr lang="en-US" sz="2000" i="1" dirty="0" smtClean="0"/>
              <a:t> maxillary </a:t>
            </a:r>
            <a:r>
              <a:rPr lang="en-US" sz="2000" i="1" dirty="0" err="1" smtClean="0"/>
              <a:t>tuberosity</a:t>
            </a:r>
            <a:r>
              <a:rPr lang="en-US" sz="2000" i="1" dirty="0" smtClean="0"/>
              <a:t> and inserts at the posterior end of the mandible’s </a:t>
            </a:r>
            <a:r>
              <a:rPr lang="en-US" sz="2000" i="1" dirty="0" err="1" smtClean="0"/>
              <a:t>mylohyoid</a:t>
            </a:r>
            <a:r>
              <a:rPr lang="en-US" sz="2000" i="1" dirty="0" smtClean="0"/>
              <a:t> line; in the maxilla, the </a:t>
            </a:r>
            <a:r>
              <a:rPr lang="en-US" sz="2000" i="1" dirty="0" err="1" smtClean="0"/>
              <a:t>buccinator</a:t>
            </a:r>
            <a:r>
              <a:rPr lang="en-US" sz="2000" i="1" dirty="0" smtClean="0"/>
              <a:t> muscle originates on the </a:t>
            </a:r>
            <a:r>
              <a:rPr lang="en-US" sz="2000" i="1" dirty="0" err="1" smtClean="0"/>
              <a:t>buccal</a:t>
            </a:r>
            <a:r>
              <a:rPr lang="en-US" sz="2000" i="1" dirty="0" smtClean="0"/>
              <a:t> surface of the alveolar process, immediately above the root tips of the molar teeth; the third area of origin is the external oblique ridge of the mandible.</a:t>
            </a:r>
          </a:p>
          <a:p>
            <a:pPr algn="just" rtl="0"/>
            <a:r>
              <a:rPr lang="en-US" sz="2000" i="1" dirty="0" smtClean="0"/>
              <a:t>The muscle fibers of the </a:t>
            </a:r>
            <a:r>
              <a:rPr lang="en-US" sz="2000" i="1" dirty="0" err="1" smtClean="0"/>
              <a:t>buccinator</a:t>
            </a:r>
            <a:r>
              <a:rPr lang="en-US" sz="2000" i="1" dirty="0" smtClean="0"/>
              <a:t> run parallel to the </a:t>
            </a:r>
            <a:r>
              <a:rPr lang="en-US" sz="2000" i="1" dirty="0" err="1" smtClean="0"/>
              <a:t>occlusal</a:t>
            </a:r>
            <a:r>
              <a:rPr lang="en-US" sz="2000" i="1" dirty="0" smtClean="0"/>
              <a:t> plane of the teeth, and have a broad zone of insertion into the </a:t>
            </a:r>
            <a:r>
              <a:rPr lang="en-US" sz="2000" i="1" dirty="0" err="1" smtClean="0"/>
              <a:t>orbicularis</a:t>
            </a:r>
            <a:r>
              <a:rPr lang="en-US" sz="2000" i="1" dirty="0" smtClean="0"/>
              <a:t> </a:t>
            </a:r>
            <a:r>
              <a:rPr lang="en-US" sz="2000" i="1" dirty="0" err="1" smtClean="0"/>
              <a:t>oris</a:t>
            </a:r>
            <a:r>
              <a:rPr lang="en-US" sz="2000" i="1" dirty="0" smtClean="0"/>
              <a:t> at the corner of the mouth. Besides being muscles of facial expression, some anatomists classify the buccinators as accessory muscles of mastication. The primary functions of these muscles are to pull the corners of the mouth laterally and to hold food between the teeth while chewing.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gradFill rotWithShape="0">
            <a:gsLst>
              <a:gs pos="0">
                <a:schemeClr val="folHlink">
                  <a:gamma/>
                  <a:shade val="46275"/>
                  <a:invGamma/>
                </a:schemeClr>
              </a:gs>
              <a:gs pos="50000">
                <a:schemeClr val="folHlink"/>
              </a:gs>
              <a:gs pos="100000">
                <a:schemeClr val="folHlink">
                  <a:gamma/>
                  <a:shade val="46275"/>
                  <a:invGamma/>
                </a:schemeClr>
              </a:gs>
            </a:gsLst>
            <a:lin ang="5400000" scaled="1"/>
          </a:gradFill>
        </p:spPr>
        <p:txBody>
          <a:bodyPr>
            <a:normAutofit fontScale="90000"/>
          </a:bodyPr>
          <a:lstStyle/>
          <a:p>
            <a:pPr eaLnBrk="1" hangingPunct="1">
              <a:defRPr/>
            </a:pPr>
            <a:r>
              <a:rPr lang="en-US" b="1"/>
              <a:t>Muscles of Facial Expression</a:t>
            </a:r>
          </a:p>
        </p:txBody>
      </p:sp>
      <p:sp>
        <p:nvSpPr>
          <p:cNvPr id="39938" name="Slide Number Placeholder 5"/>
          <p:cNvSpPr>
            <a:spLocks noGrp="1"/>
          </p:cNvSpPr>
          <p:nvPr>
            <p:ph type="sldNum" sz="quarter" idx="12"/>
          </p:nvPr>
        </p:nvSpPr>
        <p:spPr/>
        <p:txBody>
          <a:bodyPr/>
          <a:lstStyle/>
          <a:p>
            <a:pPr>
              <a:defRPr/>
            </a:pPr>
            <a:fld id="{B345E484-B700-4D66-B1E4-64B8D93897D5}" type="slidenum">
              <a:rPr lang="en-US" smtClean="0">
                <a:latin typeface="Times New Roman" pitchFamily="18" charset="0"/>
              </a:rPr>
              <a:pPr>
                <a:defRPr/>
              </a:pPr>
              <a:t>9</a:t>
            </a:fld>
            <a:endParaRPr lang="en-US" smtClean="0">
              <a:latin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14282" y="1714488"/>
            <a:ext cx="8705850" cy="3876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وافر">
  <a:themeElements>
    <a:clrScheme name="واف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واف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واف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386</TotalTime>
  <Words>1975</Words>
  <Application>Microsoft Office PowerPoint</Application>
  <PresentationFormat>عرض على الشاشة (3:4)‏</PresentationFormat>
  <Paragraphs>158</Paragraphs>
  <Slides>41</Slides>
  <Notes>5</Notes>
  <HiddenSlides>0</HiddenSlides>
  <MMClips>0</MMClips>
  <ScaleCrop>false</ScaleCrop>
  <HeadingPairs>
    <vt:vector size="6" baseType="variant">
      <vt:variant>
        <vt:lpstr>سمة</vt:lpstr>
      </vt:variant>
      <vt:variant>
        <vt:i4>1</vt:i4>
      </vt:variant>
      <vt:variant>
        <vt:lpstr>خوادم OLE مضمنة</vt:lpstr>
      </vt:variant>
      <vt:variant>
        <vt:i4>1</vt:i4>
      </vt:variant>
      <vt:variant>
        <vt:lpstr>عناوين الشرائح</vt:lpstr>
      </vt:variant>
      <vt:variant>
        <vt:i4>41</vt:i4>
      </vt:variant>
    </vt:vector>
  </HeadingPairs>
  <TitlesOfParts>
    <vt:vector size="43" baseType="lpstr">
      <vt:lpstr>وافر</vt:lpstr>
      <vt:lpstr>Package</vt:lpstr>
      <vt:lpstr>Myology related to complete denture &amp; TMJ</vt:lpstr>
      <vt:lpstr>الشريحة 2</vt:lpstr>
      <vt:lpstr>Muscles of Facial Expression</vt:lpstr>
      <vt:lpstr>Muscles of Facial Expression</vt:lpstr>
      <vt:lpstr>الشريحة 5</vt:lpstr>
      <vt:lpstr>الشريحة 6</vt:lpstr>
      <vt:lpstr>Muscles around the Mouth</vt:lpstr>
      <vt:lpstr>الشريحة 8</vt:lpstr>
      <vt:lpstr>Muscles of Facial Expression</vt:lpstr>
      <vt:lpstr>الشريحة 10</vt:lpstr>
      <vt:lpstr>Muscles of Facial Expression and Mastication</vt:lpstr>
      <vt:lpstr>A. Temporalis Muscle</vt:lpstr>
      <vt:lpstr>B. Masseter Muscle</vt:lpstr>
      <vt:lpstr>C. Medial Pterygoid Muscle</vt:lpstr>
      <vt:lpstr>D. Lateral Pterygoid Muscle</vt:lpstr>
      <vt:lpstr>Muscles of Mastication</vt:lpstr>
      <vt:lpstr>Muscles acting on the Temporomandibular Joint</vt:lpstr>
      <vt:lpstr>Musculature of the Tongue</vt:lpstr>
      <vt:lpstr>الشريحة 19</vt:lpstr>
      <vt:lpstr>الشريحة 20</vt:lpstr>
      <vt:lpstr>الشريحة 21</vt:lpstr>
      <vt:lpstr>Suprahyoid Muscles and Swallowing</vt:lpstr>
      <vt:lpstr>Muscles of soft palate</vt:lpstr>
      <vt:lpstr>الشريحة 24</vt:lpstr>
      <vt:lpstr>The Temporomandibular Joint</vt:lpstr>
      <vt:lpstr>الشريحة 26</vt:lpstr>
      <vt:lpstr>Temporomandibular Joint Structure</vt:lpstr>
      <vt:lpstr>الشريحة 28</vt:lpstr>
      <vt:lpstr>الشريحة 29</vt:lpstr>
      <vt:lpstr>الشريحة 30</vt:lpstr>
      <vt:lpstr>الشريحة 31</vt:lpstr>
      <vt:lpstr>الشريحة 32</vt:lpstr>
      <vt:lpstr>Ligaments of the Joint</vt:lpstr>
      <vt:lpstr>الشريحة 34</vt:lpstr>
      <vt:lpstr>Movements of the Temporomandibular Joint</vt:lpstr>
      <vt:lpstr>الشريحة 36</vt:lpstr>
      <vt:lpstr>الشريحة 37</vt:lpstr>
      <vt:lpstr>الشريحة 38</vt:lpstr>
      <vt:lpstr>الشريحة 39</vt:lpstr>
      <vt:lpstr>الشريحة 40</vt:lpstr>
      <vt:lpstr>الشريحة 41</vt:lpstr>
    </vt:vector>
  </TitlesOfParts>
  <Company>ZzTeaM2009</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Temporomandibular Joint</dc:title>
  <dc:creator>DR.Ahmed Saker</dc:creator>
  <cp:lastModifiedBy>user</cp:lastModifiedBy>
  <cp:revision>46</cp:revision>
  <dcterms:created xsi:type="dcterms:W3CDTF">2009-08-15T04:04:16Z</dcterms:created>
  <dcterms:modified xsi:type="dcterms:W3CDTF">2010-03-24T11:18:53Z</dcterms:modified>
</cp:coreProperties>
</file>