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sldIdLst>
    <p:sldId id="256" r:id="rId2"/>
    <p:sldId id="285" r:id="rId3"/>
    <p:sldId id="257" r:id="rId4"/>
    <p:sldId id="264" r:id="rId5"/>
    <p:sldId id="324" r:id="rId6"/>
    <p:sldId id="266" r:id="rId7"/>
    <p:sldId id="267" r:id="rId8"/>
    <p:sldId id="314" r:id="rId9"/>
    <p:sldId id="311" r:id="rId10"/>
    <p:sldId id="309" r:id="rId11"/>
    <p:sldId id="313" r:id="rId12"/>
    <p:sldId id="315" r:id="rId13"/>
    <p:sldId id="268" r:id="rId14"/>
    <p:sldId id="269" r:id="rId15"/>
    <p:sldId id="270" r:id="rId16"/>
    <p:sldId id="271" r:id="rId17"/>
    <p:sldId id="317" r:id="rId18"/>
    <p:sldId id="304" r:id="rId19"/>
    <p:sldId id="326" r:id="rId20"/>
    <p:sldId id="325" r:id="rId21"/>
    <p:sldId id="305" r:id="rId22"/>
    <p:sldId id="306" r:id="rId23"/>
    <p:sldId id="318" r:id="rId24"/>
    <p:sldId id="273" r:id="rId25"/>
    <p:sldId id="329" r:id="rId26"/>
    <p:sldId id="319" r:id="rId27"/>
    <p:sldId id="294" r:id="rId28"/>
    <p:sldId id="327" r:id="rId29"/>
    <p:sldId id="328" r:id="rId30"/>
    <p:sldId id="302" r:id="rId31"/>
    <p:sldId id="323" r:id="rId32"/>
    <p:sldId id="316" r:id="rId33"/>
    <p:sldId id="322" r:id="rId34"/>
    <p:sldId id="274" r:id="rId35"/>
    <p:sldId id="275" r:id="rId36"/>
    <p:sldId id="286" r:id="rId37"/>
    <p:sldId id="276" r:id="rId38"/>
    <p:sldId id="279" r:id="rId39"/>
    <p:sldId id="320" r:id="rId40"/>
    <p:sldId id="280" r:id="rId41"/>
    <p:sldId id="281" r:id="rId42"/>
    <p:sldId id="307" r:id="rId43"/>
    <p:sldId id="277" r:id="rId44"/>
    <p:sldId id="278" r:id="rId45"/>
    <p:sldId id="282" r:id="rId46"/>
    <p:sldId id="283" r:id="rId4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5829-6C3C-48FC-9668-D77AF08F4201}" type="datetimeFigureOut">
              <a:rPr lang="ar-IQ" smtClean="0"/>
              <a:t>16/12/1434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9134-2F6B-410F-B205-D4B9033B259F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567777"/>
          </a:xfrm>
        </p:spPr>
        <p:txBody>
          <a:bodyPr>
            <a:noAutofit/>
          </a:bodyPr>
          <a:lstStyle/>
          <a:p>
            <a:r>
              <a:rPr lang="en-US" sz="8800" dirty="0" smtClean="0"/>
              <a:t>Psoriasis</a:t>
            </a:r>
            <a:endParaRPr lang="ar-IQ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573016"/>
            <a:ext cx="8358246" cy="2448272"/>
          </a:xfrm>
        </p:spPr>
        <p:txBody>
          <a:bodyPr>
            <a:noAutofit/>
          </a:bodyPr>
          <a:lstStyle/>
          <a:p>
            <a:endParaRPr lang="en-US" sz="3600" dirty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  <a:p>
            <a:endParaRPr lang="en-US" sz="3600" dirty="0" smtClean="0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  <a:p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</a:rPr>
              <a:t>Omar  Y.  Abdullah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H:\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357717" cy="5929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H:\rf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28604"/>
            <a:ext cx="400052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04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buNone/>
            </a:pPr>
            <a:r>
              <a:rPr lang="en-US" sz="4200" dirty="0" err="1" smtClean="0"/>
              <a:t>Guttate</a:t>
            </a:r>
            <a:r>
              <a:rPr lang="en-US" sz="4200" dirty="0" smtClean="0"/>
              <a:t> </a:t>
            </a:r>
            <a:r>
              <a:rPr lang="en-US" sz="4200" dirty="0" smtClean="0"/>
              <a:t>psoriasis (acute eruptive psoriasis)</a:t>
            </a:r>
            <a:endParaRPr lang="en-US" sz="4200" dirty="0" smtClean="0"/>
          </a:p>
          <a:p>
            <a:pPr algn="l" rtl="0"/>
            <a:endParaRPr lang="en-US" sz="1400" dirty="0"/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More than 30% of psoriatic patients have their first episode before age </a:t>
            </a:r>
            <a:r>
              <a:rPr lang="en-US" dirty="0" smtClean="0">
                <a:solidFill>
                  <a:srgbClr val="FFFF00"/>
                </a:solidFill>
              </a:rPr>
              <a:t>20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n </a:t>
            </a:r>
            <a:r>
              <a:rPr lang="en-US" dirty="0">
                <a:solidFill>
                  <a:srgbClr val="FFFF00"/>
                </a:solidFill>
              </a:rPr>
              <a:t>episode of </a:t>
            </a:r>
            <a:r>
              <a:rPr lang="en-US" dirty="0" err="1">
                <a:solidFill>
                  <a:srgbClr val="FFFF00"/>
                </a:solidFill>
              </a:rPr>
              <a:t>guttate</a:t>
            </a:r>
            <a:r>
              <a:rPr lang="en-US" dirty="0">
                <a:solidFill>
                  <a:srgbClr val="FFFF00"/>
                </a:solidFill>
              </a:rPr>
              <a:t> psoriasis </a:t>
            </a:r>
            <a:r>
              <a:rPr lang="en-US" dirty="0" smtClean="0">
                <a:solidFill>
                  <a:srgbClr val="FFFF00"/>
                </a:solidFill>
              </a:rPr>
              <a:t>might be </a:t>
            </a:r>
            <a:r>
              <a:rPr lang="en-US" dirty="0">
                <a:solidFill>
                  <a:srgbClr val="FFFF00"/>
                </a:solidFill>
              </a:rPr>
              <a:t>the first indication of the patient’s propensity ‎for the disease. Streptococcal pharyngitis or a viral upper respiratory tract infection may ‎precede the eruption by 1 or 2 </a:t>
            </a:r>
            <a:r>
              <a:rPr lang="en-US" dirty="0" smtClean="0">
                <a:solidFill>
                  <a:srgbClr val="FFFF00"/>
                </a:solidFill>
              </a:rPr>
              <a:t>weeks.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Scaling </a:t>
            </a:r>
            <a:r>
              <a:rPr lang="en-US" dirty="0">
                <a:solidFill>
                  <a:srgbClr val="FFFF00"/>
                </a:solidFill>
              </a:rPr>
              <a:t>papules suddenly appear on the trunk a</a:t>
            </a:r>
            <a:r>
              <a:rPr lang="en-US" dirty="0" smtClean="0">
                <a:solidFill>
                  <a:srgbClr val="FFFF00"/>
                </a:solidFill>
              </a:rPr>
              <a:t>nd </a:t>
            </a:r>
            <a:r>
              <a:rPr lang="en-US" dirty="0">
                <a:solidFill>
                  <a:srgbClr val="FFFF00"/>
                </a:solidFill>
              </a:rPr>
              <a:t>‎extremities, </a:t>
            </a:r>
            <a:r>
              <a:rPr lang="en-US" dirty="0" smtClean="0">
                <a:solidFill>
                  <a:srgbClr val="FFFF00"/>
                </a:solidFill>
              </a:rPr>
              <a:t>excluding </a:t>
            </a:r>
            <a:r>
              <a:rPr lang="en-US" dirty="0">
                <a:solidFill>
                  <a:srgbClr val="FFFF00"/>
                </a:solidFill>
              </a:rPr>
              <a:t>palms and </a:t>
            </a:r>
            <a:r>
              <a:rPr lang="en-US" dirty="0" smtClean="0">
                <a:solidFill>
                  <a:srgbClr val="FFFF00"/>
                </a:solidFill>
              </a:rPr>
              <a:t>soles</a:t>
            </a:r>
            <a:r>
              <a:rPr lang="en-US" dirty="0">
                <a:solidFill>
                  <a:srgbClr val="FFFF00"/>
                </a:solidFill>
              </a:rPr>
              <a:t>. The scalp and face may also be involved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N</a:t>
            </a:r>
            <a:r>
              <a:rPr lang="en-US" dirty="0" smtClean="0">
                <a:solidFill>
                  <a:srgbClr val="FFFF00"/>
                </a:solidFill>
              </a:rPr>
              <a:t>umber varies, </a:t>
            </a:r>
            <a:r>
              <a:rPr lang="en-US" dirty="0">
                <a:solidFill>
                  <a:srgbClr val="FFFF00"/>
                </a:solidFill>
              </a:rPr>
              <a:t>and their size may be that of a pinpoint up to 1 </a:t>
            </a:r>
            <a:r>
              <a:rPr lang="en-US" dirty="0" smtClean="0">
                <a:solidFill>
                  <a:srgbClr val="FFFF00"/>
                </a:solidFill>
              </a:rPr>
              <a:t>cm.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It </a:t>
            </a:r>
            <a:r>
              <a:rPr lang="en-US" dirty="0" smtClean="0">
                <a:solidFill>
                  <a:srgbClr val="FFFF00"/>
                </a:solidFill>
              </a:rPr>
              <a:t>may resolve spontaneously and it responds </a:t>
            </a:r>
            <a:r>
              <a:rPr lang="en-US" dirty="0">
                <a:solidFill>
                  <a:srgbClr val="FFFF00"/>
                </a:solidFill>
              </a:rPr>
              <a:t>more readily to ‎treatment than does chronic plaque psoriasis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dirty="0" err="1" smtClean="0">
                <a:solidFill>
                  <a:srgbClr val="FFFF00"/>
                </a:solidFill>
              </a:rPr>
              <a:t>Dx</a:t>
            </a:r>
            <a:r>
              <a:rPr lang="en-US" dirty="0" smtClean="0">
                <a:solidFill>
                  <a:srgbClr val="FFFF00"/>
                </a:solidFill>
              </a:rPr>
              <a:t>?‎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9331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 descr="H:\rr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42928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H:\ghg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592935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 descr="H:\kjjk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428604"/>
            <a:ext cx="442915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 descr="H:\jkj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50059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3900" dirty="0" smtClean="0"/>
              <a:t>Psoriasis </a:t>
            </a:r>
            <a:r>
              <a:rPr lang="en-US" sz="3900" dirty="0" err="1"/>
              <a:t>inversus</a:t>
            </a:r>
            <a:r>
              <a:rPr lang="en-US" sz="3900" dirty="0"/>
              <a:t> </a:t>
            </a:r>
            <a:r>
              <a:rPr lang="en-US" sz="3900" dirty="0" smtClean="0"/>
              <a:t> (</a:t>
            </a:r>
            <a:r>
              <a:rPr lang="en-US" sz="3900" dirty="0"/>
              <a:t>psoriasis of the flexural or </a:t>
            </a:r>
            <a:r>
              <a:rPr lang="en-US" sz="3900" dirty="0" err="1"/>
              <a:t>intertriginous</a:t>
            </a:r>
            <a:r>
              <a:rPr lang="en-US" sz="3900" dirty="0"/>
              <a:t> areas</a:t>
            </a:r>
            <a:r>
              <a:rPr lang="en-US" sz="3900" dirty="0" smtClean="0"/>
              <a:t>)</a:t>
            </a:r>
            <a:endParaRPr lang="en-US" sz="1600" dirty="0" smtClean="0"/>
          </a:p>
          <a:p>
            <a:pPr marL="0" indent="0" algn="l" rtl="0">
              <a:buNone/>
            </a:pPr>
            <a:endParaRPr lang="en-US" sz="2100" dirty="0" smtClean="0"/>
          </a:p>
          <a:p>
            <a:pPr algn="l" rtl="0"/>
            <a:r>
              <a:rPr lang="en-US" sz="3600" dirty="0" smtClean="0"/>
              <a:t>‎</a:t>
            </a:r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dirty="0">
                <a:solidFill>
                  <a:srgbClr val="FFFF00"/>
                </a:solidFill>
              </a:rPr>
              <a:t>gluteal fold, axillae, groin, </a:t>
            </a:r>
            <a:r>
              <a:rPr lang="en-US" sz="3600" dirty="0" err="1">
                <a:solidFill>
                  <a:srgbClr val="FFFF00"/>
                </a:solidFill>
              </a:rPr>
              <a:t>submammary</a:t>
            </a:r>
            <a:r>
              <a:rPr lang="en-US" sz="3600" dirty="0">
                <a:solidFill>
                  <a:srgbClr val="FFFF00"/>
                </a:solidFill>
              </a:rPr>
              <a:t> folds, </a:t>
            </a:r>
            <a:r>
              <a:rPr lang="en-US" sz="3600" dirty="0" err="1">
                <a:solidFill>
                  <a:srgbClr val="FFFF00"/>
                </a:solidFill>
              </a:rPr>
              <a:t>retroauricular</a:t>
            </a:r>
            <a:r>
              <a:rPr lang="en-US" sz="3600" dirty="0">
                <a:solidFill>
                  <a:srgbClr val="FFFF00"/>
                </a:solidFill>
              </a:rPr>
              <a:t> fold, and the glans of the ‎uncircumcised penis may be </a:t>
            </a:r>
            <a:r>
              <a:rPr lang="en-US" sz="3600" dirty="0" smtClean="0">
                <a:solidFill>
                  <a:srgbClr val="FFFF00"/>
                </a:solidFill>
              </a:rPr>
              <a:t>affected.</a:t>
            </a:r>
          </a:p>
          <a:p>
            <a:pPr algn="l" rtl="0"/>
            <a:r>
              <a:rPr lang="en-US" sz="3600" dirty="0" smtClean="0">
                <a:solidFill>
                  <a:srgbClr val="FFFF00"/>
                </a:solidFill>
              </a:rPr>
              <a:t>The </a:t>
            </a:r>
            <a:r>
              <a:rPr lang="en-US" sz="3600" dirty="0">
                <a:solidFill>
                  <a:srgbClr val="FFFF00"/>
                </a:solidFill>
              </a:rPr>
              <a:t>deep red, smooth, glistening plaques may extend ‎to and stop at the junction of the skin folds, as with </a:t>
            </a:r>
            <a:r>
              <a:rPr lang="en-US" sz="3600" dirty="0" err="1">
                <a:solidFill>
                  <a:srgbClr val="FFFF00"/>
                </a:solidFill>
              </a:rPr>
              <a:t>intertrigo</a:t>
            </a:r>
            <a:r>
              <a:rPr lang="en-US" sz="3600" dirty="0">
                <a:solidFill>
                  <a:srgbClr val="FFFF00"/>
                </a:solidFill>
              </a:rPr>
              <a:t> or Candida infections. The ‎surface is moist and contains macerated white debris. Cracking and fissures are common at the ‎base of the </a:t>
            </a:r>
            <a:r>
              <a:rPr lang="en-US" sz="3600" dirty="0" smtClean="0">
                <a:solidFill>
                  <a:srgbClr val="FFFF00"/>
                </a:solidFill>
              </a:rPr>
              <a:t>crease.</a:t>
            </a:r>
          </a:p>
          <a:p>
            <a:pPr algn="l" rtl="0"/>
            <a:r>
              <a:rPr lang="en-US" sz="3600" dirty="0" smtClean="0">
                <a:solidFill>
                  <a:srgbClr val="FFFF00"/>
                </a:solidFill>
              </a:rPr>
              <a:t>Infection</a:t>
            </a:r>
            <a:r>
              <a:rPr lang="en-US" sz="3600" dirty="0">
                <a:solidFill>
                  <a:srgbClr val="FFFF00"/>
                </a:solidFill>
              </a:rPr>
              <a:t>, friction, and heat may ‎induce flexural psoriasis, </a:t>
            </a:r>
            <a:r>
              <a:rPr lang="en-US" sz="3600" u="sng" dirty="0">
                <a:solidFill>
                  <a:srgbClr val="FFFF00"/>
                </a:solidFill>
              </a:rPr>
              <a:t>a </a:t>
            </a:r>
            <a:r>
              <a:rPr lang="en-US" sz="3600" u="sng" dirty="0" err="1">
                <a:solidFill>
                  <a:srgbClr val="FFFF00"/>
                </a:solidFill>
              </a:rPr>
              <a:t>Koebner</a:t>
            </a:r>
            <a:r>
              <a:rPr lang="en-US" sz="3600" u="sng" dirty="0">
                <a:solidFill>
                  <a:srgbClr val="FFFF00"/>
                </a:solidFill>
              </a:rPr>
              <a:t> phenomenon</a:t>
            </a:r>
            <a:r>
              <a:rPr lang="en-US" sz="3600" dirty="0">
                <a:solidFill>
                  <a:srgbClr val="FFFF00"/>
                </a:solidFill>
              </a:rPr>
              <a:t>.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3600" dirty="0" smtClean="0">
                <a:solidFill>
                  <a:srgbClr val="FFFF00"/>
                </a:solidFill>
              </a:rPr>
              <a:t>Infants </a:t>
            </a:r>
            <a:r>
              <a:rPr lang="en-US" sz="3600" dirty="0">
                <a:solidFill>
                  <a:srgbClr val="FFFF00"/>
                </a:solidFill>
              </a:rPr>
              <a:t>and young ‎children may develop flexural psoriasis of the groin that extends onto the diaper area.‎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225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2530" name="Picture 2" descr="H:\hhh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643469" cy="578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17646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Introduction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Psoriasis occurs in 1% to 3% of the population.</a:t>
            </a:r>
          </a:p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The disease is transmitted genetically (most likely a dominant  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mode).</a:t>
            </a:r>
          </a:p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The disease is lifelong and characterized by chronic, recurrent 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exacerbations and remissions that are emotionally and 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physically debilitating.</a:t>
            </a:r>
          </a:p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There may be many millions of people with the potential to 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develop psoriasis but certain environmental factor(s) is (are)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needed to precipitate the disease (stress, drugs, infection). </a:t>
            </a:r>
          </a:p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 Environmental factors also may modify the course and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severity of disease.</a:t>
            </a:r>
          </a:p>
          <a:p>
            <a:pPr algn="justLow" rtl="0"/>
            <a:r>
              <a:rPr lang="en-US" sz="2300" dirty="0" smtClean="0">
                <a:solidFill>
                  <a:srgbClr val="FFFF00"/>
                </a:solidFill>
              </a:rPr>
              <a:t>  Extent and severity of the disease vary widely from patient to </a:t>
            </a:r>
          </a:p>
          <a:p>
            <a:pPr algn="justLow" rtl="0">
              <a:buNone/>
            </a:pPr>
            <a:r>
              <a:rPr lang="en-US" sz="2300" dirty="0" smtClean="0">
                <a:solidFill>
                  <a:srgbClr val="FFFF00"/>
                </a:solidFill>
              </a:rPr>
              <a:t>       another as well as itching.</a:t>
            </a:r>
          </a:p>
          <a:p>
            <a:pPr algn="l" rtl="0">
              <a:buNone/>
            </a:pPr>
            <a:endParaRPr lang="ar-IQ" sz="23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287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3554" name="Picture 2" descr="H:\mmm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500593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4578" name="Picture 2" descr="H:\hhhjj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7" y="785794"/>
            <a:ext cx="457203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4600" dirty="0" err="1" smtClean="0"/>
              <a:t>Erythrodermic</a:t>
            </a:r>
            <a:r>
              <a:rPr lang="en-US" sz="4600" dirty="0" smtClean="0"/>
              <a:t> psoriasis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Generalized </a:t>
            </a:r>
            <a:r>
              <a:rPr lang="en-US" dirty="0" err="1">
                <a:solidFill>
                  <a:srgbClr val="FFFF00"/>
                </a:solidFill>
              </a:rPr>
              <a:t>erythrodermic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psoriasis is </a:t>
            </a:r>
            <a:r>
              <a:rPr lang="en-US" dirty="0">
                <a:solidFill>
                  <a:srgbClr val="FFFF00"/>
                </a:solidFill>
              </a:rPr>
              <a:t>a severe, unstable, highly labile </a:t>
            </a:r>
            <a:r>
              <a:rPr lang="en-US" dirty="0" smtClean="0">
                <a:solidFill>
                  <a:srgbClr val="FFFF00"/>
                </a:solidFill>
              </a:rPr>
              <a:t>disease.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It may </a:t>
            </a:r>
            <a:r>
              <a:rPr lang="en-US" dirty="0">
                <a:solidFill>
                  <a:srgbClr val="FFFF00"/>
                </a:solidFill>
              </a:rPr>
              <a:t>appear as the initial manifestation of psoriasis but usually occurs in patients with previous chronic </a:t>
            </a:r>
            <a:r>
              <a:rPr lang="en-US" dirty="0" smtClean="0">
                <a:solidFill>
                  <a:srgbClr val="FFFF00"/>
                </a:solidFill>
              </a:rPr>
              <a:t>disease.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Precipitating </a:t>
            </a:r>
            <a:r>
              <a:rPr lang="en-US" dirty="0">
                <a:solidFill>
                  <a:srgbClr val="FFFF00"/>
                </a:solidFill>
              </a:rPr>
              <a:t>factors include the administration of systemic corticosteroids; the excessive use of topical </a:t>
            </a:r>
            <a:r>
              <a:rPr lang="en-US" dirty="0" smtClean="0">
                <a:solidFill>
                  <a:srgbClr val="FFFF00"/>
                </a:solidFill>
              </a:rPr>
              <a:t>steroids; use of tar and </a:t>
            </a:r>
            <a:r>
              <a:rPr lang="en-US" dirty="0" err="1" smtClean="0">
                <a:solidFill>
                  <a:srgbClr val="FFFF00"/>
                </a:solidFill>
              </a:rPr>
              <a:t>anthralin</a:t>
            </a:r>
            <a:r>
              <a:rPr lang="en-US" dirty="0" smtClean="0">
                <a:solidFill>
                  <a:srgbClr val="FFFF00"/>
                </a:solidFill>
              </a:rPr>
              <a:t> on acutely inflamed plaques; abrupt discontinuation of systemic therapy; phototherapy </a:t>
            </a:r>
            <a:r>
              <a:rPr lang="en-US" dirty="0">
                <a:solidFill>
                  <a:srgbClr val="FFFF00"/>
                </a:solidFill>
              </a:rPr>
              <a:t>complications; severe emotional stress; </a:t>
            </a:r>
            <a:r>
              <a:rPr lang="en-US" dirty="0" smtClean="0">
                <a:solidFill>
                  <a:srgbClr val="FFFF00"/>
                </a:solidFill>
              </a:rPr>
              <a:t>infection.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Treatment </a:t>
            </a:r>
            <a:r>
              <a:rPr lang="en-US" dirty="0">
                <a:solidFill>
                  <a:srgbClr val="FFFF00"/>
                </a:solidFill>
              </a:rPr>
              <a:t>includes bed rest, initial avoidance of all UV light, </a:t>
            </a:r>
            <a:r>
              <a:rPr lang="en-US" dirty="0" smtClean="0">
                <a:solidFill>
                  <a:srgbClr val="FFFF00"/>
                </a:solidFill>
              </a:rPr>
              <a:t>wet compresses, liberal </a:t>
            </a:r>
            <a:r>
              <a:rPr lang="en-US" dirty="0">
                <a:solidFill>
                  <a:srgbClr val="FFFF00"/>
                </a:solidFill>
              </a:rPr>
              <a:t>use of emollients, increased protein and fluid intake, antihistamines for </a:t>
            </a:r>
            <a:r>
              <a:rPr lang="en-US" dirty="0" smtClean="0">
                <a:solidFill>
                  <a:srgbClr val="FFFF00"/>
                </a:solidFill>
              </a:rPr>
              <a:t>pruritus</a:t>
            </a:r>
            <a:r>
              <a:rPr lang="en-US" dirty="0">
                <a:solidFill>
                  <a:srgbClr val="FFFF00"/>
                </a:solidFill>
              </a:rPr>
              <a:t>, avoidance of potent topical steroids, and, in severe cases, </a:t>
            </a:r>
            <a:r>
              <a:rPr lang="en-US" dirty="0" smtClean="0">
                <a:solidFill>
                  <a:srgbClr val="FFFF00"/>
                </a:solidFill>
              </a:rPr>
              <a:t>hospitalization.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Methotrexate</a:t>
            </a:r>
            <a:r>
              <a:rPr lang="en-US" dirty="0">
                <a:solidFill>
                  <a:srgbClr val="FFFF00"/>
                </a:solidFill>
              </a:rPr>
              <a:t>, cyclosporine, or </a:t>
            </a:r>
            <a:r>
              <a:rPr lang="en-US" dirty="0" err="1">
                <a:solidFill>
                  <a:srgbClr val="FFFF00"/>
                </a:solidFill>
              </a:rPr>
              <a:t>acitretin</a:t>
            </a:r>
            <a:r>
              <a:rPr lang="en-US" dirty="0">
                <a:solidFill>
                  <a:srgbClr val="FFFF00"/>
                </a:solidFill>
              </a:rPr>
              <a:t> is used if rapid control is not obtained with topical </a:t>
            </a:r>
            <a:r>
              <a:rPr lang="en-US" dirty="0" smtClean="0">
                <a:solidFill>
                  <a:srgbClr val="FFFF00"/>
                </a:solidFill>
              </a:rPr>
              <a:t>therapy.</a:t>
            </a:r>
          </a:p>
        </p:txBody>
      </p:sp>
    </p:spTree>
    <p:extLst>
      <p:ext uri="{BB962C8B-B14F-4D97-AF65-F5344CB8AC3E}">
        <p14:creationId xmlns:p14="http://schemas.microsoft.com/office/powerpoint/2010/main" val="9162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 descr="H:\tythh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21484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3" y="116632"/>
            <a:ext cx="8523720" cy="66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3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4100" dirty="0" err="1"/>
              <a:t>Pustular</a:t>
            </a:r>
            <a:r>
              <a:rPr lang="en-US" sz="4100" dirty="0"/>
              <a:t> psoriasis of the palms and </a:t>
            </a:r>
            <a:r>
              <a:rPr lang="en-US" sz="4100" dirty="0" smtClean="0"/>
              <a:t>soles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FFFF00"/>
                </a:solidFill>
              </a:rPr>
              <a:t>Deep pustules first appear on the middle portion of the palms and insteps of the soles; they </a:t>
            </a:r>
            <a:r>
              <a:rPr lang="en-US" dirty="0" smtClean="0">
                <a:solidFill>
                  <a:srgbClr val="FFFF00"/>
                </a:solidFill>
              </a:rPr>
              <a:t>may </a:t>
            </a:r>
            <a:r>
              <a:rPr lang="en-US" dirty="0">
                <a:solidFill>
                  <a:srgbClr val="FFFF00"/>
                </a:solidFill>
              </a:rPr>
              <a:t>remain localized or </a:t>
            </a:r>
            <a:r>
              <a:rPr lang="en-US" dirty="0" smtClean="0">
                <a:solidFill>
                  <a:srgbClr val="FFFF00"/>
                </a:solidFill>
              </a:rPr>
              <a:t>spread.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pustules do not rupture but turn dark brown </a:t>
            </a:r>
            <a:r>
              <a:rPr lang="en-US" dirty="0" smtClean="0">
                <a:solidFill>
                  <a:srgbClr val="FFFF00"/>
                </a:solidFill>
              </a:rPr>
              <a:t>and scaly </a:t>
            </a:r>
            <a:r>
              <a:rPr lang="en-US" dirty="0">
                <a:solidFill>
                  <a:srgbClr val="FFFF00"/>
                </a:solidFill>
              </a:rPr>
              <a:t>as they reach the </a:t>
            </a:r>
            <a:r>
              <a:rPr lang="en-US" dirty="0" smtClean="0">
                <a:solidFill>
                  <a:srgbClr val="FFFF00"/>
                </a:solidFill>
              </a:rPr>
              <a:t>surface.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surrounding skin becomes pink, smooth, and </a:t>
            </a:r>
            <a:r>
              <a:rPr lang="en-US" dirty="0" smtClean="0">
                <a:solidFill>
                  <a:srgbClr val="FFFF00"/>
                </a:solidFill>
              </a:rPr>
              <a:t>tender. A thick </a:t>
            </a:r>
            <a:r>
              <a:rPr lang="en-US" dirty="0">
                <a:solidFill>
                  <a:srgbClr val="FFFF00"/>
                </a:solidFill>
              </a:rPr>
              <a:t>crust may later cover the affected </a:t>
            </a:r>
            <a:r>
              <a:rPr lang="en-US" dirty="0" smtClean="0">
                <a:solidFill>
                  <a:srgbClr val="FFFF00"/>
                </a:solidFill>
              </a:rPr>
              <a:t>area.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course is chronic, lasting for years while the patient endures periods of partial remission followed by exacerbations so painful that mobility is </a:t>
            </a:r>
            <a:r>
              <a:rPr lang="en-US" dirty="0" smtClean="0">
                <a:solidFill>
                  <a:srgbClr val="FFFF00"/>
                </a:solidFill>
              </a:rPr>
              <a:t>affected.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There </a:t>
            </a:r>
            <a:r>
              <a:rPr lang="en-US" dirty="0">
                <a:solidFill>
                  <a:srgbClr val="FFFF00"/>
                </a:solidFill>
              </a:rPr>
              <a:t>is a considerably higher prevalence of smoking in these </a:t>
            </a:r>
            <a:r>
              <a:rPr lang="en-US" dirty="0" smtClean="0">
                <a:solidFill>
                  <a:srgbClr val="FFFF00"/>
                </a:solidFill>
              </a:rPr>
              <a:t>patients.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Rx:  </a:t>
            </a:r>
            <a:r>
              <a:rPr lang="en-US" dirty="0" err="1" smtClean="0">
                <a:solidFill>
                  <a:srgbClr val="FFFF00"/>
                </a:solidFill>
              </a:rPr>
              <a:t>Acitretin</a:t>
            </a:r>
            <a:r>
              <a:rPr lang="en-US" dirty="0">
                <a:solidFill>
                  <a:srgbClr val="FFFF00"/>
                </a:solidFill>
              </a:rPr>
              <a:t>, methotrexate, </a:t>
            </a:r>
            <a:r>
              <a:rPr lang="en-US" dirty="0" smtClean="0">
                <a:solidFill>
                  <a:srgbClr val="FFFF00"/>
                </a:solidFill>
              </a:rPr>
              <a:t>PUVA, </a:t>
            </a:r>
            <a:r>
              <a:rPr lang="en-US" dirty="0">
                <a:solidFill>
                  <a:srgbClr val="FFFF00"/>
                </a:solidFill>
              </a:rPr>
              <a:t>narrow-band </a:t>
            </a:r>
            <a:r>
              <a:rPr lang="en-US" dirty="0" smtClean="0">
                <a:solidFill>
                  <a:srgbClr val="FFFF00"/>
                </a:solidFill>
              </a:rPr>
              <a:t>UVB, </a:t>
            </a:r>
            <a:r>
              <a:rPr lang="en-US" dirty="0">
                <a:solidFill>
                  <a:srgbClr val="FFFF00"/>
                </a:solidFill>
              </a:rPr>
              <a:t>and intermittent courses of topical steroids under plastic </a:t>
            </a:r>
            <a:r>
              <a:rPr lang="en-US" dirty="0" smtClean="0">
                <a:solidFill>
                  <a:srgbClr val="FFFF00"/>
                </a:solidFill>
              </a:rPr>
              <a:t>occlusions.</a:t>
            </a:r>
            <a:endParaRPr lang="en-US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869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 descr="H:\uuuu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6434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608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6449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Pathogenesis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126055"/>
          </a:xfrm>
        </p:spPr>
        <p:txBody>
          <a:bodyPr>
            <a:noAutofit/>
          </a:bodyPr>
          <a:lstStyle/>
          <a:p>
            <a:pPr algn="justLow" rtl="0"/>
            <a:r>
              <a:rPr lang="en-US" sz="3600" dirty="0" smtClean="0">
                <a:solidFill>
                  <a:srgbClr val="FFFF00"/>
                </a:solidFill>
              </a:rPr>
              <a:t>Psoriasis </a:t>
            </a:r>
            <a:r>
              <a:rPr lang="en-US" sz="3600" dirty="0">
                <a:solidFill>
                  <a:srgbClr val="FFFF00"/>
                </a:solidFill>
              </a:rPr>
              <a:t>is </a:t>
            </a:r>
            <a:r>
              <a:rPr lang="en-US" sz="3600" dirty="0" smtClean="0">
                <a:solidFill>
                  <a:srgbClr val="FFFF00"/>
                </a:solidFill>
              </a:rPr>
              <a:t>a genetic, </a:t>
            </a:r>
            <a:r>
              <a:rPr lang="en-US" sz="3600" dirty="0">
                <a:solidFill>
                  <a:srgbClr val="FFFF00"/>
                </a:solidFill>
              </a:rPr>
              <a:t>immune-mediated skin and/or joint </a:t>
            </a:r>
            <a:r>
              <a:rPr lang="en-US" sz="3600" dirty="0" smtClean="0">
                <a:solidFill>
                  <a:srgbClr val="FFFF00"/>
                </a:solidFill>
              </a:rPr>
              <a:t>inflammatory disease in </a:t>
            </a:r>
            <a:r>
              <a:rPr lang="en-US" sz="3600" dirty="0" smtClean="0">
                <a:solidFill>
                  <a:srgbClr val="FFFF00"/>
                </a:solidFill>
              </a:rPr>
              <a:t>which </a:t>
            </a:r>
            <a:r>
              <a:rPr lang="en-US" sz="3600" dirty="0" err="1" smtClean="0">
                <a:solidFill>
                  <a:srgbClr val="FFFF00"/>
                </a:solidFill>
              </a:rPr>
              <a:t>intralesional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inflammation stimulates basal keratinocytes to </a:t>
            </a:r>
            <a:r>
              <a:rPr lang="en-US" sz="3600" dirty="0" err="1" smtClean="0">
                <a:solidFill>
                  <a:srgbClr val="FFFF00"/>
                </a:solidFill>
              </a:rPr>
              <a:t>hyperproliferate</a:t>
            </a:r>
            <a:r>
              <a:rPr lang="en-US" sz="3600" dirty="0" smtClean="0">
                <a:solidFill>
                  <a:srgbClr val="FFFF00"/>
                </a:solidFill>
              </a:rPr>
              <a:t>.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justLow" rtl="0"/>
            <a:r>
              <a:rPr lang="en-US" sz="3600" dirty="0" smtClean="0">
                <a:solidFill>
                  <a:srgbClr val="FFFF00"/>
                </a:solidFill>
              </a:rPr>
              <a:t>Environmental factors play an important </a:t>
            </a:r>
            <a:r>
              <a:rPr lang="en-US" sz="3600" dirty="0">
                <a:solidFill>
                  <a:srgbClr val="FFFF00"/>
                </a:solidFill>
              </a:rPr>
              <a:t>role in the pathogenesis of psoriasis, including drugs, skin trauma (</a:t>
            </a:r>
            <a:r>
              <a:rPr lang="en-US" sz="3600" dirty="0" err="1">
                <a:solidFill>
                  <a:srgbClr val="FFFF00"/>
                </a:solidFill>
              </a:rPr>
              <a:t>Koebner</a:t>
            </a:r>
            <a:r>
              <a:rPr lang="en-US" sz="3600" dirty="0">
                <a:solidFill>
                  <a:srgbClr val="FFFF00"/>
                </a:solidFill>
              </a:rPr>
              <a:t> phenomenon), infection, and stress.</a:t>
            </a:r>
          </a:p>
          <a:p>
            <a:pPr algn="justLow">
              <a:buNone/>
            </a:pPr>
            <a:endParaRPr lang="ar-IQ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 descr="H:\hhhhhhh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4643470" cy="36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3375"/>
            <a:ext cx="6858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 descr="H:\jhj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857232"/>
            <a:ext cx="5143536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1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 descr="H:\kklk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8577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 descr="H:\pAsset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50006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 descr="H:\hggg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521497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+mn-lt"/>
              </a:rPr>
              <a:t>Psoriasis of the nails</a:t>
            </a:r>
            <a:endParaRPr lang="ar-IQ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Onycholysis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Subungual</a:t>
            </a:r>
            <a:r>
              <a:rPr lang="en-US" dirty="0" smtClean="0">
                <a:solidFill>
                  <a:srgbClr val="FFFF00"/>
                </a:solidFill>
              </a:rPr>
              <a:t> hyperkeratosis?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Pitting?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Oil spot sign?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Nail dystrophy?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5602" name="Picture 2" descr="H:\vvv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48577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Content Placeholder 3" descr="C:\Users\com\Desktop\Photos dissertation\Subungual hyperkeratosis in psoriasis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7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1431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Drugs that precipitate or exacerbate psoriasis</a:t>
            </a:r>
            <a:endParaRPr lang="ar-IQ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l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Lithium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Antimalarial</a:t>
            </a:r>
            <a:r>
              <a:rPr lang="en-US" dirty="0" smtClean="0">
                <a:solidFill>
                  <a:srgbClr val="FFFF00"/>
                </a:solidFill>
              </a:rPr>
              <a:t> agents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Beta blocking agents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Systemic steroids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Interferon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6626" name="Picture 2" descr="H:\ooo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35745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7650" name="Picture 2" descr="H:\bbb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8674" name="Picture 2" descr="H:\ppp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00240"/>
            <a:ext cx="264320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Psoriatic arthritis </a:t>
            </a:r>
            <a:br>
              <a:rPr lang="en-US" sz="3600" b="1" dirty="0" smtClean="0"/>
            </a:br>
            <a:endParaRPr lang="ar-IQ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Psoriatic </a:t>
            </a:r>
            <a:r>
              <a:rPr lang="en-US" sz="2800" dirty="0">
                <a:solidFill>
                  <a:srgbClr val="FFFF00"/>
                </a:solidFill>
              </a:rPr>
              <a:t>arthritis (</a:t>
            </a:r>
            <a:r>
              <a:rPr lang="en-US" sz="2800" dirty="0" err="1">
                <a:solidFill>
                  <a:srgbClr val="FFFF00"/>
                </a:solidFill>
              </a:rPr>
              <a:t>PsA</a:t>
            </a:r>
            <a:r>
              <a:rPr lang="en-US" sz="2800" dirty="0">
                <a:solidFill>
                  <a:srgbClr val="FFFF00"/>
                </a:solidFill>
              </a:rPr>
              <a:t>) is a chronic inflammatory </a:t>
            </a:r>
            <a:r>
              <a:rPr lang="en-US" sz="2800" dirty="0" err="1">
                <a:solidFill>
                  <a:srgbClr val="FFFF00"/>
                </a:solidFill>
              </a:rPr>
              <a:t>arthropathy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of the </a:t>
            </a:r>
            <a:r>
              <a:rPr lang="en-US" sz="2800" dirty="0">
                <a:solidFill>
                  <a:srgbClr val="FFFF00"/>
                </a:solidFill>
              </a:rPr>
              <a:t>peripheral joints, spine, and </a:t>
            </a:r>
            <a:r>
              <a:rPr lang="en-US" sz="2800" dirty="0" err="1" smtClean="0">
                <a:solidFill>
                  <a:srgbClr val="FFFF00"/>
                </a:solidFill>
              </a:rPr>
              <a:t>entheses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sz="2800" dirty="0">
                <a:solidFill>
                  <a:srgbClr val="FFFF00"/>
                </a:solidFill>
              </a:rPr>
              <a:t>I</a:t>
            </a:r>
            <a:r>
              <a:rPr lang="en-US" sz="2800" dirty="0" smtClean="0">
                <a:solidFill>
                  <a:srgbClr val="FFFF00"/>
                </a:solidFill>
              </a:rPr>
              <a:t>t </a:t>
            </a:r>
            <a:r>
              <a:rPr lang="en-US" sz="2800" dirty="0">
                <a:solidFill>
                  <a:srgbClr val="FFFF00"/>
                </a:solidFill>
              </a:rPr>
              <a:t>is associated with psoriasis in which rheumatoid factor and anti-cyclic </a:t>
            </a:r>
            <a:r>
              <a:rPr lang="en-US" sz="2800" dirty="0" err="1">
                <a:solidFill>
                  <a:srgbClr val="FFFF00"/>
                </a:solidFill>
              </a:rPr>
              <a:t>citrullinated</a:t>
            </a:r>
            <a:r>
              <a:rPr lang="en-US" sz="2800" dirty="0">
                <a:solidFill>
                  <a:srgbClr val="FFFF00"/>
                </a:solidFill>
              </a:rPr>
              <a:t> peptide (anti-CCP) measurements are usually </a:t>
            </a:r>
            <a:r>
              <a:rPr lang="en-US" sz="2800" dirty="0" smtClean="0">
                <a:solidFill>
                  <a:srgbClr val="FFFF00"/>
                </a:solidFill>
              </a:rPr>
              <a:t>negative.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It </a:t>
            </a:r>
            <a:r>
              <a:rPr lang="en-US" sz="2800" dirty="0">
                <a:solidFill>
                  <a:srgbClr val="FFFF00"/>
                </a:solidFill>
              </a:rPr>
              <a:t>may </a:t>
            </a:r>
            <a:r>
              <a:rPr lang="en-US" sz="2800" dirty="0" smtClean="0">
                <a:solidFill>
                  <a:srgbClr val="FFFF00"/>
                </a:solidFill>
              </a:rPr>
              <a:t>precede (15%), </a:t>
            </a:r>
            <a:r>
              <a:rPr lang="en-US" sz="2800" dirty="0">
                <a:solidFill>
                  <a:srgbClr val="FFFF00"/>
                </a:solidFill>
              </a:rPr>
              <a:t>accompany, or, more often, follow the skin </a:t>
            </a:r>
            <a:r>
              <a:rPr lang="en-US" sz="2800" dirty="0" smtClean="0">
                <a:solidFill>
                  <a:srgbClr val="FFFF00"/>
                </a:solidFill>
              </a:rPr>
              <a:t>manifestations.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Unlike </a:t>
            </a:r>
            <a:r>
              <a:rPr lang="en-US" sz="2800" dirty="0">
                <a:solidFill>
                  <a:srgbClr val="FFFF00"/>
                </a:solidFill>
              </a:rPr>
              <a:t>in rheumatoid arthritis, the distal </a:t>
            </a:r>
            <a:r>
              <a:rPr lang="en-US" sz="2800" dirty="0" err="1">
                <a:solidFill>
                  <a:srgbClr val="FFFF00"/>
                </a:solidFill>
              </a:rPr>
              <a:t>interphalangeal</a:t>
            </a:r>
            <a:r>
              <a:rPr lang="en-US" sz="2800" dirty="0">
                <a:solidFill>
                  <a:srgbClr val="FFFF00"/>
                </a:solidFill>
              </a:rPr>
              <a:t> joints are regularly </a:t>
            </a:r>
            <a:r>
              <a:rPr lang="en-US" sz="2800" dirty="0" smtClean="0">
                <a:solidFill>
                  <a:srgbClr val="FFFF00"/>
                </a:solidFill>
              </a:rPr>
              <a:t>involved.</a:t>
            </a:r>
          </a:p>
          <a:p>
            <a:pPr algn="l" rtl="0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>
                <a:solidFill>
                  <a:srgbClr val="FFFF00"/>
                </a:solidFill>
              </a:rPr>
              <a:t>presence of inflammatory arthritis in patients with psoriasis varies between 5% and 42%. </a:t>
            </a:r>
          </a:p>
          <a:p>
            <a:pPr algn="l"/>
            <a:endParaRPr lang="ar-IQ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pPr algn="l"/>
            <a:endParaRPr lang="ar-IQ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prevalence of psoriatic arthritis is higher among patients with more severe cutaneous disease.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Nail involvement occurs in more than 80% of patients with psoriatic arthritis, compared with 30% of patients with uncomplicated psoriasis. 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Patients with psoriatic arthritis who become pregnant improve or even remit in 80% of cases.</a:t>
            </a:r>
          </a:p>
          <a:p>
            <a:pPr algn="l" rtl="0"/>
            <a:r>
              <a:rPr lang="en-US" dirty="0" smtClean="0">
                <a:solidFill>
                  <a:srgbClr val="FFFF00"/>
                </a:solidFill>
              </a:rPr>
              <a:t>Despite active treatment and a reduction in joint inflammation and the rate of damage, psoriatic arthritis may be a progressively deforming arthritis.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 smtClean="0">
                <a:latin typeface="+mn-lt"/>
              </a:rPr>
              <a:t>Moll and Wright 1973 classification of psoriatic arthritis</a:t>
            </a:r>
            <a:endParaRPr lang="ar-IQ" sz="2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100" i="1" dirty="0" err="1" smtClean="0">
                <a:solidFill>
                  <a:srgbClr val="FFFF00"/>
                </a:solidFill>
              </a:rPr>
              <a:t>Oligoarticular</a:t>
            </a:r>
            <a:r>
              <a:rPr lang="en-US" sz="2100" i="1" dirty="0" smtClean="0">
                <a:solidFill>
                  <a:srgbClr val="FFFF00"/>
                </a:solidFill>
              </a:rPr>
              <a:t> </a:t>
            </a:r>
            <a:r>
              <a:rPr lang="en-US" sz="2100" i="1" dirty="0" err="1" smtClean="0">
                <a:solidFill>
                  <a:srgbClr val="FFFF00"/>
                </a:solidFill>
              </a:rPr>
              <a:t>assymmetric</a:t>
            </a:r>
            <a:r>
              <a:rPr lang="en-US" sz="2100" i="1" dirty="0" smtClean="0">
                <a:solidFill>
                  <a:srgbClr val="FFFF00"/>
                </a:solidFill>
              </a:rPr>
              <a:t> arthritis: </a:t>
            </a:r>
            <a:r>
              <a:rPr lang="en-US" sz="2100" dirty="0" smtClean="0">
                <a:solidFill>
                  <a:srgbClr val="FFFF00"/>
                </a:solidFill>
              </a:rPr>
              <a:t>small joints of fingers and toes.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100" i="1" dirty="0" err="1" smtClean="0">
                <a:solidFill>
                  <a:srgbClr val="FFFF00"/>
                </a:solidFill>
              </a:rPr>
              <a:t>Polyarticular</a:t>
            </a:r>
            <a:r>
              <a:rPr lang="en-US" sz="2100" i="1" dirty="0" smtClean="0">
                <a:solidFill>
                  <a:srgbClr val="FFFF00"/>
                </a:solidFill>
              </a:rPr>
              <a:t> symmetric arthritis (RA-like): </a:t>
            </a:r>
            <a:r>
              <a:rPr lang="en-US" sz="2100" dirty="0" smtClean="0">
                <a:solidFill>
                  <a:srgbClr val="FFFF00"/>
                </a:solidFill>
              </a:rPr>
              <a:t>small joints of hands and feet, wrists, ankles, knees and elbows.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100" i="1" dirty="0" smtClean="0">
                <a:solidFill>
                  <a:srgbClr val="FFFF00"/>
                </a:solidFill>
              </a:rPr>
              <a:t>Distal </a:t>
            </a:r>
            <a:r>
              <a:rPr lang="en-US" sz="2100" i="1" dirty="0" err="1" smtClean="0">
                <a:solidFill>
                  <a:srgbClr val="FFFF00"/>
                </a:solidFill>
              </a:rPr>
              <a:t>interphalangeal</a:t>
            </a:r>
            <a:r>
              <a:rPr lang="en-US" sz="2100" i="1" dirty="0" smtClean="0">
                <a:solidFill>
                  <a:srgbClr val="FFFF00"/>
                </a:solidFill>
              </a:rPr>
              <a:t> joint predominant: </a:t>
            </a:r>
            <a:r>
              <a:rPr lang="en-US" sz="2100" dirty="0" smtClean="0">
                <a:solidFill>
                  <a:srgbClr val="FFFF00"/>
                </a:solidFill>
              </a:rPr>
              <a:t>Mild</a:t>
            </a:r>
            <a:r>
              <a:rPr lang="en-US" sz="2100" dirty="0">
                <a:solidFill>
                  <a:srgbClr val="FFFF00"/>
                </a:solidFill>
              </a:rPr>
              <a:t>, chronic, not disabling, and associated with nail </a:t>
            </a:r>
            <a:r>
              <a:rPr lang="en-US" sz="2100" dirty="0" smtClean="0">
                <a:solidFill>
                  <a:srgbClr val="FFFF00"/>
                </a:solidFill>
              </a:rPr>
              <a:t>disease</a:t>
            </a:r>
            <a:r>
              <a:rPr lang="en-US" sz="2100" dirty="0">
                <a:solidFill>
                  <a:srgbClr val="FFFF00"/>
                </a:solidFill>
              </a:rPr>
              <a:t>. Involves hands and feet. This is the most characteristic presentation of arthritis with psoriasis</a:t>
            </a:r>
            <a:r>
              <a:rPr lang="en-US" sz="2100" dirty="0" smtClean="0">
                <a:solidFill>
                  <a:srgbClr val="FFFF00"/>
                </a:solidFill>
              </a:rPr>
              <a:t>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100" i="1" dirty="0" smtClean="0">
                <a:solidFill>
                  <a:srgbClr val="FFFF00"/>
                </a:solidFill>
              </a:rPr>
              <a:t>Destructive </a:t>
            </a:r>
            <a:r>
              <a:rPr lang="en-US" sz="2100" i="1" dirty="0" err="1" smtClean="0">
                <a:solidFill>
                  <a:srgbClr val="FFFF00"/>
                </a:solidFill>
              </a:rPr>
              <a:t>polyarthritis</a:t>
            </a:r>
            <a:r>
              <a:rPr lang="en-US" sz="2100" i="1" dirty="0" smtClean="0">
                <a:solidFill>
                  <a:srgbClr val="FFFF00"/>
                </a:solidFill>
              </a:rPr>
              <a:t> (</a:t>
            </a:r>
            <a:r>
              <a:rPr lang="en-US" sz="2100" i="1" dirty="0" err="1" smtClean="0">
                <a:solidFill>
                  <a:srgbClr val="FFFF00"/>
                </a:solidFill>
              </a:rPr>
              <a:t>arthiritis</a:t>
            </a:r>
            <a:r>
              <a:rPr lang="en-US" sz="2100" i="1" dirty="0" smtClean="0">
                <a:solidFill>
                  <a:srgbClr val="FFFF00"/>
                </a:solidFill>
              </a:rPr>
              <a:t> </a:t>
            </a:r>
            <a:r>
              <a:rPr lang="en-US" sz="2100" i="1" dirty="0" err="1" smtClean="0">
                <a:solidFill>
                  <a:srgbClr val="FFFF00"/>
                </a:solidFill>
              </a:rPr>
              <a:t>mutilans</a:t>
            </a:r>
            <a:r>
              <a:rPr lang="en-US" sz="2100" i="1" dirty="0" smtClean="0">
                <a:solidFill>
                  <a:srgbClr val="FFFF00"/>
                </a:solidFill>
              </a:rPr>
              <a:t>): </a:t>
            </a:r>
            <a:r>
              <a:rPr lang="en-US" sz="2100" dirty="0" smtClean="0">
                <a:solidFill>
                  <a:srgbClr val="FFFF00"/>
                </a:solidFill>
              </a:rPr>
              <a:t>small joints </a:t>
            </a:r>
            <a:r>
              <a:rPr lang="en-US" sz="2100" dirty="0">
                <a:solidFill>
                  <a:srgbClr val="FFFF00"/>
                </a:solidFill>
              </a:rPr>
              <a:t>o</a:t>
            </a:r>
            <a:r>
              <a:rPr lang="en-US" sz="2100" dirty="0" smtClean="0">
                <a:solidFill>
                  <a:srgbClr val="FFFF00"/>
                </a:solidFill>
              </a:rPr>
              <a:t>f hands and feet (gross deformity and </a:t>
            </a:r>
            <a:r>
              <a:rPr lang="en-US" sz="2100" dirty="0" err="1" smtClean="0">
                <a:solidFill>
                  <a:srgbClr val="FFFF00"/>
                </a:solidFill>
              </a:rPr>
              <a:t>subluxation</a:t>
            </a:r>
            <a:r>
              <a:rPr lang="en-US" sz="2100" dirty="0" smtClean="0">
                <a:solidFill>
                  <a:srgbClr val="FFFF00"/>
                </a:solidFill>
              </a:rPr>
              <a:t>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100" i="1" dirty="0" err="1" smtClean="0">
                <a:solidFill>
                  <a:srgbClr val="FFFF00"/>
                </a:solidFill>
              </a:rPr>
              <a:t>Ankylosing</a:t>
            </a:r>
            <a:r>
              <a:rPr lang="en-US" sz="2100" i="1" dirty="0" smtClean="0">
                <a:solidFill>
                  <a:srgbClr val="FFFF00"/>
                </a:solidFill>
              </a:rPr>
              <a:t> </a:t>
            </a:r>
            <a:r>
              <a:rPr lang="en-US" sz="2100" i="1" dirty="0" err="1" smtClean="0">
                <a:solidFill>
                  <a:srgbClr val="FFFF00"/>
                </a:solidFill>
              </a:rPr>
              <a:t>spodylitis</a:t>
            </a:r>
            <a:r>
              <a:rPr lang="en-US" sz="2100" i="1" dirty="0" smtClean="0">
                <a:solidFill>
                  <a:srgbClr val="FFFF00"/>
                </a:solidFill>
              </a:rPr>
              <a:t> and </a:t>
            </a:r>
            <a:r>
              <a:rPr lang="en-US" sz="2100" i="1" dirty="0" err="1" smtClean="0">
                <a:solidFill>
                  <a:srgbClr val="FFFF00"/>
                </a:solidFill>
              </a:rPr>
              <a:t>sacroiliiti</a:t>
            </a:r>
            <a:r>
              <a:rPr lang="en-US" sz="2100" dirty="0" err="1" smtClean="0">
                <a:solidFill>
                  <a:srgbClr val="FFFF00"/>
                </a:solidFill>
              </a:rPr>
              <a:t>s</a:t>
            </a:r>
            <a:r>
              <a:rPr lang="en-US" sz="2100" dirty="0" smtClean="0">
                <a:solidFill>
                  <a:srgbClr val="FFFF00"/>
                </a:solidFill>
              </a:rPr>
              <a:t>: May occur alone or in association with peripheral joint disease (</a:t>
            </a:r>
            <a:r>
              <a:rPr lang="en-US" sz="2100" dirty="0" err="1" smtClean="0">
                <a:solidFill>
                  <a:srgbClr val="FFFF00"/>
                </a:solidFill>
              </a:rPr>
              <a:t>Males+sacroiliitis</a:t>
            </a:r>
            <a:r>
              <a:rPr lang="en-US" sz="2100" dirty="0" smtClean="0">
                <a:solidFill>
                  <a:srgbClr val="FFFF00"/>
                </a:solidFill>
              </a:rPr>
              <a:t>; HLA-B27+spondylitis).</a:t>
            </a:r>
          </a:p>
          <a:p>
            <a:pPr marL="0" indent="0" algn="l" rtl="0">
              <a:buNone/>
            </a:pPr>
            <a:endParaRPr lang="en-US" sz="2100" dirty="0" smtClean="0">
              <a:solidFill>
                <a:srgbClr val="FFFF00"/>
              </a:solidFill>
            </a:endParaRPr>
          </a:p>
          <a:p>
            <a:pPr marL="514350" indent="-514350" algn="l" rtl="0">
              <a:buFont typeface="Wingdings" pitchFamily="2" charset="2"/>
              <a:buChar char="v"/>
            </a:pPr>
            <a:r>
              <a:rPr lang="en-US" sz="2100" i="1" dirty="0">
                <a:solidFill>
                  <a:srgbClr val="FFFF00"/>
                </a:solidFill>
              </a:rPr>
              <a:t>To meet the Moll and </a:t>
            </a:r>
            <a:r>
              <a:rPr lang="en-US" sz="2100" i="1" dirty="0" smtClean="0">
                <a:solidFill>
                  <a:srgbClr val="FFFF00"/>
                </a:solidFill>
              </a:rPr>
              <a:t>Wright classification </a:t>
            </a:r>
            <a:r>
              <a:rPr lang="en-US" sz="2100" i="1" dirty="0">
                <a:solidFill>
                  <a:srgbClr val="FFFF00"/>
                </a:solidFill>
              </a:rPr>
              <a:t>criteria </a:t>
            </a:r>
            <a:r>
              <a:rPr lang="en-US" sz="2100" i="1" dirty="0" smtClean="0">
                <a:solidFill>
                  <a:srgbClr val="FFFF00"/>
                </a:solidFill>
              </a:rPr>
              <a:t>, </a:t>
            </a:r>
            <a:r>
              <a:rPr lang="en-US" sz="2100" i="1" dirty="0">
                <a:solidFill>
                  <a:srgbClr val="FFFF00"/>
                </a:solidFill>
              </a:rPr>
              <a:t>a patient with psoriasis and inflammatory arthritis who is </a:t>
            </a:r>
            <a:r>
              <a:rPr lang="en-US" sz="2100" i="1" dirty="0" err="1">
                <a:solidFill>
                  <a:srgbClr val="FFFF00"/>
                </a:solidFill>
              </a:rPr>
              <a:t>seronegative</a:t>
            </a:r>
            <a:r>
              <a:rPr lang="en-US" sz="2100" i="1" dirty="0">
                <a:solidFill>
                  <a:srgbClr val="FFFF00"/>
                </a:solidFill>
              </a:rPr>
              <a:t> for rheumatoid arthritis (RA) must present with one of the above five clinical </a:t>
            </a:r>
            <a:r>
              <a:rPr lang="en-US" sz="2100" i="1" dirty="0" smtClean="0">
                <a:solidFill>
                  <a:srgbClr val="FFFF00"/>
                </a:solidFill>
              </a:rPr>
              <a:t>subtypes. </a:t>
            </a:r>
          </a:p>
          <a:p>
            <a:pPr marL="514350" indent="-514350" algn="l">
              <a:buAutoNum type="arabicPeriod"/>
            </a:pPr>
            <a:endParaRPr lang="en-US" sz="2100" dirty="0" smtClean="0">
              <a:solidFill>
                <a:srgbClr val="FFFF00"/>
              </a:solidFill>
            </a:endParaRPr>
          </a:p>
          <a:p>
            <a:pPr algn="l">
              <a:buNone/>
            </a:pPr>
            <a:endParaRPr lang="ar-IQ" sz="2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9698" name="Picture 2" descr="H:\nnn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92922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latin typeface="+mn-lt"/>
              </a:rPr>
              <a:t/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err="1" smtClean="0">
                <a:latin typeface="+mn-lt"/>
              </a:rPr>
              <a:t>Comorbidities</a:t>
            </a:r>
            <a:r>
              <a:rPr lang="en-US" sz="3600" b="1" dirty="0" smtClean="0">
                <a:latin typeface="+mn-lt"/>
              </a:rPr>
              <a:t> associated with psoriasis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928670"/>
            <a:ext cx="8543956" cy="5643602"/>
          </a:xfrm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     Patients </a:t>
            </a:r>
            <a:r>
              <a:rPr lang="en-US" sz="2400" dirty="0">
                <a:solidFill>
                  <a:srgbClr val="FFFF00"/>
                </a:solidFill>
              </a:rPr>
              <a:t>with psoriasis are at a higher risk </a:t>
            </a:r>
            <a:r>
              <a:rPr lang="en-US" sz="2400" dirty="0" smtClean="0">
                <a:solidFill>
                  <a:srgbClr val="FFFF00"/>
                </a:solidFill>
              </a:rPr>
              <a:t>for the following comorbidities than </a:t>
            </a:r>
            <a:r>
              <a:rPr lang="en-US" sz="2400" dirty="0">
                <a:solidFill>
                  <a:srgbClr val="FFFF00"/>
                </a:solidFill>
              </a:rPr>
              <a:t>is the general </a:t>
            </a:r>
            <a:r>
              <a:rPr lang="en-US" sz="2400" dirty="0" smtClean="0">
                <a:solidFill>
                  <a:srgbClr val="FFFF00"/>
                </a:solidFill>
              </a:rPr>
              <a:t>population:</a:t>
            </a:r>
          </a:p>
          <a:p>
            <a:pPr marL="457200" indent="-457200" algn="justLow" rtl="0"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Crohn’s</a:t>
            </a:r>
            <a:r>
              <a:rPr lang="en-US" sz="2400" dirty="0" smtClean="0">
                <a:solidFill>
                  <a:srgbClr val="FFFF00"/>
                </a:solidFill>
              </a:rPr>
              <a:t> dis. </a:t>
            </a:r>
            <a:r>
              <a:rPr lang="en-US" sz="2400" dirty="0">
                <a:solidFill>
                  <a:srgbClr val="FFFF00"/>
                </a:solidFill>
              </a:rPr>
              <a:t>a</a:t>
            </a:r>
            <a:r>
              <a:rPr lang="en-US" sz="2400" dirty="0" smtClean="0">
                <a:solidFill>
                  <a:srgbClr val="FFFF00"/>
                </a:solidFill>
              </a:rPr>
              <a:t>nd UC (3.8 to 7.5 times); families with MS.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Cardiovascular disease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Metabolic syndrome???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Lymphoma (1.5 to 3 fold); non-melanoma skin cancer (250 PUVAs – 14 fold SCC)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Depression/suicide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Psychological/sexual dysfunction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Smoking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Alcohol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Obesity</a:t>
            </a:r>
          </a:p>
          <a:p>
            <a:pPr marL="457200" indent="-457200" algn="justLow" rtl="0"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Quality of life</a:t>
            </a:r>
          </a:p>
          <a:p>
            <a:pPr marL="457200" indent="-457200" algn="justLow" rtl="0">
              <a:buAutoNum type="arabicPeriod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457200" indent="-457200" algn="justLow" rtl="0">
              <a:buAutoNum type="arabicPeriod"/>
            </a:pPr>
            <a:endParaRPr lang="ar-IQ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Clinical presentations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/>
          </a:bodyPr>
          <a:lstStyle/>
          <a:p>
            <a:pPr algn="l">
              <a:buNone/>
            </a:pPr>
            <a:r>
              <a:rPr lang="en-US" sz="3600" b="1" dirty="0" smtClean="0"/>
              <a:t>A.  Variations in the morphology of psoriasis</a:t>
            </a:r>
            <a:r>
              <a:rPr lang="en-US" sz="2800" b="1" dirty="0" smtClean="0"/>
              <a:t>:</a:t>
            </a:r>
            <a:endParaRPr lang="en-US" sz="2800" dirty="0" smtClean="0"/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Chronic plaque psoriasis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Guttate</a:t>
            </a:r>
            <a:r>
              <a:rPr lang="en-US" dirty="0" smtClean="0">
                <a:solidFill>
                  <a:srgbClr val="FFFF00"/>
                </a:solidFill>
              </a:rPr>
              <a:t> psoriasis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Pustular</a:t>
            </a:r>
            <a:r>
              <a:rPr lang="en-US" dirty="0" smtClean="0">
                <a:solidFill>
                  <a:srgbClr val="FFFF00"/>
                </a:solidFill>
              </a:rPr>
              <a:t> psoriasis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Erythrodermic</a:t>
            </a:r>
            <a:r>
              <a:rPr lang="en-US" dirty="0" smtClean="0">
                <a:solidFill>
                  <a:srgbClr val="FFFF00"/>
                </a:solidFill>
              </a:rPr>
              <a:t> psoriasis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Light-sensitive psoriasis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HIV-induced psoriasis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Keratoderma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blennorrhagicum</a:t>
            </a:r>
            <a:r>
              <a:rPr lang="en-US" dirty="0" smtClean="0">
                <a:solidFill>
                  <a:srgbClr val="FFFF00"/>
                </a:solidFill>
              </a:rPr>
              <a:t> (Reiter syndrome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ar-IQ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600" b="1" dirty="0" smtClean="0"/>
              <a:t>B.  Variations in the location of psoriasis</a:t>
            </a:r>
            <a:r>
              <a:rPr lang="en-US" dirty="0" smtClean="0"/>
              <a:t>: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Scalp psoriasis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Psoriasis of the palms and soles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Pustular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psoriasis of the palms and soles</a:t>
            </a:r>
          </a:p>
          <a:p>
            <a:pPr algn="l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Pustular</a:t>
            </a:r>
            <a:r>
              <a:rPr lang="en-US" dirty="0" smtClean="0">
                <a:solidFill>
                  <a:srgbClr val="FFFF00"/>
                </a:solidFill>
              </a:rPr>
              <a:t> psoriasis of the digits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Psoriasis </a:t>
            </a:r>
            <a:r>
              <a:rPr lang="en-US" dirty="0" err="1" smtClean="0">
                <a:solidFill>
                  <a:srgbClr val="FFFF00"/>
                </a:solidFill>
              </a:rPr>
              <a:t>inversus</a:t>
            </a:r>
            <a:endParaRPr lang="en-US" dirty="0" smtClean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Psoriasis of the penis and Reiter syndrome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Nail psoriasis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Psoriatic arthritis</a:t>
            </a:r>
          </a:p>
          <a:p>
            <a:pPr algn="l">
              <a:buNone/>
            </a:pPr>
            <a:r>
              <a:rPr lang="en-US" dirty="0" smtClean="0"/>
              <a:t> 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4800" dirty="0" smtClean="0"/>
              <a:t>Chronic </a:t>
            </a:r>
            <a:r>
              <a:rPr lang="en-US" sz="4800" dirty="0"/>
              <a:t>plaque </a:t>
            </a:r>
            <a:r>
              <a:rPr lang="en-US" sz="4800" dirty="0" smtClean="0"/>
              <a:t>psoriasis</a:t>
            </a:r>
          </a:p>
          <a:p>
            <a:pPr algn="l" rtl="0"/>
            <a:endParaRPr lang="en-US" dirty="0"/>
          </a:p>
          <a:p>
            <a:pPr algn="l" rtl="0"/>
            <a:r>
              <a:rPr lang="en-US" sz="4000" dirty="0">
                <a:solidFill>
                  <a:srgbClr val="FFFF00"/>
                </a:solidFill>
              </a:rPr>
              <a:t>Chronic, </a:t>
            </a:r>
            <a:r>
              <a:rPr lang="en-US" sz="4000" dirty="0" err="1">
                <a:solidFill>
                  <a:srgbClr val="FFFF00"/>
                </a:solidFill>
              </a:rPr>
              <a:t>noninflammatory</a:t>
            </a:r>
            <a:r>
              <a:rPr lang="en-US" sz="4000" dirty="0">
                <a:solidFill>
                  <a:srgbClr val="FFFF00"/>
                </a:solidFill>
              </a:rPr>
              <a:t>, well-defined </a:t>
            </a:r>
            <a:r>
              <a:rPr lang="en-US" sz="4000" dirty="0" smtClean="0">
                <a:solidFill>
                  <a:srgbClr val="FFFF00"/>
                </a:solidFill>
              </a:rPr>
              <a:t>plaques.</a:t>
            </a:r>
          </a:p>
          <a:p>
            <a:pPr algn="l" rtl="0"/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dirty="0">
                <a:solidFill>
                  <a:srgbClr val="FFFF00"/>
                </a:solidFill>
              </a:rPr>
              <a:t>plaques are irregular, round to </a:t>
            </a:r>
            <a:r>
              <a:rPr lang="en-US" sz="4000" dirty="0" smtClean="0">
                <a:solidFill>
                  <a:srgbClr val="FFFF00"/>
                </a:solidFill>
              </a:rPr>
              <a:t>oval.</a:t>
            </a:r>
          </a:p>
          <a:p>
            <a:pPr algn="l" rtl="0"/>
            <a:r>
              <a:rPr lang="en-US" sz="4000" dirty="0" smtClean="0">
                <a:solidFill>
                  <a:srgbClr val="FFFF00"/>
                </a:solidFill>
              </a:rPr>
              <a:t>Predilection </a:t>
            </a:r>
            <a:r>
              <a:rPr lang="en-US" sz="4000" dirty="0">
                <a:solidFill>
                  <a:srgbClr val="FFFF00"/>
                </a:solidFill>
              </a:rPr>
              <a:t>for extensor surfaces ‎such as the elbows and </a:t>
            </a:r>
            <a:r>
              <a:rPr lang="en-US" sz="4000" dirty="0" smtClean="0">
                <a:solidFill>
                  <a:srgbClr val="FFFF00"/>
                </a:solidFill>
              </a:rPr>
              <a:t>knees but any site can be affected.</a:t>
            </a:r>
          </a:p>
          <a:p>
            <a:pPr algn="l" rtl="0"/>
            <a:r>
              <a:rPr lang="en-US" sz="4000" dirty="0">
                <a:solidFill>
                  <a:srgbClr val="FFFF00"/>
                </a:solidFill>
              </a:rPr>
              <a:t>S</a:t>
            </a:r>
            <a:r>
              <a:rPr lang="en-US" sz="4000" dirty="0" smtClean="0">
                <a:solidFill>
                  <a:srgbClr val="FFFF00"/>
                </a:solidFill>
              </a:rPr>
              <a:t>ilvery scale.</a:t>
            </a:r>
          </a:p>
          <a:p>
            <a:pPr algn="l" rtl="0"/>
            <a:r>
              <a:rPr lang="en-US" sz="4000" dirty="0">
                <a:solidFill>
                  <a:srgbClr val="FFFF00"/>
                </a:solidFill>
              </a:rPr>
              <a:t>T</a:t>
            </a:r>
            <a:r>
              <a:rPr lang="en-US" sz="4000" dirty="0" smtClean="0">
                <a:solidFill>
                  <a:srgbClr val="FFFF00"/>
                </a:solidFill>
              </a:rPr>
              <a:t>end </a:t>
            </a:r>
            <a:r>
              <a:rPr lang="en-US" sz="4000" dirty="0">
                <a:solidFill>
                  <a:srgbClr val="FFFF00"/>
                </a:solidFill>
              </a:rPr>
              <a:t>to be ‎symmetrically </a:t>
            </a:r>
            <a:r>
              <a:rPr lang="en-US" sz="4000" dirty="0" smtClean="0">
                <a:solidFill>
                  <a:srgbClr val="FFFF00"/>
                </a:solidFill>
              </a:rPr>
              <a:t>distributed.</a:t>
            </a:r>
          </a:p>
          <a:p>
            <a:pPr algn="l" rtl="0"/>
            <a:r>
              <a:rPr lang="en-US" sz="4000" dirty="0" smtClean="0">
                <a:solidFill>
                  <a:srgbClr val="FFFF00"/>
                </a:solidFill>
              </a:rPr>
              <a:t>Plaques </a:t>
            </a:r>
            <a:r>
              <a:rPr lang="en-US" sz="4000" dirty="0">
                <a:solidFill>
                  <a:srgbClr val="FFFF00"/>
                </a:solidFill>
              </a:rPr>
              <a:t>enlarge ‎and then tend to remain stable for months or </a:t>
            </a:r>
            <a:r>
              <a:rPr lang="en-US" sz="4000" dirty="0" smtClean="0">
                <a:solidFill>
                  <a:srgbClr val="FFFF00"/>
                </a:solidFill>
              </a:rPr>
              <a:t>years.</a:t>
            </a:r>
          </a:p>
          <a:p>
            <a:pPr algn="l" rtl="0"/>
            <a:r>
              <a:rPr lang="en-US" sz="4000" dirty="0" smtClean="0">
                <a:solidFill>
                  <a:srgbClr val="FFFF00"/>
                </a:solidFill>
              </a:rPr>
              <a:t>A </a:t>
            </a:r>
            <a:r>
              <a:rPr lang="en-US" sz="4000" dirty="0">
                <a:solidFill>
                  <a:srgbClr val="FFFF00"/>
                </a:solidFill>
              </a:rPr>
              <a:t>temporary brown, white, or red macule remains when the plaque subsides</a:t>
            </a:r>
            <a:r>
              <a:rPr lang="en-US" sz="4000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sz="4000" dirty="0" err="1" smtClean="0">
                <a:solidFill>
                  <a:srgbClr val="FFFF00"/>
                </a:solidFill>
              </a:rPr>
              <a:t>Auspitz</a:t>
            </a:r>
            <a:r>
              <a:rPr lang="en-US" sz="4000" dirty="0" smtClean="0">
                <a:solidFill>
                  <a:srgbClr val="FFFF00"/>
                </a:solidFill>
              </a:rPr>
              <a:t> sign!!!</a:t>
            </a:r>
            <a:endParaRPr lang="en-US" sz="4000" dirty="0">
              <a:solidFill>
                <a:srgbClr val="FFFF00"/>
              </a:solidFill>
            </a:endParaRP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153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 descr="H:\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214841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41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</TotalTime>
  <Words>1256</Words>
  <Application>Microsoft Office PowerPoint</Application>
  <PresentationFormat>On-screen Show (4:3)</PresentationFormat>
  <Paragraphs>122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Psoriasis</vt:lpstr>
      <vt:lpstr>Introduction</vt:lpstr>
      <vt:lpstr>Pathogenesis</vt:lpstr>
      <vt:lpstr>Drugs that precipitate or exacerbate psoriasis</vt:lpstr>
      <vt:lpstr> Comorbidities associated with psoriasis  </vt:lpstr>
      <vt:lpstr>Clinical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Psoriasis of the nails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Psoriatic arthritis  </vt:lpstr>
      <vt:lpstr>PowerPoint Presentation</vt:lpstr>
      <vt:lpstr>Moll and Wright 1973 classification of psoriatic arthritis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com</dc:creator>
  <cp:lastModifiedBy>HP pro</cp:lastModifiedBy>
  <cp:revision>66</cp:revision>
  <dcterms:created xsi:type="dcterms:W3CDTF">2012-11-17T17:14:16Z</dcterms:created>
  <dcterms:modified xsi:type="dcterms:W3CDTF">2013-10-20T20:58:30Z</dcterms:modified>
</cp:coreProperties>
</file>