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60" r:id="rId4"/>
    <p:sldId id="288" r:id="rId5"/>
    <p:sldId id="289" r:id="rId6"/>
    <p:sldId id="290" r:id="rId7"/>
    <p:sldId id="261" r:id="rId8"/>
    <p:sldId id="258" r:id="rId9"/>
    <p:sldId id="262" r:id="rId10"/>
    <p:sldId id="263" r:id="rId11"/>
    <p:sldId id="259" r:id="rId12"/>
    <p:sldId id="265" r:id="rId13"/>
    <p:sldId id="266" r:id="rId14"/>
    <p:sldId id="267" r:id="rId15"/>
    <p:sldId id="268" r:id="rId16"/>
    <p:sldId id="269" r:id="rId17"/>
    <p:sldId id="270" r:id="rId18"/>
    <p:sldId id="294" r:id="rId19"/>
    <p:sldId id="282" r:id="rId20"/>
    <p:sldId id="283" r:id="rId21"/>
    <p:sldId id="284" r:id="rId22"/>
    <p:sldId id="291" r:id="rId23"/>
    <p:sldId id="292" r:id="rId24"/>
    <p:sldId id="293" r:id="rId25"/>
    <p:sldId id="273" r:id="rId26"/>
    <p:sldId id="274" r:id="rId27"/>
    <p:sldId id="296" r:id="rId28"/>
    <p:sldId id="275" r:id="rId29"/>
    <p:sldId id="286" r:id="rId30"/>
    <p:sldId id="287" r:id="rId31"/>
    <p:sldId id="276" r:id="rId32"/>
    <p:sldId id="277" r:id="rId33"/>
    <p:sldId id="279" r:id="rId34"/>
    <p:sldId id="295" r:id="rId35"/>
    <p:sldId id="278" r:id="rId36"/>
    <p:sldId id="29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EA5CC-6938-C84D-AAC8-97A326200F81}" type="doc">
      <dgm:prSet loTypeId="urn:microsoft.com/office/officeart/2005/8/layout/list1" loCatId="" qsTypeId="urn:microsoft.com/office/officeart/2005/8/quickstyle/3D3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D90A823-D553-5347-B189-D1CF52A29CAD}">
      <dgm:prSet/>
      <dgm:spPr/>
      <dgm:t>
        <a:bodyPr/>
        <a:lstStyle/>
        <a:p>
          <a:pPr rtl="0"/>
          <a:r>
            <a:rPr lang="en-US" smtClean="0"/>
            <a:t>The End…..</a:t>
          </a:r>
          <a:endParaRPr lang="en-US"/>
        </a:p>
      </dgm:t>
    </dgm:pt>
    <dgm:pt modelId="{76602BE1-B9C4-084E-99EC-764C4E0B06E9}" type="parTrans" cxnId="{8CCE3394-B5DA-204D-B7AF-9482F5F5E9A4}">
      <dgm:prSet/>
      <dgm:spPr/>
      <dgm:t>
        <a:bodyPr/>
        <a:lstStyle/>
        <a:p>
          <a:endParaRPr lang="en-US"/>
        </a:p>
      </dgm:t>
    </dgm:pt>
    <dgm:pt modelId="{D039DC90-6F63-6B47-BEC9-85C23894485C}" type="sibTrans" cxnId="{8CCE3394-B5DA-204D-B7AF-9482F5F5E9A4}">
      <dgm:prSet/>
      <dgm:spPr/>
      <dgm:t>
        <a:bodyPr/>
        <a:lstStyle/>
        <a:p>
          <a:endParaRPr lang="en-US"/>
        </a:p>
      </dgm:t>
    </dgm:pt>
    <dgm:pt modelId="{CB420876-12B7-6E41-9C1F-7C84BC7DB2BF}">
      <dgm:prSet/>
      <dgm:spPr/>
      <dgm:t>
        <a:bodyPr/>
        <a:lstStyle/>
        <a:p>
          <a:pPr rtl="0"/>
          <a:r>
            <a:rPr lang="en-US" smtClean="0"/>
            <a:t>Thank You For Listening….</a:t>
          </a:r>
          <a:endParaRPr lang="en-US"/>
        </a:p>
      </dgm:t>
    </dgm:pt>
    <dgm:pt modelId="{3AB5B1C4-E658-E24C-9C0F-6790F0D392CF}" type="parTrans" cxnId="{F501CB8D-0EA7-AC47-A87D-C089B544DDF7}">
      <dgm:prSet/>
      <dgm:spPr/>
      <dgm:t>
        <a:bodyPr/>
        <a:lstStyle/>
        <a:p>
          <a:endParaRPr lang="en-US"/>
        </a:p>
      </dgm:t>
    </dgm:pt>
    <dgm:pt modelId="{9C73718C-34DD-134D-A9EC-7A299862C907}" type="sibTrans" cxnId="{F501CB8D-0EA7-AC47-A87D-C089B544DDF7}">
      <dgm:prSet/>
      <dgm:spPr/>
      <dgm:t>
        <a:bodyPr/>
        <a:lstStyle/>
        <a:p>
          <a:endParaRPr lang="en-US"/>
        </a:p>
      </dgm:t>
    </dgm:pt>
    <dgm:pt modelId="{13556A9C-A74D-FE45-98D8-445E1C4166B4}" type="pres">
      <dgm:prSet presAssocID="{B48EA5CC-6938-C84D-AAC8-97A326200F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DC00C3-89A1-AD43-8E05-3B821196BEA0}" type="pres">
      <dgm:prSet presAssocID="{FD90A823-D553-5347-B189-D1CF52A29CAD}" presName="parentLin" presStyleCnt="0"/>
      <dgm:spPr/>
    </dgm:pt>
    <dgm:pt modelId="{F12984C8-2822-AA42-A26E-6F3456E3B4CF}" type="pres">
      <dgm:prSet presAssocID="{FD90A823-D553-5347-B189-D1CF52A29CA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4A2B7B2-1D90-3446-9E27-BC0EEE34DC56}" type="pres">
      <dgm:prSet presAssocID="{FD90A823-D553-5347-B189-D1CF52A29CA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6C127-D7B2-0445-9BF3-00333569E353}" type="pres">
      <dgm:prSet presAssocID="{FD90A823-D553-5347-B189-D1CF52A29CAD}" presName="negativeSpace" presStyleCnt="0"/>
      <dgm:spPr/>
    </dgm:pt>
    <dgm:pt modelId="{36312435-F1BB-E042-B549-22F1E3324489}" type="pres">
      <dgm:prSet presAssocID="{FD90A823-D553-5347-B189-D1CF52A29CAD}" presName="childText" presStyleLbl="conFgAcc1" presStyleIdx="0" presStyleCnt="2">
        <dgm:presLayoutVars>
          <dgm:bulletEnabled val="1"/>
        </dgm:presLayoutVars>
      </dgm:prSet>
      <dgm:spPr/>
    </dgm:pt>
    <dgm:pt modelId="{701D64B6-89E2-CC46-8401-9376EF04CFB3}" type="pres">
      <dgm:prSet presAssocID="{D039DC90-6F63-6B47-BEC9-85C23894485C}" presName="spaceBetweenRectangles" presStyleCnt="0"/>
      <dgm:spPr/>
    </dgm:pt>
    <dgm:pt modelId="{7B6631C0-1551-2949-A2F1-B15F02C86A8B}" type="pres">
      <dgm:prSet presAssocID="{CB420876-12B7-6E41-9C1F-7C84BC7DB2BF}" presName="parentLin" presStyleCnt="0"/>
      <dgm:spPr/>
    </dgm:pt>
    <dgm:pt modelId="{D52AE594-4333-4B49-BDE9-B8764E3D7DC4}" type="pres">
      <dgm:prSet presAssocID="{CB420876-12B7-6E41-9C1F-7C84BC7DB2B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006011-A534-A44C-90D0-84F389E6F488}" type="pres">
      <dgm:prSet presAssocID="{CB420876-12B7-6E41-9C1F-7C84BC7DB2B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132A8-17A9-8C4F-BA06-BBF5FDAB8D40}" type="pres">
      <dgm:prSet presAssocID="{CB420876-12B7-6E41-9C1F-7C84BC7DB2BF}" presName="negativeSpace" presStyleCnt="0"/>
      <dgm:spPr/>
    </dgm:pt>
    <dgm:pt modelId="{2FFE1388-D404-7C40-B17F-6FD5D37A218D}" type="pres">
      <dgm:prSet presAssocID="{CB420876-12B7-6E41-9C1F-7C84BC7DB2B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561233F-099B-8F46-9443-C622F6DD20DB}" type="presOf" srcId="{CB420876-12B7-6E41-9C1F-7C84BC7DB2BF}" destId="{D52AE594-4333-4B49-BDE9-B8764E3D7DC4}" srcOrd="0" destOrd="0" presId="urn:microsoft.com/office/officeart/2005/8/layout/list1"/>
    <dgm:cxn modelId="{8A42961C-86BF-014B-9F08-6B87B4CD5707}" type="presOf" srcId="{FD90A823-D553-5347-B189-D1CF52A29CAD}" destId="{F12984C8-2822-AA42-A26E-6F3456E3B4CF}" srcOrd="0" destOrd="0" presId="urn:microsoft.com/office/officeart/2005/8/layout/list1"/>
    <dgm:cxn modelId="{8CCE3394-B5DA-204D-B7AF-9482F5F5E9A4}" srcId="{B48EA5CC-6938-C84D-AAC8-97A326200F81}" destId="{FD90A823-D553-5347-B189-D1CF52A29CAD}" srcOrd="0" destOrd="0" parTransId="{76602BE1-B9C4-084E-99EC-764C4E0B06E9}" sibTransId="{D039DC90-6F63-6B47-BEC9-85C23894485C}"/>
    <dgm:cxn modelId="{B00F248E-3762-4C47-9BB7-BA2008D96463}" type="presOf" srcId="{CB420876-12B7-6E41-9C1F-7C84BC7DB2BF}" destId="{37006011-A534-A44C-90D0-84F389E6F488}" srcOrd="1" destOrd="0" presId="urn:microsoft.com/office/officeart/2005/8/layout/list1"/>
    <dgm:cxn modelId="{F501CB8D-0EA7-AC47-A87D-C089B544DDF7}" srcId="{B48EA5CC-6938-C84D-AAC8-97A326200F81}" destId="{CB420876-12B7-6E41-9C1F-7C84BC7DB2BF}" srcOrd="1" destOrd="0" parTransId="{3AB5B1C4-E658-E24C-9C0F-6790F0D392CF}" sibTransId="{9C73718C-34DD-134D-A9EC-7A299862C907}"/>
    <dgm:cxn modelId="{C46EF2A6-8E09-D346-9909-6420A4FBFD48}" type="presOf" srcId="{FD90A823-D553-5347-B189-D1CF52A29CAD}" destId="{74A2B7B2-1D90-3446-9E27-BC0EEE34DC56}" srcOrd="1" destOrd="0" presId="urn:microsoft.com/office/officeart/2005/8/layout/list1"/>
    <dgm:cxn modelId="{27457F37-C8F1-8347-8A02-937711A217E3}" type="presOf" srcId="{B48EA5CC-6938-C84D-AAC8-97A326200F81}" destId="{13556A9C-A74D-FE45-98D8-445E1C4166B4}" srcOrd="0" destOrd="0" presId="urn:microsoft.com/office/officeart/2005/8/layout/list1"/>
    <dgm:cxn modelId="{F8611D05-E8EE-434E-A43E-D9B8614B42B2}" type="presParOf" srcId="{13556A9C-A74D-FE45-98D8-445E1C4166B4}" destId="{C5DC00C3-89A1-AD43-8E05-3B821196BEA0}" srcOrd="0" destOrd="0" presId="urn:microsoft.com/office/officeart/2005/8/layout/list1"/>
    <dgm:cxn modelId="{3280DD17-2E8A-F143-B727-5586E380D6F7}" type="presParOf" srcId="{C5DC00C3-89A1-AD43-8E05-3B821196BEA0}" destId="{F12984C8-2822-AA42-A26E-6F3456E3B4CF}" srcOrd="0" destOrd="0" presId="urn:microsoft.com/office/officeart/2005/8/layout/list1"/>
    <dgm:cxn modelId="{0ABDD960-DF4C-5947-B5BC-692C40EB5626}" type="presParOf" srcId="{C5DC00C3-89A1-AD43-8E05-3B821196BEA0}" destId="{74A2B7B2-1D90-3446-9E27-BC0EEE34DC56}" srcOrd="1" destOrd="0" presId="urn:microsoft.com/office/officeart/2005/8/layout/list1"/>
    <dgm:cxn modelId="{7F85BE7F-6D53-3D4C-A585-3189A9A6F835}" type="presParOf" srcId="{13556A9C-A74D-FE45-98D8-445E1C4166B4}" destId="{6816C127-D7B2-0445-9BF3-00333569E353}" srcOrd="1" destOrd="0" presId="urn:microsoft.com/office/officeart/2005/8/layout/list1"/>
    <dgm:cxn modelId="{292B96F7-C58A-F34D-8A25-C815F65A909A}" type="presParOf" srcId="{13556A9C-A74D-FE45-98D8-445E1C4166B4}" destId="{36312435-F1BB-E042-B549-22F1E3324489}" srcOrd="2" destOrd="0" presId="urn:microsoft.com/office/officeart/2005/8/layout/list1"/>
    <dgm:cxn modelId="{D83AD4CC-6F50-A14B-9A1E-7C0A11377C7A}" type="presParOf" srcId="{13556A9C-A74D-FE45-98D8-445E1C4166B4}" destId="{701D64B6-89E2-CC46-8401-9376EF04CFB3}" srcOrd="3" destOrd="0" presId="urn:microsoft.com/office/officeart/2005/8/layout/list1"/>
    <dgm:cxn modelId="{09A03A82-8903-0C43-894C-834CD4FD3CF0}" type="presParOf" srcId="{13556A9C-A74D-FE45-98D8-445E1C4166B4}" destId="{7B6631C0-1551-2949-A2F1-B15F02C86A8B}" srcOrd="4" destOrd="0" presId="urn:microsoft.com/office/officeart/2005/8/layout/list1"/>
    <dgm:cxn modelId="{AE53E982-D702-0244-81FD-110FD0AF9436}" type="presParOf" srcId="{7B6631C0-1551-2949-A2F1-B15F02C86A8B}" destId="{D52AE594-4333-4B49-BDE9-B8764E3D7DC4}" srcOrd="0" destOrd="0" presId="urn:microsoft.com/office/officeart/2005/8/layout/list1"/>
    <dgm:cxn modelId="{E3C33DFE-5252-AA4E-A159-55943AD2A32D}" type="presParOf" srcId="{7B6631C0-1551-2949-A2F1-B15F02C86A8B}" destId="{37006011-A534-A44C-90D0-84F389E6F488}" srcOrd="1" destOrd="0" presId="urn:microsoft.com/office/officeart/2005/8/layout/list1"/>
    <dgm:cxn modelId="{3E180455-3F5F-D443-A9F8-D88D8109C388}" type="presParOf" srcId="{13556A9C-A74D-FE45-98D8-445E1C4166B4}" destId="{7CB132A8-17A9-8C4F-BA06-BBF5FDAB8D40}" srcOrd="5" destOrd="0" presId="urn:microsoft.com/office/officeart/2005/8/layout/list1"/>
    <dgm:cxn modelId="{6FB31602-CED5-1641-9BC1-D4A6748BC383}" type="presParOf" srcId="{13556A9C-A74D-FE45-98D8-445E1C4166B4}" destId="{2FFE1388-D404-7C40-B17F-6FD5D37A218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12435-F1BB-E042-B549-22F1E3324489}">
      <dsp:nvSpPr>
        <dsp:cNvPr id="0" name=""/>
        <dsp:cNvSpPr/>
      </dsp:nvSpPr>
      <dsp:spPr>
        <a:xfrm>
          <a:off x="0" y="1342281"/>
          <a:ext cx="8229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2B7B2-1D90-3446-9E27-BC0EEE34DC56}">
      <dsp:nvSpPr>
        <dsp:cNvPr id="0" name=""/>
        <dsp:cNvSpPr/>
      </dsp:nvSpPr>
      <dsp:spPr>
        <a:xfrm>
          <a:off x="411480" y="855201"/>
          <a:ext cx="5760720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The End…..</a:t>
          </a:r>
          <a:endParaRPr lang="en-US" sz="3300" kern="1200"/>
        </a:p>
      </dsp:txBody>
      <dsp:txXfrm>
        <a:off x="459035" y="902756"/>
        <a:ext cx="5665610" cy="879050"/>
      </dsp:txXfrm>
    </dsp:sp>
    <dsp:sp modelId="{2FFE1388-D404-7C40-B17F-6FD5D37A218D}">
      <dsp:nvSpPr>
        <dsp:cNvPr id="0" name=""/>
        <dsp:cNvSpPr/>
      </dsp:nvSpPr>
      <dsp:spPr>
        <a:xfrm>
          <a:off x="0" y="2839161"/>
          <a:ext cx="8229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06011-A534-A44C-90D0-84F389E6F488}">
      <dsp:nvSpPr>
        <dsp:cNvPr id="0" name=""/>
        <dsp:cNvSpPr/>
      </dsp:nvSpPr>
      <dsp:spPr>
        <a:xfrm>
          <a:off x="411480" y="2352081"/>
          <a:ext cx="5760720" cy="974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Thank You For Listening….</a:t>
          </a:r>
          <a:endParaRPr lang="en-US" sz="3300" kern="1200"/>
        </a:p>
      </dsp:txBody>
      <dsp:txXfrm>
        <a:off x="459035" y="2399636"/>
        <a:ext cx="5665610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A736-D6EC-4204-9643-CDC9C50E3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4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64FA7ED-EFBF-F34C-A591-D888D87E3A08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8ACCF6D-6089-7741-84D2-139D054C2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019" y="-301355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THE PULP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0870" y="6131107"/>
            <a:ext cx="5008659" cy="90589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Dr. Huda Y. K.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creen Shot 2015-11-08 at 2.1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9" y="971266"/>
            <a:ext cx="8390431" cy="51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179619"/>
              </p:ext>
            </p:extLst>
          </p:nvPr>
        </p:nvGraphicFramePr>
        <p:xfrm>
          <a:off x="609600" y="755650"/>
          <a:ext cx="7848600" cy="586517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924300"/>
                <a:gridCol w="3924300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Zones-from outer to inner zone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Description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</a:tr>
              <a:tr h="160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Odontoblastic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layer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Lines the outer pulpal wall and consists of the cell bodies of </a:t>
                      </a:r>
                      <a:r>
                        <a:rPr kumimoji="0" lang="en-US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odontoblast</a:t>
                      </a: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Secondary dentin may form in this area from the apposition of </a:t>
                      </a:r>
                      <a:r>
                        <a:rPr kumimoji="0" lang="en-US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odontoblast</a:t>
                      </a: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Cell-free zone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Fewer cells than </a:t>
                      </a:r>
                      <a:r>
                        <a:rPr kumimoji="0" lang="en-US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odontoblastic</a:t>
                      </a: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layer. Nerve and capillary plexus located here.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Cell-rich zone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Increased density of cells as compared to cell-free zone and also a more extensive vascular system</a:t>
                      </a: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.(cells as fibroblasts and undifferentiated </a:t>
                      </a:r>
                      <a:r>
                        <a:rPr kumimoji="0" lang="en-US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mesenchymal</a:t>
                      </a: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cells)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</a:tr>
              <a:tr h="1309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Pulpal-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core (Central region)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Located in the center of the pulp chamber, which has many cells and an extensive vascular supply, similar to cell-rich zone.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990600" y="381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Microscopic Zones in Pulp</a:t>
            </a:r>
          </a:p>
        </p:txBody>
      </p:sp>
    </p:spTree>
    <p:extLst>
      <p:ext uri="{BB962C8B-B14F-4D97-AF65-F5344CB8AC3E}">
        <p14:creationId xmlns:p14="http://schemas.microsoft.com/office/powerpoint/2010/main" val="1862613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17941" r="-17941"/>
          <a:stretch>
            <a:fillRect/>
          </a:stretch>
        </p:blipFill>
        <p:spPr bwMode="auto">
          <a:xfrm>
            <a:off x="-862424" y="508391"/>
            <a:ext cx="10639882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583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Structural or Cellular Elements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357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1.ODONTOBLASTS:</a:t>
            </a:r>
          </a:p>
          <a:p>
            <a:pPr algn="ctr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 They are first type of cells encountered as pulp is approached from dentin.</a:t>
            </a:r>
          </a:p>
          <a:p>
            <a:r>
              <a:rPr lang="en-US" dirty="0" smtClean="0"/>
              <a:t> The number of </a:t>
            </a:r>
            <a:r>
              <a:rPr lang="en-US" dirty="0" err="1" smtClean="0"/>
              <a:t>odontoblasts</a:t>
            </a:r>
            <a:r>
              <a:rPr lang="en-US" dirty="0" smtClean="0"/>
              <a:t> has been found in the range of </a:t>
            </a:r>
            <a:r>
              <a:rPr lang="en-US" dirty="0" smtClean="0">
                <a:solidFill>
                  <a:srgbClr val="FF0000"/>
                </a:solidFill>
              </a:rPr>
              <a:t>{ 59,000 to 76,000 } </a:t>
            </a:r>
            <a:r>
              <a:rPr lang="en-US" dirty="0" smtClean="0"/>
              <a:t>per square millimeter in coronal dentin with a lesser number in root dentin.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182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1.ODONTOBLASTS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tr-T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6407"/>
            <a:ext cx="8229600" cy="4525963"/>
          </a:xfrm>
        </p:spPr>
        <p:txBody>
          <a:bodyPr/>
          <a:lstStyle/>
          <a:p>
            <a:r>
              <a:rPr lang="tr-TR" dirty="0" smtClean="0"/>
              <a:t>Odontoblasts </a:t>
            </a:r>
            <a:r>
              <a:rPr lang="tr-TR" dirty="0" err="1" smtClean="0"/>
              <a:t>synthesize</a:t>
            </a:r>
            <a:r>
              <a:rPr lang="tr-TR" dirty="0" smtClean="0"/>
              <a:t> </a:t>
            </a:r>
            <a:r>
              <a:rPr lang="tr-TR" dirty="0" err="1" smtClean="0"/>
              <a:t>mainly</a:t>
            </a:r>
            <a:r>
              <a:rPr lang="en-US" dirty="0" smtClean="0"/>
              <a:t> {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type I collagen</a:t>
            </a:r>
            <a:r>
              <a:rPr lang="tr-TR" dirty="0" smtClean="0"/>
              <a:t>,</a:t>
            </a:r>
            <a:r>
              <a:rPr lang="en-US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Proteoglycans</a:t>
            </a:r>
            <a:r>
              <a:rPr lang="en-US" dirty="0" smtClean="0">
                <a:solidFill>
                  <a:srgbClr val="FF0000"/>
                </a:solidFill>
              </a:rPr>
              <a:t>}</a:t>
            </a:r>
            <a:r>
              <a:rPr lang="tr-TR" dirty="0" smtClean="0"/>
              <a:t>. </a:t>
            </a:r>
            <a:endParaRPr lang="en-US" dirty="0" smtClean="0"/>
          </a:p>
          <a:p>
            <a:r>
              <a:rPr lang="tr-TR" dirty="0" smtClean="0"/>
              <a:t>They also secrete sialoproteins, alkaline </a:t>
            </a:r>
            <a:r>
              <a:rPr lang="tr-TR" dirty="0" err="1" smtClean="0"/>
              <a:t>phosphatase</a:t>
            </a:r>
            <a:r>
              <a:rPr lang="tr-TR" dirty="0" smtClean="0"/>
              <a:t>, phosphophoryn (phosphoprotein involved</a:t>
            </a:r>
            <a:r>
              <a:rPr lang="en-US" dirty="0" smtClean="0"/>
              <a:t> </a:t>
            </a:r>
            <a:r>
              <a:rPr lang="tr-TR" dirty="0" smtClean="0"/>
              <a:t>in extracellular mineralizations).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084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2.FIBROBLASTS:</a:t>
            </a:r>
            <a:r>
              <a:rPr lang="en-US" dirty="0"/>
              <a:t>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cells found in </a:t>
            </a:r>
            <a:r>
              <a:rPr lang="en-US" u="sng" dirty="0" smtClean="0"/>
              <a:t>greatest numbers </a:t>
            </a:r>
            <a:r>
              <a:rPr lang="en-US" dirty="0" smtClean="0"/>
              <a:t>in the pulp are fibroblasts. </a:t>
            </a:r>
          </a:p>
          <a:p>
            <a:r>
              <a:rPr lang="en-US" dirty="0" smtClean="0"/>
              <a:t>These are particularly numerous in the coronal portion of the pulp, where they form the cell-rich zone. </a:t>
            </a:r>
          </a:p>
          <a:p>
            <a:r>
              <a:rPr lang="en-US" dirty="0" smtClean="0"/>
              <a:t>These are spindle shaped cells which secrete extracellular components like collagen and ground substance.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037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241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3. Undifferentiated </a:t>
            </a:r>
            <a:r>
              <a:rPr lang="en-US" sz="4800" dirty="0" err="1">
                <a:solidFill>
                  <a:srgbClr val="FF0000"/>
                </a:solidFill>
              </a:rPr>
              <a:t>Mesenchymal</a:t>
            </a:r>
            <a:r>
              <a:rPr lang="en-US" sz="4800" dirty="0">
                <a:solidFill>
                  <a:srgbClr val="FF0000"/>
                </a:solidFill>
              </a:rPr>
              <a:t> Cells: </a:t>
            </a:r>
            <a:endParaRPr lang="tr-T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9051"/>
            <a:ext cx="8229600" cy="4525963"/>
          </a:xfrm>
        </p:spPr>
        <p:txBody>
          <a:bodyPr/>
          <a:lstStyle/>
          <a:p>
            <a:r>
              <a:rPr lang="en-US" dirty="0" smtClean="0"/>
              <a:t>Undifferentiated </a:t>
            </a:r>
            <a:r>
              <a:rPr lang="en-US" dirty="0" err="1" smtClean="0"/>
              <a:t>mesenchymal</a:t>
            </a:r>
            <a:r>
              <a:rPr lang="en-US" dirty="0" smtClean="0"/>
              <a:t> cells are descendants of undifferentiated cells of dental papilla which can dedifferentiate and then </a:t>
            </a:r>
            <a:r>
              <a:rPr lang="en-US" dirty="0" err="1" smtClean="0"/>
              <a:t>redifferentiate</a:t>
            </a:r>
            <a:r>
              <a:rPr lang="en-US" dirty="0" smtClean="0"/>
              <a:t> into many cells types.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984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4. </a:t>
            </a:r>
            <a:r>
              <a:rPr lang="en-US" dirty="0" err="1" smtClean="0">
                <a:solidFill>
                  <a:srgbClr val="FF0000"/>
                </a:solidFill>
              </a:rPr>
              <a:t>Defence</a:t>
            </a:r>
            <a:r>
              <a:rPr lang="en-US" dirty="0" smtClean="0">
                <a:solidFill>
                  <a:srgbClr val="FF0000"/>
                </a:solidFill>
              </a:rPr>
              <a:t> cells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a. </a:t>
            </a:r>
            <a:r>
              <a:rPr lang="en-US" dirty="0" err="1" smtClean="0">
                <a:solidFill>
                  <a:schemeClr val="accent1"/>
                </a:solidFill>
              </a:rPr>
              <a:t>Histiocytes</a:t>
            </a:r>
            <a:r>
              <a:rPr lang="en-US" dirty="0" smtClean="0">
                <a:solidFill>
                  <a:schemeClr val="accent1"/>
                </a:solidFill>
              </a:rPr>
              <a:t> and macrophages</a:t>
            </a:r>
            <a:r>
              <a:rPr lang="en-US" dirty="0" smtClean="0"/>
              <a:t>: They originate from</a:t>
            </a:r>
          </a:p>
          <a:p>
            <a:pPr>
              <a:buNone/>
            </a:pPr>
            <a:r>
              <a:rPr lang="en-US" dirty="0" smtClean="0"/>
              <a:t> undifferentiated </a:t>
            </a:r>
            <a:r>
              <a:rPr lang="en-US" dirty="0" err="1" smtClean="0"/>
              <a:t>mesenchymal</a:t>
            </a:r>
            <a:r>
              <a:rPr lang="en-US" dirty="0" smtClean="0"/>
              <a:t> cells or </a:t>
            </a:r>
            <a:r>
              <a:rPr lang="en-US" dirty="0" err="1" smtClean="0"/>
              <a:t>monocytes</a:t>
            </a:r>
            <a:r>
              <a:rPr lang="en-US" dirty="0" smtClean="0"/>
              <a:t>.</a:t>
            </a:r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00400"/>
            <a:ext cx="5943600" cy="337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789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7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b. </a:t>
            </a:r>
            <a:r>
              <a:rPr lang="en-US" dirty="0" err="1" smtClean="0">
                <a:solidFill>
                  <a:schemeClr val="tx2"/>
                </a:solidFill>
              </a:rPr>
              <a:t>Polymorphonuclear</a:t>
            </a:r>
            <a:r>
              <a:rPr lang="en-US" dirty="0" smtClean="0">
                <a:solidFill>
                  <a:schemeClr val="tx2"/>
                </a:solidFill>
              </a:rPr>
              <a:t> leukocytes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c. Lymphocytes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d. Mast cells 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Screen Shot 2015-11-11 at 2.05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4" y="1921339"/>
            <a:ext cx="7413255" cy="441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2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34" y="558684"/>
            <a:ext cx="5638800" cy="694343"/>
          </a:xfrm>
        </p:spPr>
        <p:txBody>
          <a:bodyPr>
            <a:noAutofit/>
          </a:bodyPr>
          <a:lstStyle/>
          <a:p>
            <a:r>
              <a:rPr lang="en-US" b="1" dirty="0" smtClean="0"/>
              <a:t>Pulpal irritants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Various pulpal irritants can be like :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. Bacterial irritants</a:t>
            </a:r>
            <a:r>
              <a:rPr lang="en-US" b="1" dirty="0" smtClean="0"/>
              <a:t>: </a:t>
            </a:r>
            <a:r>
              <a:rPr lang="en-US" dirty="0" smtClean="0"/>
              <a:t>Most common cause for </a:t>
            </a:r>
            <a:r>
              <a:rPr lang="en-US" dirty="0" err="1" smtClean="0"/>
              <a:t>pulpal</a:t>
            </a:r>
            <a:r>
              <a:rPr lang="en-US" dirty="0" smtClean="0"/>
              <a:t> irritation are bacteria or their products which may enter pulp through a break in dentin either from:</a:t>
            </a:r>
          </a:p>
          <a:p>
            <a:pPr>
              <a:buNone/>
            </a:pPr>
            <a:r>
              <a:rPr lang="en-US" dirty="0" smtClean="0"/>
              <a:t>– Caries</a:t>
            </a:r>
          </a:p>
          <a:p>
            <a:pPr>
              <a:buNone/>
            </a:pPr>
            <a:r>
              <a:rPr lang="en-US" dirty="0" smtClean="0"/>
              <a:t>– Accidental exposure</a:t>
            </a:r>
          </a:p>
          <a:p>
            <a:pPr>
              <a:buNone/>
            </a:pPr>
            <a:r>
              <a:rPr lang="en-US" dirty="0" smtClean="0"/>
              <a:t>– Fracture</a:t>
            </a:r>
          </a:p>
          <a:p>
            <a:pPr>
              <a:buNone/>
            </a:pPr>
            <a:r>
              <a:rPr lang="en-US" dirty="0" smtClean="0"/>
              <a:t>– Periodontal pocket and abscess</a:t>
            </a:r>
          </a:p>
        </p:txBody>
      </p:sp>
    </p:spTree>
    <p:extLst>
      <p:ext uri="{BB962C8B-B14F-4D97-AF65-F5344CB8AC3E}">
        <p14:creationId xmlns:p14="http://schemas.microsoft.com/office/powerpoint/2010/main" val="374746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3562"/>
            <a:ext cx="8229600" cy="16002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dental pulp is soft tissue of </a:t>
            </a:r>
            <a:r>
              <a:rPr lang="en-US" dirty="0" err="1"/>
              <a:t>mesenchymal</a:t>
            </a:r>
            <a:r>
              <a:rPr lang="en-US" dirty="0"/>
              <a:t> origin located in the center of the tooth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It consists of specialized cells, </a:t>
            </a:r>
            <a:r>
              <a:rPr lang="en-US" dirty="0" err="1"/>
              <a:t>odontoblasts</a:t>
            </a:r>
            <a:r>
              <a:rPr lang="en-US" dirty="0"/>
              <a:t> arranged peripherally in direct contact with dentin matrix.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close relationship between </a:t>
            </a:r>
            <a:r>
              <a:rPr lang="en-US" dirty="0" err="1"/>
              <a:t>odontoblasts</a:t>
            </a:r>
            <a:r>
              <a:rPr lang="en-US" dirty="0"/>
              <a:t> and dentin is known as </a:t>
            </a:r>
            <a:r>
              <a:rPr lang="en-US" b="1" dirty="0"/>
              <a:t>‘Pulp – </a:t>
            </a:r>
            <a:r>
              <a:rPr lang="en-US" b="1" dirty="0" smtClean="0"/>
              <a:t>dentin complex</a:t>
            </a:r>
            <a:r>
              <a:rPr lang="en-US" b="1" dirty="0"/>
              <a:t>”. 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2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671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40" y="49196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2.</a:t>
            </a:r>
            <a:r>
              <a:rPr lang="en-US" b="1" dirty="0" smtClean="0">
                <a:solidFill>
                  <a:srgbClr val="002060"/>
                </a:solidFill>
              </a:rPr>
              <a:t>Traumatic</a:t>
            </a:r>
          </a:p>
          <a:p>
            <a:pPr>
              <a:buNone/>
            </a:pPr>
            <a:r>
              <a:rPr lang="en-US" dirty="0" smtClean="0"/>
              <a:t>– Acute trauma like fracture.</a:t>
            </a:r>
          </a:p>
          <a:p>
            <a:pPr>
              <a:buNone/>
            </a:pPr>
            <a:r>
              <a:rPr lang="en-US" dirty="0" smtClean="0"/>
              <a:t>– Chronic trauma including </a:t>
            </a:r>
            <a:r>
              <a:rPr lang="en-US" dirty="0" err="1" smtClean="0"/>
              <a:t>parafunctional</a:t>
            </a:r>
            <a:r>
              <a:rPr lang="en-US" dirty="0" smtClean="0"/>
              <a:t> habits like bruxism.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3.</a:t>
            </a:r>
            <a:r>
              <a:rPr lang="en-US" b="1" dirty="0" smtClean="0">
                <a:solidFill>
                  <a:srgbClr val="002060"/>
                </a:solidFill>
              </a:rPr>
              <a:t>Thermal changes </a:t>
            </a:r>
            <a:r>
              <a:rPr lang="en-US" dirty="0" smtClean="0"/>
              <a:t>generated by cutting procedures.</a:t>
            </a:r>
          </a:p>
        </p:txBody>
      </p:sp>
      <p:pic>
        <p:nvPicPr>
          <p:cNvPr id="4" name="Picture 3" descr="Screen Shot 2015-11-11 at 3.3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81" y="3810346"/>
            <a:ext cx="3477943" cy="27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7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</a:rPr>
              <a:t>4.</a:t>
            </a:r>
            <a:r>
              <a:rPr lang="en-US" b="1" dirty="0">
                <a:solidFill>
                  <a:srgbClr val="002060"/>
                </a:solidFill>
              </a:rPr>
              <a:t>Orthodontic </a:t>
            </a:r>
            <a:r>
              <a:rPr lang="en-US" b="1" dirty="0" smtClean="0">
                <a:solidFill>
                  <a:srgbClr val="002060"/>
                </a:solidFill>
              </a:rPr>
              <a:t>movement</a:t>
            </a:r>
          </a:p>
          <a:p>
            <a:pPr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002060"/>
                </a:solidFill>
              </a:rPr>
              <a:t>5.</a:t>
            </a:r>
            <a:r>
              <a:rPr lang="en-US" b="1" dirty="0">
                <a:solidFill>
                  <a:srgbClr val="002060"/>
                </a:solidFill>
              </a:rPr>
              <a:t>Use of chemicals </a:t>
            </a:r>
            <a:r>
              <a:rPr lang="en-US" dirty="0"/>
              <a:t>like temporary and permanent</a:t>
            </a:r>
          </a:p>
          <a:p>
            <a:pPr>
              <a:buNone/>
            </a:pPr>
            <a:r>
              <a:rPr lang="en-US" dirty="0"/>
              <a:t>fillings, liners and bases.</a:t>
            </a:r>
          </a:p>
          <a:p>
            <a:endParaRPr lang="en-US" dirty="0"/>
          </a:p>
        </p:txBody>
      </p:sp>
      <p:pic>
        <p:nvPicPr>
          <p:cNvPr id="4" name="Picture 3" descr="Screen Shot 2015-11-11 at 3.26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78" y="460806"/>
            <a:ext cx="3914410" cy="2856462"/>
          </a:xfrm>
          <a:prstGeom prst="rect">
            <a:avLst/>
          </a:prstGeom>
        </p:spPr>
      </p:pic>
      <p:pic>
        <p:nvPicPr>
          <p:cNvPr id="5" name="Picture 4" descr="Screen Shot 2015-11-11 at 3.28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83" y="3980704"/>
            <a:ext cx="3814799" cy="27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Functions of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Pulp 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3572"/>
            <a:ext cx="82296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pulp lives for dentin and the dentin lives by the grace of the pulp. </a:t>
            </a:r>
          </a:p>
          <a:p>
            <a:r>
              <a:rPr lang="en-US" dirty="0"/>
              <a:t>Pulp performs four basic functions, i.e.: </a:t>
            </a:r>
          </a:p>
          <a:p>
            <a:pPr marL="457200" indent="-457200">
              <a:buAutoNum type="arabicPeriod"/>
            </a:pPr>
            <a:r>
              <a:rPr lang="en-US" dirty="0" smtClean="0"/>
              <a:t>Formation </a:t>
            </a:r>
            <a:r>
              <a:rPr lang="en-US" dirty="0"/>
              <a:t>of </a:t>
            </a:r>
            <a:r>
              <a:rPr lang="en-US" dirty="0" smtClean="0"/>
              <a:t>dentin</a:t>
            </a:r>
          </a:p>
          <a:p>
            <a:pPr marL="457200" indent="-457200">
              <a:buAutoNum type="arabicPeriod"/>
            </a:pPr>
            <a:r>
              <a:rPr lang="en-US" dirty="0" smtClean="0"/>
              <a:t>Nutrition </a:t>
            </a:r>
            <a:r>
              <a:rPr lang="en-US" dirty="0"/>
              <a:t>of dentin 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Innervation </a:t>
            </a:r>
            <a:r>
              <a:rPr lang="en-US" dirty="0"/>
              <a:t>of tooth 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Defense </a:t>
            </a:r>
            <a:r>
              <a:rPr lang="en-US" dirty="0"/>
              <a:t>of tooth.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1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1.Formation </a:t>
            </a:r>
            <a:r>
              <a:rPr lang="en-US" dirty="0"/>
              <a:t>of Dentin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the </a:t>
            </a:r>
            <a:r>
              <a:rPr lang="en-US" b="1" dirty="0" smtClean="0"/>
              <a:t>primary</a:t>
            </a:r>
            <a:r>
              <a:rPr lang="en-US" dirty="0" smtClean="0"/>
              <a:t> </a:t>
            </a:r>
            <a:r>
              <a:rPr lang="en-US" dirty="0"/>
              <a:t>function of </a:t>
            </a:r>
            <a:r>
              <a:rPr lang="en-US" dirty="0" smtClean="0"/>
              <a:t>the pulp </a:t>
            </a:r>
            <a:r>
              <a:rPr lang="en-US" dirty="0"/>
              <a:t>both in </a:t>
            </a:r>
            <a:r>
              <a:rPr lang="en-US" u="sng" dirty="0"/>
              <a:t>sequence</a:t>
            </a:r>
            <a:r>
              <a:rPr lang="en-US" dirty="0"/>
              <a:t> and </a:t>
            </a:r>
            <a:r>
              <a:rPr lang="en-US" u="sng" dirty="0"/>
              <a:t>importance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Pulp </a:t>
            </a:r>
            <a:r>
              <a:rPr lang="en-US" dirty="0"/>
              <a:t>primarily helps in: </a:t>
            </a:r>
          </a:p>
          <a:p>
            <a:r>
              <a:rPr lang="en-US" dirty="0" smtClean="0"/>
              <a:t>Synthesis and secretion of organic matrix.</a:t>
            </a:r>
          </a:p>
          <a:p>
            <a:r>
              <a:rPr lang="en-US" dirty="0" smtClean="0"/>
              <a:t>Initial </a:t>
            </a:r>
            <a:r>
              <a:rPr lang="en-US" dirty="0"/>
              <a:t>transport of inorganic components to newly </a:t>
            </a:r>
            <a:r>
              <a:rPr lang="en-US" dirty="0" smtClean="0"/>
              <a:t>formed matrix.</a:t>
            </a:r>
            <a:endParaRPr lang="en-US" dirty="0"/>
          </a:p>
          <a:p>
            <a:r>
              <a:rPr lang="en-US" dirty="0" smtClean="0"/>
              <a:t>Creates </a:t>
            </a:r>
            <a:r>
              <a:rPr lang="en-US" dirty="0"/>
              <a:t>an environment favorable for </a:t>
            </a:r>
            <a:r>
              <a:rPr lang="en-US" dirty="0" smtClean="0"/>
              <a:t>matrix mineralization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6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Nutrition of Dentin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147"/>
            <a:ext cx="8229600" cy="4525963"/>
          </a:xfrm>
        </p:spPr>
        <p:txBody>
          <a:bodyPr/>
          <a:lstStyle/>
          <a:p>
            <a:r>
              <a:rPr lang="en-US" dirty="0" smtClean="0"/>
              <a:t>Nutrients </a:t>
            </a:r>
            <a:r>
              <a:rPr lang="en-US" dirty="0"/>
              <a:t>exchange across capillaries into the pulp interstitial fluid, which in turn travels into the dentin through the network of tubules created by the </a:t>
            </a:r>
            <a:r>
              <a:rPr lang="en-US" dirty="0" err="1"/>
              <a:t>odontoblasts</a:t>
            </a:r>
            <a:r>
              <a:rPr lang="en-US" dirty="0"/>
              <a:t> to contain their processes.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4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Innervation of Tooth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Through </a:t>
            </a:r>
            <a:r>
              <a:rPr lang="en-US" dirty="0"/>
              <a:t>the nervous system, pulp transmits sensations mediated through enamel or dentin to the higher nerve centers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Pulp </a:t>
            </a:r>
            <a:r>
              <a:rPr lang="en-US" dirty="0"/>
              <a:t>transmits pain, also senses temperature and touch.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5-11-11 at 2.5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1" y="3306262"/>
            <a:ext cx="3204680" cy="31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Screen Shot 2015-11-11 at 2.56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7" r="-6097"/>
          <a:stretch>
            <a:fillRect/>
          </a:stretch>
        </p:blipFill>
        <p:spPr>
          <a:xfrm>
            <a:off x="-14416" y="765908"/>
            <a:ext cx="9158416" cy="5036776"/>
          </a:xfrm>
        </p:spPr>
      </p:pic>
    </p:spTree>
    <p:extLst>
      <p:ext uri="{BB962C8B-B14F-4D97-AF65-F5344CB8AC3E}">
        <p14:creationId xmlns:p14="http://schemas.microsoft.com/office/powerpoint/2010/main" val="89887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Defense </a:t>
            </a:r>
            <a:r>
              <a:rPr lang="en-US" dirty="0"/>
              <a:t>of Tooth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6407"/>
            <a:ext cx="8229600" cy="4525963"/>
          </a:xfrm>
        </p:spPr>
        <p:txBody>
          <a:bodyPr/>
          <a:lstStyle/>
          <a:p>
            <a:r>
              <a:rPr lang="en-US" dirty="0" err="1"/>
              <a:t>Odontoblasts</a:t>
            </a:r>
            <a:r>
              <a:rPr lang="en-US" dirty="0"/>
              <a:t> form dentin in response to injury particularly when original dentin thickness has been </a:t>
            </a:r>
            <a:r>
              <a:rPr lang="en-US" dirty="0" smtClean="0"/>
              <a:t>compromised </a:t>
            </a:r>
            <a:r>
              <a:rPr lang="en-US" dirty="0"/>
              <a:t>as in caries, attrition, trauma or restorative procedure.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5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089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The following defense reactions take place in a carious tooth to protect the pulp: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1. Formation of </a:t>
            </a:r>
            <a:r>
              <a:rPr lang="en-US" b="1" dirty="0" smtClean="0"/>
              <a:t>reparative dentin</a:t>
            </a:r>
            <a:r>
              <a:rPr lang="en-US" dirty="0" smtClean="0"/>
              <a:t>.</a:t>
            </a:r>
          </a:p>
          <a:p>
            <a:pPr marL="651510" indent="-51435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2. </a:t>
            </a:r>
            <a:r>
              <a:rPr lang="en-US" b="1" dirty="0" smtClean="0"/>
              <a:t>Dentinal sclerosis</a:t>
            </a:r>
            <a:r>
              <a:rPr lang="en-US" dirty="0" smtClean="0"/>
              <a:t>, i.e. reduction in permeability of dentin by narrowing of dentinal tubules.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3. </a:t>
            </a:r>
            <a:r>
              <a:rPr lang="en-US" b="1" dirty="0" smtClean="0"/>
              <a:t>Inflammatory</a:t>
            </a:r>
            <a:r>
              <a:rPr lang="en-US" dirty="0" smtClean="0"/>
              <a:t> and </a:t>
            </a:r>
            <a:r>
              <a:rPr lang="en-US" b="1" dirty="0" smtClean="0"/>
              <a:t>immunological </a:t>
            </a:r>
            <a:r>
              <a:rPr lang="en-US" dirty="0" smtClean="0"/>
              <a:t>reactions.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5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330"/>
            <a:ext cx="8229600" cy="1600200"/>
          </a:xfrm>
        </p:spPr>
        <p:txBody>
          <a:bodyPr/>
          <a:lstStyle/>
          <a:p>
            <a:r>
              <a:rPr lang="en-US" dirty="0" smtClean="0"/>
              <a:t>Pulp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Dental pulp is also known as the </a:t>
            </a:r>
            <a:r>
              <a:rPr lang="en-US" dirty="0" err="1" smtClean="0"/>
              <a:t>Endodontium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Anatomically dental pulp is divided into two portions.</a:t>
            </a:r>
          </a:p>
          <a:p>
            <a:pPr>
              <a:buNone/>
            </a:pPr>
            <a:r>
              <a:rPr lang="en-US" b="1" i="1" u="sng" dirty="0" err="1" smtClean="0">
                <a:solidFill>
                  <a:srgbClr val="FF0000"/>
                </a:solidFill>
              </a:rPr>
              <a:t>i</a:t>
            </a:r>
            <a:r>
              <a:rPr lang="en-US" b="1" i="1" u="sng" dirty="0" smtClean="0">
                <a:solidFill>
                  <a:srgbClr val="FF0000"/>
                </a:solidFill>
              </a:rPr>
              <a:t>. Coronal pulp:  </a:t>
            </a:r>
            <a:r>
              <a:rPr lang="en-US" dirty="0" smtClean="0"/>
              <a:t>It is centrally located in the crown</a:t>
            </a:r>
          </a:p>
          <a:p>
            <a:pPr>
              <a:buNone/>
            </a:pPr>
            <a:r>
              <a:rPr lang="en-US" dirty="0" smtClean="0"/>
              <a:t>portion of teeth.</a:t>
            </a:r>
          </a:p>
          <a:p>
            <a:pPr>
              <a:buNone/>
            </a:pPr>
            <a:r>
              <a:rPr lang="en-US" b="1" i="1" u="sng" dirty="0" smtClean="0">
                <a:solidFill>
                  <a:srgbClr val="FF0000"/>
                </a:solidFill>
              </a:rPr>
              <a:t>ii. </a:t>
            </a:r>
            <a:r>
              <a:rPr lang="en-US" b="1" i="1" u="sng" dirty="0" err="1" smtClean="0">
                <a:solidFill>
                  <a:srgbClr val="FF0000"/>
                </a:solidFill>
              </a:rPr>
              <a:t>Radicular</a:t>
            </a:r>
            <a:r>
              <a:rPr lang="en-US" b="1" i="1" u="sng" dirty="0" smtClean="0">
                <a:solidFill>
                  <a:srgbClr val="FF0000"/>
                </a:solidFill>
              </a:rPr>
              <a:t> pulp:  </a:t>
            </a:r>
            <a:r>
              <a:rPr lang="en-US" dirty="0" smtClean="0"/>
              <a:t>It is located in root portion of</a:t>
            </a:r>
          </a:p>
          <a:p>
            <a:pPr>
              <a:buNone/>
            </a:pPr>
            <a:r>
              <a:rPr lang="en-US" dirty="0" smtClean="0"/>
              <a:t>the teeth.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Pulp is continuous with </a:t>
            </a:r>
            <a:r>
              <a:rPr lang="en-US" dirty="0" err="1" smtClean="0"/>
              <a:t>periapical</a:t>
            </a:r>
            <a:r>
              <a:rPr lang="en-US" dirty="0"/>
              <a:t> </a:t>
            </a:r>
            <a:r>
              <a:rPr lang="en-US" dirty="0" smtClean="0"/>
              <a:t>tissues through the apical foramen.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Accessory </a:t>
            </a:r>
            <a:r>
              <a:rPr lang="en-US" dirty="0" smtClean="0"/>
              <a:t>and lateral canals also connect pulp to periodontal Tissues.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848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52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rate of reparative dentin formation is related to rate of carious attack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  <a:r>
              <a:rPr lang="en-US" b="1" dirty="0" smtClean="0">
                <a:solidFill>
                  <a:srgbClr val="002060"/>
                </a:solidFill>
              </a:rPr>
              <a:t>More reparative dentin is formed in response to slow chronic caries than acute caries.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>For dentin sclerosis to take place, vital </a:t>
            </a:r>
            <a:r>
              <a:rPr lang="en-US" dirty="0" err="1" smtClean="0"/>
              <a:t>odontoblasts</a:t>
            </a:r>
            <a:r>
              <a:rPr lang="en-US" dirty="0" smtClean="0"/>
              <a:t> must be present within the tubules.</a:t>
            </a:r>
          </a:p>
          <a:p>
            <a:pPr marL="0" indent="0">
              <a:buNone/>
            </a:pPr>
            <a:r>
              <a:rPr lang="en-US" dirty="0" smtClean="0"/>
              <a:t> In dentin sclerosis, the dentinal tubules are partially or fully filled with mineral deposits, thus </a:t>
            </a:r>
            <a:r>
              <a:rPr lang="en-US" b="1" dirty="0" smtClean="0"/>
              <a:t>reduce the permeability of dentin</a:t>
            </a:r>
            <a:r>
              <a:rPr lang="en-US" dirty="0" smtClean="0"/>
              <a:t>. Therefore, dentinal sclerosis act as a barrier for the ingress of bacteria and their product.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5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 Changes in Pulp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63" y="2011120"/>
            <a:ext cx="8229600" cy="4525963"/>
          </a:xfrm>
        </p:spPr>
        <p:txBody>
          <a:bodyPr/>
          <a:lstStyle/>
          <a:p>
            <a:r>
              <a:rPr lang="en-US" dirty="0" smtClean="0"/>
              <a:t>Pulp </a:t>
            </a:r>
            <a:r>
              <a:rPr lang="en-US" dirty="0"/>
              <a:t>like other connective tissues, undergoes changes with time. </a:t>
            </a:r>
            <a:endParaRPr lang="en-US" dirty="0" smtClean="0"/>
          </a:p>
          <a:p>
            <a:r>
              <a:rPr lang="en-US" dirty="0" smtClean="0"/>
              <a:t>Pulp </a:t>
            </a:r>
            <a:r>
              <a:rPr lang="en-US" dirty="0"/>
              <a:t>can show changes in appearance (</a:t>
            </a:r>
            <a:r>
              <a:rPr lang="en-US" dirty="0" err="1"/>
              <a:t>morphogenic</a:t>
            </a:r>
            <a:r>
              <a:rPr lang="en-US" dirty="0"/>
              <a:t>) and in function (physiologic).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5-11-11 at 3.4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" y="3707780"/>
            <a:ext cx="7636213" cy="30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1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Morphologic Changes </a:t>
            </a:r>
            <a:endParaRPr lang="en-US" sz="2800" b="1" dirty="0" smtClean="0"/>
          </a:p>
          <a:p>
            <a:r>
              <a:rPr lang="en-US" dirty="0"/>
              <a:t>Continued deposition of </a:t>
            </a:r>
            <a:r>
              <a:rPr lang="en-US" dirty="0" err="1"/>
              <a:t>intratubular</a:t>
            </a:r>
            <a:r>
              <a:rPr lang="en-US" dirty="0"/>
              <a:t> dentin- reduction in tubule diameter. </a:t>
            </a:r>
          </a:p>
          <a:p>
            <a:r>
              <a:rPr lang="en-US" dirty="0" smtClean="0"/>
              <a:t>Reduction in pulp volume due to increase in secondary </a:t>
            </a:r>
            <a:r>
              <a:rPr lang="en-US" dirty="0"/>
              <a:t>dentin </a:t>
            </a:r>
            <a:r>
              <a:rPr lang="en-US" dirty="0" smtClean="0"/>
              <a:t>deposition. </a:t>
            </a:r>
            <a:endParaRPr lang="en-US" dirty="0"/>
          </a:p>
          <a:p>
            <a:r>
              <a:rPr lang="en-US" dirty="0"/>
              <a:t>Presence of dystrophic calcification and pulp </a:t>
            </a:r>
            <a:r>
              <a:rPr lang="en-US" dirty="0" smtClean="0"/>
              <a:t>stones. </a:t>
            </a:r>
            <a:endParaRPr lang="en-US" dirty="0"/>
          </a:p>
          <a:p>
            <a:r>
              <a:rPr lang="en-US" dirty="0" smtClean="0"/>
              <a:t>Decrease in sensitivity</a:t>
            </a:r>
            <a:r>
              <a:rPr lang="en-US" dirty="0"/>
              <a:t>. </a:t>
            </a:r>
          </a:p>
          <a:p>
            <a:r>
              <a:rPr lang="en-US" dirty="0" smtClean="0"/>
              <a:t>Reduction in number of blood vessels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2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11-08 at 11.44.03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43" b="-12743"/>
          <a:stretch>
            <a:fillRect/>
          </a:stretch>
        </p:blipFill>
        <p:spPr>
          <a:xfrm>
            <a:off x="2403121" y="-286398"/>
            <a:ext cx="4752156" cy="5030378"/>
          </a:xfrm>
        </p:spPr>
      </p:pic>
      <p:pic>
        <p:nvPicPr>
          <p:cNvPr id="3" name="Picture 2" descr="Screen Shot 2015-11-11 at 2.18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09" y="4831144"/>
            <a:ext cx="4657868" cy="19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7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Screen Shot 2015-11-08 at 11.44.50 A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1430"/>
          <a:stretch/>
        </p:blipFill>
        <p:spPr>
          <a:xfrm>
            <a:off x="507999" y="744532"/>
            <a:ext cx="4851401" cy="4595472"/>
          </a:xfrm>
        </p:spPr>
      </p:pic>
      <p:pic>
        <p:nvPicPr>
          <p:cNvPr id="2" name="Picture 1" descr="Screen Shot 2015-11-11 at 3.0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123950"/>
            <a:ext cx="34544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Physiologic Changes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dirty="0"/>
              <a:t>• Decrease in dentin permeability provides protected environment for pulp-reduced effect of irritants.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•Possibility of reduced ability of pulp to react to irritants </a:t>
            </a:r>
            <a:r>
              <a:rPr lang="en-US" dirty="0"/>
              <a:t>and repair itself.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67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50128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218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Anatomy of Dental Pulp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722"/>
            <a:ext cx="8229600" cy="4525963"/>
          </a:xfrm>
        </p:spPr>
        <p:txBody>
          <a:bodyPr/>
          <a:lstStyle/>
          <a:p>
            <a:r>
              <a:rPr lang="en-US" dirty="0" smtClean="0"/>
              <a:t>Pulp </a:t>
            </a:r>
            <a:r>
              <a:rPr lang="en-US" dirty="0"/>
              <a:t>lies in the center of </a:t>
            </a:r>
            <a:r>
              <a:rPr lang="en-US" dirty="0" smtClean="0"/>
              <a:t>tooth </a:t>
            </a:r>
            <a:r>
              <a:rPr lang="en-US" dirty="0"/>
              <a:t>and shapes itself to miniature form of tooth. This space is called pulp cavity which is divided into pulp chamber and root canal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5-11-08 at 11.38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64" y="3191645"/>
            <a:ext cx="3962511" cy="329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Pulp Chamber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9434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It </a:t>
            </a:r>
            <a:r>
              <a:rPr lang="en-US" sz="2800" dirty="0"/>
              <a:t>reflects the external form of enamel at the time of eruption, but anatomy is less sharply defined. </a:t>
            </a:r>
          </a:p>
        </p:txBody>
      </p:sp>
      <p:pic>
        <p:nvPicPr>
          <p:cNvPr id="4" name="Picture 3" descr="Screen Shot 2015-11-08 at 11.38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9" r="20913"/>
          <a:stretch/>
        </p:blipFill>
        <p:spPr>
          <a:xfrm>
            <a:off x="2340372" y="3873500"/>
            <a:ext cx="4047729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9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974"/>
            <a:ext cx="8229600" cy="1600200"/>
          </a:xfrm>
        </p:spPr>
        <p:txBody>
          <a:bodyPr/>
          <a:lstStyle/>
          <a:p>
            <a:r>
              <a:rPr lang="en-US" dirty="0"/>
              <a:t>Root Canal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</a:t>
            </a:r>
            <a:r>
              <a:rPr lang="en-US" dirty="0"/>
              <a:t>is that portion of pulp preparation which extends from canal orifice to the apical foramen. The shape of root canal varies with size, shape, number of the roots in different teeth.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The apical foramen is an aperture at or near the apex of a root through which nerves and blood vessels of the pulp enter or leave the pulp cavity. </a:t>
            </a:r>
            <a:endParaRPr lang="en-US" dirty="0" smtClean="0"/>
          </a:p>
        </p:txBody>
      </p:sp>
      <p:pic>
        <p:nvPicPr>
          <p:cNvPr id="4" name="Picture 3" descr="Screen Shot 2015-11-11 at 2.20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791540"/>
            <a:ext cx="3924300" cy="21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8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5181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Anatomy of Pulp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143000"/>
            <a:ext cx="41910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  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Pulp Chamber </a:t>
            </a:r>
            <a:r>
              <a:rPr lang="en-US" sz="2200" dirty="0" smtClean="0">
                <a:latin typeface="Comic Sans MS" pitchFamily="66" charset="0"/>
              </a:rPr>
              <a:t>or coronal pulp, located in the crown       of the tooth.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endParaRPr lang="en-US" sz="22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r>
              <a:rPr lang="en-US" sz="2200" dirty="0" smtClean="0">
                <a:latin typeface="Comic Sans MS" pitchFamily="66" charset="0"/>
              </a:rPr>
              <a:t>   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Root canal </a:t>
            </a:r>
            <a:r>
              <a:rPr lang="en-US" sz="2200" dirty="0" smtClean="0">
                <a:latin typeface="Comic Sans MS" pitchFamily="66" charset="0"/>
              </a:rPr>
              <a:t>or </a:t>
            </a:r>
            <a:r>
              <a:rPr lang="en-US" sz="2200" dirty="0" err="1" smtClean="0">
                <a:latin typeface="Comic Sans MS" pitchFamily="66" charset="0"/>
              </a:rPr>
              <a:t>radicular</a:t>
            </a:r>
            <a:r>
              <a:rPr lang="en-US" sz="2200" dirty="0" smtClean="0">
                <a:latin typeface="Comic Sans MS" pitchFamily="66" charset="0"/>
              </a:rPr>
              <a:t> pulp, is the portion of the pulp located in the root area.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endParaRPr lang="en-US" sz="22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r>
              <a:rPr lang="en-US" sz="2200" dirty="0" smtClean="0">
                <a:latin typeface="Comic Sans MS" pitchFamily="66" charset="0"/>
              </a:rPr>
              <a:t>   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The apical foramen </a:t>
            </a:r>
            <a:r>
              <a:rPr lang="en-US" sz="2200" dirty="0" smtClean="0">
                <a:latin typeface="Comic Sans MS" pitchFamily="66" charset="0"/>
              </a:rPr>
              <a:t>is the opening from the pulp at the apex of the tooth.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endParaRPr lang="en-US" sz="22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 3" pitchFamily="18" charset="2"/>
              <a:buNone/>
            </a:pPr>
            <a:r>
              <a:rPr lang="en-US" sz="2200" dirty="0" smtClean="0">
                <a:latin typeface="Comic Sans MS" pitchFamily="66" charset="0"/>
              </a:rPr>
              <a:t>   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Accessory canals</a:t>
            </a:r>
            <a:r>
              <a:rPr lang="en-US" sz="2200" dirty="0" smtClean="0">
                <a:latin typeface="Comic Sans MS" pitchFamily="66" charset="0"/>
              </a:rPr>
              <a:t> or lateral canal, extra canal located on the lateral portions of the root.</a:t>
            </a:r>
          </a:p>
        </p:txBody>
      </p:sp>
      <p:pic>
        <p:nvPicPr>
          <p:cNvPr id="35842" name="Picture 15" descr="Picture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r="6712" b="2564"/>
          <a:stretch/>
        </p:blipFill>
        <p:spPr>
          <a:xfrm>
            <a:off x="209550" y="838200"/>
            <a:ext cx="3500968" cy="5791200"/>
          </a:xfrm>
          <a:noFill/>
          <a:ln>
            <a:solidFill>
              <a:srgbClr val="FF3300"/>
            </a:solidFill>
          </a:ln>
        </p:spPr>
      </p:pic>
      <p:sp>
        <p:nvSpPr>
          <p:cNvPr id="35845" name="Line 5"/>
          <p:cNvSpPr>
            <a:spLocks noChangeShapeType="1"/>
          </p:cNvSpPr>
          <p:nvPr/>
        </p:nvSpPr>
        <p:spPr bwMode="auto">
          <a:xfrm flipH="1">
            <a:off x="2057400" y="1600200"/>
            <a:ext cx="2895600" cy="1524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1295400" y="3124200"/>
            <a:ext cx="3657600" cy="1447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2439988" y="4343400"/>
            <a:ext cx="2513012" cy="21288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1066800" y="4343400"/>
            <a:ext cx="3886200" cy="2209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5029200" y="5257800"/>
            <a:ext cx="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H="1" flipV="1">
            <a:off x="2971800" y="4648200"/>
            <a:ext cx="19812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94417" y="1070864"/>
            <a:ext cx="1313243" cy="369332"/>
          </a:xfrm>
          <a:prstGeom prst="rect">
            <a:avLst/>
          </a:prstGeom>
          <a:noFill/>
          <a:ln w="31750">
            <a:solidFill>
              <a:srgbClr val="CC3300"/>
            </a:solidFill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Pulp horns </a:t>
            </a: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1600200" y="1524000"/>
            <a:ext cx="1066800" cy="838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1447800" y="1447800"/>
            <a:ext cx="1524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940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Histology of Dental Pulp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79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Basically the pulp is divided into the </a:t>
            </a:r>
            <a:r>
              <a:rPr lang="en-US" dirty="0" smtClean="0"/>
              <a:t>:.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central </a:t>
            </a:r>
            <a:r>
              <a:rPr lang="en-US" dirty="0"/>
              <a:t>region of both coronal and radicular pulp contains nerves and blood vessels.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peripheral</a:t>
            </a:r>
            <a:r>
              <a:rPr lang="en-US" dirty="0"/>
              <a:t> region contains the following zones </a:t>
            </a:r>
            <a:endParaRPr lang="en-US" dirty="0" smtClean="0"/>
          </a:p>
          <a:p>
            <a:pPr marL="514350" indent="-514350" algn="ctr">
              <a:buAutoNum type="alphaLcPeriod"/>
            </a:pPr>
            <a:r>
              <a:rPr lang="en-US" dirty="0" err="1" smtClean="0"/>
              <a:t>Odontoblastic</a:t>
            </a:r>
            <a:r>
              <a:rPr lang="en-US" dirty="0" smtClean="0"/>
              <a:t> layer</a:t>
            </a:r>
          </a:p>
          <a:p>
            <a:pPr marL="0" indent="0" algn="ctr">
              <a:buNone/>
            </a:pPr>
            <a:r>
              <a:rPr lang="en-US" dirty="0" smtClean="0"/>
              <a:t>b</a:t>
            </a:r>
            <a:r>
              <a:rPr lang="en-US" dirty="0"/>
              <a:t>. Cell free zone of Weil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</a:t>
            </a:r>
            <a:r>
              <a:rPr lang="en-US" dirty="0"/>
              <a:t>. Cell rich zone.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0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66800" y="586564"/>
            <a:ext cx="6781800" cy="990600"/>
          </a:xfrm>
        </p:spPr>
        <p:txBody>
          <a:bodyPr>
            <a:noAutofit/>
          </a:bodyPr>
          <a:lstStyle/>
          <a:p>
            <a:r>
              <a:rPr lang="en-US" sz="4800" dirty="0" smtClean="0"/>
              <a:t>Histology of dental pulp</a:t>
            </a:r>
            <a:endParaRPr lang="tr-TR" sz="4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8610600" cy="4495800"/>
          </a:xfrm>
        </p:spPr>
        <p:txBody>
          <a:bodyPr>
            <a:normAutofit/>
          </a:bodyPr>
          <a:lstStyle/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1.Odontoblastic layer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2.Free cell zone 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3.Rich cell zone  </a:t>
            </a:r>
            <a:endParaRPr lang="tr-TR" dirty="0"/>
          </a:p>
        </p:txBody>
      </p:sp>
      <p:pic>
        <p:nvPicPr>
          <p:cNvPr id="8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752600"/>
            <a:ext cx="3938588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015586" y="5515768"/>
            <a:ext cx="1676400" cy="4571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3874176" y="3276600"/>
            <a:ext cx="11430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062378" y="4192488"/>
            <a:ext cx="18288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514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885</TotalTime>
  <Words>1259</Words>
  <Application>Microsoft Macintosh PowerPoint</Application>
  <PresentationFormat>On-screen Show (4:3)</PresentationFormat>
  <Paragraphs>150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Executive</vt:lpstr>
      <vt:lpstr>THE PULP</vt:lpstr>
      <vt:lpstr>Introduction</vt:lpstr>
      <vt:lpstr>Pulp</vt:lpstr>
      <vt:lpstr>Anatomy of Dental Pulp </vt:lpstr>
      <vt:lpstr>Pulp Chamber </vt:lpstr>
      <vt:lpstr>Root Canal </vt:lpstr>
      <vt:lpstr>Anatomy of Pulp</vt:lpstr>
      <vt:lpstr>Histology of Dental Pulp </vt:lpstr>
      <vt:lpstr>Histology of dental pulp</vt:lpstr>
      <vt:lpstr>PowerPoint Presentation</vt:lpstr>
      <vt:lpstr>PowerPoint Presentation</vt:lpstr>
      <vt:lpstr>Structural or Cellular Elements</vt:lpstr>
      <vt:lpstr>1.ODONTOBLASTS:</vt:lpstr>
      <vt:lpstr>2.FIBROBLASTS: </vt:lpstr>
      <vt:lpstr>PowerPoint Presentation</vt:lpstr>
      <vt:lpstr>3. Undifferentiated Mesenchymal Cells: </vt:lpstr>
      <vt:lpstr>4. Defence cells</vt:lpstr>
      <vt:lpstr>PowerPoint Presentation</vt:lpstr>
      <vt:lpstr>Pulpal irritants</vt:lpstr>
      <vt:lpstr>PowerPoint Presentation</vt:lpstr>
      <vt:lpstr>PowerPoint Presentation</vt:lpstr>
      <vt:lpstr>PowerPoint Presentation</vt:lpstr>
      <vt:lpstr>Functions of the Pulp </vt:lpstr>
      <vt:lpstr>1.Formation of Dentin </vt:lpstr>
      <vt:lpstr>2. Nutrition of Dentin </vt:lpstr>
      <vt:lpstr>3. Innervation of Tooth </vt:lpstr>
      <vt:lpstr>PowerPoint Presentation</vt:lpstr>
      <vt:lpstr>4. Defense of Tooth </vt:lpstr>
      <vt:lpstr>PowerPoint Presentation</vt:lpstr>
      <vt:lpstr>PowerPoint Presentation</vt:lpstr>
      <vt:lpstr>Age Changes in Pulp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</dc:creator>
  <cp:lastModifiedBy>ahmed</cp:lastModifiedBy>
  <cp:revision>33</cp:revision>
  <dcterms:created xsi:type="dcterms:W3CDTF">2015-11-08T07:54:45Z</dcterms:created>
  <dcterms:modified xsi:type="dcterms:W3CDTF">2015-11-12T07:09:34Z</dcterms:modified>
</cp:coreProperties>
</file>