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70" r:id="rId2"/>
    <p:sldId id="271" r:id="rId3"/>
    <p:sldId id="351" r:id="rId4"/>
    <p:sldId id="402" r:id="rId5"/>
    <p:sldId id="272" r:id="rId6"/>
    <p:sldId id="401" r:id="rId7"/>
    <p:sldId id="275" r:id="rId8"/>
    <p:sldId id="349" r:id="rId9"/>
    <p:sldId id="274" r:id="rId10"/>
    <p:sldId id="335" r:id="rId11"/>
    <p:sldId id="390" r:id="rId12"/>
    <p:sldId id="388" r:id="rId13"/>
    <p:sldId id="273" r:id="rId14"/>
    <p:sldId id="276" r:id="rId15"/>
    <p:sldId id="383" r:id="rId16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6" autoAdjust="0"/>
    <p:restoredTop sz="73920" autoAdjust="0"/>
  </p:normalViewPr>
  <p:slideViewPr>
    <p:cSldViewPr>
      <p:cViewPr>
        <p:scale>
          <a:sx n="50" d="100"/>
          <a:sy n="50" d="100"/>
        </p:scale>
        <p:origin x="-192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B00601-3039-4645-8054-9FBD57F70B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7864-9A20-40F2-A2DE-52BBF9075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8C53-E997-4B44-AAE6-171D4E59AB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8A1CBC-72A8-432D-8E0E-CEA6B3E27F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+mj-lt"/>
              </a:rPr>
              <a:t>Iron Deficiency Anemia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just" rtl="0" eaLnBrk="1" hangingPunct="1">
              <a:lnSpc>
                <a:spcPct val="80000"/>
              </a:lnSpc>
              <a:defRPr/>
            </a:pPr>
            <a:r>
              <a:rPr lang="en-US" sz="2200" b="1" i="1" u="sng" dirty="0" smtClean="0">
                <a:latin typeface="Garamond" pitchFamily="18" charset="0"/>
                <a:cs typeface="Arial" pitchFamily="34" charset="0"/>
              </a:rPr>
              <a:t>Iron Metabolism</a:t>
            </a:r>
            <a:r>
              <a:rPr lang="en-US" sz="2200" b="1" dirty="0" smtClean="0">
                <a:latin typeface="Garamond" pitchFamily="18" charset="0"/>
                <a:cs typeface="Arial" pitchFamily="34" charset="0"/>
              </a:rPr>
              <a:t>: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i="1" dirty="0" smtClean="0">
                <a:effectLst/>
                <a:latin typeface="Garamond" pitchFamily="18" charset="0"/>
                <a:cs typeface="Arial" pitchFamily="34" charset="0"/>
              </a:rPr>
              <a:t>IRON INTAKE (Dietary)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- </a:t>
            </a:r>
            <a:r>
              <a:rPr lang="en-US" sz="2200" b="1" dirty="0" smtClean="0">
                <a:effectLst/>
                <a:cs typeface="Arial" pitchFamily="34" charset="0"/>
              </a:rPr>
              <a:t>“</a:t>
            </a: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average</a:t>
            </a:r>
            <a:r>
              <a:rPr lang="en-US" sz="2200" b="1" dirty="0" smtClean="0">
                <a:effectLst/>
                <a:cs typeface="Arial" pitchFamily="34" charset="0"/>
              </a:rPr>
              <a:t>”</a:t>
            </a: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adult diet = 10-20 mg Fe/day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-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absorption = 5-10% (0.5-2 mg/day)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- Fe absorption increases with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        </a:t>
            </a:r>
            <a:r>
              <a:rPr lang="en-US" sz="2200" b="1" dirty="0" smtClean="0">
                <a:effectLst/>
                <a:cs typeface="Arial" pitchFamily="34" charset="0"/>
              </a:rPr>
              <a:t>•</a:t>
            </a: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increased </a:t>
            </a:r>
            <a:r>
              <a:rPr lang="en-US" sz="2200" b="1" dirty="0" err="1" smtClean="0">
                <a:effectLst/>
                <a:latin typeface="Garamond" pitchFamily="18" charset="0"/>
                <a:cs typeface="Arial" pitchFamily="34" charset="0"/>
              </a:rPr>
              <a:t>erythropoiesis</a:t>
            </a: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e.g. pregnancy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        </a:t>
            </a:r>
            <a:r>
              <a:rPr lang="en-US" sz="2200" b="1" dirty="0" smtClean="0">
                <a:effectLst/>
                <a:cs typeface="Arial" pitchFamily="34" charset="0"/>
              </a:rPr>
              <a:t>•</a:t>
            </a: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anemia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        </a:t>
            </a:r>
            <a:r>
              <a:rPr lang="en-US" sz="2200" b="1" dirty="0" smtClean="0">
                <a:effectLst/>
                <a:cs typeface="Arial" pitchFamily="34" charset="0"/>
              </a:rPr>
              <a:t>•</a:t>
            </a: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Reducing substances in food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- males have a positive Fe balance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- menstruating females have a negative Fe balance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i="1" dirty="0" smtClean="0">
                <a:effectLst/>
                <a:latin typeface="Garamond" pitchFamily="18" charset="0"/>
                <a:cs typeface="Arial" pitchFamily="34" charset="0"/>
              </a:rPr>
              <a:t>PHYSIOLOGIC CAUSES OF INCREASED IRON REQUIREMENTS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- infancy-growth spurt                     2x basal need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- puberty-growth spurt, menarche   3x basal need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- pregnancy                                     4x basal need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- blood donation                            4x basal need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         </a:t>
            </a:r>
            <a:r>
              <a:rPr lang="en-US" sz="2200" b="1" dirty="0" smtClean="0">
                <a:solidFill>
                  <a:srgbClr val="FF0000"/>
                </a:solidFill>
                <a:effectLst/>
                <a:cs typeface="Arial" pitchFamily="34" charset="0"/>
              </a:rPr>
              <a:t>•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500 </a:t>
            </a:r>
            <a:r>
              <a:rPr lang="en-US" sz="22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mL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blood = 250 mg Fe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lang="en-US" sz="2200" b="1" i="1" dirty="0" smtClean="0">
                <a:effectLst/>
                <a:latin typeface="Garamond" pitchFamily="18" charset="0"/>
                <a:cs typeface="Arial" pitchFamily="34" charset="0"/>
              </a:rPr>
              <a:t>IRON ABSORPTION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  - occurs in 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duodenum</a:t>
            </a:r>
            <a:r>
              <a:rPr lang="en-US" sz="2200" b="1" dirty="0" smtClean="0">
                <a:effectLst/>
                <a:latin typeface="Garamond" pitchFamily="18" charset="0"/>
                <a:cs typeface="Arial" pitchFamily="34" charset="0"/>
              </a:rPr>
              <a:t> mainly . 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b="1" dirty="0" smtClean="0">
              <a:latin typeface="Garamond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+mj-lt"/>
              </a:rPr>
              <a:t>Diagnosis of IDA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762000"/>
            <a:ext cx="8991600" cy="6096000"/>
          </a:xfrm>
          <a:noFill/>
        </p:spPr>
        <p:txBody>
          <a:bodyPr/>
          <a:lstStyle/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u="sng" dirty="0" smtClean="0">
                <a:effectLst/>
                <a:latin typeface="Garamond" pitchFamily="18" charset="0"/>
                <a:cs typeface="Arial" pitchFamily="34" charset="0"/>
              </a:rPr>
              <a:t>Laboratory Investigations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1-</a:t>
            </a:r>
            <a:r>
              <a:rPr lang="en-US" sz="2400" b="1" i="1" u="sng" dirty="0" smtClean="0">
                <a:effectLst/>
                <a:latin typeface="Garamond" pitchFamily="18" charset="0"/>
                <a:cs typeface="Arial" pitchFamily="34" charset="0"/>
              </a:rPr>
              <a:t> Peripheral blood film</a:t>
            </a:r>
            <a:endParaRPr lang="en-US" sz="2400" b="1" dirty="0" smtClean="0">
              <a:effectLst/>
              <a:latin typeface="Garamond" pitchFamily="18" charset="0"/>
              <a:cs typeface="Arial" pitchFamily="34" charset="0"/>
            </a:endParaRP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effectLst/>
                <a:latin typeface="Garamond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Hypochromic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microcytic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RBC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.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Pencil forms.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Target cells (thin).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Platelet count may be elevated.</a:t>
            </a:r>
            <a:endParaRPr lang="en-US" sz="2400" b="1" i="1" u="sng" dirty="0" smtClean="0">
              <a:effectLst/>
              <a:latin typeface="Garamond" pitchFamily="18" charset="0"/>
              <a:cs typeface="Arial" pitchFamily="34" charset="0"/>
            </a:endParaRP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2- </a:t>
            </a:r>
            <a:r>
              <a:rPr lang="en-US" sz="2400" b="1" i="1" u="sng" dirty="0" smtClean="0">
                <a:effectLst/>
                <a:latin typeface="Garamond" pitchFamily="18" charset="0"/>
                <a:cs typeface="Arial" pitchFamily="34" charset="0"/>
              </a:rPr>
              <a:t>Serum Iron Studies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low </a:t>
            </a:r>
            <a:r>
              <a:rPr lang="en-US" sz="2400" b="1" dirty="0" err="1" smtClean="0">
                <a:effectLst/>
                <a:latin typeface="Garamond" pitchFamily="18" charset="0"/>
                <a:cs typeface="Arial" pitchFamily="34" charset="0"/>
              </a:rPr>
              <a:t>s.iron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, high TIBC, low Fe saturation</a:t>
            </a:r>
            <a:endParaRPr lang="en-US" sz="2400" b="1" i="1" u="sng" dirty="0" smtClean="0">
              <a:effectLst/>
              <a:latin typeface="Garamond" pitchFamily="18" charset="0"/>
              <a:cs typeface="Arial" pitchFamily="34" charset="0"/>
            </a:endParaRP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S.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ferritin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&lt; 20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ug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/l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is diagnostic of iron deficiency anemia, 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cs typeface="Arial" pitchFamily="34" charset="0"/>
              </a:rPr>
              <a:t>    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Increased plasma level of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soluble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transferrin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 receptors.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3- </a:t>
            </a:r>
            <a:r>
              <a:rPr lang="en-US" sz="2400" b="1" i="1" u="sng" dirty="0" smtClean="0">
                <a:effectLst/>
                <a:latin typeface="Garamond" pitchFamily="18" charset="0"/>
                <a:cs typeface="Arial" pitchFamily="34" charset="0"/>
              </a:rPr>
              <a:t>Hemoglobin Electrophoresis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decreased </a:t>
            </a:r>
            <a:r>
              <a:rPr lang="en-US" sz="2400" b="1" dirty="0" err="1" smtClean="0">
                <a:effectLst/>
                <a:latin typeface="Garamond" pitchFamily="18" charset="0"/>
                <a:cs typeface="Arial" pitchFamily="34" charset="0"/>
              </a:rPr>
              <a:t>Hb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A2 percentage.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4- </a:t>
            </a:r>
            <a:r>
              <a:rPr lang="en-US" sz="2400" b="1" i="1" u="sng" dirty="0" smtClean="0">
                <a:effectLst/>
                <a:latin typeface="Garamond" pitchFamily="18" charset="0"/>
                <a:cs typeface="Arial" pitchFamily="34" charset="0"/>
              </a:rPr>
              <a:t>Bone marrow study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   (</a:t>
            </a:r>
            <a:r>
              <a:rPr lang="en-US" sz="2400" b="1" i="1" dirty="0" smtClean="0">
                <a:effectLst/>
                <a:latin typeface="Garamond" pitchFamily="18" charset="0"/>
                <a:cs typeface="Arial" pitchFamily="34" charset="0"/>
              </a:rPr>
              <a:t>Needed in difficult cases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)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effectLst/>
                <a:latin typeface="Garamond" pitchFamily="18" charset="0"/>
                <a:cs typeface="Arial" pitchFamily="34" charset="0"/>
              </a:rPr>
              <a:t>Micronormoblastic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maturation of </a:t>
            </a:r>
            <a:r>
              <a:rPr lang="en-US" sz="2400" b="1" dirty="0" err="1" smtClean="0">
                <a:effectLst/>
                <a:latin typeface="Garamond" pitchFamily="18" charset="0"/>
                <a:cs typeface="Arial" pitchFamily="34" charset="0"/>
              </a:rPr>
              <a:t>erythroid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precursors.</a:t>
            </a:r>
          </a:p>
          <a:p>
            <a:pPr marL="457200"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   </a:t>
            </a:r>
            <a:r>
              <a:rPr lang="en-US" sz="2400" b="1" dirty="0" smtClean="0">
                <a:effectLst/>
                <a:cs typeface="Arial" pitchFamily="34" charset="0"/>
              </a:rPr>
              <a:t>•</a:t>
            </a:r>
            <a:r>
              <a:rPr lang="en-US" sz="2400" b="1" dirty="0" smtClean="0">
                <a:effectLst/>
                <a:latin typeface="Garamond" pitchFamily="18" charset="0"/>
                <a:cs typeface="Arial" pitchFamily="34" charset="0"/>
              </a:rPr>
              <a:t> Fe stain (Prussian blue) shows decreased iron in macrophages.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9268" name="Picture 4" descr="http://www.studydroid.com/imageCards/00/fe/card-506107-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" y="228600"/>
            <a:ext cx="8918448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7218" name="Picture 2" descr="http://www.pathpedia.com/education/eatlas/histopathology/blood_cells/anemia_-_iron_deficiency/iron-deficiency-anemia-(anaemia)-%5b1-bl048-1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"/>
            <a:ext cx="8502650" cy="63769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000" smtClean="0">
                <a:latin typeface="+mj-lt"/>
              </a:rPr>
              <a:t>Differential Diagnosis OF IDA </a:t>
            </a:r>
          </a:p>
        </p:txBody>
      </p:sp>
      <p:graphicFrame>
        <p:nvGraphicFramePr>
          <p:cNvPr id="31801" name="Group 57"/>
          <p:cNvGraphicFramePr>
            <a:graphicFrameLocks noGrp="1"/>
          </p:cNvGraphicFramePr>
          <p:nvPr/>
        </p:nvGraphicFramePr>
        <p:xfrm>
          <a:off x="0" y="672909"/>
          <a:ext cx="9144000" cy="6108891"/>
        </p:xfrm>
        <a:graphic>
          <a:graphicData uri="http://schemas.openxmlformats.org/drawingml/2006/table">
            <a:tbl>
              <a:tblPr rtl="1"/>
              <a:tblGrid>
                <a:gridCol w="1143000"/>
                <a:gridCol w="1798637"/>
                <a:gridCol w="1150938"/>
                <a:gridCol w="1698625"/>
                <a:gridCol w="1447800"/>
                <a:gridCol w="1905000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Hb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%Saturation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TIBC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Serum iron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S.Ferritin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Iron deficiency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Chronic disease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Sideroblastic anemia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929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Thalassemia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minor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Treatment of IDA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09600"/>
            <a:ext cx="8839200" cy="6172200"/>
          </a:xfrm>
          <a:noFill/>
        </p:spPr>
        <p:txBody>
          <a:bodyPr/>
          <a:lstStyle/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1- </a:t>
            </a:r>
            <a:r>
              <a:rPr lang="en-US" b="1" i="1" u="sng" dirty="0" smtClean="0">
                <a:effectLst/>
                <a:latin typeface="Garamond" pitchFamily="18" charset="0"/>
                <a:cs typeface="Arial" pitchFamily="34" charset="0"/>
              </a:rPr>
              <a:t>TREAT THE UNDERLYING CAUSE</a:t>
            </a:r>
            <a:r>
              <a:rPr lang="en-US" b="1" i="1" dirty="0" smtClean="0">
                <a:effectLst/>
                <a:latin typeface="Garamond" pitchFamily="18" charset="0"/>
                <a:cs typeface="Arial" pitchFamily="34" charset="0"/>
              </a:rPr>
              <a:t> : </a:t>
            </a: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to control the site of blood loss, correct </a:t>
            </a:r>
            <a:r>
              <a:rPr lang="en-US" b="1" dirty="0" err="1" smtClean="0">
                <a:effectLst/>
                <a:latin typeface="Garamond" pitchFamily="18" charset="0"/>
                <a:cs typeface="Arial" pitchFamily="34" charset="0"/>
              </a:rPr>
              <a:t>malabsorption</a:t>
            </a: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, improve oral iron intake etc…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2- </a:t>
            </a:r>
            <a:r>
              <a:rPr lang="en-US" b="1" i="1" u="sng" dirty="0" smtClean="0">
                <a:effectLst/>
                <a:latin typeface="Garamond" pitchFamily="18" charset="0"/>
                <a:cs typeface="Arial" pitchFamily="34" charset="0"/>
              </a:rPr>
              <a:t>IRON  REPLACEMENT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Different preparations available: tablets, syrup, </a:t>
            </a:r>
            <a:r>
              <a:rPr lang="en-US" b="1" dirty="0" err="1" smtClean="0">
                <a:effectLst/>
                <a:latin typeface="Garamond" pitchFamily="18" charset="0"/>
                <a:cs typeface="Arial" pitchFamily="34" charset="0"/>
              </a:rPr>
              <a:t>parenteral</a:t>
            </a:r>
            <a:endParaRPr lang="en-US" b="1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Dose: ferrous </a:t>
            </a:r>
            <a:r>
              <a:rPr lang="en-US" b="1" dirty="0" err="1" smtClean="0">
                <a:effectLst/>
                <a:latin typeface="Garamond" pitchFamily="18" charset="0"/>
                <a:cs typeface="Arial" pitchFamily="34" charset="0"/>
              </a:rPr>
              <a:t>sulphate</a:t>
            </a: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 325 mg PO TID or ferrous </a:t>
            </a:r>
            <a:r>
              <a:rPr lang="en-US" b="1" dirty="0" err="1" smtClean="0">
                <a:effectLst/>
                <a:latin typeface="Garamond" pitchFamily="18" charset="0"/>
                <a:cs typeface="Arial" pitchFamily="34" charset="0"/>
              </a:rPr>
              <a:t>gluconate</a:t>
            </a: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 300 mg PO TID until anemia corrects and then for 3 months after to replenish the stores.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err="1" smtClean="0">
                <a:effectLst/>
                <a:latin typeface="Garamond" pitchFamily="18" charset="0"/>
                <a:cs typeface="Arial" pitchFamily="34" charset="0"/>
              </a:rPr>
              <a:t>Reticulocytes</a:t>
            </a: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 begin to increase after one week indicating response.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effectLst/>
                <a:latin typeface="Garamond" pitchFamily="18" charset="0"/>
                <a:cs typeface="Arial" pitchFamily="34" charset="0"/>
              </a:rPr>
              <a:t>Ensure that the hemoglobin returns completely to normal.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04801"/>
            <a:ext cx="7772400" cy="457199"/>
          </a:xfrm>
        </p:spPr>
        <p:txBody>
          <a:bodyPr/>
          <a:lstStyle/>
          <a:p>
            <a:r>
              <a:rPr lang="en-US" sz="4000" dirty="0" smtClean="0"/>
              <a:t>Treatment of IDA</a:t>
            </a:r>
            <a:endParaRPr lang="ar-IQ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600" b="1" dirty="0" smtClean="0">
                <a:effectLst/>
                <a:latin typeface="Garamond" pitchFamily="18" charset="0"/>
                <a:cs typeface="Arial" pitchFamily="34" charset="0"/>
              </a:rPr>
              <a:t>If serum </a:t>
            </a:r>
            <a:r>
              <a:rPr lang="en-US" sz="3600" b="1" dirty="0" err="1" smtClean="0">
                <a:effectLst/>
                <a:latin typeface="Garamond" pitchFamily="18" charset="0"/>
                <a:cs typeface="Arial" pitchFamily="34" charset="0"/>
              </a:rPr>
              <a:t>ferritin</a:t>
            </a:r>
            <a:r>
              <a:rPr lang="en-US" sz="3600" b="1" dirty="0" smtClean="0">
                <a:effectLst/>
                <a:latin typeface="Garamond" pitchFamily="18" charset="0"/>
                <a:cs typeface="Arial" pitchFamily="34" charset="0"/>
              </a:rPr>
              <a:t> returns to normal discontinue iron therapy.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600" b="1" dirty="0" smtClean="0">
                <a:effectLst/>
                <a:latin typeface="Garamond" pitchFamily="18" charset="0"/>
                <a:cs typeface="Arial" pitchFamily="34" charset="0"/>
              </a:rPr>
              <a:t>Common side effects :nausea, dyspepsia, constipation, and diarrhea.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600" b="1" dirty="0" smtClean="0">
                <a:latin typeface="Garamond" pitchFamily="18" charset="0"/>
                <a:cs typeface="Arial" pitchFamily="34" charset="0"/>
              </a:rPr>
              <a:t>In the rare patient who cannot tolerate or cannot absorb iron from the gastrointestinal tract, </a:t>
            </a:r>
            <a:r>
              <a:rPr lang="en-US" sz="3600" b="1" dirty="0" err="1" smtClean="0">
                <a:latin typeface="Garamond" pitchFamily="18" charset="0"/>
                <a:cs typeface="Arial" pitchFamily="34" charset="0"/>
              </a:rPr>
              <a:t>parenteral</a:t>
            </a:r>
            <a:r>
              <a:rPr lang="en-US" sz="3600" b="1" dirty="0" smtClean="0">
                <a:latin typeface="Garamond" pitchFamily="18" charset="0"/>
                <a:cs typeface="Arial" pitchFamily="34" charset="0"/>
              </a:rPr>
              <a:t> iron is available as an iron-</a:t>
            </a:r>
            <a:r>
              <a:rPr lang="en-US" sz="3600" b="1" dirty="0" err="1" smtClean="0">
                <a:latin typeface="Garamond" pitchFamily="18" charset="0"/>
                <a:cs typeface="Arial" pitchFamily="34" charset="0"/>
              </a:rPr>
              <a:t>dextran</a:t>
            </a:r>
            <a:r>
              <a:rPr lang="en-US" sz="3600" b="1" dirty="0" smtClean="0">
                <a:latin typeface="Garamond" pitchFamily="18" charset="0"/>
                <a:cs typeface="Arial" pitchFamily="34" charset="0"/>
              </a:rPr>
              <a:t> complex and iron </a:t>
            </a:r>
            <a:r>
              <a:rPr lang="en-US" sz="3600" b="1" dirty="0" err="1" smtClean="0">
                <a:latin typeface="Garamond" pitchFamily="18" charset="0"/>
                <a:cs typeface="Arial" pitchFamily="34" charset="0"/>
              </a:rPr>
              <a:t>sorbitol</a:t>
            </a:r>
            <a:r>
              <a:rPr lang="en-US" sz="3600" b="1" dirty="0" smtClean="0">
                <a:latin typeface="Garamond" pitchFamily="18" charset="0"/>
                <a:cs typeface="Arial" pitchFamily="34" charset="0"/>
              </a:rPr>
              <a:t>.</a:t>
            </a:r>
            <a:endParaRPr lang="en-US" sz="3600" b="1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600" b="1" dirty="0" smtClean="0">
                <a:effectLst/>
                <a:latin typeface="Garamond" pitchFamily="18" charset="0"/>
                <a:cs typeface="Arial" pitchFamily="34" charset="0"/>
              </a:rPr>
              <a:t>Blood is given for severely symptomatic anemia.</a:t>
            </a:r>
          </a:p>
          <a:p>
            <a:pPr algn="l"/>
            <a:endParaRPr lang="ar-IQ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u="sng" dirty="0" smtClean="0">
                <a:effectLst/>
                <a:latin typeface="Garamond" pitchFamily="18" charset="0"/>
                <a:cs typeface="Arial" pitchFamily="34" charset="0"/>
              </a:rPr>
              <a:t>IRON TRANSPORT</a:t>
            </a: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Majority of non-</a:t>
            </a:r>
            <a:r>
              <a:rPr lang="en-US" sz="2800" b="1" dirty="0" err="1" smtClean="0">
                <a:effectLst/>
                <a:latin typeface="Garamond" pitchFamily="18" charset="0"/>
                <a:cs typeface="Arial" pitchFamily="34" charset="0"/>
              </a:rPr>
              <a:t>heme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Fe in plasma is bound to a beta-globulin called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transferrin</a:t>
            </a:r>
            <a:endParaRPr lang="en-US" sz="2800" b="1" dirty="0" smtClean="0">
              <a:solidFill>
                <a:srgbClr val="FF0000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err="1" smtClean="0">
                <a:effectLst/>
                <a:latin typeface="Garamond" pitchFamily="18" charset="0"/>
                <a:cs typeface="Arial" pitchFamily="34" charset="0"/>
              </a:rPr>
              <a:t>Transferrin</a:t>
            </a:r>
            <a:endParaRPr lang="en-US" sz="2800" b="1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      </a:t>
            </a:r>
            <a:r>
              <a:rPr lang="en-US" sz="2800" b="1" dirty="0" smtClean="0">
                <a:effectLst/>
                <a:cs typeface="Arial" pitchFamily="34" charset="0"/>
              </a:rPr>
              <a:t>•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carries Fe from mucosal cell to RBC precursors in marrow.</a:t>
            </a: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      </a:t>
            </a:r>
            <a:r>
              <a:rPr lang="en-US" sz="2800" b="1" dirty="0" smtClean="0">
                <a:effectLst/>
                <a:cs typeface="Arial" pitchFamily="34" charset="0"/>
              </a:rPr>
              <a:t>•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carries Fe from storage pool in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hepatocytes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macrophages 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to RBC   </a:t>
            </a: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         precursors in marrow.</a:t>
            </a: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u="sng" dirty="0" smtClean="0">
                <a:effectLst/>
                <a:latin typeface="Garamond" pitchFamily="18" charset="0"/>
                <a:cs typeface="Arial" pitchFamily="34" charset="0"/>
              </a:rPr>
              <a:t>IRON STORAGE</a:t>
            </a: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Fe is stored in two forms: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ferritin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hemosiderin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.</a:t>
            </a: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err="1" smtClean="0">
                <a:effectLst/>
                <a:latin typeface="Garamond" pitchFamily="18" charset="0"/>
                <a:cs typeface="Arial" pitchFamily="34" charset="0"/>
              </a:rPr>
              <a:t>Ferritin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in </a:t>
            </a:r>
            <a:r>
              <a:rPr lang="en-US" sz="2800" b="1" dirty="0" err="1" smtClean="0">
                <a:effectLst/>
                <a:latin typeface="Garamond" pitchFamily="18" charset="0"/>
                <a:cs typeface="Arial" pitchFamily="34" charset="0"/>
              </a:rPr>
              <a:t>hepatocytes</a:t>
            </a:r>
            <a:endParaRPr lang="en-US" sz="2800" b="1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err="1" smtClean="0">
                <a:effectLst/>
                <a:latin typeface="Garamond" pitchFamily="18" charset="0"/>
                <a:cs typeface="Arial" pitchFamily="34" charset="0"/>
              </a:rPr>
              <a:t>Hemosiderin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in macrophage-</a:t>
            </a:r>
            <a:r>
              <a:rPr lang="en-US" sz="2800" b="1" dirty="0" err="1" smtClean="0">
                <a:effectLst/>
                <a:latin typeface="Garamond" pitchFamily="18" charset="0"/>
                <a:cs typeface="Arial" pitchFamily="34" charset="0"/>
              </a:rPr>
              <a:t>monocyte</a:t>
            </a: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system </a:t>
            </a:r>
          </a:p>
          <a:p>
            <a:pPr algn="just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  <a:latin typeface="Garamond" pitchFamily="18" charset="0"/>
                <a:cs typeface="Arial" pitchFamily="34" charset="0"/>
              </a:rPr>
              <a:t>     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  <a:noFill/>
        </p:spPr>
        <p:txBody>
          <a:bodyPr/>
          <a:lstStyle/>
          <a:p>
            <a:r>
              <a:rPr lang="en-US" smtClean="0">
                <a:effectLst/>
                <a:latin typeface="Garamond" pitchFamily="18" charset="0"/>
                <a:cs typeface="Arial" pitchFamily="34" charset="0"/>
              </a:rPr>
              <a:t>IRON METABOLISM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914400"/>
            <a:ext cx="9144000" cy="5638800"/>
          </a:xfr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Distribution of Iron Deficiency</a:t>
            </a:r>
            <a:endParaRPr lang="ar-IQ" dirty="0"/>
          </a:p>
        </p:txBody>
      </p:sp>
      <p:pic>
        <p:nvPicPr>
          <p:cNvPr id="149506" name="Picture 2" descr="http://www.harvestplus.org/sites/default/files/iron%20deficiency_global%20(for%20web)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74" y="1066800"/>
            <a:ext cx="8901747" cy="549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+mj-lt"/>
              </a:rPr>
              <a:t>Causes of IDA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533400"/>
            <a:ext cx="8763000" cy="6477000"/>
          </a:xfrm>
        </p:spPr>
        <p:txBody>
          <a:bodyPr/>
          <a:lstStyle/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u="sng" dirty="0" smtClean="0">
                <a:effectLst/>
                <a:latin typeface="Garamond" pitchFamily="18" charset="0"/>
                <a:cs typeface="Arial" pitchFamily="34" charset="0"/>
              </a:rPr>
              <a:t>PHYSIOLOGIC CAUSES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Increased need for iron in the body.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Infancy.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Adolescence, menstruation.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Pregnancy, lactation.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u="sng" dirty="0" smtClean="0">
                <a:effectLst/>
                <a:latin typeface="Garamond" pitchFamily="18" charset="0"/>
                <a:cs typeface="Arial" pitchFamily="34" charset="0"/>
              </a:rPr>
              <a:t>PATHOLOGIC CAUSES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In adult males and post-menopausal females, Fe deficiency is usually related to </a:t>
            </a:r>
            <a:r>
              <a:rPr lang="en-US" sz="2300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chronic blood loss 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mainly from GIT.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Dietary deficiencies (rarely the only etiology)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300" dirty="0" smtClean="0">
                <a:effectLst/>
                <a:cs typeface="Arial" pitchFamily="34" charset="0"/>
              </a:rPr>
              <a:t>•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cow</a:t>
            </a:r>
            <a:r>
              <a:rPr lang="en-US" sz="2300" dirty="0" smtClean="0">
                <a:effectLst/>
                <a:cs typeface="Arial" pitchFamily="34" charset="0"/>
              </a:rPr>
              <a:t>’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s milk (infant diet)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300" dirty="0" smtClean="0">
                <a:effectLst/>
                <a:cs typeface="Arial" pitchFamily="34" charset="0"/>
              </a:rPr>
              <a:t>•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poor dietary </a:t>
            </a:r>
            <a:r>
              <a:rPr lang="en-US" sz="2400" dirty="0" smtClean="0">
                <a:effectLst/>
                <a:latin typeface="Garamond" pitchFamily="18" charset="0"/>
                <a:cs typeface="Arial" pitchFamily="34" charset="0"/>
              </a:rPr>
              <a:t>iron intake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(elderly)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Absorption imbalances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300" dirty="0" smtClean="0">
                <a:effectLst/>
                <a:cs typeface="Arial" pitchFamily="34" charset="0"/>
              </a:rPr>
              <a:t>•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post-</a:t>
            </a:r>
            <a:r>
              <a:rPr lang="en-US" sz="2300" dirty="0" err="1" smtClean="0">
                <a:effectLst/>
                <a:latin typeface="Garamond" pitchFamily="18" charset="0"/>
                <a:cs typeface="Arial" pitchFamily="34" charset="0"/>
              </a:rPr>
              <a:t>gastrectomy</a:t>
            </a:r>
            <a:endParaRPr lang="en-US" sz="2300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300" dirty="0" smtClean="0">
                <a:effectLst/>
                <a:cs typeface="Arial" pitchFamily="34" charset="0"/>
              </a:rPr>
              <a:t>•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malabsorption</a:t>
            </a:r>
            <a:endParaRPr lang="en-US" sz="2300" dirty="0" smtClean="0">
              <a:solidFill>
                <a:srgbClr val="FF0000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Hemorrhage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300" dirty="0" smtClean="0">
                <a:effectLst/>
                <a:cs typeface="Arial" pitchFamily="34" charset="0"/>
              </a:rPr>
              <a:t>•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obvious causes - </a:t>
            </a:r>
            <a:r>
              <a:rPr lang="en-US" sz="2300" dirty="0" err="1" smtClean="0">
                <a:effectLst/>
                <a:latin typeface="Garamond" pitchFamily="18" charset="0"/>
                <a:cs typeface="Arial" pitchFamily="34" charset="0"/>
              </a:rPr>
              <a:t>menorrhagia</a:t>
            </a:r>
            <a:endParaRPr lang="en-US" sz="2300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300" dirty="0" smtClean="0">
                <a:effectLst/>
                <a:cs typeface="Arial" pitchFamily="34" charset="0"/>
              </a:rPr>
              <a:t>•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occult - peptic ulcer disease, aspirin, GI tract </a:t>
            </a:r>
            <a:r>
              <a:rPr lang="en-US" sz="2300" dirty="0" err="1" smtClean="0">
                <a:effectLst/>
                <a:latin typeface="Garamond" pitchFamily="18" charset="0"/>
                <a:cs typeface="Arial" pitchFamily="34" charset="0"/>
              </a:rPr>
              <a:t>cancer,ankylostoma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.</a:t>
            </a:r>
          </a:p>
          <a:p>
            <a:pPr algn="just" rtl="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Intravascular </a:t>
            </a:r>
            <a:r>
              <a:rPr lang="en-US" sz="2300" dirty="0" err="1" smtClean="0">
                <a:effectLst/>
                <a:latin typeface="Garamond" pitchFamily="18" charset="0"/>
                <a:cs typeface="Arial" pitchFamily="34" charset="0"/>
              </a:rPr>
              <a:t>hemolysis;iron</a:t>
            </a:r>
            <a:r>
              <a:rPr lang="en-US" sz="2300" dirty="0" smtClean="0">
                <a:effectLst/>
                <a:latin typeface="Garamond" pitchFamily="18" charset="0"/>
                <a:cs typeface="Arial" pitchFamily="34" charset="0"/>
              </a:rPr>
              <a:t> will be lost in the urine.</a:t>
            </a:r>
            <a:endParaRPr lang="en-US" sz="2300" dirty="0" smtClean="0">
              <a:latin typeface="Garamond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Stages of Development of IDA</a:t>
            </a:r>
            <a:endParaRPr lang="ar-IQ" dirty="0"/>
          </a:p>
        </p:txBody>
      </p:sp>
      <p:pic>
        <p:nvPicPr>
          <p:cNvPr id="1026" name="Picture 2" descr="http://studydroid.com/imageCards/0c/17/card-12623521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78" y="1219200"/>
            <a:ext cx="869619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  <a:noFill/>
        </p:spPr>
        <p:txBody>
          <a:bodyPr/>
          <a:lstStyle/>
          <a:p>
            <a:pPr eaLnBrk="1" hangingPunct="1"/>
            <a:r>
              <a:rPr lang="en-US" sz="4000" b="0" smtClean="0">
                <a:effectLst/>
                <a:latin typeface="Garamond" pitchFamily="18" charset="0"/>
                <a:cs typeface="Arial" pitchFamily="34" charset="0"/>
              </a:rPr>
              <a:t>CLINICAL PRESENTATION Of IDA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Iron deficiency may cause fatigue before clinical anemia develops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Brittle hair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Dry skin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err="1" smtClean="0">
                <a:effectLst/>
                <a:latin typeface="Garamond" pitchFamily="18" charset="0"/>
                <a:cs typeface="Arial" pitchFamily="34" charset="0"/>
              </a:rPr>
              <a:t>Dysphagia</a:t>
            </a: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 (esophageal web, Plummer-Vinson ring)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Nail changes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          </a:t>
            </a:r>
            <a:r>
              <a:rPr lang="en-US" sz="2800" dirty="0" smtClean="0">
                <a:effectLst/>
                <a:cs typeface="Arial" pitchFamily="34" charset="0"/>
              </a:rPr>
              <a:t>•</a:t>
            </a: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 brittle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          </a:t>
            </a:r>
            <a:r>
              <a:rPr lang="en-US" sz="2800" dirty="0" smtClean="0">
                <a:effectLst/>
                <a:cs typeface="Arial" pitchFamily="34" charset="0"/>
              </a:rPr>
              <a:t>•</a:t>
            </a: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koilonychia</a:t>
            </a:r>
            <a:endParaRPr lang="en-US" sz="2800" dirty="0" smtClean="0">
              <a:solidFill>
                <a:srgbClr val="FF0000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err="1" smtClean="0">
                <a:effectLst/>
                <a:latin typeface="Garamond" pitchFamily="18" charset="0"/>
                <a:cs typeface="Arial" pitchFamily="34" charset="0"/>
              </a:rPr>
              <a:t>Glossitis</a:t>
            </a:r>
            <a:endParaRPr lang="en-US" sz="2800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Angular </a:t>
            </a:r>
            <a:r>
              <a:rPr lang="en-US" sz="2800" dirty="0" err="1" smtClean="0">
                <a:effectLst/>
                <a:latin typeface="Garamond" pitchFamily="18" charset="0"/>
                <a:cs typeface="Arial" pitchFamily="34" charset="0"/>
              </a:rPr>
              <a:t>stomatitis</a:t>
            </a:r>
            <a:endParaRPr lang="en-US" sz="2800" dirty="0" smtClean="0">
              <a:effectLst/>
              <a:latin typeface="Garamond" pitchFamily="18" charset="0"/>
              <a:cs typeface="Arial" pitchFamily="34" charset="0"/>
            </a:endParaRP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Pica</a:t>
            </a:r>
            <a:r>
              <a:rPr lang="en-US" sz="2800" dirty="0" smtClean="0">
                <a:effectLst/>
                <a:latin typeface="Garamond" pitchFamily="18" charset="0"/>
                <a:cs typeface="Arial" pitchFamily="34" charset="0"/>
              </a:rPr>
              <a:t> (appetite for bizarre substances e.g. ice, paint, clay)</a:t>
            </a:r>
            <a:endParaRPr lang="en-US" sz="2800" dirty="0" smtClean="0">
              <a:latin typeface="Garamond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350" y="0"/>
            <a:ext cx="3948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28600"/>
            <a:ext cx="8229600" cy="381000"/>
          </a:xfrm>
          <a:noFill/>
        </p:spPr>
        <p:txBody>
          <a:bodyPr/>
          <a:lstStyle/>
          <a:p>
            <a:pPr eaLnBrk="1" hangingPunct="1"/>
            <a:r>
              <a:rPr lang="en-US" sz="4000" smtClean="0">
                <a:effectLst/>
                <a:latin typeface="Garamond" pitchFamily="18" charset="0"/>
                <a:cs typeface="Arial" pitchFamily="34" charset="0"/>
              </a:rPr>
              <a:t>IRON INDICES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09600"/>
            <a:ext cx="8686800" cy="6248400"/>
          </a:xfrm>
        </p:spPr>
        <p:txBody>
          <a:bodyPr/>
          <a:lstStyle/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i="1" smtClean="0">
                <a:effectLst/>
                <a:latin typeface="Garamond" pitchFamily="18" charset="0"/>
                <a:cs typeface="Arial" pitchFamily="34" charset="0"/>
              </a:rPr>
              <a:t>*   Bone marrow biopsy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is the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gold standard test for iron stores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.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400" b="1" i="1" smtClean="0">
                <a:effectLst/>
                <a:latin typeface="Garamond" pitchFamily="18" charset="0"/>
                <a:cs typeface="Arial" pitchFamily="34" charset="0"/>
              </a:rPr>
              <a:t>Serum ferritin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       </a:t>
            </a:r>
            <a:r>
              <a:rPr lang="en-US" sz="2400" b="1" smtClean="0">
                <a:effectLst/>
                <a:cs typeface="Arial" pitchFamily="34" charset="0"/>
              </a:rPr>
              <a:t>•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Single most important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blood test for iron stores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.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       </a:t>
            </a:r>
            <a:r>
              <a:rPr lang="en-US" sz="2400" b="1" smtClean="0">
                <a:effectLst/>
                <a:cs typeface="Arial" pitchFamily="34" charset="0"/>
              </a:rPr>
              <a:t>•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Falsely elevated in inflammatory disease, liver disease (from necrotic hepatocytes), neoplasm and hyperthyroidism.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400" b="1" i="1" smtClean="0">
                <a:effectLst/>
                <a:latin typeface="Garamond" pitchFamily="18" charset="0"/>
                <a:cs typeface="Arial" pitchFamily="34" charset="0"/>
              </a:rPr>
              <a:t>Serum iron.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400" b="1" i="1" smtClean="0">
                <a:effectLst/>
                <a:latin typeface="Garamond" pitchFamily="18" charset="0"/>
                <a:cs typeface="Arial" pitchFamily="34" charset="0"/>
              </a:rPr>
              <a:t>Total iron binding capacity (TIBC):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       </a:t>
            </a:r>
            <a:r>
              <a:rPr lang="en-US" sz="2400" b="1" smtClean="0">
                <a:effectLst/>
                <a:cs typeface="Arial" pitchFamily="34" charset="0"/>
              </a:rPr>
              <a:t>•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measure of total amount of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transferrin present in blood.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       </a:t>
            </a:r>
            <a:r>
              <a:rPr lang="en-US" sz="2400" b="1" smtClean="0">
                <a:effectLst/>
                <a:cs typeface="Arial" pitchFamily="34" charset="0"/>
              </a:rPr>
              <a:t>•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normally, one third of the TIBC is saturated with Fe, the   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         remainder is unsaturated</a:t>
            </a:r>
          </a:p>
          <a:p>
            <a:pPr algn="just" rtl="0" eaLnBrk="1" hangingPunct="1">
              <a:buFont typeface="Wingdings" pitchFamily="2" charset="2"/>
              <a:buChar char="q"/>
              <a:defRPr/>
            </a:pPr>
            <a:r>
              <a:rPr lang="en-US" sz="2400" b="1" i="1" smtClean="0">
                <a:effectLst/>
                <a:latin typeface="Garamond" pitchFamily="18" charset="0"/>
                <a:cs typeface="Arial" pitchFamily="34" charset="0"/>
              </a:rPr>
              <a:t>Transferrin Saturation: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        </a:t>
            </a:r>
            <a:r>
              <a:rPr lang="en-US" sz="2400" b="1" smtClean="0">
                <a:effectLst/>
                <a:cs typeface="Arial" pitchFamily="34" charset="0"/>
              </a:rPr>
              <a:t>•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Garamond" pitchFamily="18" charset="0"/>
                <a:cs typeface="Arial" pitchFamily="34" charset="0"/>
              </a:rPr>
              <a:t>serum Fe divided by TIBC</a:t>
            </a: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, expressed as a proportion        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effectLst/>
                <a:latin typeface="Garamond" pitchFamily="18" charset="0"/>
                <a:cs typeface="Arial" pitchFamily="34" charset="0"/>
              </a:rPr>
              <a:t>           or a percentage.</a:t>
            </a:r>
            <a:endParaRPr lang="en-US" sz="2400" b="1" smtClean="0">
              <a:latin typeface="Garamond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773</Words>
  <Application>Microsoft Office PowerPoint</Application>
  <PresentationFormat>On-screen Show (4:3)</PresentationFormat>
  <Paragraphs>133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2_Stream</vt:lpstr>
      <vt:lpstr>Iron Deficiency Anemia</vt:lpstr>
      <vt:lpstr>Slide 2</vt:lpstr>
      <vt:lpstr>IRON METABOLISM</vt:lpstr>
      <vt:lpstr>Slide 4</vt:lpstr>
      <vt:lpstr>Causes of IDA</vt:lpstr>
      <vt:lpstr>Slide 6</vt:lpstr>
      <vt:lpstr>CLINICAL PRESENTATION Of IDA</vt:lpstr>
      <vt:lpstr>Slide 8</vt:lpstr>
      <vt:lpstr>IRON INDICES</vt:lpstr>
      <vt:lpstr>Diagnosis of IDA</vt:lpstr>
      <vt:lpstr>Slide 11</vt:lpstr>
      <vt:lpstr>Slide 12</vt:lpstr>
      <vt:lpstr>Differential Diagnosis OF IDA </vt:lpstr>
      <vt:lpstr>Treatment of IDA</vt:lpstr>
      <vt:lpstr>Treatment of IDA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Ali</dc:creator>
  <cp:lastModifiedBy>JOUSEF</cp:lastModifiedBy>
  <cp:revision>550</cp:revision>
  <cp:lastPrinted>1601-01-01T00:00:00Z</cp:lastPrinted>
  <dcterms:created xsi:type="dcterms:W3CDTF">1601-01-01T00:00:00Z</dcterms:created>
  <dcterms:modified xsi:type="dcterms:W3CDTF">2015-11-16T15:12:32Z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