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3"/>
  </p:notesMasterIdLst>
  <p:sldIdLst>
    <p:sldId id="346" r:id="rId2"/>
    <p:sldId id="256" r:id="rId3"/>
    <p:sldId id="347" r:id="rId4"/>
    <p:sldId id="280" r:id="rId5"/>
    <p:sldId id="281" r:id="rId6"/>
    <p:sldId id="282" r:id="rId7"/>
    <p:sldId id="285" r:id="rId8"/>
    <p:sldId id="283" r:id="rId9"/>
    <p:sldId id="273" r:id="rId10"/>
    <p:sldId id="286" r:id="rId11"/>
    <p:sldId id="287" r:id="rId12"/>
    <p:sldId id="288" r:id="rId13"/>
    <p:sldId id="289" r:id="rId14"/>
    <p:sldId id="290" r:id="rId15"/>
    <p:sldId id="291" r:id="rId16"/>
    <p:sldId id="292" r:id="rId17"/>
    <p:sldId id="293" r:id="rId18"/>
    <p:sldId id="294" r:id="rId19"/>
    <p:sldId id="295" r:id="rId20"/>
    <p:sldId id="296" r:id="rId21"/>
    <p:sldId id="297" r:id="rId22"/>
    <p:sldId id="298" r:id="rId23"/>
    <p:sldId id="339" r:id="rId24"/>
    <p:sldId id="340" r:id="rId25"/>
    <p:sldId id="299" r:id="rId26"/>
    <p:sldId id="301" r:id="rId27"/>
    <p:sldId id="338" r:id="rId28"/>
    <p:sldId id="302" r:id="rId29"/>
    <p:sldId id="304" r:id="rId30"/>
    <p:sldId id="305" r:id="rId31"/>
    <p:sldId id="306" r:id="rId32"/>
    <p:sldId id="343" r:id="rId33"/>
    <p:sldId id="307" r:id="rId34"/>
    <p:sldId id="308" r:id="rId35"/>
    <p:sldId id="309" r:id="rId36"/>
    <p:sldId id="310" r:id="rId37"/>
    <p:sldId id="311" r:id="rId38"/>
    <p:sldId id="260" r:id="rId39"/>
    <p:sldId id="261" r:id="rId40"/>
    <p:sldId id="312" r:id="rId41"/>
    <p:sldId id="274" r:id="rId42"/>
    <p:sldId id="313" r:id="rId43"/>
    <p:sldId id="262" r:id="rId44"/>
    <p:sldId id="314" r:id="rId45"/>
    <p:sldId id="271" r:id="rId46"/>
    <p:sldId id="315" r:id="rId47"/>
    <p:sldId id="316" r:id="rId48"/>
    <p:sldId id="317" r:id="rId49"/>
    <p:sldId id="318" r:id="rId50"/>
    <p:sldId id="345" r:id="rId51"/>
    <p:sldId id="320" r:id="rId52"/>
    <p:sldId id="344" r:id="rId53"/>
    <p:sldId id="321" r:id="rId54"/>
    <p:sldId id="323" r:id="rId55"/>
    <p:sldId id="326" r:id="rId56"/>
    <p:sldId id="327" r:id="rId57"/>
    <p:sldId id="328" r:id="rId58"/>
    <p:sldId id="329" r:id="rId59"/>
    <p:sldId id="330" r:id="rId60"/>
    <p:sldId id="331" r:id="rId61"/>
    <p:sldId id="332" r:id="rId62"/>
    <p:sldId id="333" r:id="rId63"/>
    <p:sldId id="334" r:id="rId64"/>
    <p:sldId id="263" r:id="rId65"/>
    <p:sldId id="264" r:id="rId66"/>
    <p:sldId id="336" r:id="rId67"/>
    <p:sldId id="335" r:id="rId68"/>
    <p:sldId id="337" r:id="rId69"/>
    <p:sldId id="268" r:id="rId70"/>
    <p:sldId id="341" r:id="rId71"/>
    <p:sldId id="342"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91" autoAdjust="0"/>
    <p:restoredTop sz="94645" autoAdjust="0"/>
  </p:normalViewPr>
  <p:slideViewPr>
    <p:cSldViewPr>
      <p:cViewPr varScale="1">
        <p:scale>
          <a:sx n="51" d="100"/>
          <a:sy n="51" d="100"/>
        </p:scale>
        <p:origin x="-835"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A336F1-5DC4-48A7-84D5-E15EFD702DC9}" type="datetimeFigureOut">
              <a:rPr lang="en-US" smtClean="0"/>
              <a:pPr/>
              <a:t>11/15/2014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67D4D8-C222-4738-AA54-A3FE9F88CF53}"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267D4D8-C222-4738-AA54-A3FE9F88CF53}" type="slidenum">
              <a:rPr lang="en-GB" smtClean="0"/>
              <a:pPr/>
              <a:t>18</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11/15/2014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11/15/2014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11/15/2014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11/15/2014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11/15/2014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11/15/2014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11/15/2014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11/15/2014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11/15/2014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11/15/2014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11/15/2014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11/15/2014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file:///E:\ec\atecf.htm"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hyperlink" Target="file:///E:\ec\varif.htm" TargetMode="External"/><Relationship Id="rId4" Type="http://schemas.openxmlformats.org/officeDocument/2006/relationships/hyperlink" Target="file:///E:\ec\disecf.ht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hyperlink" Target="file:///E:\cd\img0009.jpg" TargetMode="External"/><Relationship Id="rId1" Type="http://schemas.openxmlformats.org/officeDocument/2006/relationships/slideLayout" Target="../slideLayouts/slideLayout9.xml"/><Relationship Id="rId5" Type="http://schemas.openxmlformats.org/officeDocument/2006/relationships/image" Target="../media/image6.gif"/><Relationship Id="rId4" Type="http://schemas.openxmlformats.org/officeDocument/2006/relationships/hyperlink" Target="file:///E:\cd\img0010.jpg"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hyperlink" Target="file:///E:\cd\img0027.jp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file:///E:\ec\ecsa10.htm" TargetMode="Externa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hyperlink" Target="file:///E:\ec\img0049.jpg" TargetMode="Externa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hyperlink" Target="file:///E:\ec\img0044.jpg" TargetMode="Externa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file:///E:\ec\ec0040f.htm"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google.com/url?url=http://murtagh.fhost.com.au/html/general_practice/9780070134591_001_ch113.htm&amp;rct=j&amp;frm=1&amp;q=&amp;esrc=s&amp;sa=U&amp;ei=WDNmVIrSE9bhaof9AQ&amp;ved=0CCoQ9QEwCg&amp;usg=AFQjCNEJwI8Iv1L6q7a3JzsuVmGWGFf0nQ" TargetMode="External"/><Relationship Id="rId2" Type="http://schemas.openxmlformats.org/officeDocument/2006/relationships/image" Target="../media/image17.gif"/><Relationship Id="rId1" Type="http://schemas.openxmlformats.org/officeDocument/2006/relationships/slideLayout" Target="../slideLayouts/slideLayout9.xml"/><Relationship Id="rId4" Type="http://schemas.openxmlformats.org/officeDocument/2006/relationships/image" Target="../media/image18.jpeg"/></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m/url?url=http://library.med.utah.edu/kw/derm/pages/desy_35.htm&amp;rct=j&amp;frm=1&amp;q=&amp;esrc=s&amp;sa=U&amp;ei=-zJmVM7YKsLYavyqgqgK&amp;ved=0CDAQ9QEwDQ&amp;usg=AFQjCNG9ILWgbvfVbHNeZ6msYjESr11sAA" TargetMode="Externa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hyperlink" Target="file:///E:\ec\img0047.jpg" TargetMode="External"/><Relationship Id="rId1" Type="http://schemas.openxmlformats.org/officeDocument/2006/relationships/slideLayout" Target="../slideLayouts/slideLayout9.xml"/><Relationship Id="rId4" Type="http://schemas.openxmlformats.org/officeDocument/2006/relationships/image" Target="../media/image22.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file:///E:\ec\ec0079f.htm"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hyperlink" Target="file:///E:\ec\img0064.jpg"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file:///E:\ec\ec0069f.htm" TargetMode="External"/><Relationship Id="rId2" Type="http://schemas.openxmlformats.org/officeDocument/2006/relationships/hyperlink" Target="file:///E:\ec\ec0068f.htm" TargetMode="External"/><Relationship Id="rId1" Type="http://schemas.openxmlformats.org/officeDocument/2006/relationships/slideLayout" Target="../slideLayouts/slideLayout2.xml"/><Relationship Id="rId5" Type="http://schemas.openxmlformats.org/officeDocument/2006/relationships/hyperlink" Target="file:///E:\ec\ec0078f.htm" TargetMode="External"/><Relationship Id="rId4" Type="http://schemas.openxmlformats.org/officeDocument/2006/relationships/hyperlink" Target="file:///E:\ec\ec0070f.htm" TargetMode="External"/></Relationships>
</file>

<file path=ppt/slides/_rels/slide6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3" Type="http://schemas.openxmlformats.org/officeDocument/2006/relationships/hyperlink" Target="file:///E:\ec\ec0081f.htm" TargetMode="External"/><Relationship Id="rId2" Type="http://schemas.openxmlformats.org/officeDocument/2006/relationships/hyperlink" Target="file:///E:\ec\ec0080f.htm" TargetMode="External"/><Relationship Id="rId1" Type="http://schemas.openxmlformats.org/officeDocument/2006/relationships/slideLayout" Target="../slideLayouts/slideLayout2.xml"/><Relationship Id="rId6" Type="http://schemas.openxmlformats.org/officeDocument/2006/relationships/hyperlink" Target="file:///E:\lp\lp0121f.htm" TargetMode="External"/><Relationship Id="rId5" Type="http://schemas.openxmlformats.org/officeDocument/2006/relationships/hyperlink" Target="file:///E:\ec\ec0083f.htm" TargetMode="External"/><Relationship Id="rId4" Type="http://schemas.openxmlformats.org/officeDocument/2006/relationships/hyperlink" Target="file:///E:\ec\ec0082f.htm" TargetMode="External"/></Relationships>
</file>

<file path=ppt/slides/_rels/slide6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hyperlink" Target="file:///E:\ec\img0082.jpg" TargetMode="External"/><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3" Type="http://schemas.openxmlformats.org/officeDocument/2006/relationships/hyperlink" Target="file:///E:\va\va0137f.htm" TargetMode="External"/><Relationship Id="rId2" Type="http://schemas.openxmlformats.org/officeDocument/2006/relationships/hyperlink" Target="file:///E:\va\va0136f.htm" TargetMode="External"/><Relationship Id="rId1" Type="http://schemas.openxmlformats.org/officeDocument/2006/relationships/slideLayout" Target="../slideLayouts/slideLayout2.xml"/><Relationship Id="rId4" Type="http://schemas.openxmlformats.org/officeDocument/2006/relationships/hyperlink" Target="file:///E:\cd\cd0117f.htm"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file:///E:\ec\img0001.jpg" TargetMode="External"/><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google.com/url?url=http://theflorallife.com/?p=1111&amp;rct=j&amp;frm=1&amp;q=&amp;esrc=s&amp;sa=U&amp;ei=yDxmVM3pIILwatT2gdgC&amp;ved=0CB4Q9QEwBA&amp;usg=AFQjCNFIMxqNmvt9qoSTxrO7X_1Am9uOEA" TargetMode="Externa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Awesome Roses"/>
          <p:cNvPicPr>
            <a:picLocks noGrp="1" noChangeAspect="1" noChangeArrowheads="1"/>
          </p:cNvPicPr>
          <p:nvPr>
            <p:ph type="pic" idx="1"/>
          </p:nvPr>
        </p:nvPicPr>
        <p:blipFill>
          <a:blip r:embed="rId2"/>
          <a:srcRect t="9650" b="9650"/>
          <a:stretch>
            <a:fillRect/>
          </a:stretch>
        </p:blipFill>
        <p:spPr bwMode="auto">
          <a:xfrm>
            <a:off x="0" y="0"/>
            <a:ext cx="9144000" cy="6858000"/>
          </a:xfrm>
          <a:prstGeom prst="rect">
            <a:avLst/>
          </a:prstGeom>
          <a:noFill/>
        </p:spPr>
      </p:pic>
      <p:sp>
        <p:nvSpPr>
          <p:cNvPr id="6" name="Text Placeholder 5"/>
          <p:cNvSpPr>
            <a:spLocks noGrp="1"/>
          </p:cNvSpPr>
          <p:nvPr>
            <p:ph type="body" sz="half" idx="2"/>
          </p:nvPr>
        </p:nvSpPr>
        <p:spPr/>
        <p:txBody>
          <a:bodyPr/>
          <a:lstStyle/>
          <a:p>
            <a:endParaRPr lang="en-US"/>
          </a:p>
        </p:txBody>
      </p:sp>
      <p:sp>
        <p:nvSpPr>
          <p:cNvPr id="4" name="Title 3"/>
          <p:cNvSpPr>
            <a:spLocks noGrp="1"/>
          </p:cNvSpPr>
          <p:nvPr>
            <p:ph type="title"/>
          </p:nvPr>
        </p:nvSpPr>
        <p:spPr/>
        <p:txBody>
          <a:bodyPr>
            <a:noAutofit/>
          </a:bodyPr>
          <a:lstStyle/>
          <a:p>
            <a:pPr algn="ctr"/>
            <a:r>
              <a:rPr lang="ar-IQ" sz="8000" dirty="0" smtClean="0"/>
              <a:t>بسم الله الرحمن الرحيم</a:t>
            </a:r>
            <a:endParaRPr lang="en-US" sz="8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447800"/>
            <a:ext cx="8229600" cy="4678363"/>
          </a:xfrm>
        </p:spPr>
        <p:txBody>
          <a:bodyPr/>
          <a:lstStyle/>
          <a:p>
            <a:r>
              <a:rPr lang="en-GB" sz="3600" b="1" dirty="0" smtClean="0"/>
              <a:t>Diagnosis of eczema</a:t>
            </a:r>
            <a:endParaRPr lang="en-GB" sz="3600" dirty="0" smtClean="0"/>
          </a:p>
          <a:p>
            <a:r>
              <a:rPr lang="en-GB" sz="3600" dirty="0" smtClean="0"/>
              <a:t>Diagnosis of eczema is mainly clinical. Investigations are rarely needed.</a:t>
            </a:r>
          </a:p>
          <a:p>
            <a:r>
              <a:rPr lang="en-GB" sz="3600" dirty="0" smtClean="0"/>
              <a:t>Patch test; Total </a:t>
            </a:r>
            <a:r>
              <a:rPr lang="en-GB" sz="3600" dirty="0" err="1" smtClean="0"/>
              <a:t>IgE</a:t>
            </a:r>
            <a:r>
              <a:rPr lang="en-GB" sz="3600" dirty="0" smtClean="0"/>
              <a:t>, RAST for allergic contact dermatitis.</a:t>
            </a:r>
            <a:endParaRPr lang="en-GB" sz="3600" dirty="0"/>
          </a:p>
        </p:txBody>
      </p:sp>
      <p:sp>
        <p:nvSpPr>
          <p:cNvPr id="5" name="Title 4"/>
          <p:cNvSpPr>
            <a:spLocks noGrp="1"/>
          </p:cNvSpPr>
          <p:nvPr>
            <p:ph type="title"/>
          </p:nvPr>
        </p:nvSpPr>
        <p:spPr/>
        <p:txBody>
          <a:bodyPr/>
          <a:lstStyle/>
          <a:p>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normAutofit fontScale="92500"/>
          </a:bodyPr>
          <a:lstStyle/>
          <a:p>
            <a:pPr>
              <a:buNone/>
            </a:pPr>
            <a:r>
              <a:rPr lang="en-GB" sz="3900" b="1" dirty="0" smtClean="0">
                <a:solidFill>
                  <a:srgbClr val="FF0000"/>
                </a:solidFill>
              </a:rPr>
              <a:t>A-general measures</a:t>
            </a:r>
            <a:r>
              <a:rPr lang="en-GB" b="1" dirty="0" smtClean="0"/>
              <a:t>:</a:t>
            </a:r>
            <a:endParaRPr lang="en-GB" dirty="0" smtClean="0"/>
          </a:p>
          <a:p>
            <a:r>
              <a:rPr lang="en-GB" sz="3600" b="1" dirty="0" smtClean="0"/>
              <a:t>1-Explain the disease and reassure the patient.</a:t>
            </a:r>
          </a:p>
          <a:p>
            <a:r>
              <a:rPr lang="en-GB" sz="3600" b="1" dirty="0" smtClean="0"/>
              <a:t>2-Identify and remove the etiologic agent.</a:t>
            </a:r>
          </a:p>
          <a:p>
            <a:r>
              <a:rPr lang="en-GB" sz="3600" b="1" dirty="0" smtClean="0"/>
              <a:t>3-Tell the patient to avoid scratching because it exacerbates eczema and increase liability for infection.</a:t>
            </a:r>
          </a:p>
          <a:p>
            <a:r>
              <a:rPr lang="en-GB" sz="3600" b="1" dirty="0" smtClean="0"/>
              <a:t>4- suitable skin care.</a:t>
            </a:r>
            <a:endParaRPr lang="en-GB" sz="3600" b="1" dirty="0"/>
          </a:p>
        </p:txBody>
      </p:sp>
      <p:sp>
        <p:nvSpPr>
          <p:cNvPr id="2" name="Title 1"/>
          <p:cNvSpPr>
            <a:spLocks noGrp="1"/>
          </p:cNvSpPr>
          <p:nvPr>
            <p:ph type="title"/>
          </p:nvPr>
        </p:nvSpPr>
        <p:spPr>
          <a:xfrm>
            <a:off x="457200" y="274638"/>
            <a:ext cx="8229600" cy="715962"/>
          </a:xfrm>
        </p:spPr>
        <p:txBody>
          <a:bodyPr>
            <a:normAutofit fontScale="90000"/>
          </a:bodyPr>
          <a:lstStyle/>
          <a:p>
            <a:r>
              <a:rPr lang="en-GB" b="1" dirty="0" smtClean="0"/>
              <a:t>Treatment of eczema in general</a:t>
            </a:r>
            <a:r>
              <a:rPr lang="en-GB" dirty="0" smtClean="0"/>
              <a:t/>
            </a:r>
            <a:br>
              <a:rPr lang="en-GB" dirty="0" smtClean="0"/>
            </a:br>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p:spPr>
        <p:txBody>
          <a:bodyPr>
            <a:normAutofit fontScale="85000" lnSpcReduction="10000"/>
          </a:bodyPr>
          <a:lstStyle/>
          <a:p>
            <a:pPr lvl="0">
              <a:buNone/>
            </a:pPr>
            <a:r>
              <a:rPr lang="en-GB" sz="3600" b="1" dirty="0" smtClean="0">
                <a:solidFill>
                  <a:srgbClr val="00B050"/>
                </a:solidFill>
              </a:rPr>
              <a:t>1-Topical steroids</a:t>
            </a:r>
            <a:r>
              <a:rPr lang="en-GB" sz="3400" dirty="0" smtClean="0"/>
              <a:t>:</a:t>
            </a:r>
            <a:r>
              <a:rPr lang="en-GB" dirty="0" smtClean="0"/>
              <a:t> </a:t>
            </a:r>
            <a:r>
              <a:rPr lang="en-GB" sz="3900" b="1" dirty="0" smtClean="0"/>
              <a:t>used according to the type, stage, severity, age of the patient, and site of involvement. </a:t>
            </a:r>
          </a:p>
          <a:p>
            <a:pPr lvl="0"/>
            <a:r>
              <a:rPr lang="en-GB" sz="3900" b="1" dirty="0" smtClean="0"/>
              <a:t>For mild cases: mild steroid like hydrocortisone 1% or 2.5%.</a:t>
            </a:r>
          </a:p>
          <a:p>
            <a:pPr lvl="0"/>
            <a:r>
              <a:rPr lang="en-GB" sz="3900" b="1" dirty="0" smtClean="0"/>
              <a:t>For moderate cases: moderate steroid like </a:t>
            </a:r>
            <a:r>
              <a:rPr lang="en-GB" sz="3900" b="1" dirty="0" err="1" smtClean="0"/>
              <a:t>betamethasone</a:t>
            </a:r>
            <a:r>
              <a:rPr lang="en-GB" sz="3900" b="1" dirty="0" smtClean="0"/>
              <a:t> </a:t>
            </a:r>
            <a:r>
              <a:rPr lang="en-GB" sz="3900" b="1" dirty="0" err="1" smtClean="0"/>
              <a:t>valerate</a:t>
            </a:r>
            <a:r>
              <a:rPr lang="en-GB" sz="3900" b="1" dirty="0" smtClean="0"/>
              <a:t> 0.1%.</a:t>
            </a:r>
          </a:p>
          <a:p>
            <a:pPr lvl="0"/>
            <a:r>
              <a:rPr lang="en-GB" sz="3900" b="1" dirty="0" smtClean="0"/>
              <a:t>For severe cases: potent steroid like </a:t>
            </a:r>
            <a:r>
              <a:rPr lang="en-GB" sz="3900" b="1" dirty="0" err="1" smtClean="0"/>
              <a:t>clobetasol</a:t>
            </a:r>
            <a:r>
              <a:rPr lang="en-GB" sz="3900" b="1" dirty="0" smtClean="0"/>
              <a:t> propionate 0.05% </a:t>
            </a:r>
          </a:p>
        </p:txBody>
      </p:sp>
      <p:sp>
        <p:nvSpPr>
          <p:cNvPr id="2" name="Title 1"/>
          <p:cNvSpPr>
            <a:spLocks noGrp="1"/>
          </p:cNvSpPr>
          <p:nvPr>
            <p:ph type="title"/>
          </p:nvPr>
        </p:nvSpPr>
        <p:spPr>
          <a:xfrm>
            <a:off x="457200" y="274638"/>
            <a:ext cx="8229600" cy="792162"/>
          </a:xfrm>
        </p:spPr>
        <p:txBody>
          <a:bodyPr/>
          <a:lstStyle/>
          <a:p>
            <a:pPr algn="l"/>
            <a:r>
              <a:rPr lang="en-GB" dirty="0" smtClean="0">
                <a:solidFill>
                  <a:srgbClr val="FF0000"/>
                </a:solidFill>
              </a:rPr>
              <a:t>B- Topical therapy: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92500"/>
          </a:bodyPr>
          <a:lstStyle/>
          <a:p>
            <a:pPr>
              <a:buNone/>
            </a:pPr>
            <a:r>
              <a:rPr lang="en-GB" dirty="0" smtClean="0">
                <a:solidFill>
                  <a:schemeClr val="accent3"/>
                </a:solidFill>
              </a:rPr>
              <a:t>*</a:t>
            </a:r>
            <a:r>
              <a:rPr lang="en-GB" sz="3600" b="1" dirty="0" smtClean="0">
                <a:solidFill>
                  <a:schemeClr val="accent3"/>
                </a:solidFill>
              </a:rPr>
              <a:t>The preparation </a:t>
            </a:r>
          </a:p>
          <a:p>
            <a:pPr>
              <a:buNone/>
            </a:pPr>
            <a:r>
              <a:rPr lang="en-GB" sz="3600" b="1" dirty="0" smtClean="0"/>
              <a:t>differs according to the stage of the disease:</a:t>
            </a:r>
          </a:p>
          <a:p>
            <a:pPr>
              <a:buNone/>
            </a:pPr>
            <a:r>
              <a:rPr lang="en-GB" sz="3600" b="1" dirty="0" smtClean="0">
                <a:solidFill>
                  <a:srgbClr val="7030A0"/>
                </a:solidFill>
              </a:rPr>
              <a:t>[use the wet for the wet &amp; dry for the dry]</a:t>
            </a:r>
          </a:p>
          <a:p>
            <a:pPr lvl="0"/>
            <a:r>
              <a:rPr lang="en-GB" sz="3600" b="1" dirty="0" smtClean="0"/>
              <a:t>For acute stage (wet): use lotions (especially for hairy area) or creams.</a:t>
            </a:r>
          </a:p>
          <a:p>
            <a:pPr lvl="0"/>
            <a:r>
              <a:rPr lang="en-GB" sz="3600" b="1" dirty="0" smtClean="0"/>
              <a:t>For chronic stage (dry): use ointments</a:t>
            </a:r>
          </a:p>
          <a:p>
            <a:pPr lvl="0"/>
            <a:r>
              <a:rPr lang="en-GB" sz="3600" b="1" dirty="0" smtClean="0"/>
              <a:t>For the sub acute stage: use creams.</a:t>
            </a:r>
          </a:p>
        </p:txBody>
      </p:sp>
      <p:sp>
        <p:nvSpPr>
          <p:cNvPr id="2" name="Title 1"/>
          <p:cNvSpPr>
            <a:spLocks noGrp="1"/>
          </p:cNvSpPr>
          <p:nvPr>
            <p:ph type="title"/>
          </p:nvPr>
        </p:nvSpPr>
        <p:spPr>
          <a:xfrm flipV="1">
            <a:off x="457200" y="228600"/>
            <a:ext cx="8229600" cy="46038"/>
          </a:xfrm>
        </p:spPr>
        <p:txBody>
          <a:bodyPr>
            <a:normAutofit fontScale="90000"/>
          </a:bodyPr>
          <a:lstStyle/>
          <a:p>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Autofit/>
          </a:bodyPr>
          <a:lstStyle/>
          <a:p>
            <a:r>
              <a:rPr lang="en-GB" sz="3200" dirty="0" smtClean="0"/>
              <a:t>NB: Avoid potent steroid in </a:t>
            </a:r>
            <a:r>
              <a:rPr lang="en-GB" sz="3200" dirty="0" smtClean="0">
                <a:solidFill>
                  <a:schemeClr val="accent2"/>
                </a:solidFill>
              </a:rPr>
              <a:t>(3</a:t>
            </a:r>
            <a:r>
              <a:rPr lang="en-GB" sz="3200" b="1" u="sng" dirty="0" smtClean="0">
                <a:solidFill>
                  <a:schemeClr val="accent2"/>
                </a:solidFill>
              </a:rPr>
              <a:t>F</a:t>
            </a:r>
            <a:r>
              <a:rPr lang="en-GB" sz="3200" dirty="0" smtClean="0">
                <a:solidFill>
                  <a:schemeClr val="accent2"/>
                </a:solidFill>
              </a:rPr>
              <a:t>s):</a:t>
            </a:r>
          </a:p>
          <a:p>
            <a:pPr>
              <a:buNone/>
            </a:pPr>
            <a:r>
              <a:rPr lang="en-GB" sz="3200" dirty="0" smtClean="0"/>
              <a:t> Face, </a:t>
            </a:r>
          </a:p>
          <a:p>
            <a:pPr>
              <a:buNone/>
            </a:pPr>
            <a:r>
              <a:rPr lang="en-GB" sz="3200" dirty="0" smtClean="0"/>
              <a:t>Flexors,</a:t>
            </a:r>
          </a:p>
          <a:p>
            <a:pPr>
              <a:buNone/>
            </a:pPr>
            <a:r>
              <a:rPr lang="en-GB" sz="3200" dirty="0" smtClean="0"/>
              <a:t> &amp; infants.</a:t>
            </a:r>
          </a:p>
          <a:p>
            <a:endParaRPr lang="en-GB" sz="3200" dirty="0" smtClean="0"/>
          </a:p>
          <a:p>
            <a:r>
              <a:rPr lang="en-GB" sz="3200" dirty="0" smtClean="0">
                <a:solidFill>
                  <a:schemeClr val="accent2"/>
                </a:solidFill>
              </a:rPr>
              <a:t>NB: </a:t>
            </a:r>
            <a:r>
              <a:rPr lang="en-GB" sz="3200" dirty="0" smtClean="0"/>
              <a:t>Avoid use of more than:</a:t>
            </a:r>
          </a:p>
          <a:p>
            <a:pPr>
              <a:buNone/>
            </a:pPr>
            <a:r>
              <a:rPr lang="en-GB" sz="3200" dirty="0" smtClean="0"/>
              <a:t> 200gr.of mild, </a:t>
            </a:r>
          </a:p>
          <a:p>
            <a:pPr>
              <a:buNone/>
            </a:pPr>
            <a:r>
              <a:rPr lang="en-GB" sz="3200" dirty="0" smtClean="0"/>
              <a:t>50g. Of moderate </a:t>
            </a:r>
          </a:p>
          <a:p>
            <a:pPr>
              <a:buNone/>
            </a:pPr>
            <a:r>
              <a:rPr lang="en-GB" sz="3200" dirty="0" smtClean="0"/>
              <a:t>&amp;25gr.of potent               steroid per </a:t>
            </a:r>
            <a:r>
              <a:rPr lang="en-GB" sz="3200" dirty="0" smtClean="0">
                <a:solidFill>
                  <a:schemeClr val="accent2"/>
                </a:solidFill>
              </a:rPr>
              <a:t>week.</a:t>
            </a:r>
            <a:endParaRPr lang="en-GB" sz="3200" dirty="0">
              <a:solidFill>
                <a:schemeClr val="accent2"/>
              </a:solidFill>
            </a:endParaRPr>
          </a:p>
        </p:txBody>
      </p:sp>
      <p:sp>
        <p:nvSpPr>
          <p:cNvPr id="2" name="Title 1"/>
          <p:cNvSpPr>
            <a:spLocks noGrp="1"/>
          </p:cNvSpPr>
          <p:nvPr>
            <p:ph type="title"/>
          </p:nvPr>
        </p:nvSpPr>
        <p:spPr>
          <a:xfrm>
            <a:off x="457200" y="274638"/>
            <a:ext cx="8229600" cy="45719"/>
          </a:xfrm>
        </p:spPr>
        <p:txBody>
          <a:bodyPr>
            <a:normAutofit fontScale="90000"/>
          </a:bodyPr>
          <a:lstStyle/>
          <a:p>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buNone/>
            </a:pPr>
            <a:r>
              <a:rPr lang="en-GB" sz="4000" b="1" dirty="0" smtClean="0">
                <a:solidFill>
                  <a:srgbClr val="00B050"/>
                </a:solidFill>
              </a:rPr>
              <a:t>2-Topical antibiotics:</a:t>
            </a:r>
          </a:p>
          <a:p>
            <a:pPr lvl="0">
              <a:buNone/>
            </a:pPr>
            <a:r>
              <a:rPr lang="en-GB" sz="4000" dirty="0" smtClean="0"/>
              <a:t> used whenever infection is suspected like </a:t>
            </a:r>
            <a:r>
              <a:rPr lang="en-GB" sz="4000" dirty="0" err="1" smtClean="0"/>
              <a:t>mupirocin</a:t>
            </a:r>
            <a:r>
              <a:rPr lang="en-GB" sz="4000" dirty="0" smtClean="0"/>
              <a:t> 2%.</a:t>
            </a:r>
            <a:endParaRPr lang="en-GB" sz="4000" dirty="0"/>
          </a:p>
        </p:txBody>
      </p:sp>
      <p:sp>
        <p:nvSpPr>
          <p:cNvPr id="2" name="Title 1"/>
          <p:cNvSpPr>
            <a:spLocks noGrp="1"/>
          </p:cNvSpPr>
          <p:nvPr>
            <p:ph type="title"/>
          </p:nvPr>
        </p:nvSpPr>
        <p:spPr/>
        <p:txBody>
          <a:bodyPr/>
          <a:lstStyle/>
          <a:p>
            <a:endParaRPr lang="en-GB"/>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06963"/>
          </a:xfrm>
        </p:spPr>
        <p:txBody>
          <a:bodyPr>
            <a:noAutofit/>
          </a:bodyPr>
          <a:lstStyle/>
          <a:p>
            <a:pPr lvl="0"/>
            <a:r>
              <a:rPr lang="en-GB" sz="3200" b="1" dirty="0" smtClean="0"/>
              <a:t>Oral H1 antihistamines </a:t>
            </a:r>
            <a:r>
              <a:rPr lang="en-GB" sz="2000" b="1" dirty="0" smtClean="0"/>
              <a:t>for </a:t>
            </a:r>
            <a:r>
              <a:rPr lang="en-GB" sz="2000" b="1" dirty="0" err="1" smtClean="0"/>
              <a:t>pruritus</a:t>
            </a:r>
            <a:r>
              <a:rPr lang="en-GB" sz="2000" b="1" dirty="0" smtClean="0"/>
              <a:t>:</a:t>
            </a:r>
          </a:p>
          <a:p>
            <a:pPr lvl="0">
              <a:buNone/>
            </a:pPr>
            <a:r>
              <a:rPr lang="en-GB" sz="2000" b="1" dirty="0" smtClean="0"/>
              <a:t> either sedating like </a:t>
            </a:r>
            <a:r>
              <a:rPr lang="en-GB" sz="2000" b="1" dirty="0" err="1" smtClean="0"/>
              <a:t>diphenhydramine</a:t>
            </a:r>
            <a:r>
              <a:rPr lang="en-GB" sz="2000" b="1" dirty="0" smtClean="0"/>
              <a:t> (</a:t>
            </a:r>
            <a:r>
              <a:rPr lang="en-GB" sz="2000" b="1" dirty="0" err="1" smtClean="0"/>
              <a:t>allermin</a:t>
            </a:r>
            <a:r>
              <a:rPr lang="en-GB" sz="2000" b="1" dirty="0" smtClean="0"/>
              <a:t>) 25mg. Tab.</a:t>
            </a:r>
          </a:p>
          <a:p>
            <a:pPr lvl="0">
              <a:buNone/>
            </a:pPr>
            <a:r>
              <a:rPr lang="en-GB" sz="2000" b="1" dirty="0" smtClean="0"/>
              <a:t> Or </a:t>
            </a:r>
            <a:r>
              <a:rPr lang="en-GB" sz="2000" b="1" dirty="0" err="1" smtClean="0"/>
              <a:t>nonsedating</a:t>
            </a:r>
            <a:r>
              <a:rPr lang="en-GB" sz="2000" b="1" dirty="0" smtClean="0"/>
              <a:t> like </a:t>
            </a:r>
            <a:r>
              <a:rPr lang="en-GB" sz="2000" b="1" dirty="0" err="1" smtClean="0"/>
              <a:t>loratadine</a:t>
            </a:r>
            <a:r>
              <a:rPr lang="en-GB" sz="2000" b="1" dirty="0" smtClean="0"/>
              <a:t> 10mg. Tab</a:t>
            </a:r>
          </a:p>
          <a:p>
            <a:pPr lvl="0">
              <a:buNone/>
            </a:pPr>
            <a:r>
              <a:rPr lang="en-GB" sz="2000" b="1" dirty="0" smtClean="0"/>
              <a:t> once or twice daily.</a:t>
            </a:r>
          </a:p>
          <a:p>
            <a:pPr lvl="0">
              <a:buNone/>
            </a:pPr>
            <a:endParaRPr lang="en-GB" sz="2000" b="1" dirty="0" smtClean="0"/>
          </a:p>
          <a:p>
            <a:pPr lvl="0"/>
            <a:r>
              <a:rPr lang="en-GB" sz="3200" b="1" dirty="0" smtClean="0"/>
              <a:t>Oral antibiotics </a:t>
            </a:r>
            <a:r>
              <a:rPr lang="en-GB" sz="2000" b="1" dirty="0" smtClean="0"/>
              <a:t>(</a:t>
            </a:r>
            <a:r>
              <a:rPr lang="en-GB" sz="2000" b="1" dirty="0" err="1" smtClean="0"/>
              <a:t>cloxacillin</a:t>
            </a:r>
            <a:r>
              <a:rPr lang="en-GB" sz="2000" b="1" dirty="0" smtClean="0"/>
              <a:t>, erythromycin) especially for infected eczema.</a:t>
            </a:r>
          </a:p>
          <a:p>
            <a:pPr lvl="0"/>
            <a:endParaRPr lang="en-GB" sz="2000" b="1" dirty="0" smtClean="0"/>
          </a:p>
          <a:p>
            <a:pPr lvl="0"/>
            <a:r>
              <a:rPr lang="en-GB" sz="2000" b="1" dirty="0" smtClean="0"/>
              <a:t> </a:t>
            </a:r>
            <a:r>
              <a:rPr lang="en-GB" sz="3200" b="1" dirty="0" smtClean="0"/>
              <a:t>systemic corticosteroids </a:t>
            </a:r>
            <a:r>
              <a:rPr lang="en-GB" sz="2000" b="1" dirty="0" smtClean="0"/>
              <a:t>may be indicated in severe cases, </a:t>
            </a:r>
          </a:p>
          <a:p>
            <a:pPr>
              <a:buNone/>
            </a:pPr>
            <a:r>
              <a:rPr lang="en-GB" sz="2000" b="1" dirty="0" smtClean="0"/>
              <a:t>Prednisone: two-week course, 1 mg/kg.  initially, tapering by 5 mg daily.</a:t>
            </a:r>
          </a:p>
          <a:p>
            <a:pPr>
              <a:buNone/>
            </a:pPr>
            <a:r>
              <a:rPr lang="en-GB" sz="2000" b="1" dirty="0" smtClean="0"/>
              <a:t> </a:t>
            </a:r>
            <a:endParaRPr lang="en-GB" sz="2000" b="1" dirty="0"/>
          </a:p>
        </p:txBody>
      </p:sp>
      <p:sp>
        <p:nvSpPr>
          <p:cNvPr id="2" name="Title 1"/>
          <p:cNvSpPr>
            <a:spLocks noGrp="1"/>
          </p:cNvSpPr>
          <p:nvPr>
            <p:ph type="title"/>
          </p:nvPr>
        </p:nvSpPr>
        <p:spPr>
          <a:xfrm>
            <a:off x="457200" y="228600"/>
            <a:ext cx="8229600" cy="1143000"/>
          </a:xfrm>
        </p:spPr>
        <p:txBody>
          <a:bodyPr/>
          <a:lstStyle/>
          <a:p>
            <a:pPr algn="l"/>
            <a:r>
              <a:rPr lang="en-GB" b="1" dirty="0" smtClean="0">
                <a:solidFill>
                  <a:schemeClr val="accent2"/>
                </a:solidFill>
              </a:rPr>
              <a:t>C-Systemic therapy:</a:t>
            </a:r>
            <a:endParaRPr lang="en-GB" dirty="0" smtClean="0">
              <a:solidFill>
                <a:schemeClr val="accent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06963"/>
          </a:xfrm>
        </p:spPr>
        <p:txBody>
          <a:bodyPr>
            <a:noAutofit/>
          </a:bodyPr>
          <a:lstStyle/>
          <a:p>
            <a:r>
              <a:rPr lang="en-GB" sz="2800" b="1" dirty="0" smtClean="0"/>
              <a:t>There are many classifications for eczema</a:t>
            </a:r>
          </a:p>
          <a:p>
            <a:r>
              <a:rPr lang="en-GB" sz="2800" b="1" dirty="0" smtClean="0"/>
              <a:t>the aetiological classification:</a:t>
            </a:r>
          </a:p>
          <a:p>
            <a:endParaRPr lang="en-GB" sz="2800" b="1" dirty="0" smtClean="0"/>
          </a:p>
          <a:p>
            <a:r>
              <a:rPr lang="en-GB" sz="2800" b="1" dirty="0" smtClean="0"/>
              <a:t> The exogenous eczema is the eczema that occurs in response to external stimuli;</a:t>
            </a:r>
          </a:p>
          <a:p>
            <a:endParaRPr lang="en-GB" sz="2800" b="1" dirty="0" smtClean="0"/>
          </a:p>
          <a:p>
            <a:r>
              <a:rPr lang="en-GB" sz="2800" b="1" dirty="0" smtClean="0"/>
              <a:t> while endogenous eczema the constitution of the patient predispose to it.</a:t>
            </a:r>
            <a:endParaRPr lang="en-GB" sz="2800" b="1" dirty="0"/>
          </a:p>
        </p:txBody>
      </p:sp>
      <p:sp>
        <p:nvSpPr>
          <p:cNvPr id="2" name="Title 1"/>
          <p:cNvSpPr>
            <a:spLocks noGrp="1"/>
          </p:cNvSpPr>
          <p:nvPr>
            <p:ph type="title"/>
          </p:nvPr>
        </p:nvSpPr>
        <p:spPr>
          <a:xfrm>
            <a:off x="457200" y="228600"/>
            <a:ext cx="8229600" cy="1066800"/>
          </a:xfrm>
        </p:spPr>
        <p:txBody>
          <a:bodyPr/>
          <a:lstStyle/>
          <a:p>
            <a:r>
              <a:rPr lang="en-GB" b="1" dirty="0" smtClean="0"/>
              <a:t>Classification of eczema</a:t>
            </a:r>
            <a:endParaRPr lang="en-GB"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solidFill>
            <a:schemeClr val="tx2">
              <a:lumMod val="20000"/>
              <a:lumOff val="80000"/>
            </a:schemeClr>
          </a:solidFill>
        </p:spPr>
        <p:txBody>
          <a:bodyPr>
            <a:normAutofit fontScale="47500" lnSpcReduction="20000"/>
          </a:bodyPr>
          <a:lstStyle/>
          <a:p>
            <a:pPr>
              <a:buNone/>
            </a:pPr>
            <a:r>
              <a:rPr lang="en-GB" sz="3400" b="1" u="sng" dirty="0" smtClean="0">
                <a:solidFill>
                  <a:schemeClr val="accent4"/>
                </a:solidFill>
              </a:rPr>
              <a:t>A-</a:t>
            </a:r>
            <a:r>
              <a:rPr lang="en-GB" sz="3400" b="1" u="sng" dirty="0" err="1" smtClean="0">
                <a:solidFill>
                  <a:schemeClr val="accent4"/>
                </a:solidFill>
              </a:rPr>
              <a:t>EndogenousECZEMA</a:t>
            </a:r>
            <a:r>
              <a:rPr lang="en-GB" sz="3400" b="1" u="sng" dirty="0" smtClean="0">
                <a:solidFill>
                  <a:schemeClr val="accent4"/>
                </a:solidFill>
              </a:rPr>
              <a:t>             </a:t>
            </a:r>
            <a:endParaRPr lang="en-GB" b="1" dirty="0" smtClean="0">
              <a:solidFill>
                <a:schemeClr val="accent4"/>
              </a:solidFill>
            </a:endParaRPr>
          </a:p>
          <a:p>
            <a:pPr marL="566928" lvl="0" indent="-457200">
              <a:buFont typeface="+mj-lt"/>
              <a:buAutoNum type="arabicPeriod"/>
            </a:pPr>
            <a:r>
              <a:rPr lang="en-GB" sz="5100" b="1" dirty="0" smtClean="0">
                <a:solidFill>
                  <a:schemeClr val="accent2">
                    <a:lumMod val="75000"/>
                  </a:schemeClr>
                </a:solidFill>
                <a:hlinkClick r:id="rId3"/>
              </a:rPr>
              <a:t>Atopic eczema</a:t>
            </a:r>
            <a:r>
              <a:rPr lang="en-GB" sz="5100" b="1" dirty="0" smtClean="0">
                <a:solidFill>
                  <a:schemeClr val="accent2">
                    <a:lumMod val="75000"/>
                  </a:schemeClr>
                </a:solidFill>
              </a:rPr>
              <a:t> </a:t>
            </a:r>
          </a:p>
          <a:p>
            <a:pPr marL="566928" lvl="0" indent="-457200">
              <a:buFont typeface="+mj-lt"/>
              <a:buAutoNum type="arabicPeriod"/>
            </a:pPr>
            <a:r>
              <a:rPr lang="en-GB" sz="5100" b="1" u="sng" dirty="0" err="1" smtClean="0">
                <a:solidFill>
                  <a:schemeClr val="accent2">
                    <a:lumMod val="75000"/>
                  </a:schemeClr>
                </a:solidFill>
              </a:rPr>
              <a:t>Seborrhoeic</a:t>
            </a:r>
            <a:r>
              <a:rPr lang="en-GB" sz="5100" b="1" u="sng" dirty="0" smtClean="0">
                <a:solidFill>
                  <a:schemeClr val="accent2">
                    <a:lumMod val="75000"/>
                  </a:schemeClr>
                </a:solidFill>
              </a:rPr>
              <a:t> eczema.</a:t>
            </a:r>
            <a:r>
              <a:rPr lang="en-GB" sz="5100" b="1" dirty="0" smtClean="0">
                <a:solidFill>
                  <a:schemeClr val="accent2">
                    <a:lumMod val="75000"/>
                  </a:schemeClr>
                </a:solidFill>
              </a:rPr>
              <a:t> </a:t>
            </a:r>
          </a:p>
          <a:p>
            <a:pPr marL="566928" lvl="0" indent="-457200">
              <a:buFont typeface="+mj-lt"/>
              <a:buAutoNum type="arabicPeriod"/>
            </a:pPr>
            <a:r>
              <a:rPr lang="en-GB" sz="5100" b="1" dirty="0" smtClean="0">
                <a:solidFill>
                  <a:schemeClr val="accent2">
                    <a:lumMod val="75000"/>
                  </a:schemeClr>
                </a:solidFill>
                <a:hlinkClick r:id="rId4"/>
              </a:rPr>
              <a:t>Discoid (nummular) eczema</a:t>
            </a:r>
            <a:r>
              <a:rPr lang="en-GB" sz="5100" b="1" dirty="0" smtClean="0">
                <a:solidFill>
                  <a:schemeClr val="accent2">
                    <a:lumMod val="75000"/>
                  </a:schemeClr>
                </a:solidFill>
              </a:rPr>
              <a:t> </a:t>
            </a:r>
          </a:p>
          <a:p>
            <a:pPr marL="566928" lvl="0" indent="-457200">
              <a:buFont typeface="+mj-lt"/>
              <a:buAutoNum type="arabicPeriod"/>
            </a:pPr>
            <a:r>
              <a:rPr lang="en-GB" sz="5100" b="1" u="sng" dirty="0" err="1" smtClean="0">
                <a:solidFill>
                  <a:schemeClr val="accent2">
                    <a:lumMod val="75000"/>
                  </a:schemeClr>
                </a:solidFill>
              </a:rPr>
              <a:t>Pompholyx</a:t>
            </a:r>
            <a:r>
              <a:rPr lang="en-GB" sz="5100" b="1" u="sng" dirty="0" smtClean="0">
                <a:solidFill>
                  <a:schemeClr val="accent2">
                    <a:lumMod val="75000"/>
                  </a:schemeClr>
                </a:solidFill>
              </a:rPr>
              <a:t> (</a:t>
            </a:r>
            <a:r>
              <a:rPr lang="en-GB" sz="5100" b="1" u="sng" dirty="0" err="1" smtClean="0">
                <a:solidFill>
                  <a:schemeClr val="accent2">
                    <a:lumMod val="75000"/>
                  </a:schemeClr>
                </a:solidFill>
              </a:rPr>
              <a:t>dyshidrotic</a:t>
            </a:r>
            <a:r>
              <a:rPr lang="en-GB" sz="5100" b="1" dirty="0" smtClean="0">
                <a:solidFill>
                  <a:schemeClr val="accent2">
                    <a:lumMod val="75000"/>
                  </a:schemeClr>
                </a:solidFill>
              </a:rPr>
              <a:t> </a:t>
            </a:r>
            <a:r>
              <a:rPr lang="en-GB" sz="5100" b="1" u="sng" dirty="0" err="1" smtClean="0">
                <a:solidFill>
                  <a:schemeClr val="accent2">
                    <a:lumMod val="75000"/>
                  </a:schemeClr>
                </a:solidFill>
              </a:rPr>
              <a:t>eczem</a:t>
            </a:r>
            <a:r>
              <a:rPr lang="en-GB" sz="5100" b="1" u="sng" dirty="0" smtClean="0">
                <a:solidFill>
                  <a:schemeClr val="accent2">
                    <a:lumMod val="75000"/>
                  </a:schemeClr>
                </a:solidFill>
              </a:rPr>
              <a:t>).</a:t>
            </a:r>
            <a:endParaRPr lang="en-GB" sz="5100" b="1" dirty="0" smtClean="0">
              <a:solidFill>
                <a:schemeClr val="accent2">
                  <a:lumMod val="75000"/>
                </a:schemeClr>
              </a:solidFill>
            </a:endParaRPr>
          </a:p>
          <a:p>
            <a:pPr marL="566928" lvl="0" indent="-457200">
              <a:buFont typeface="+mj-lt"/>
              <a:buAutoNum type="arabicPeriod"/>
            </a:pPr>
            <a:r>
              <a:rPr lang="en-GB" sz="5100" b="1" u="sng" dirty="0" smtClean="0">
                <a:solidFill>
                  <a:schemeClr val="accent2">
                    <a:lumMod val="75000"/>
                  </a:schemeClr>
                </a:solidFill>
              </a:rPr>
              <a:t> </a:t>
            </a:r>
            <a:r>
              <a:rPr lang="en-GB" sz="5100" b="1" dirty="0" smtClean="0">
                <a:solidFill>
                  <a:schemeClr val="accent2">
                    <a:lumMod val="75000"/>
                  </a:schemeClr>
                </a:solidFill>
              </a:rPr>
              <a:t>NURODERMATITIS.</a:t>
            </a:r>
          </a:p>
          <a:p>
            <a:pPr marL="566928" lvl="0" indent="-457200">
              <a:buFont typeface="+mj-lt"/>
              <a:buAutoNum type="arabicPeriod"/>
            </a:pPr>
            <a:r>
              <a:rPr lang="en-GB" sz="5100" b="1" dirty="0" smtClean="0">
                <a:solidFill>
                  <a:schemeClr val="accent2">
                    <a:lumMod val="75000"/>
                  </a:schemeClr>
                </a:solidFill>
                <a:hlinkClick r:id="rId5"/>
              </a:rPr>
              <a:t>Varicose (stasis) eczema</a:t>
            </a:r>
            <a:endParaRPr lang="en-GB" sz="5100" b="1" dirty="0" smtClean="0">
              <a:solidFill>
                <a:schemeClr val="accent2">
                  <a:lumMod val="75000"/>
                </a:schemeClr>
              </a:solidFill>
            </a:endParaRPr>
          </a:p>
          <a:p>
            <a:pPr marL="566928" lvl="0" indent="-457200">
              <a:buFont typeface="+mj-lt"/>
              <a:buAutoNum type="arabicPeriod"/>
            </a:pPr>
            <a:r>
              <a:rPr lang="en-GB" sz="5100" b="1" u="sng" dirty="0" err="1" smtClean="0">
                <a:solidFill>
                  <a:schemeClr val="accent2">
                    <a:lumMod val="75000"/>
                  </a:schemeClr>
                </a:solidFill>
              </a:rPr>
              <a:t>Asteatotic</a:t>
            </a:r>
            <a:r>
              <a:rPr lang="en-GB" sz="5100" b="1" u="sng" dirty="0" smtClean="0">
                <a:solidFill>
                  <a:schemeClr val="accent2">
                    <a:lumMod val="75000"/>
                  </a:schemeClr>
                </a:solidFill>
              </a:rPr>
              <a:t> eczema</a:t>
            </a:r>
            <a:endParaRPr lang="en-GB" sz="5100" b="1" dirty="0" smtClean="0">
              <a:solidFill>
                <a:schemeClr val="accent2">
                  <a:lumMod val="75000"/>
                </a:schemeClr>
              </a:solidFill>
            </a:endParaRPr>
          </a:p>
          <a:p>
            <a:pPr marL="566928" lvl="0" indent="-457200">
              <a:buFont typeface="+mj-lt"/>
              <a:buAutoNum type="arabicPeriod"/>
            </a:pPr>
            <a:r>
              <a:rPr lang="en-GB" sz="5100" b="1" u="sng" dirty="0" err="1" smtClean="0">
                <a:solidFill>
                  <a:schemeClr val="accent2">
                    <a:lumMod val="75000"/>
                  </a:schemeClr>
                </a:solidFill>
              </a:rPr>
              <a:t>Pityriasis</a:t>
            </a:r>
            <a:r>
              <a:rPr lang="en-GB" sz="5100" b="1" u="sng" dirty="0" smtClean="0">
                <a:solidFill>
                  <a:schemeClr val="accent2">
                    <a:lumMod val="75000"/>
                  </a:schemeClr>
                </a:solidFill>
              </a:rPr>
              <a:t> alba.</a:t>
            </a:r>
            <a:endParaRPr lang="en-GB" sz="5100" b="1" dirty="0" smtClean="0">
              <a:solidFill>
                <a:schemeClr val="accent2">
                  <a:lumMod val="75000"/>
                </a:schemeClr>
              </a:solidFill>
            </a:endParaRPr>
          </a:p>
          <a:p>
            <a:pPr marL="624078" indent="-514350">
              <a:buNone/>
            </a:pPr>
            <a:r>
              <a:rPr lang="en-GB" sz="3600" b="1" dirty="0" smtClean="0">
                <a:solidFill>
                  <a:schemeClr val="accent2"/>
                </a:solidFill>
              </a:rPr>
              <a:t/>
            </a:r>
            <a:br>
              <a:rPr lang="en-GB" sz="3600" b="1" dirty="0" smtClean="0">
                <a:solidFill>
                  <a:schemeClr val="accent2"/>
                </a:solidFill>
              </a:rPr>
            </a:br>
            <a:endParaRPr lang="en-GB" dirty="0">
              <a:solidFill>
                <a:schemeClr val="accent2"/>
              </a:solidFill>
            </a:endParaRPr>
          </a:p>
        </p:txBody>
      </p:sp>
      <p:sp>
        <p:nvSpPr>
          <p:cNvPr id="4" name="Content Placeholder 3"/>
          <p:cNvSpPr>
            <a:spLocks noGrp="1"/>
          </p:cNvSpPr>
          <p:nvPr>
            <p:ph sz="half" idx="2"/>
          </p:nvPr>
        </p:nvSpPr>
        <p:spPr>
          <a:solidFill>
            <a:schemeClr val="tx2">
              <a:lumMod val="20000"/>
              <a:lumOff val="80000"/>
            </a:schemeClr>
          </a:solidFill>
        </p:spPr>
        <p:txBody>
          <a:bodyPr>
            <a:normAutofit fontScale="47500" lnSpcReduction="20000"/>
          </a:bodyPr>
          <a:lstStyle/>
          <a:p>
            <a:pPr>
              <a:buNone/>
            </a:pPr>
            <a:r>
              <a:rPr lang="en-GB" sz="3400" b="1" u="sng" dirty="0" smtClean="0">
                <a:solidFill>
                  <a:schemeClr val="accent4"/>
                </a:solidFill>
              </a:rPr>
              <a:t>B-Exogenous ECZEMA</a:t>
            </a:r>
          </a:p>
          <a:p>
            <a:pPr>
              <a:buNone/>
            </a:pPr>
            <a:r>
              <a:rPr lang="en-GB" sz="4600" b="1" dirty="0" smtClean="0">
                <a:solidFill>
                  <a:schemeClr val="accent6"/>
                </a:solidFill>
              </a:rPr>
              <a:t>1-allergic contact dermatitis</a:t>
            </a:r>
          </a:p>
          <a:p>
            <a:pPr>
              <a:buNone/>
            </a:pPr>
            <a:r>
              <a:rPr lang="en-GB" sz="4600" b="1" dirty="0" smtClean="0">
                <a:solidFill>
                  <a:schemeClr val="accent6"/>
                </a:solidFill>
              </a:rPr>
              <a:t>2-Irritant contact dermatitis</a:t>
            </a:r>
          </a:p>
          <a:p>
            <a:pPr lvl="0">
              <a:buNone/>
            </a:pPr>
            <a:r>
              <a:rPr lang="en-GB" sz="4600" b="1" dirty="0" smtClean="0">
                <a:solidFill>
                  <a:schemeClr val="accent6"/>
                </a:solidFill>
              </a:rPr>
              <a:t>3-photodermatitis.</a:t>
            </a:r>
          </a:p>
          <a:p>
            <a:pPr lvl="0">
              <a:buNone/>
            </a:pPr>
            <a:r>
              <a:rPr lang="en-GB" sz="4600" b="1" dirty="0" smtClean="0">
                <a:solidFill>
                  <a:schemeClr val="accent6"/>
                </a:solidFill>
              </a:rPr>
              <a:t>4-Infective dermatitis.</a:t>
            </a:r>
          </a:p>
          <a:p>
            <a:pPr lvl="0">
              <a:buNone/>
            </a:pPr>
            <a:r>
              <a:rPr lang="en-GB" sz="4600" b="1" dirty="0" smtClean="0">
                <a:solidFill>
                  <a:schemeClr val="accent6"/>
                </a:solidFill>
              </a:rPr>
              <a:t>5-Radiodermatitis</a:t>
            </a:r>
            <a:r>
              <a:rPr lang="en-GB" sz="5100" b="1" dirty="0" smtClean="0"/>
              <a:t>.</a:t>
            </a:r>
          </a:p>
          <a:p>
            <a:endParaRPr lang="en-GB" dirty="0" smtClean="0"/>
          </a:p>
        </p:txBody>
      </p:sp>
      <p:sp>
        <p:nvSpPr>
          <p:cNvPr id="2" name="Title 1"/>
          <p:cNvSpPr>
            <a:spLocks noGrp="1"/>
          </p:cNvSpPr>
          <p:nvPr>
            <p:ph type="title"/>
          </p:nvPr>
        </p:nvSpPr>
        <p:spPr/>
        <p:txBody>
          <a:bodyPr/>
          <a:lstStyle/>
          <a:p>
            <a:r>
              <a:rPr lang="en-GB" b="1" dirty="0" smtClean="0"/>
              <a:t>Classification of eczema</a:t>
            </a:r>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481328"/>
            <a:ext cx="8229600" cy="5376672"/>
          </a:xfrm>
        </p:spPr>
        <p:txBody>
          <a:bodyPr>
            <a:normAutofit/>
          </a:bodyPr>
          <a:lstStyle/>
          <a:p>
            <a:r>
              <a:rPr lang="en-GB" sz="4000" b="1" dirty="0" smtClean="0"/>
              <a:t>Contact dermatitis is an acute or chronic inflammatory reaction to substances that come in contact with the skin.</a:t>
            </a:r>
          </a:p>
          <a:p>
            <a:r>
              <a:rPr lang="en-GB" sz="4000" b="1" dirty="0" smtClean="0"/>
              <a:t>Contact dermatitis is of two types:</a:t>
            </a:r>
          </a:p>
          <a:p>
            <a:pPr>
              <a:buNone/>
            </a:pPr>
            <a:r>
              <a:rPr lang="en-GB" sz="4000" b="1" dirty="0" smtClean="0"/>
              <a:t> irritant and allergic contact dermatitis</a:t>
            </a:r>
            <a:r>
              <a:rPr lang="en-GB" sz="4000" dirty="0" smtClean="0"/>
              <a:t>.</a:t>
            </a:r>
            <a:r>
              <a:rPr lang="en-GB" sz="4000" b="1" dirty="0" smtClean="0"/>
              <a:t> </a:t>
            </a:r>
            <a:endParaRPr lang="en-GB" sz="4000" dirty="0"/>
          </a:p>
        </p:txBody>
      </p:sp>
      <p:sp>
        <p:nvSpPr>
          <p:cNvPr id="5" name="Title 4"/>
          <p:cNvSpPr>
            <a:spLocks noGrp="1"/>
          </p:cNvSpPr>
          <p:nvPr>
            <p:ph type="title"/>
          </p:nvPr>
        </p:nvSpPr>
        <p:spPr/>
        <p:txBody>
          <a:bodyPr>
            <a:normAutofit fontScale="90000"/>
          </a:bodyPr>
          <a:lstStyle/>
          <a:p>
            <a:r>
              <a:rPr lang="en-GB" sz="7300" i="1" dirty="0" smtClean="0"/>
              <a:t>Contact dermatitis</a:t>
            </a:r>
            <a:r>
              <a:rPr lang="en-GB" sz="8000" dirty="0" smtClean="0"/>
              <a:t/>
            </a:r>
            <a:br>
              <a:rPr lang="en-GB" sz="8000" dirty="0" smtClean="0"/>
            </a:b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smtClean="0"/>
              <a:t>ECZEMA  (DERMATITIS)</a:t>
            </a:r>
            <a:br>
              <a:rPr lang="en-GB" dirty="0" smtClean="0"/>
            </a:br>
            <a:r>
              <a:rPr lang="ar-IQ" dirty="0" smtClean="0"/>
              <a:t>الاكزيما</a:t>
            </a:r>
            <a:endParaRPr lang="en-GB" dirty="0"/>
          </a:p>
        </p:txBody>
      </p:sp>
      <p:sp>
        <p:nvSpPr>
          <p:cNvPr id="3" name="Subtitle 2"/>
          <p:cNvSpPr>
            <a:spLocks noGrp="1"/>
          </p:cNvSpPr>
          <p:nvPr>
            <p:ph type="subTitle" idx="1"/>
          </p:nvPr>
        </p:nvSpPr>
        <p:spPr>
          <a:xfrm>
            <a:off x="5638800" y="4724400"/>
            <a:ext cx="3352800" cy="1524000"/>
          </a:xfrm>
        </p:spPr>
        <p:txBody>
          <a:bodyPr/>
          <a:lstStyle/>
          <a:p>
            <a:r>
              <a:rPr lang="en-GB" dirty="0" smtClean="0"/>
              <a:t>By:</a:t>
            </a:r>
          </a:p>
          <a:p>
            <a:r>
              <a:rPr lang="en-GB" dirty="0" smtClean="0">
                <a:solidFill>
                  <a:schemeClr val="accent2"/>
                </a:solidFill>
              </a:rPr>
              <a:t>Dr. RZAN</a:t>
            </a:r>
            <a:endParaRPr lang="en-GB" dirty="0">
              <a:solidFill>
                <a:schemeClr val="accent2"/>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GB" sz="2400" b="1" dirty="0" smtClean="0"/>
              <a:t>DIFFERENCES BETWEEN IRRITANT AND ALLERGIC CONTACT DERMATITIS</a:t>
            </a:r>
            <a:endParaRPr lang="en-GB" sz="2400" dirty="0"/>
          </a:p>
        </p:txBody>
      </p:sp>
      <p:sp>
        <p:nvSpPr>
          <p:cNvPr id="5" name="Text Placeholder 4"/>
          <p:cNvSpPr>
            <a:spLocks noGrp="1"/>
          </p:cNvSpPr>
          <p:nvPr>
            <p:ph type="body" idx="1"/>
          </p:nvPr>
        </p:nvSpPr>
        <p:spPr>
          <a:xfrm>
            <a:off x="457200" y="1143000"/>
            <a:ext cx="4040188" cy="914400"/>
          </a:xfrm>
        </p:spPr>
        <p:txBody>
          <a:bodyPr>
            <a:normAutofit/>
          </a:bodyPr>
          <a:lstStyle/>
          <a:p>
            <a:r>
              <a:rPr lang="en-GB" dirty="0" smtClean="0"/>
              <a:t>ALLERGIC CONTACT DERMATITIS</a:t>
            </a:r>
            <a:endParaRPr lang="en-GB" dirty="0"/>
          </a:p>
        </p:txBody>
      </p:sp>
      <p:sp>
        <p:nvSpPr>
          <p:cNvPr id="7" name="Text Placeholder 6"/>
          <p:cNvSpPr>
            <a:spLocks noGrp="1"/>
          </p:cNvSpPr>
          <p:nvPr>
            <p:ph type="body" sz="half" idx="3"/>
          </p:nvPr>
        </p:nvSpPr>
        <p:spPr>
          <a:xfrm>
            <a:off x="4495800" y="1143000"/>
            <a:ext cx="4041775" cy="914400"/>
          </a:xfrm>
        </p:spPr>
        <p:txBody>
          <a:bodyPr>
            <a:normAutofit fontScale="32500" lnSpcReduction="20000"/>
          </a:bodyPr>
          <a:lstStyle/>
          <a:p>
            <a:endParaRPr lang="en-GB" dirty="0" smtClean="0"/>
          </a:p>
          <a:p>
            <a:r>
              <a:rPr lang="en-GB" dirty="0" smtClean="0"/>
              <a:t>   </a:t>
            </a:r>
            <a:r>
              <a:rPr lang="en-GB" sz="8000" dirty="0" smtClean="0"/>
              <a:t>IRRITANT CONTACTDERMATITIS</a:t>
            </a:r>
            <a:endParaRPr lang="en-GB" sz="4000" dirty="0" smtClean="0"/>
          </a:p>
          <a:p>
            <a:endParaRPr lang="en-GB" dirty="0"/>
          </a:p>
        </p:txBody>
      </p:sp>
      <p:sp>
        <p:nvSpPr>
          <p:cNvPr id="6" name="Content Placeholder 5"/>
          <p:cNvSpPr>
            <a:spLocks noGrp="1"/>
          </p:cNvSpPr>
          <p:nvPr>
            <p:ph sz="quarter" idx="2"/>
          </p:nvPr>
        </p:nvSpPr>
        <p:spPr>
          <a:xfrm>
            <a:off x="457200" y="2209800"/>
            <a:ext cx="4040188" cy="4419600"/>
          </a:xfrm>
        </p:spPr>
        <p:style>
          <a:lnRef idx="2">
            <a:schemeClr val="accent2"/>
          </a:lnRef>
          <a:fillRef idx="1">
            <a:schemeClr val="lt1"/>
          </a:fillRef>
          <a:effectRef idx="0">
            <a:schemeClr val="accent2"/>
          </a:effectRef>
          <a:fontRef idx="minor">
            <a:schemeClr val="dk1"/>
          </a:fontRef>
        </p:style>
        <p:txBody>
          <a:bodyPr>
            <a:normAutofit lnSpcReduction="10000"/>
          </a:bodyPr>
          <a:lstStyle/>
          <a:p>
            <a:pPr>
              <a:buNone/>
            </a:pPr>
            <a:r>
              <a:rPr lang="en-GB" b="1" dirty="0" smtClean="0"/>
              <a:t>1-Occure in genetically </a:t>
            </a:r>
            <a:r>
              <a:rPr lang="en-GB" sz="2800" b="1" dirty="0" smtClean="0"/>
              <a:t>predisposed people</a:t>
            </a:r>
          </a:p>
          <a:p>
            <a:pPr>
              <a:buNone/>
            </a:pPr>
            <a:r>
              <a:rPr lang="en-GB" sz="2800" b="1" dirty="0" smtClean="0"/>
              <a:t>2- Caused by an antigen (allergen) or(</a:t>
            </a:r>
            <a:r>
              <a:rPr lang="en-GB" sz="2800" b="1" dirty="0" err="1" smtClean="0"/>
              <a:t>hapten</a:t>
            </a:r>
            <a:r>
              <a:rPr lang="en-GB" sz="2800" b="1" dirty="0" smtClean="0"/>
              <a:t>).</a:t>
            </a:r>
          </a:p>
          <a:p>
            <a:pPr>
              <a:buNone/>
            </a:pPr>
            <a:r>
              <a:rPr lang="en-GB" sz="2800" b="1" dirty="0" smtClean="0"/>
              <a:t>3-There is underling immunological reaction </a:t>
            </a:r>
          </a:p>
          <a:p>
            <a:pPr>
              <a:buNone/>
            </a:pPr>
            <a:r>
              <a:rPr lang="en-GB" sz="2800" b="1" dirty="0" smtClean="0"/>
              <a:t>4-Need for previous exposure (sensitization).</a:t>
            </a:r>
          </a:p>
          <a:p>
            <a:pPr>
              <a:buNone/>
            </a:pPr>
            <a:endParaRPr lang="en-GB" dirty="0" smtClean="0"/>
          </a:p>
          <a:p>
            <a:endParaRPr lang="en-GB" dirty="0"/>
          </a:p>
        </p:txBody>
      </p:sp>
      <p:sp>
        <p:nvSpPr>
          <p:cNvPr id="8" name="Content Placeholder 7"/>
          <p:cNvSpPr>
            <a:spLocks noGrp="1"/>
          </p:cNvSpPr>
          <p:nvPr>
            <p:ph sz="quarter" idx="4"/>
          </p:nvPr>
        </p:nvSpPr>
        <p:spPr>
          <a:xfrm>
            <a:off x="4645025" y="2209800"/>
            <a:ext cx="4041775" cy="4419600"/>
          </a:xfrm>
        </p:spPr>
        <p:style>
          <a:lnRef idx="2">
            <a:schemeClr val="accent2"/>
          </a:lnRef>
          <a:fillRef idx="1">
            <a:schemeClr val="lt1"/>
          </a:fillRef>
          <a:effectRef idx="0">
            <a:schemeClr val="accent2"/>
          </a:effectRef>
          <a:fontRef idx="minor">
            <a:schemeClr val="dk1"/>
          </a:fontRef>
        </p:style>
        <p:txBody>
          <a:bodyPr>
            <a:normAutofit fontScale="85000" lnSpcReduction="10000"/>
          </a:bodyPr>
          <a:lstStyle/>
          <a:p>
            <a:pPr marL="457200" indent="-457200">
              <a:buFont typeface="+mj-lt"/>
              <a:buAutoNum type="arabicPeriod"/>
            </a:pPr>
            <a:r>
              <a:rPr lang="en-GB" sz="2800" b="1" dirty="0" smtClean="0"/>
              <a:t>May occur in everyone</a:t>
            </a:r>
          </a:p>
          <a:p>
            <a:pPr marL="457200" indent="-457200">
              <a:buFont typeface="+mj-lt"/>
              <a:buAutoNum type="arabicPeriod"/>
            </a:pPr>
            <a:r>
              <a:rPr lang="en-GB" sz="2800" b="1" dirty="0" smtClean="0"/>
              <a:t>is caused by a chemical agent that is toxic to the skin such as acids or alkali in a sufficient concentration &amp; duration of exposure </a:t>
            </a:r>
          </a:p>
          <a:p>
            <a:pPr marL="457200" indent="-457200">
              <a:buFont typeface="+mj-lt"/>
              <a:buAutoNum type="arabicPeriod"/>
            </a:pPr>
            <a:r>
              <a:rPr lang="en-GB" sz="2800" b="1" dirty="0" smtClean="0"/>
              <a:t>Non immunological inflammatory reaction.</a:t>
            </a:r>
          </a:p>
          <a:p>
            <a:pPr marL="457200" indent="-457200">
              <a:buFont typeface="+mj-lt"/>
              <a:buAutoNum type="arabicPeriod"/>
            </a:pPr>
            <a:r>
              <a:rPr lang="en-GB" sz="2800" b="1" dirty="0" smtClean="0"/>
              <a:t>No need for previous exposure.</a:t>
            </a:r>
          </a:p>
          <a:p>
            <a:endParaRPr lang="en-GB"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228600"/>
            <a:ext cx="8229600" cy="46038"/>
          </a:xfrm>
        </p:spPr>
        <p:txBody>
          <a:bodyPr>
            <a:normAutofit fontScale="90000"/>
          </a:bodyPr>
          <a:lstStyle/>
          <a:p>
            <a:endParaRPr lang="en-GB" dirty="0"/>
          </a:p>
        </p:txBody>
      </p:sp>
      <p:sp>
        <p:nvSpPr>
          <p:cNvPr id="3" name="Text Placeholder 2"/>
          <p:cNvSpPr>
            <a:spLocks noGrp="1"/>
          </p:cNvSpPr>
          <p:nvPr>
            <p:ph type="body" idx="1"/>
          </p:nvPr>
        </p:nvSpPr>
        <p:spPr>
          <a:xfrm>
            <a:off x="457200" y="381001"/>
            <a:ext cx="4040188" cy="685800"/>
          </a:xfrm>
          <a:solidFill>
            <a:schemeClr val="accent5">
              <a:lumMod val="75000"/>
            </a:schemeClr>
          </a:solidFill>
        </p:spPr>
        <p:txBody>
          <a:bodyPr>
            <a:normAutofit fontScale="25000" lnSpcReduction="20000"/>
          </a:bodyPr>
          <a:lstStyle/>
          <a:p>
            <a:r>
              <a:rPr lang="en-GB" dirty="0" smtClean="0"/>
              <a:t>  </a:t>
            </a:r>
          </a:p>
          <a:p>
            <a:r>
              <a:rPr lang="en-GB" sz="8000" dirty="0" smtClean="0"/>
              <a:t>ALLERGIC CONTACT DERMATITIS</a:t>
            </a:r>
          </a:p>
          <a:p>
            <a:endParaRPr lang="en-GB" dirty="0"/>
          </a:p>
        </p:txBody>
      </p:sp>
      <p:sp>
        <p:nvSpPr>
          <p:cNvPr id="5" name="Text Placeholder 4"/>
          <p:cNvSpPr>
            <a:spLocks noGrp="1"/>
          </p:cNvSpPr>
          <p:nvPr>
            <p:ph type="body" sz="half" idx="3"/>
          </p:nvPr>
        </p:nvSpPr>
        <p:spPr>
          <a:xfrm>
            <a:off x="4645025" y="381001"/>
            <a:ext cx="4041775" cy="685800"/>
          </a:xfrm>
          <a:solidFill>
            <a:schemeClr val="accent5">
              <a:lumMod val="75000"/>
            </a:schemeClr>
          </a:solidFill>
        </p:spPr>
        <p:txBody>
          <a:bodyPr>
            <a:normAutofit fontScale="92500" lnSpcReduction="20000"/>
          </a:bodyPr>
          <a:lstStyle/>
          <a:p>
            <a:r>
              <a:rPr lang="en-GB" dirty="0" smtClean="0"/>
              <a:t>IRRITANT CONTACTDERMATITIS</a:t>
            </a:r>
            <a:endParaRPr lang="en-GB" dirty="0"/>
          </a:p>
        </p:txBody>
      </p:sp>
      <p:sp>
        <p:nvSpPr>
          <p:cNvPr id="4" name="Content Placeholder 3"/>
          <p:cNvSpPr>
            <a:spLocks noGrp="1"/>
          </p:cNvSpPr>
          <p:nvPr>
            <p:ph sz="quarter" idx="2"/>
          </p:nvPr>
        </p:nvSpPr>
        <p:spPr>
          <a:xfrm>
            <a:off x="457200" y="1143000"/>
            <a:ext cx="4040188" cy="4983163"/>
          </a:xfrm>
          <a:solidFill>
            <a:schemeClr val="bg2"/>
          </a:solidFill>
        </p:spPr>
        <p:txBody>
          <a:bodyPr>
            <a:noAutofit/>
          </a:bodyPr>
          <a:lstStyle/>
          <a:p>
            <a:pPr>
              <a:buNone/>
            </a:pPr>
            <a:r>
              <a:rPr lang="en-GB" sz="2800" b="1" dirty="0" smtClean="0"/>
              <a:t>5-Thee is delay time. </a:t>
            </a:r>
          </a:p>
          <a:p>
            <a:pPr>
              <a:buNone/>
            </a:pPr>
            <a:r>
              <a:rPr lang="en-GB" sz="2800" b="1" dirty="0" smtClean="0"/>
              <a:t>6- confined to site of </a:t>
            </a:r>
            <a:r>
              <a:rPr lang="en-GB" sz="2800" b="1" dirty="0" err="1" smtClean="0"/>
              <a:t>exposure,peripheral</a:t>
            </a:r>
            <a:r>
              <a:rPr lang="en-GB" sz="2800" b="1" dirty="0" smtClean="0"/>
              <a:t> extension may occur. &amp;may be generalise.</a:t>
            </a:r>
          </a:p>
          <a:p>
            <a:pPr>
              <a:buNone/>
            </a:pPr>
            <a:r>
              <a:rPr lang="en-GB" sz="2800" b="1" dirty="0" smtClean="0"/>
              <a:t>7-Patch test could be used.</a:t>
            </a:r>
          </a:p>
          <a:p>
            <a:pPr>
              <a:buNone/>
            </a:pPr>
            <a:r>
              <a:rPr lang="en-GB" sz="2800" b="1" dirty="0" smtClean="0"/>
              <a:t>8- Total avoidance of causative agent is necessary</a:t>
            </a:r>
            <a:r>
              <a:rPr lang="en-GB" sz="2800" dirty="0" smtClean="0"/>
              <a:t>.</a:t>
            </a:r>
            <a:endParaRPr lang="en-GB" sz="2800" dirty="0"/>
          </a:p>
        </p:txBody>
      </p:sp>
      <p:sp>
        <p:nvSpPr>
          <p:cNvPr id="6" name="Content Placeholder 5"/>
          <p:cNvSpPr>
            <a:spLocks noGrp="1"/>
          </p:cNvSpPr>
          <p:nvPr>
            <p:ph sz="quarter" idx="4"/>
          </p:nvPr>
        </p:nvSpPr>
        <p:spPr>
          <a:xfrm>
            <a:off x="4645025" y="1219200"/>
            <a:ext cx="4041775" cy="4906963"/>
          </a:xfrm>
          <a:solidFill>
            <a:schemeClr val="bg2"/>
          </a:solidFill>
        </p:spPr>
        <p:txBody>
          <a:bodyPr>
            <a:normAutofit fontScale="92500" lnSpcReduction="20000"/>
          </a:bodyPr>
          <a:lstStyle/>
          <a:p>
            <a:pPr marL="457200" indent="-457200">
              <a:buNone/>
            </a:pPr>
            <a:r>
              <a:rPr lang="en-GB" sz="3600" dirty="0" smtClean="0"/>
              <a:t>5-No delay time.</a:t>
            </a:r>
          </a:p>
          <a:p>
            <a:pPr marL="457200" indent="-457200">
              <a:buNone/>
            </a:pPr>
            <a:r>
              <a:rPr lang="en-GB" sz="3600" dirty="0" smtClean="0"/>
              <a:t>6-Sharp, strictly, confined to site of exposure.</a:t>
            </a:r>
          </a:p>
          <a:p>
            <a:pPr marL="457200" indent="-457200">
              <a:buNone/>
            </a:pPr>
            <a:endParaRPr lang="en-GB" sz="3600" dirty="0" smtClean="0"/>
          </a:p>
          <a:p>
            <a:pPr marL="457200" indent="-457200">
              <a:buNone/>
            </a:pPr>
            <a:endParaRPr lang="en-GB" sz="3600" dirty="0" smtClean="0"/>
          </a:p>
          <a:p>
            <a:pPr marL="457200" indent="-457200">
              <a:buNone/>
            </a:pPr>
            <a:r>
              <a:rPr lang="en-GB" sz="3600" dirty="0" smtClean="0"/>
              <a:t>7-Patch test not useful.</a:t>
            </a:r>
          </a:p>
          <a:p>
            <a:pPr marL="457200" indent="-457200">
              <a:buNone/>
            </a:pPr>
            <a:r>
              <a:rPr lang="en-GB" sz="3600" dirty="0" smtClean="0"/>
              <a:t>8-Decraesing exposure is useful.</a:t>
            </a:r>
          </a:p>
          <a:p>
            <a:pPr marL="457200" indent="-457200">
              <a:buFont typeface="+mj-lt"/>
              <a:buAutoNum type="arabicPeriod"/>
            </a:pPr>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609600"/>
            <a:ext cx="8229600" cy="5867400"/>
          </a:xfrm>
        </p:spPr>
        <p:txBody>
          <a:bodyPr>
            <a:noAutofit/>
          </a:bodyPr>
          <a:lstStyle/>
          <a:p>
            <a:r>
              <a:rPr lang="en-GB" sz="3600" b="1" dirty="0" smtClean="0"/>
              <a:t>Contact dermatitis may occur as an occupational disease.</a:t>
            </a:r>
          </a:p>
          <a:p>
            <a:r>
              <a:rPr lang="en-GB" sz="3600" b="1" dirty="0" smtClean="0"/>
              <a:t> Site of exposure gives a clue about the causative substance: </a:t>
            </a:r>
          </a:p>
          <a:p>
            <a:pPr>
              <a:buNone/>
            </a:pPr>
            <a:r>
              <a:rPr lang="en-GB" sz="3600" b="1" dirty="0" smtClean="0"/>
              <a:t>such as hair dies, make up, detergents, perfumes, clothes, </a:t>
            </a:r>
            <a:r>
              <a:rPr lang="en-GB" sz="3600" b="1" dirty="0" err="1" smtClean="0"/>
              <a:t>shoes,jewellaries</a:t>
            </a:r>
            <a:r>
              <a:rPr lang="en-GB" sz="3600" b="1" dirty="0" smtClean="0"/>
              <a:t>..etc.</a:t>
            </a:r>
          </a:p>
          <a:p>
            <a:r>
              <a:rPr lang="en-GB" sz="3600" b="1" dirty="0" smtClean="0"/>
              <a:t> people liable for Contact dermatitis are:</a:t>
            </a:r>
          </a:p>
          <a:p>
            <a:pPr>
              <a:buNone/>
            </a:pPr>
            <a:r>
              <a:rPr lang="en-GB" sz="3600" b="1" dirty="0" smtClean="0"/>
              <a:t> house wives, doctors, barbers, building workers...etc</a:t>
            </a:r>
            <a:endParaRPr lang="en-GB" sz="3600" b="1" dirty="0"/>
          </a:p>
        </p:txBody>
      </p:sp>
      <p:sp>
        <p:nvSpPr>
          <p:cNvPr id="7" name="Title 6"/>
          <p:cNvSpPr>
            <a:spLocks noGrp="1"/>
          </p:cNvSpPr>
          <p:nvPr>
            <p:ph type="title"/>
          </p:nvPr>
        </p:nvSpPr>
        <p:spPr>
          <a:xfrm>
            <a:off x="457200" y="274638"/>
            <a:ext cx="8229600" cy="45719"/>
          </a:xfrm>
        </p:spPr>
        <p:txBody>
          <a:bodyPr>
            <a:normAutofit fontScale="90000"/>
          </a:bodyPr>
          <a:lstStyle/>
          <a:p>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E:\cd\img0009.gif">
            <a:hlinkClick r:id="rId2"/>
          </p:cNvPr>
          <p:cNvPicPr>
            <a:picLocks noChangeAspect="1" noChangeArrowheads="1"/>
          </p:cNvPicPr>
          <p:nvPr/>
        </p:nvPicPr>
        <p:blipFill>
          <a:blip r:embed="rId3"/>
          <a:srcRect/>
          <a:stretch>
            <a:fillRect/>
          </a:stretch>
        </p:blipFill>
        <p:spPr bwMode="auto">
          <a:xfrm>
            <a:off x="304800" y="609600"/>
            <a:ext cx="4038600" cy="6096000"/>
          </a:xfrm>
          <a:prstGeom prst="rect">
            <a:avLst/>
          </a:prstGeom>
          <a:noFill/>
        </p:spPr>
      </p:pic>
      <p:sp>
        <p:nvSpPr>
          <p:cNvPr id="4" name="Text Placeholder 3"/>
          <p:cNvSpPr>
            <a:spLocks noGrp="1"/>
          </p:cNvSpPr>
          <p:nvPr>
            <p:ph type="body" sz="half" idx="2"/>
          </p:nvPr>
        </p:nvSpPr>
        <p:spPr/>
        <p:txBody>
          <a:bodyPr/>
          <a:lstStyle/>
          <a:p>
            <a:endParaRPr lang="en-GB"/>
          </a:p>
        </p:txBody>
      </p:sp>
      <p:sp>
        <p:nvSpPr>
          <p:cNvPr id="3" name="Picture Placeholder 2"/>
          <p:cNvSpPr>
            <a:spLocks noGrp="1"/>
          </p:cNvSpPr>
          <p:nvPr>
            <p:ph type="pic" idx="1"/>
          </p:nvPr>
        </p:nvSpPr>
        <p:spPr>
          <a:xfrm flipV="1">
            <a:off x="228600" y="-1295400"/>
            <a:ext cx="8686800" cy="1295400"/>
          </a:xfrm>
        </p:spPr>
      </p:sp>
      <p:sp>
        <p:nvSpPr>
          <p:cNvPr id="2" name="Title 1"/>
          <p:cNvSpPr>
            <a:spLocks noGrp="1"/>
          </p:cNvSpPr>
          <p:nvPr>
            <p:ph type="title"/>
          </p:nvPr>
        </p:nvSpPr>
        <p:spPr>
          <a:xfrm>
            <a:off x="304800" y="5791200"/>
            <a:ext cx="2362200" cy="1066800"/>
          </a:xfrm>
        </p:spPr>
        <p:txBody>
          <a:bodyPr/>
          <a:lstStyle/>
          <a:p>
            <a:r>
              <a:rPr lang="en-GB" dirty="0" smtClean="0"/>
              <a:t>ACD</a:t>
            </a:r>
            <a:endParaRPr lang="en-GB" dirty="0"/>
          </a:p>
        </p:txBody>
      </p:sp>
      <p:sp>
        <p:nvSpPr>
          <p:cNvPr id="3584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Contact dermatitis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Metal (nickel) dermatitis is the common form of contact hypersensitivity. It is virtually confined to females and begins in adolescence or early adult life. If plastic sleepers are used immediately following ear piercing the incidence </a:t>
            </a:r>
            <a:r>
              <a:rPr kumimoji="0" lang="en-US" sz="900" b="0" i="0" u="none" strike="noStrike" cap="none" normalizeH="0" baseline="0" smtClean="0">
                <a:ln>
                  <a:noFill/>
                </a:ln>
                <a:solidFill>
                  <a:schemeClr val="tx1"/>
                </a:solidFill>
                <a:effectLst/>
                <a:latin typeface="Arial" charset="0"/>
                <a:cs typeface="Arial" charset="0"/>
                <a:hlinkClick r:id="rId2"/>
              </a:rPr>
              <a:t>of sensitisation is greatly reduced. </a:t>
            </a:r>
            <a:r>
              <a:rPr kumimoji="0" lang="en-US" sz="1800" b="0" i="0" u="none" strike="noStrike" cap="none" normalizeH="0" baseline="0" smtClean="0">
                <a:ln>
                  <a:noFill/>
                </a:ln>
                <a:solidFill>
                  <a:schemeClr val="tx1"/>
                </a:solidFill>
                <a:effectLst/>
                <a:latin typeface="Arial" charset="0"/>
                <a:cs typeface="Arial" charset="0"/>
                <a:hlinkClick r:id="rId2"/>
              </a:rPr>
              <a:t/>
            </a:r>
            <a:br>
              <a:rPr kumimoji="0" lang="en-US" sz="1800" b="0" i="0" u="none" strike="noStrike" cap="none" normalizeH="0" baseline="0" smtClean="0">
                <a:ln>
                  <a:noFill/>
                </a:ln>
                <a:solidFill>
                  <a:schemeClr val="tx1"/>
                </a:solidFill>
                <a:effectLst/>
                <a:latin typeface="Arial" charset="0"/>
                <a:cs typeface="Arial" charset="0"/>
                <a:hlinkClick r:id="rId2"/>
              </a:rPr>
            </a:br>
            <a:endParaRPr kumimoji="0" lang="en-US" sz="1800" b="0" i="0" u="none" strike="noStrike" cap="none" normalizeH="0" baseline="0" smtClean="0">
              <a:ln>
                <a:noFill/>
              </a:ln>
              <a:solidFill>
                <a:schemeClr val="tx1"/>
              </a:solidFill>
              <a:effectLst/>
              <a:latin typeface="Arial" charset="0"/>
              <a:cs typeface="Arial" charset="0"/>
              <a:hlinkClick r:id="rId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hlinkClick r:id="rId2"/>
              </a:rPr>
              <a:t> </a:t>
            </a:r>
            <a:r>
              <a:rPr kumimoji="0" lang="en-US" sz="11500" b="0" i="0" u="none" strike="noStrike" cap="none" normalizeH="0" baseline="0" smtClean="0">
                <a:ln>
                  <a:noFill/>
                </a:ln>
                <a:solidFill>
                  <a:schemeClr val="tx1"/>
                </a:solidFill>
                <a:effectLst/>
                <a:latin typeface="Arial" charset="0"/>
                <a:cs typeface="Arial" charset="0"/>
              </a:rPr>
              <a:t>  </a:t>
            </a:r>
            <a:r>
              <a:rPr kumimoji="0" lang="en-US" sz="1800" b="0" i="0" u="none" strike="noStrike" cap="none" normalizeH="0" baseline="0" smtClean="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pic>
        <p:nvPicPr>
          <p:cNvPr id="35843" name="Picture 3" descr="E:\cd\img0010.gif">
            <a:hlinkClick r:id="rId4"/>
          </p:cNvPr>
          <p:cNvPicPr>
            <a:picLocks noChangeAspect="1" noChangeArrowheads="1"/>
          </p:cNvPicPr>
          <p:nvPr/>
        </p:nvPicPr>
        <p:blipFill>
          <a:blip r:embed="rId5"/>
          <a:srcRect/>
          <a:stretch>
            <a:fillRect/>
          </a:stretch>
        </p:blipFill>
        <p:spPr bwMode="auto">
          <a:xfrm>
            <a:off x="4572000" y="609600"/>
            <a:ext cx="4343400" cy="5943600"/>
          </a:xfrm>
          <a:prstGeom prst="rect">
            <a:avLst/>
          </a:prstGeom>
          <a:noFill/>
        </p:spPr>
      </p:pic>
    </p:spTree>
  </p:cSld>
  <p:clrMapOvr>
    <a:masterClrMapping/>
  </p:clrMapOvr>
  <p:transition>
    <p:strips dir="l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a:xfrm flipH="1" flipV="1">
            <a:off x="8304032" y="6091634"/>
            <a:ext cx="77968" cy="80566"/>
          </a:xfrm>
        </p:spPr>
        <p:txBody>
          <a:bodyPr>
            <a:normAutofit fontScale="25000" lnSpcReduction="20000"/>
          </a:bodyPr>
          <a:lstStyle/>
          <a:p>
            <a:endParaRPr lang="en-GB" dirty="0"/>
          </a:p>
        </p:txBody>
      </p:sp>
      <p:pic>
        <p:nvPicPr>
          <p:cNvPr id="2050" name="Picture 2"/>
          <p:cNvPicPr>
            <a:picLocks noGrp="1" noChangeAspect="1" noChangeArrowheads="1"/>
          </p:cNvPicPr>
          <p:nvPr>
            <p:ph type="pic" idx="1"/>
          </p:nvPr>
        </p:nvPicPr>
        <p:blipFill>
          <a:blip r:embed="rId2"/>
          <a:srcRect l="5091" r="5091"/>
          <a:stretch>
            <a:fillRect/>
          </a:stretch>
        </p:blipFill>
        <p:spPr bwMode="auto">
          <a:xfrm>
            <a:off x="1371600" y="0"/>
            <a:ext cx="7239000" cy="6553200"/>
          </a:xfrm>
          <a:prstGeom prst="rect">
            <a:avLst/>
          </a:prstGeom>
          <a:noFill/>
          <a:ln w="9525">
            <a:noFill/>
            <a:miter lim="800000"/>
            <a:headEnd/>
            <a:tailEnd/>
          </a:ln>
          <a:effectLst/>
        </p:spPr>
      </p:pic>
      <p:sp>
        <p:nvSpPr>
          <p:cNvPr id="5" name="Title 4"/>
          <p:cNvSpPr>
            <a:spLocks noGrp="1"/>
          </p:cNvSpPr>
          <p:nvPr>
            <p:ph type="title"/>
          </p:nvPr>
        </p:nvSpPr>
        <p:spPr>
          <a:xfrm>
            <a:off x="228600" y="5791200"/>
            <a:ext cx="8075432" cy="838200"/>
          </a:xfrm>
        </p:spPr>
        <p:txBody>
          <a:bodyPr/>
          <a:lstStyle/>
          <a:p>
            <a:pPr algn="l"/>
            <a:r>
              <a:rPr lang="en-GB" dirty="0" smtClean="0"/>
              <a:t>ACD</a:t>
            </a:r>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4495800" cy="5562600"/>
          </a:xfrm>
        </p:spPr>
        <p:txBody>
          <a:bodyPr>
            <a:normAutofit/>
          </a:bodyPr>
          <a:lstStyle/>
          <a:p>
            <a:r>
              <a:rPr lang="en-GB" b="1" dirty="0" smtClean="0"/>
              <a:t>used to detect the causative agents in ACD</a:t>
            </a:r>
          </a:p>
          <a:p>
            <a:r>
              <a:rPr lang="en-GB" b="1" dirty="0" smtClean="0"/>
              <a:t>application of known allergens to the back of &amp; left under occlusion to be seen after </a:t>
            </a:r>
          </a:p>
          <a:p>
            <a:pPr>
              <a:buNone/>
            </a:pPr>
            <a:r>
              <a:rPr lang="en-GB" b="1" dirty="0" smtClean="0"/>
              <a:t>48&amp;96 </a:t>
            </a:r>
            <a:r>
              <a:rPr lang="en-GB" b="1" dirty="0" err="1" smtClean="0"/>
              <a:t>hr.s</a:t>
            </a:r>
            <a:r>
              <a:rPr lang="en-GB" b="1" dirty="0" smtClean="0"/>
              <a:t>.</a:t>
            </a:r>
          </a:p>
          <a:p>
            <a:r>
              <a:rPr lang="en-GB" b="1" dirty="0" smtClean="0"/>
              <a:t> A positive patch test shows erythema and papules, as well as possibly vesicles. </a:t>
            </a:r>
            <a:endParaRPr lang="en-GB" b="1" dirty="0"/>
          </a:p>
        </p:txBody>
      </p:sp>
      <p:sp>
        <p:nvSpPr>
          <p:cNvPr id="2" name="Title 1"/>
          <p:cNvSpPr>
            <a:spLocks noGrp="1"/>
          </p:cNvSpPr>
          <p:nvPr>
            <p:ph type="title"/>
          </p:nvPr>
        </p:nvSpPr>
        <p:spPr>
          <a:xfrm>
            <a:off x="0" y="274638"/>
            <a:ext cx="8686800" cy="792162"/>
          </a:xfrm>
        </p:spPr>
        <p:txBody>
          <a:bodyPr/>
          <a:lstStyle/>
          <a:p>
            <a:pPr algn="l"/>
            <a:r>
              <a:rPr lang="en-GB" b="1" dirty="0" smtClean="0"/>
              <a:t>Patch Tests:</a:t>
            </a:r>
            <a:endParaRPr lang="en-GB" dirty="0"/>
          </a:p>
        </p:txBody>
      </p:sp>
      <p:pic>
        <p:nvPicPr>
          <p:cNvPr id="4" name="Picture 2" descr="E:\cd\img0027.gif">
            <a:hlinkClick r:id="rId2"/>
          </p:cNvPr>
          <p:cNvPicPr>
            <a:picLocks noChangeAspect="1" noChangeArrowheads="1"/>
          </p:cNvPicPr>
          <p:nvPr/>
        </p:nvPicPr>
        <p:blipFill>
          <a:blip r:embed="rId3"/>
          <a:srcRect t="12116" b="12116"/>
          <a:stretch>
            <a:fillRect/>
          </a:stretch>
        </p:blipFill>
        <p:spPr bwMode="auto">
          <a:xfrm>
            <a:off x="4038600" y="189968"/>
            <a:ext cx="4876800" cy="6668032"/>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867400"/>
          </a:xfrm>
        </p:spPr>
        <p:txBody>
          <a:bodyPr>
            <a:normAutofit fontScale="92500" lnSpcReduction="10000"/>
          </a:bodyPr>
          <a:lstStyle/>
          <a:p>
            <a:pPr>
              <a:buNone/>
            </a:pPr>
            <a:endParaRPr lang="en-GB" dirty="0" smtClean="0"/>
          </a:p>
          <a:p>
            <a:r>
              <a:rPr lang="en-GB" dirty="0" smtClean="0"/>
              <a:t>CHRONIC </a:t>
            </a:r>
            <a:r>
              <a:rPr lang="en-GB" dirty="0" err="1" smtClean="0"/>
              <a:t>irrtant</a:t>
            </a:r>
            <a:r>
              <a:rPr lang="en-GB" dirty="0" smtClean="0"/>
              <a:t> CONTACT DERMATITIS OF THE HANDS</a:t>
            </a:r>
          </a:p>
          <a:p>
            <a:r>
              <a:rPr lang="en-GB" dirty="0" smtClean="0"/>
              <a:t> </a:t>
            </a:r>
            <a:r>
              <a:rPr lang="en-GB" sz="3600" b="1" dirty="0" smtClean="0"/>
              <a:t>This results from repeated exposures to toxic or </a:t>
            </a:r>
            <a:r>
              <a:rPr lang="en-GB" sz="3600" b="1" dirty="0" err="1" smtClean="0"/>
              <a:t>subtoxic</a:t>
            </a:r>
            <a:r>
              <a:rPr lang="en-GB" sz="3600" b="1" dirty="0" smtClean="0"/>
              <a:t> concentrations of offending agents (alkaline detergents). </a:t>
            </a:r>
          </a:p>
          <a:p>
            <a:r>
              <a:rPr lang="en-GB" sz="3600" b="1" dirty="0" smtClean="0"/>
              <a:t>repeated rubbing of the skin, prolonged soaking in water, fosters the evolution of dermatitis. Present in form of </a:t>
            </a:r>
            <a:r>
              <a:rPr lang="en-GB" sz="3600" b="1" dirty="0" smtClean="0">
                <a:solidFill>
                  <a:srgbClr val="FF0000"/>
                </a:solidFill>
              </a:rPr>
              <a:t>itching, </a:t>
            </a:r>
            <a:r>
              <a:rPr lang="en-GB" sz="3600" b="1" u="sng" dirty="0" err="1" smtClean="0">
                <a:solidFill>
                  <a:srgbClr val="FF0000"/>
                </a:solidFill>
              </a:rPr>
              <a:t>dyness</a:t>
            </a:r>
            <a:r>
              <a:rPr lang="en-GB" sz="3600" b="1" u="sng" dirty="0" smtClean="0">
                <a:solidFill>
                  <a:srgbClr val="FF0000"/>
                </a:solidFill>
              </a:rPr>
              <a:t>, </a:t>
            </a:r>
            <a:r>
              <a:rPr lang="en-GB" sz="3600" b="1" u="sng" dirty="0" err="1" smtClean="0">
                <a:solidFill>
                  <a:srgbClr val="FF0000"/>
                </a:solidFill>
              </a:rPr>
              <a:t>roughness,scaliness</a:t>
            </a:r>
            <a:r>
              <a:rPr lang="en-GB" sz="3600" b="1" u="sng" dirty="0" smtClean="0">
                <a:solidFill>
                  <a:srgbClr val="FF0000"/>
                </a:solidFill>
              </a:rPr>
              <a:t>&amp; fissuring</a:t>
            </a:r>
            <a:r>
              <a:rPr lang="en-GB" sz="3600" b="1" dirty="0" smtClean="0"/>
              <a:t>. </a:t>
            </a:r>
          </a:p>
          <a:p>
            <a:endParaRPr lang="en-GB" sz="3600" b="1" dirty="0"/>
          </a:p>
        </p:txBody>
      </p:sp>
      <p:sp>
        <p:nvSpPr>
          <p:cNvPr id="2" name="Title 1"/>
          <p:cNvSpPr>
            <a:spLocks noGrp="1"/>
          </p:cNvSpPr>
          <p:nvPr>
            <p:ph type="title"/>
          </p:nvPr>
        </p:nvSpPr>
        <p:spPr>
          <a:xfrm>
            <a:off x="457200" y="274638"/>
            <a:ext cx="8229600" cy="792162"/>
          </a:xfrm>
        </p:spPr>
        <p:txBody>
          <a:bodyPr/>
          <a:lstStyle/>
          <a:p>
            <a:pPr algn="l"/>
            <a:r>
              <a:rPr lang="en-GB" b="1" dirty="0" smtClean="0"/>
              <a:t>Housewife's dermatitis</a:t>
            </a:r>
            <a:endParaRPr lang="en-GB"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lstStyle/>
          <a:p>
            <a:endParaRPr lang="en-GB"/>
          </a:p>
        </p:txBody>
      </p:sp>
      <p:sp>
        <p:nvSpPr>
          <p:cNvPr id="3" name="Picture Placeholder 2"/>
          <p:cNvSpPr>
            <a:spLocks noGrp="1"/>
          </p:cNvSpPr>
          <p:nvPr>
            <p:ph type="pic" idx="1"/>
          </p:nvPr>
        </p:nvSpPr>
        <p:spPr>
          <a:xfrm>
            <a:off x="1295400" y="1524000"/>
            <a:ext cx="6553200" cy="3962401"/>
          </a:xfrm>
        </p:spPr>
      </p:sp>
      <p:sp>
        <p:nvSpPr>
          <p:cNvPr id="2" name="Title 1"/>
          <p:cNvSpPr>
            <a:spLocks noGrp="1"/>
          </p:cNvSpPr>
          <p:nvPr>
            <p:ph type="title"/>
          </p:nvPr>
        </p:nvSpPr>
        <p:spPr/>
        <p:txBody>
          <a:bodyPr/>
          <a:lstStyle/>
          <a:p>
            <a:endParaRPr lang="en-GB"/>
          </a:p>
        </p:txBody>
      </p:sp>
      <p:sp>
        <p:nvSpPr>
          <p:cNvPr id="29697" name="Rectangle 1"/>
          <p:cNvSpPr>
            <a:spLocks noChangeArrowheads="1"/>
          </p:cNvSpPr>
          <p:nvPr/>
        </p:nvSpPr>
        <p:spPr bwMode="auto">
          <a:xfrm>
            <a:off x="0" y="0"/>
            <a:ext cx="9144000" cy="25237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Arial" charset="0"/>
              </a:rPr>
              <a:t>Primary irritant eczema of the hands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 housewife's dermatitis, It is due to cumulative damage on the susceptible skin. </a:t>
            </a:r>
            <a:endParaRPr kumimoji="0" lang="en-US" sz="6000" b="0" i="0" u="none" strike="noStrike" cap="none" normalizeH="0" baseline="0" dirty="0" smtClean="0">
              <a:ln>
                <a:noFill/>
              </a:ln>
              <a:solidFill>
                <a:schemeClr val="tx1"/>
              </a:solidFill>
              <a:effectLst/>
              <a:latin typeface="Arial" charset="0"/>
              <a:cs typeface="Arial" charset="0"/>
              <a:hlinkClick r:id="rId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0" b="0" i="0" u="none" strike="noStrike" cap="none" normalizeH="0" baseline="0" dirty="0" smtClean="0">
                <a:ln>
                  <a:noFill/>
                </a:ln>
                <a:solidFill>
                  <a:schemeClr val="tx1"/>
                </a:solidFill>
                <a:effectLst/>
                <a:latin typeface="Arial" charset="0"/>
                <a:cs typeface="Arial" charset="0"/>
                <a:hlinkClick r:id="rId2"/>
              </a:rPr>
              <a:t>  </a:t>
            </a:r>
            <a:r>
              <a:rPr kumimoji="0" lang="en-US" sz="3600" b="0" i="0" u="none" strike="noStrike" cap="none" normalizeH="0" baseline="0" dirty="0" smtClean="0">
                <a:ln>
                  <a:noFill/>
                </a:ln>
                <a:solidFill>
                  <a:schemeClr val="tx1"/>
                </a:solidFill>
                <a:effectLst/>
                <a:latin typeface="Arial" charset="0"/>
                <a:cs typeface="Arial" charset="0"/>
              </a:rPr>
              <a:t> </a:t>
            </a:r>
            <a:endParaRPr kumimoji="0" lang="en-US" sz="24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p:txBody>
      </p:sp>
      <p:pic>
        <p:nvPicPr>
          <p:cNvPr id="29700" name="Picture 4" descr="E:\ec\img0036.jpg"/>
          <p:cNvPicPr>
            <a:picLocks noChangeAspect="1" noChangeArrowheads="1"/>
          </p:cNvPicPr>
          <p:nvPr/>
        </p:nvPicPr>
        <p:blipFill>
          <a:blip r:embed="rId3"/>
          <a:srcRect/>
          <a:stretch>
            <a:fillRect/>
          </a:stretch>
        </p:blipFill>
        <p:spPr bwMode="auto">
          <a:xfrm>
            <a:off x="1066800" y="1600200"/>
            <a:ext cx="7315200" cy="52578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92500" lnSpcReduction="20000"/>
          </a:bodyPr>
          <a:lstStyle/>
          <a:p>
            <a:pPr>
              <a:buNone/>
            </a:pPr>
            <a:r>
              <a:rPr lang="en-GB" sz="4000" b="1" dirty="0" smtClean="0">
                <a:solidFill>
                  <a:srgbClr val="FF0000"/>
                </a:solidFill>
              </a:rPr>
              <a:t>Cement CD</a:t>
            </a:r>
            <a:r>
              <a:rPr lang="en-GB" sz="4000" dirty="0" smtClean="0">
                <a:solidFill>
                  <a:srgbClr val="FF0000"/>
                </a:solidFill>
              </a:rPr>
              <a:t>. </a:t>
            </a:r>
          </a:p>
          <a:p>
            <a:pPr>
              <a:buNone/>
            </a:pPr>
            <a:r>
              <a:rPr lang="en-GB" sz="4000" b="1" dirty="0" smtClean="0"/>
              <a:t>is the hand eczema seen in bricklayers, </a:t>
            </a:r>
          </a:p>
          <a:p>
            <a:pPr>
              <a:buNone/>
            </a:pPr>
            <a:r>
              <a:rPr lang="en-GB" sz="4000" b="1" dirty="0" smtClean="0"/>
              <a:t>In these persons, hand eczema is usually a combination of chronic irritant contact dermatitis (alkaline medium of cement, sand, rubbing) and allergic (Chromate). </a:t>
            </a:r>
          </a:p>
          <a:p>
            <a:r>
              <a:rPr lang="en-GB" sz="4000" b="1" dirty="0" smtClean="0"/>
              <a:t>Rx: (same Rx) with stopping exposure or using gloves.</a:t>
            </a:r>
          </a:p>
          <a:p>
            <a:endParaRPr lang="en-GB" dirty="0" smtClean="0"/>
          </a:p>
          <a:p>
            <a:endParaRPr lang="en-GB" dirty="0"/>
          </a:p>
        </p:txBody>
      </p:sp>
      <p:sp>
        <p:nvSpPr>
          <p:cNvPr id="2" name="Title 1"/>
          <p:cNvSpPr>
            <a:spLocks noGrp="1"/>
          </p:cNvSpPr>
          <p:nvPr>
            <p:ph type="title"/>
          </p:nvPr>
        </p:nvSpPr>
        <p:spPr>
          <a:xfrm>
            <a:off x="457200" y="274638"/>
            <a:ext cx="8229600" cy="45719"/>
          </a:xfrm>
        </p:spPr>
        <p:txBody>
          <a:bodyPr>
            <a:normAutofit fontScale="90000"/>
          </a:bodyPr>
          <a:lstStyle/>
          <a:p>
            <a:endParaRPr lang="en-GB"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lstStyle/>
          <a:p>
            <a:endParaRPr lang="en-GB"/>
          </a:p>
        </p:txBody>
      </p:sp>
      <p:pic>
        <p:nvPicPr>
          <p:cNvPr id="3074" name="Picture 2"/>
          <p:cNvPicPr>
            <a:picLocks noGrp="1" noChangeAspect="1" noChangeArrowheads="1"/>
          </p:cNvPicPr>
          <p:nvPr>
            <p:ph type="pic" idx="1"/>
          </p:nvPr>
        </p:nvPicPr>
        <p:blipFill>
          <a:blip r:embed="rId2"/>
          <a:srcRect t="15136" b="15136"/>
          <a:stretch>
            <a:fillRect/>
          </a:stretch>
        </p:blipFill>
        <p:spPr bwMode="auto">
          <a:xfrm>
            <a:off x="1295400" y="838200"/>
            <a:ext cx="6248400" cy="4724400"/>
          </a:xfrm>
          <a:prstGeom prst="rect">
            <a:avLst/>
          </a:prstGeom>
          <a:noFill/>
          <a:ln w="9525">
            <a:noFill/>
            <a:miter lim="800000"/>
            <a:headEnd/>
            <a:tailEnd/>
          </a:ln>
          <a:effectLst/>
        </p:spPr>
      </p:pic>
      <p:sp>
        <p:nvSpPr>
          <p:cNvPr id="2" name="Title 1"/>
          <p:cNvSpPr>
            <a:spLocks noGrp="1"/>
          </p:cNvSpPr>
          <p:nvPr>
            <p:ph type="title"/>
          </p:nvPr>
        </p:nvSpPr>
        <p:spPr/>
        <p:txBody>
          <a:bodyPr/>
          <a:lstStyle/>
          <a:p>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071872"/>
          </a:xfrm>
        </p:spPr>
        <p:style>
          <a:lnRef idx="2">
            <a:schemeClr val="accent3"/>
          </a:lnRef>
          <a:fillRef idx="1">
            <a:schemeClr val="lt1"/>
          </a:fillRef>
          <a:effectRef idx="0">
            <a:schemeClr val="accent3"/>
          </a:effectRef>
          <a:fontRef idx="minor">
            <a:schemeClr val="dk1"/>
          </a:fontRef>
        </p:style>
        <p:txBody>
          <a:bodyPr>
            <a:normAutofit/>
          </a:bodyPr>
          <a:lstStyle/>
          <a:p>
            <a:r>
              <a:rPr lang="en-US" sz="4000" b="1" dirty="0" smtClean="0"/>
              <a:t>To define</a:t>
            </a:r>
            <a:r>
              <a:rPr lang="en-US" sz="4000" b="1" dirty="0" smtClean="0"/>
              <a:t> </a:t>
            </a:r>
            <a:r>
              <a:rPr lang="en-US" sz="4000" b="1" dirty="0" smtClean="0"/>
              <a:t>eczema.</a:t>
            </a:r>
          </a:p>
          <a:p>
            <a:r>
              <a:rPr lang="en-US" sz="4000" b="1" dirty="0" smtClean="0"/>
              <a:t> provide a classification to eczema.</a:t>
            </a:r>
          </a:p>
          <a:p>
            <a:r>
              <a:rPr lang="en-US" sz="4000" b="1" dirty="0" smtClean="0"/>
              <a:t> Outline the treatment of</a:t>
            </a:r>
            <a:r>
              <a:rPr lang="en-US" sz="4000" b="1" dirty="0" smtClean="0"/>
              <a:t> </a:t>
            </a:r>
            <a:r>
              <a:rPr lang="en-US" sz="4000" b="1" dirty="0" smtClean="0"/>
              <a:t>common eczema.</a:t>
            </a:r>
          </a:p>
          <a:p>
            <a:r>
              <a:rPr lang="en-US" sz="4000" b="1" dirty="0" smtClean="0"/>
              <a:t>Summarize the principles of steroid use.</a:t>
            </a:r>
            <a:endParaRPr lang="en-US" sz="4000" b="1" dirty="0"/>
          </a:p>
        </p:txBody>
      </p:sp>
      <p:sp>
        <p:nvSpPr>
          <p:cNvPr id="3" name="Title 2"/>
          <p:cNvSpPr>
            <a:spLocks noGrp="1"/>
          </p:cNvSpPr>
          <p:nvPr>
            <p:ph type="title"/>
          </p:nvPr>
        </p:nvSpPr>
        <p:spPr/>
        <p:txBody>
          <a:bodyPr/>
          <a:lstStyle/>
          <a:p>
            <a:r>
              <a:rPr lang="en-US" dirty="0" smtClean="0"/>
              <a:t>Objectives:</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685800"/>
            <a:ext cx="8229600" cy="6172200"/>
          </a:xfrm>
        </p:spPr>
        <p:txBody>
          <a:bodyPr>
            <a:normAutofit fontScale="62500" lnSpcReduction="20000"/>
          </a:bodyPr>
          <a:lstStyle/>
          <a:p>
            <a:r>
              <a:rPr lang="en-GB" sz="3400" b="1" dirty="0" smtClean="0"/>
              <a:t>This is a primary irritant effect of body fluids on the skin. The eruption is essentially confined to the area in contact with the diaper. </a:t>
            </a:r>
          </a:p>
          <a:p>
            <a:r>
              <a:rPr lang="en-GB" sz="3400" b="1" dirty="0" smtClean="0"/>
              <a:t>It is very common in infancy</a:t>
            </a:r>
          </a:p>
          <a:p>
            <a:r>
              <a:rPr lang="en-GB" sz="3400" b="1" dirty="0" smtClean="0"/>
              <a:t> (but could affect old people who use diapers).</a:t>
            </a:r>
          </a:p>
          <a:p>
            <a:r>
              <a:rPr lang="en-GB" sz="3400" b="1" dirty="0" smtClean="0"/>
              <a:t>caused by contact with urine &amp; faeces ( bacteria in the last split urea (in urine) to ammonia which is very irritant.</a:t>
            </a:r>
          </a:p>
          <a:p>
            <a:r>
              <a:rPr lang="en-GB" sz="3400" b="1" dirty="0" smtClean="0"/>
              <a:t> The infant is irritable </a:t>
            </a:r>
          </a:p>
          <a:p>
            <a:r>
              <a:rPr lang="en-GB" sz="3400" b="1" dirty="0" smtClean="0"/>
              <a:t>the area (especially convex areas) is mildly to intensely </a:t>
            </a:r>
            <a:r>
              <a:rPr lang="en-GB" sz="3400" b="1" u="sng" dirty="0" err="1" smtClean="0">
                <a:solidFill>
                  <a:schemeClr val="accent2"/>
                </a:solidFill>
              </a:rPr>
              <a:t>errythematous</a:t>
            </a:r>
            <a:r>
              <a:rPr lang="en-GB" sz="3400" b="1" u="sng" dirty="0" smtClean="0">
                <a:solidFill>
                  <a:schemeClr val="accent2"/>
                </a:solidFill>
              </a:rPr>
              <a:t>, macerated ± papules, vesicles&amp; ulcers</a:t>
            </a:r>
            <a:r>
              <a:rPr lang="en-GB" sz="3400" b="1" dirty="0" smtClean="0"/>
              <a:t>.</a:t>
            </a:r>
          </a:p>
          <a:p>
            <a:r>
              <a:rPr lang="en-GB" sz="3400" b="1" dirty="0" smtClean="0"/>
              <a:t>DDx:1-candidiasis which often accompany it.</a:t>
            </a:r>
          </a:p>
          <a:p>
            <a:r>
              <a:rPr lang="en-GB" sz="3400" b="1" dirty="0" smtClean="0"/>
              <a:t>2-seborrhoeic dermatitis.</a:t>
            </a:r>
          </a:p>
          <a:p>
            <a:r>
              <a:rPr lang="en-GB" sz="3400" b="1" dirty="0" smtClean="0"/>
              <a:t>3-Tinea </a:t>
            </a:r>
            <a:r>
              <a:rPr lang="en-GB" sz="3400" b="1" dirty="0" err="1" smtClean="0"/>
              <a:t>cruris</a:t>
            </a:r>
            <a:r>
              <a:rPr lang="en-GB" sz="3400" b="1" dirty="0" smtClean="0"/>
              <a:t>.</a:t>
            </a:r>
          </a:p>
          <a:p>
            <a:r>
              <a:rPr lang="en-GB" sz="3400" b="1" dirty="0" smtClean="0"/>
              <a:t>4-Bacterial infections</a:t>
            </a:r>
          </a:p>
          <a:p>
            <a:pPr>
              <a:buNone/>
            </a:pPr>
            <a:r>
              <a:rPr lang="en-GB" sz="3400" b="1" dirty="0" smtClean="0"/>
              <a:t>      5-Inverted psoriasis.</a:t>
            </a:r>
          </a:p>
          <a:p>
            <a:r>
              <a:rPr lang="en-GB" sz="3400" b="1" dirty="0" smtClean="0">
                <a:solidFill>
                  <a:srgbClr val="FF0000"/>
                </a:solidFill>
              </a:rPr>
              <a:t>Rx.</a:t>
            </a:r>
            <a:r>
              <a:rPr lang="en-GB" sz="3400" b="1" dirty="0" smtClean="0"/>
              <a:t>: avoid using occlusive diapers, keep the area clean &amp;dry ,use mild topical </a:t>
            </a:r>
            <a:r>
              <a:rPr lang="en-GB" sz="3400" b="1" dirty="0" err="1" smtClean="0"/>
              <a:t>steiod</a:t>
            </a:r>
            <a:r>
              <a:rPr lang="en-GB" sz="3400" b="1" dirty="0" smtClean="0"/>
              <a:t> along with topical antifungal. </a:t>
            </a:r>
          </a:p>
          <a:p>
            <a:endParaRPr lang="en-GB" dirty="0"/>
          </a:p>
        </p:txBody>
      </p:sp>
      <p:sp>
        <p:nvSpPr>
          <p:cNvPr id="5" name="Title 4"/>
          <p:cNvSpPr>
            <a:spLocks noGrp="1"/>
          </p:cNvSpPr>
          <p:nvPr>
            <p:ph type="title"/>
          </p:nvPr>
        </p:nvSpPr>
        <p:spPr>
          <a:xfrm>
            <a:off x="457200" y="274638"/>
            <a:ext cx="8229600" cy="639762"/>
          </a:xfrm>
        </p:spPr>
        <p:txBody>
          <a:bodyPr>
            <a:normAutofit fontScale="90000"/>
          </a:bodyPr>
          <a:lstStyle/>
          <a:p>
            <a:r>
              <a:rPr lang="en-GB" b="1" dirty="0" smtClean="0"/>
              <a:t>Napkin (diaper) dermatitis</a:t>
            </a:r>
            <a:r>
              <a:rPr lang="en-GB" dirty="0" smtClean="0"/>
              <a:t/>
            </a:r>
            <a:br>
              <a:rPr lang="en-GB" dirty="0" smtClean="0"/>
            </a:br>
            <a:endParaRPr lang="en-GB"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p:txBody>
          <a:bodyPr/>
          <a:lstStyle/>
          <a:p>
            <a:endParaRPr lang="en-GB"/>
          </a:p>
        </p:txBody>
      </p:sp>
      <p:pic>
        <p:nvPicPr>
          <p:cNvPr id="7" name="Picture Placeholder 6" descr="E:\ec\img0049.gif">
            <a:hlinkClick r:id="rId2"/>
          </p:cNvPr>
          <p:cNvPicPr>
            <a:picLocks noGrp="1"/>
          </p:cNvPicPr>
          <p:nvPr>
            <p:ph type="pic" idx="1"/>
          </p:nvPr>
        </p:nvPicPr>
        <p:blipFill>
          <a:blip r:embed="rId3"/>
          <a:srcRect t="12116" b="12116"/>
          <a:stretch>
            <a:fillRect/>
          </a:stretch>
        </p:blipFill>
        <p:spPr bwMode="auto">
          <a:prstGeom prst="rect">
            <a:avLst/>
          </a:prstGeom>
          <a:noFill/>
          <a:ln w="9525">
            <a:noFill/>
            <a:miter lim="800000"/>
            <a:headEnd/>
            <a:tailEnd/>
          </a:ln>
        </p:spPr>
      </p:pic>
      <p:sp>
        <p:nvSpPr>
          <p:cNvPr id="4" name="Title 3"/>
          <p:cNvSpPr>
            <a:spLocks noGrp="1"/>
          </p:cNvSpPr>
          <p:nvPr>
            <p:ph type="title"/>
          </p:nvPr>
        </p:nvSpPr>
        <p:spPr/>
        <p:txBody>
          <a:bodyPr/>
          <a:lstStyle/>
          <a:p>
            <a:endParaRPr lang="en-GB"/>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609600"/>
            <a:ext cx="8229600" cy="5973763"/>
          </a:xfrm>
        </p:spPr>
        <p:txBody>
          <a:bodyPr>
            <a:noAutofit/>
          </a:bodyPr>
          <a:lstStyle/>
          <a:p>
            <a:pPr>
              <a:buNone/>
            </a:pPr>
            <a:r>
              <a:rPr lang="en-GB" sz="3600" dirty="0" smtClean="0"/>
              <a:t>many patient have photo aggravation of their </a:t>
            </a:r>
            <a:r>
              <a:rPr lang="en-GB" sz="3600" dirty="0" err="1" smtClean="0"/>
              <a:t>cd</a:t>
            </a:r>
            <a:r>
              <a:rPr lang="en-GB" sz="3600" dirty="0" smtClean="0"/>
              <a:t>.</a:t>
            </a:r>
          </a:p>
          <a:p>
            <a:r>
              <a:rPr lang="en-GB" sz="3600" dirty="0" smtClean="0"/>
              <a:t> Or develop the dermatitis only upon exposure to light,</a:t>
            </a:r>
          </a:p>
          <a:p>
            <a:r>
              <a:rPr lang="en-GB" sz="3600" dirty="0" smtClean="0"/>
              <a:t> so dermatitis will involve mainly the sun exposed parts. </a:t>
            </a:r>
          </a:p>
          <a:p>
            <a:r>
              <a:rPr lang="en-GB" sz="3600" dirty="0" smtClean="0"/>
              <a:t>s. </a:t>
            </a:r>
            <a:r>
              <a:rPr lang="en-GB" sz="3600" dirty="0" err="1" smtClean="0"/>
              <a:t>a.:face</a:t>
            </a:r>
            <a:r>
              <a:rPr lang="en-GB" sz="3600" dirty="0" smtClean="0"/>
              <a:t>, hands, forearms; with sparing of shaded areas </a:t>
            </a:r>
            <a:r>
              <a:rPr lang="en-GB" sz="3600" dirty="0" err="1" smtClean="0"/>
              <a:t>s.a</a:t>
            </a:r>
            <a:r>
              <a:rPr lang="en-GB" sz="3600" dirty="0" smtClean="0"/>
              <a:t>. under the chin. </a:t>
            </a:r>
          </a:p>
          <a:p>
            <a:r>
              <a:rPr lang="en-GB" sz="3600" dirty="0" err="1" smtClean="0"/>
              <a:t>photopotection</a:t>
            </a:r>
            <a:r>
              <a:rPr lang="en-GB" sz="3600" dirty="0" smtClean="0"/>
              <a:t> is necessary for Rx.</a:t>
            </a:r>
          </a:p>
          <a:p>
            <a:pPr>
              <a:buNone/>
            </a:pPr>
            <a:r>
              <a:rPr lang="en-GB" sz="3600" dirty="0" smtClean="0"/>
              <a:t>  </a:t>
            </a:r>
            <a:endParaRPr lang="en-GB" sz="3600" dirty="0"/>
          </a:p>
        </p:txBody>
      </p:sp>
      <p:sp>
        <p:nvSpPr>
          <p:cNvPr id="5" name="Title 4"/>
          <p:cNvSpPr>
            <a:spLocks noGrp="1"/>
          </p:cNvSpPr>
          <p:nvPr>
            <p:ph type="title"/>
          </p:nvPr>
        </p:nvSpPr>
        <p:spPr>
          <a:xfrm>
            <a:off x="457200" y="0"/>
            <a:ext cx="8229600" cy="762000"/>
          </a:xfrm>
        </p:spPr>
        <p:txBody>
          <a:bodyPr/>
          <a:lstStyle/>
          <a:p>
            <a:pPr algn="l"/>
            <a:r>
              <a:rPr lang="en-GB" b="1" dirty="0" smtClean="0"/>
              <a:t>Photo dermatitis:</a:t>
            </a:r>
            <a:r>
              <a:rPr lang="en-GB" dirty="0" smtClean="0"/>
              <a:t> </a:t>
            </a:r>
            <a:endParaRPr lang="en-GB"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Autofit/>
          </a:bodyPr>
          <a:lstStyle/>
          <a:p>
            <a:r>
              <a:rPr lang="en-GB" sz="6600" b="1" u="sng" dirty="0" smtClean="0">
                <a:solidFill>
                  <a:srgbClr val="FF0000"/>
                </a:solidFill>
              </a:rPr>
              <a:t>ENDOGEOUS ECZEMA</a:t>
            </a:r>
            <a:r>
              <a:rPr lang="en-GB" sz="6600" b="1" dirty="0" smtClean="0">
                <a:solidFill>
                  <a:srgbClr val="FF0000"/>
                </a:solidFill>
              </a:rPr>
              <a:t> </a:t>
            </a:r>
            <a:endParaRPr lang="en-GB" sz="6600" dirty="0">
              <a:solidFill>
                <a:srgbClr val="FF0000"/>
              </a:solidFill>
            </a:endParaRPr>
          </a:p>
        </p:txBody>
      </p:sp>
      <p:sp>
        <p:nvSpPr>
          <p:cNvPr id="6" name="Subtitle 5"/>
          <p:cNvSpPr>
            <a:spLocks noGrp="1"/>
          </p:cNvSpPr>
          <p:nvPr>
            <p:ph type="subTitle" idx="1"/>
          </p:nvPr>
        </p:nvSpPr>
        <p:spPr/>
        <p:txBody>
          <a:bodyPr/>
          <a:lstStyle/>
          <a:p>
            <a:endParaRPr lang="en-GB"/>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6019800"/>
          </a:xfrm>
        </p:spPr>
        <p:txBody>
          <a:bodyPr>
            <a:normAutofit/>
          </a:bodyPr>
          <a:lstStyle/>
          <a:p>
            <a:pPr>
              <a:buNone/>
            </a:pPr>
            <a:r>
              <a:rPr lang="en-GB" b="1" dirty="0" smtClean="0"/>
              <a:t>Definition</a:t>
            </a:r>
            <a:r>
              <a:rPr lang="en-GB" dirty="0" smtClean="0"/>
              <a:t>: </a:t>
            </a:r>
          </a:p>
          <a:p>
            <a:pPr>
              <a:buNone/>
            </a:pPr>
            <a:r>
              <a:rPr lang="en-GB" dirty="0" smtClean="0"/>
              <a:t>Atopic dermatitis (AD) is a type of endogenous eczema</a:t>
            </a:r>
          </a:p>
          <a:p>
            <a:pPr marL="624078" indent="-514350">
              <a:buFont typeface="+mj-lt"/>
              <a:buAutoNum type="arabicPeriod"/>
            </a:pPr>
            <a:r>
              <a:rPr lang="en-GB" b="1" dirty="0" smtClean="0"/>
              <a:t>chronic or chronic relapsing</a:t>
            </a:r>
          </a:p>
          <a:p>
            <a:pPr marL="624078" indent="-514350">
              <a:buFont typeface="+mj-lt"/>
              <a:buAutoNum type="arabicPeriod"/>
            </a:pPr>
            <a:r>
              <a:rPr lang="en-GB" b="1" dirty="0" smtClean="0"/>
              <a:t> pruritic inflammation of the skin,</a:t>
            </a:r>
          </a:p>
          <a:p>
            <a:pPr marL="624078" indent="-514350">
              <a:buFont typeface="+mj-lt"/>
              <a:buAutoNum type="arabicPeriod"/>
            </a:pPr>
            <a:r>
              <a:rPr lang="en-GB" b="1" dirty="0" smtClean="0"/>
              <a:t> it's C.F.&amp; distribution differs according to the age group,</a:t>
            </a:r>
          </a:p>
          <a:p>
            <a:pPr marL="624078" indent="-514350">
              <a:buFont typeface="+mj-lt"/>
              <a:buAutoNum type="arabicPeriod"/>
            </a:pPr>
            <a:r>
              <a:rPr lang="en-GB" b="1" dirty="0" smtClean="0"/>
              <a:t> often occurring in association with a personal or family history of </a:t>
            </a:r>
            <a:r>
              <a:rPr lang="en-GB" b="1" dirty="0" err="1" smtClean="0"/>
              <a:t>atopy</a:t>
            </a:r>
            <a:endParaRPr lang="en-GB" b="1" dirty="0" smtClean="0"/>
          </a:p>
          <a:p>
            <a:pPr marL="624078" indent="-514350">
              <a:buNone/>
            </a:pPr>
            <a:r>
              <a:rPr lang="en-GB" b="1" dirty="0" smtClean="0"/>
              <a:t>( hay fever, asthma, allergic rhinitis, or atopic dermatitis.)</a:t>
            </a:r>
          </a:p>
          <a:p>
            <a:pPr marL="624078" indent="-514350">
              <a:buNone/>
            </a:pPr>
            <a:r>
              <a:rPr lang="en-GB" b="1" dirty="0" smtClean="0">
                <a:solidFill>
                  <a:schemeClr val="bg2">
                    <a:lumMod val="50000"/>
                  </a:schemeClr>
                </a:solidFill>
              </a:rPr>
              <a:t>5-</a:t>
            </a:r>
            <a:r>
              <a:rPr lang="en-GB" b="1" dirty="0" smtClean="0"/>
              <a:t>IgE level usually high</a:t>
            </a:r>
            <a:r>
              <a:rPr lang="en-GB" dirty="0" smtClean="0"/>
              <a:t>. </a:t>
            </a:r>
            <a:endParaRPr lang="en-GB" dirty="0"/>
          </a:p>
        </p:txBody>
      </p:sp>
      <p:sp>
        <p:nvSpPr>
          <p:cNvPr id="2" name="Title 1"/>
          <p:cNvSpPr>
            <a:spLocks noGrp="1"/>
          </p:cNvSpPr>
          <p:nvPr>
            <p:ph type="title"/>
          </p:nvPr>
        </p:nvSpPr>
        <p:spPr>
          <a:xfrm>
            <a:off x="457200" y="274638"/>
            <a:ext cx="8229600" cy="563562"/>
          </a:xfrm>
        </p:spPr>
        <p:txBody>
          <a:bodyPr>
            <a:normAutofit fontScale="90000"/>
          </a:bodyPr>
          <a:lstStyle/>
          <a:p>
            <a:r>
              <a:rPr lang="en-GB" b="1" dirty="0" smtClean="0"/>
              <a:t>Atopic Dermatitis</a:t>
            </a:r>
            <a:r>
              <a:rPr lang="en-GB" dirty="0" smtClean="0"/>
              <a:t/>
            </a:r>
            <a:br>
              <a:rPr lang="en-GB" dirty="0" smtClean="0"/>
            </a:br>
            <a:endParaRPr lang="en-GB"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943600"/>
          </a:xfrm>
        </p:spPr>
        <p:txBody>
          <a:bodyPr>
            <a:normAutofit lnSpcReduction="10000"/>
          </a:bodyPr>
          <a:lstStyle/>
          <a:p>
            <a:r>
              <a:rPr lang="ar-IQ" sz="4000" dirty="0" smtClean="0"/>
              <a:t> </a:t>
            </a:r>
            <a:r>
              <a:rPr lang="en-GB" sz="4400" b="1" dirty="0" smtClean="0"/>
              <a:t>Type I </a:t>
            </a:r>
            <a:r>
              <a:rPr lang="en-GB" sz="4400" b="1" dirty="0" err="1" smtClean="0"/>
              <a:t>hypersensitivityreaction</a:t>
            </a:r>
            <a:endParaRPr lang="ar-IQ" sz="4400" b="1" dirty="0" smtClean="0"/>
          </a:p>
          <a:p>
            <a:r>
              <a:rPr lang="en-GB" sz="4400" b="1" dirty="0" smtClean="0"/>
              <a:t>Interaction of the antigen with </a:t>
            </a:r>
            <a:r>
              <a:rPr lang="en-GB" sz="4400" b="1" dirty="0" err="1" smtClean="0"/>
              <a:t>IgE</a:t>
            </a:r>
            <a:r>
              <a:rPr lang="en-GB" sz="4400" b="1" dirty="0" smtClean="0"/>
              <a:t> (skin-sensitizing</a:t>
            </a:r>
            <a:r>
              <a:rPr lang="ar-IQ" sz="4400" b="1" dirty="0" smtClean="0"/>
              <a:t> </a:t>
            </a:r>
            <a:r>
              <a:rPr lang="en-GB" sz="4400" b="1" dirty="0" smtClean="0"/>
              <a:t>antibody); release of </a:t>
            </a:r>
            <a:r>
              <a:rPr lang="en-GB" sz="4400" b="1" dirty="0" err="1" smtClean="0"/>
              <a:t>vasoactive</a:t>
            </a:r>
            <a:r>
              <a:rPr lang="en-GB" sz="4400" b="1" dirty="0" smtClean="0"/>
              <a:t> substances &amp;inflammatory </a:t>
            </a:r>
            <a:r>
              <a:rPr lang="en-GB" sz="4400" b="1" dirty="0" err="1" smtClean="0"/>
              <a:t>medeators</a:t>
            </a:r>
            <a:r>
              <a:rPr lang="en-GB" sz="4400" b="1" dirty="0" smtClean="0"/>
              <a:t> from both </a:t>
            </a:r>
            <a:r>
              <a:rPr lang="en-GB" sz="4400" b="1" dirty="0" smtClean="0">
                <a:solidFill>
                  <a:schemeClr val="accent2">
                    <a:lumMod val="75000"/>
                  </a:schemeClr>
                </a:solidFill>
              </a:rPr>
              <a:t>mast cells </a:t>
            </a:r>
            <a:r>
              <a:rPr lang="en-GB" sz="4400" b="1" dirty="0" smtClean="0"/>
              <a:t>and </a:t>
            </a:r>
            <a:r>
              <a:rPr lang="en-GB" sz="4400" b="1" dirty="0" err="1" smtClean="0">
                <a:solidFill>
                  <a:schemeClr val="accent2">
                    <a:lumMod val="75000"/>
                  </a:schemeClr>
                </a:solidFill>
              </a:rPr>
              <a:t>basophils</a:t>
            </a:r>
            <a:r>
              <a:rPr lang="ar-IQ" sz="4400" b="1" dirty="0" smtClean="0">
                <a:solidFill>
                  <a:schemeClr val="accent2">
                    <a:lumMod val="75000"/>
                  </a:schemeClr>
                </a:solidFill>
              </a:rPr>
              <a:t>. </a:t>
            </a:r>
            <a:endParaRPr lang="en-GB" sz="4400" b="1" dirty="0">
              <a:solidFill>
                <a:schemeClr val="accent2">
                  <a:lumMod val="75000"/>
                </a:schemeClr>
              </a:solidFill>
            </a:endParaRPr>
          </a:p>
        </p:txBody>
      </p:sp>
      <p:sp>
        <p:nvSpPr>
          <p:cNvPr id="2" name="Title 1"/>
          <p:cNvSpPr>
            <a:spLocks noGrp="1"/>
          </p:cNvSpPr>
          <p:nvPr>
            <p:ph type="title"/>
          </p:nvPr>
        </p:nvSpPr>
        <p:spPr>
          <a:xfrm>
            <a:off x="228600" y="228600"/>
            <a:ext cx="8229600" cy="715962"/>
          </a:xfrm>
        </p:spPr>
        <p:txBody>
          <a:bodyPr>
            <a:normAutofit fontScale="90000"/>
          </a:bodyPr>
          <a:lstStyle/>
          <a:p>
            <a:pPr algn="l"/>
            <a:r>
              <a:rPr lang="en-GB" b="1" dirty="0" err="1" smtClean="0"/>
              <a:t>Pathophysiology</a:t>
            </a:r>
            <a:r>
              <a:rPr lang="en-GB" b="1" dirty="0" smtClean="0"/>
              <a:t>:</a:t>
            </a:r>
            <a:r>
              <a:rPr lang="en-GB" dirty="0" smtClean="0"/>
              <a:t/>
            </a:r>
            <a:br>
              <a:rPr lang="en-GB" dirty="0" smtClean="0"/>
            </a:br>
            <a:endParaRPr lang="en-GB"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400800"/>
          </a:xfrm>
        </p:spPr>
        <p:txBody>
          <a:bodyPr>
            <a:normAutofit/>
          </a:bodyPr>
          <a:lstStyle/>
          <a:p>
            <a:r>
              <a:rPr lang="en-GB" b="1" dirty="0" smtClean="0"/>
              <a:t>Sex: </a:t>
            </a:r>
            <a:r>
              <a:rPr lang="en-GB" dirty="0" smtClean="0"/>
              <a:t>Slightly more common in males than in females.</a:t>
            </a:r>
          </a:p>
          <a:p>
            <a:r>
              <a:rPr lang="en-GB" b="1" dirty="0" smtClean="0"/>
              <a:t>Hereditary Predisposition:</a:t>
            </a:r>
          </a:p>
          <a:p>
            <a:r>
              <a:rPr lang="en-GB" dirty="0" smtClean="0"/>
              <a:t> Over two-thirds of patients have a personal or family history of </a:t>
            </a:r>
            <a:r>
              <a:rPr lang="en-GB" dirty="0" err="1" smtClean="0"/>
              <a:t>atopy</a:t>
            </a:r>
            <a:r>
              <a:rPr lang="en-GB" dirty="0" smtClean="0"/>
              <a:t>,</a:t>
            </a:r>
          </a:p>
          <a:p>
            <a:r>
              <a:rPr lang="en-GB" dirty="0" smtClean="0"/>
              <a:t> with maternal </a:t>
            </a:r>
            <a:r>
              <a:rPr lang="en-GB" dirty="0" err="1" smtClean="0"/>
              <a:t>penetrance</a:t>
            </a:r>
            <a:r>
              <a:rPr lang="en-GB" dirty="0" smtClean="0"/>
              <a:t> stronger than paternal.</a:t>
            </a:r>
          </a:p>
          <a:p>
            <a:r>
              <a:rPr lang="en-GB" dirty="0" smtClean="0"/>
              <a:t> First male baby in the family is more vulnerable to have the disease.</a:t>
            </a:r>
          </a:p>
          <a:p>
            <a:r>
              <a:rPr lang="en-GB" b="1" dirty="0" smtClean="0"/>
              <a:t>Skin Symptoms:</a:t>
            </a:r>
          </a:p>
          <a:p>
            <a:r>
              <a:rPr lang="en-GB" dirty="0" smtClean="0"/>
              <a:t> Patients have dry skin.</a:t>
            </a:r>
          </a:p>
          <a:p>
            <a:r>
              <a:rPr lang="en-GB" dirty="0" smtClean="0"/>
              <a:t> </a:t>
            </a:r>
            <a:r>
              <a:rPr lang="en-GB" dirty="0" err="1" smtClean="0"/>
              <a:t>Pruritus</a:t>
            </a:r>
            <a:r>
              <a:rPr lang="en-GB" dirty="0" smtClean="0"/>
              <a:t> is the sine qua non of atopic D. </a:t>
            </a:r>
          </a:p>
          <a:p>
            <a:r>
              <a:rPr lang="en-GB" dirty="0" smtClean="0">
                <a:solidFill>
                  <a:schemeClr val="accent2">
                    <a:lumMod val="75000"/>
                  </a:schemeClr>
                </a:solidFill>
              </a:rPr>
              <a:t>“Eczema is the itch that rashes.” </a:t>
            </a:r>
          </a:p>
          <a:p>
            <a:r>
              <a:rPr lang="en-GB" dirty="0" smtClean="0">
                <a:solidFill>
                  <a:schemeClr val="accent2">
                    <a:lumMod val="75000"/>
                  </a:schemeClr>
                </a:solidFill>
              </a:rPr>
              <a:t>			</a:t>
            </a:r>
            <a:endParaRPr lang="en-GB" dirty="0">
              <a:solidFill>
                <a:schemeClr val="accent2">
                  <a:lumMod val="75000"/>
                </a:schemeClr>
              </a:solidFill>
            </a:endParaRPr>
          </a:p>
        </p:txBody>
      </p:sp>
      <p:sp>
        <p:nvSpPr>
          <p:cNvPr id="2" name="Title 1"/>
          <p:cNvSpPr>
            <a:spLocks noGrp="1"/>
          </p:cNvSpPr>
          <p:nvPr>
            <p:ph type="title"/>
          </p:nvPr>
        </p:nvSpPr>
        <p:spPr>
          <a:xfrm flipV="1">
            <a:off x="457200" y="228600"/>
            <a:ext cx="8229600" cy="46038"/>
          </a:xfrm>
        </p:spPr>
        <p:txBody>
          <a:bodyPr>
            <a:normAutofit fontScale="90000"/>
          </a:bodyPr>
          <a:lstStyle/>
          <a:p>
            <a:endParaRPr lang="en-GB" dirty="0"/>
          </a:p>
        </p:txBody>
      </p:sp>
      <p:sp>
        <p:nvSpPr>
          <p:cNvPr id="4" name="Right Arrow 3"/>
          <p:cNvSpPr/>
          <p:nvPr/>
        </p:nvSpPr>
        <p:spPr>
          <a:xfrm>
            <a:off x="304800" y="4419600"/>
            <a:ext cx="533400" cy="484632"/>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ight Arrow 4"/>
          <p:cNvSpPr/>
          <p:nvPr/>
        </p:nvSpPr>
        <p:spPr>
          <a:xfrm>
            <a:off x="304800" y="457200"/>
            <a:ext cx="5334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ight Arrow 5"/>
          <p:cNvSpPr/>
          <p:nvPr/>
        </p:nvSpPr>
        <p:spPr>
          <a:xfrm>
            <a:off x="304800" y="1371600"/>
            <a:ext cx="5334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638800"/>
          </a:xfrm>
        </p:spPr>
        <p:txBody>
          <a:bodyPr>
            <a:normAutofit/>
          </a:bodyPr>
          <a:lstStyle/>
          <a:p>
            <a:pPr>
              <a:buNone/>
            </a:pPr>
            <a:r>
              <a:rPr lang="en-GB" b="1" dirty="0" smtClean="0"/>
              <a:t>1-INFANTILE ATOPIC DERMATITIS</a:t>
            </a:r>
            <a:endParaRPr lang="en-GB" dirty="0" smtClean="0"/>
          </a:p>
          <a:p>
            <a:r>
              <a:rPr lang="en-GB" b="1" dirty="0" smtClean="0"/>
              <a:t>Age:</a:t>
            </a:r>
            <a:r>
              <a:rPr lang="en-GB" dirty="0" smtClean="0"/>
              <a:t> in first 2 months TO 2 years of life. </a:t>
            </a:r>
          </a:p>
          <a:p>
            <a:r>
              <a:rPr lang="en-GB" b="1" dirty="0" smtClean="0"/>
              <a:t>Skin Lesions:</a:t>
            </a:r>
            <a:r>
              <a:rPr lang="en-GB" dirty="0" smtClean="0"/>
              <a:t> Itching, intense erythema, oedema, oozing surface , </a:t>
            </a:r>
            <a:r>
              <a:rPr lang="en-GB" dirty="0" err="1" smtClean="0"/>
              <a:t>vesiculation</a:t>
            </a:r>
            <a:r>
              <a:rPr lang="en-GB" dirty="0" smtClean="0"/>
              <a:t>, erosion  crusting.</a:t>
            </a:r>
          </a:p>
          <a:p>
            <a:r>
              <a:rPr lang="en-GB" dirty="0" smtClean="0"/>
              <a:t> Infant usually irritable.</a:t>
            </a:r>
          </a:p>
          <a:p>
            <a:r>
              <a:rPr lang="en-GB" b="1" dirty="0" smtClean="0"/>
              <a:t>DISTRIBUTION:</a:t>
            </a:r>
          </a:p>
          <a:p>
            <a:pPr>
              <a:buNone/>
            </a:pPr>
            <a:r>
              <a:rPr lang="en-GB" dirty="0" smtClean="0"/>
              <a:t>face, </a:t>
            </a:r>
          </a:p>
          <a:p>
            <a:pPr>
              <a:buNone/>
            </a:pPr>
            <a:r>
              <a:rPr lang="en-GB" dirty="0" smtClean="0"/>
              <a:t>lateral aspects of the legs,</a:t>
            </a:r>
          </a:p>
          <a:p>
            <a:pPr>
              <a:buNone/>
            </a:pPr>
            <a:r>
              <a:rPr lang="en-GB" dirty="0" smtClean="0"/>
              <a:t>trunk </a:t>
            </a:r>
          </a:p>
          <a:p>
            <a:pPr>
              <a:buNone/>
            </a:pPr>
            <a:r>
              <a:rPr lang="en-GB" dirty="0" smtClean="0"/>
              <a:t>arms. </a:t>
            </a:r>
          </a:p>
          <a:p>
            <a:endParaRPr lang="en-GB" dirty="0"/>
          </a:p>
        </p:txBody>
      </p:sp>
      <p:sp>
        <p:nvSpPr>
          <p:cNvPr id="2" name="Title 1"/>
          <p:cNvSpPr>
            <a:spLocks noGrp="1"/>
          </p:cNvSpPr>
          <p:nvPr>
            <p:ph type="title"/>
          </p:nvPr>
        </p:nvSpPr>
        <p:spPr>
          <a:xfrm>
            <a:off x="457200" y="274638"/>
            <a:ext cx="8229600" cy="868362"/>
          </a:xfrm>
        </p:spPr>
        <p:txBody>
          <a:bodyPr/>
          <a:lstStyle/>
          <a:p>
            <a:r>
              <a:rPr lang="en-GB" b="1" dirty="0" smtClean="0"/>
              <a:t>Stages of AD</a:t>
            </a:r>
            <a:endParaRPr lang="en-GB"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792288" y="5791200"/>
            <a:ext cx="5486400" cy="381000"/>
          </a:xfrm>
        </p:spPr>
        <p:txBody>
          <a:bodyPr/>
          <a:lstStyle/>
          <a:p>
            <a:endParaRPr lang="en-GB" dirty="0"/>
          </a:p>
        </p:txBody>
      </p:sp>
      <p:pic>
        <p:nvPicPr>
          <p:cNvPr id="4098" name="Picture 2"/>
          <p:cNvPicPr>
            <a:picLocks noGrp="1" noChangeAspect="1" noChangeArrowheads="1"/>
          </p:cNvPicPr>
          <p:nvPr>
            <p:ph type="pic" idx="1"/>
          </p:nvPr>
        </p:nvPicPr>
        <p:blipFill>
          <a:blip r:embed="rId2"/>
          <a:srcRect t="30514" b="30514"/>
          <a:stretch>
            <a:fillRect/>
          </a:stretch>
        </p:blipFill>
        <p:spPr bwMode="auto">
          <a:xfrm>
            <a:off x="228600" y="381000"/>
            <a:ext cx="8686800" cy="6324600"/>
          </a:xfrm>
          <a:prstGeom prst="rect">
            <a:avLst/>
          </a:prstGeom>
          <a:noFill/>
          <a:ln w="9525">
            <a:noFill/>
            <a:miter lim="800000"/>
            <a:headEnd/>
            <a:tailEnd/>
          </a:ln>
          <a:effectLst/>
        </p:spPr>
      </p:pic>
      <p:sp>
        <p:nvSpPr>
          <p:cNvPr id="2" name="Title 1"/>
          <p:cNvSpPr>
            <a:spLocks noGrp="1"/>
          </p:cNvSpPr>
          <p:nvPr>
            <p:ph type="title"/>
          </p:nvPr>
        </p:nvSpPr>
        <p:spPr>
          <a:xfrm>
            <a:off x="152400" y="5334000"/>
            <a:ext cx="8839200" cy="1524000"/>
          </a:xfrm>
        </p:spPr>
        <p:txBody>
          <a:bodyPr>
            <a:normAutofit/>
          </a:bodyPr>
          <a:lstStyle/>
          <a:p>
            <a:r>
              <a:rPr lang="en-GB" dirty="0" smtClean="0"/>
              <a:t>.</a:t>
            </a:r>
            <a:endParaRPr lang="en-GB"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lstStyle/>
          <a:p>
            <a:endParaRPr lang="en-GB" dirty="0"/>
          </a:p>
        </p:txBody>
      </p:sp>
      <p:pic>
        <p:nvPicPr>
          <p:cNvPr id="5123" name="Picture 3"/>
          <p:cNvPicPr>
            <a:picLocks noGrp="1" noChangeAspect="1" noChangeArrowheads="1"/>
          </p:cNvPicPr>
          <p:nvPr>
            <p:ph type="pic" idx="1"/>
          </p:nvPr>
        </p:nvPicPr>
        <p:blipFill>
          <a:blip r:embed="rId2"/>
          <a:srcRect t="17487" b="17487"/>
          <a:stretch>
            <a:fillRect/>
          </a:stretch>
        </p:blipFill>
        <p:spPr bwMode="auto">
          <a:xfrm>
            <a:off x="1600200" y="304800"/>
            <a:ext cx="5867400" cy="5334000"/>
          </a:xfrm>
          <a:prstGeom prst="rect">
            <a:avLst/>
          </a:prstGeom>
          <a:noFill/>
          <a:ln w="9525">
            <a:noFill/>
            <a:miter lim="800000"/>
            <a:headEnd/>
            <a:tailEnd/>
          </a:ln>
          <a:effectLst/>
        </p:spPr>
      </p:pic>
      <p:sp>
        <p:nvSpPr>
          <p:cNvPr id="2" name="Title 1"/>
          <p:cNvSpPr>
            <a:spLocks noGrp="1"/>
          </p:cNvSpPr>
          <p:nvPr>
            <p:ph type="title"/>
          </p:nvPr>
        </p:nvSpPr>
        <p:spPr/>
        <p:txBody>
          <a:bodyPr/>
          <a:lstStyle/>
          <a:p>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09600"/>
            <a:ext cx="8229600" cy="5973763"/>
          </a:xfrm>
        </p:spPr>
        <p:txBody>
          <a:bodyPr>
            <a:normAutofit/>
          </a:bodyPr>
          <a:lstStyle/>
          <a:p>
            <a:r>
              <a:rPr lang="en-GB" sz="3600" b="1" u="sng" dirty="0" smtClean="0"/>
              <a:t>Eczema (Dermatitis)</a:t>
            </a:r>
            <a:endParaRPr lang="en-GB" sz="3600" dirty="0" smtClean="0"/>
          </a:p>
          <a:p>
            <a:r>
              <a:rPr lang="en-GB" sz="3600" dirty="0" smtClean="0"/>
              <a:t>(Eczema) is a Latin ward means boiling. Eczema=Dermatitis=inflammation of skin.   </a:t>
            </a:r>
          </a:p>
          <a:p>
            <a:r>
              <a:rPr lang="en-GB" sz="3600" dirty="0" smtClean="0"/>
              <a:t>Eczema is an inflammatory disorder of the skin due to an exogenous or endogenous cause.  It may be acute, </a:t>
            </a:r>
            <a:r>
              <a:rPr lang="en-GB" sz="3600" dirty="0" err="1" smtClean="0"/>
              <a:t>subacute</a:t>
            </a:r>
            <a:r>
              <a:rPr lang="en-GB" sz="3600" dirty="0" smtClean="0"/>
              <a:t>, or chronic.</a:t>
            </a:r>
          </a:p>
          <a:p>
            <a:endParaRPr lang="en-GB" sz="3600" dirty="0"/>
          </a:p>
        </p:txBody>
      </p:sp>
      <p:sp>
        <p:nvSpPr>
          <p:cNvPr id="2" name="Title 1"/>
          <p:cNvSpPr>
            <a:spLocks noGrp="1"/>
          </p:cNvSpPr>
          <p:nvPr>
            <p:ph type="title"/>
          </p:nvPr>
        </p:nvSpPr>
        <p:spPr/>
        <p:txBody>
          <a:bodyPr/>
          <a:lstStyle/>
          <a:p>
            <a:endParaRPr lang="en-GB"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990600"/>
            <a:ext cx="8229600" cy="5638800"/>
          </a:xfrm>
        </p:spPr>
        <p:txBody>
          <a:bodyPr>
            <a:noAutofit/>
          </a:bodyPr>
          <a:lstStyle/>
          <a:p>
            <a:r>
              <a:rPr lang="en-GB" sz="3600" dirty="0" smtClean="0"/>
              <a:t>May evolve from infantile AD. Or starts de novo.</a:t>
            </a:r>
          </a:p>
          <a:p>
            <a:r>
              <a:rPr lang="en-GB" sz="3600" b="1" dirty="0" smtClean="0"/>
              <a:t>Skin Lesions:</a:t>
            </a:r>
          </a:p>
          <a:p>
            <a:r>
              <a:rPr lang="en-GB" sz="3600" dirty="0" smtClean="0"/>
              <a:t> </a:t>
            </a:r>
            <a:r>
              <a:rPr lang="en-GB" sz="3600" dirty="0" err="1" smtClean="0"/>
              <a:t>Papular</a:t>
            </a:r>
            <a:r>
              <a:rPr lang="en-GB" sz="3600" dirty="0" smtClean="0"/>
              <a:t>, </a:t>
            </a:r>
            <a:r>
              <a:rPr lang="en-GB" sz="3600" dirty="0" err="1" smtClean="0"/>
              <a:t>scaly,lichenified</a:t>
            </a:r>
            <a:r>
              <a:rPr lang="en-GB" sz="3600" dirty="0" smtClean="0"/>
              <a:t> plaques.</a:t>
            </a:r>
          </a:p>
          <a:p>
            <a:r>
              <a:rPr lang="en-GB" sz="3600" b="1" dirty="0" smtClean="0"/>
              <a:t>DISTRIBUTION:</a:t>
            </a:r>
            <a:r>
              <a:rPr lang="en-GB" sz="3600" dirty="0" smtClean="0"/>
              <a:t> </a:t>
            </a:r>
          </a:p>
          <a:p>
            <a:r>
              <a:rPr lang="en-GB" sz="3600" dirty="0" err="1" smtClean="0"/>
              <a:t>antecubital</a:t>
            </a:r>
            <a:r>
              <a:rPr lang="en-GB" sz="3600" dirty="0" smtClean="0"/>
              <a:t> and </a:t>
            </a:r>
            <a:r>
              <a:rPr lang="en-GB" sz="3600" dirty="0" err="1" smtClean="0"/>
              <a:t>popliteal</a:t>
            </a:r>
            <a:r>
              <a:rPr lang="en-GB" sz="3600" dirty="0" smtClean="0"/>
              <a:t> </a:t>
            </a:r>
            <a:r>
              <a:rPr lang="en-GB" sz="3600" dirty="0" err="1" smtClean="0"/>
              <a:t>fossae</a:t>
            </a:r>
            <a:r>
              <a:rPr lang="en-GB" sz="3600" dirty="0" smtClean="0"/>
              <a:t>, wrists</a:t>
            </a:r>
          </a:p>
          <a:p>
            <a:r>
              <a:rPr lang="en-GB" sz="3600" dirty="0" smtClean="0"/>
              <a:t>.May</a:t>
            </a:r>
            <a:r>
              <a:rPr lang="en-GB" sz="3600" b="1" dirty="0" smtClean="0"/>
              <a:t> </a:t>
            </a:r>
            <a:r>
              <a:rPr lang="en-GB" sz="3600" dirty="0" smtClean="0"/>
              <a:t>resolve at his stage or continue to adulthood</a:t>
            </a:r>
            <a:endParaRPr lang="en-GB" sz="3600" dirty="0"/>
          </a:p>
        </p:txBody>
      </p:sp>
      <p:sp>
        <p:nvSpPr>
          <p:cNvPr id="5" name="Title 4"/>
          <p:cNvSpPr>
            <a:spLocks noGrp="1"/>
          </p:cNvSpPr>
          <p:nvPr>
            <p:ph type="title"/>
          </p:nvPr>
        </p:nvSpPr>
        <p:spPr>
          <a:xfrm>
            <a:off x="457200" y="274638"/>
            <a:ext cx="8229600" cy="639762"/>
          </a:xfrm>
        </p:spPr>
        <p:txBody>
          <a:bodyPr>
            <a:normAutofit fontScale="90000"/>
          </a:bodyPr>
          <a:lstStyle/>
          <a:p>
            <a:r>
              <a:rPr lang="en-GB" sz="4000" b="1" dirty="0" smtClean="0"/>
              <a:t/>
            </a:r>
            <a:br>
              <a:rPr lang="en-GB" sz="4000" b="1" dirty="0" smtClean="0"/>
            </a:br>
            <a:r>
              <a:rPr lang="en-GB" sz="4000" b="1" dirty="0" smtClean="0"/>
              <a:t>CHILDHOOD-TYPE ATOPIC DERMATITIS</a:t>
            </a:r>
            <a:r>
              <a:rPr lang="en-GB" sz="4000" dirty="0" smtClean="0"/>
              <a:t/>
            </a:r>
            <a:br>
              <a:rPr lang="en-GB" sz="4000" dirty="0" smtClean="0"/>
            </a:br>
            <a:endParaRPr lang="en-GB"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lstStyle/>
          <a:p>
            <a:endParaRPr lang="en-GB"/>
          </a:p>
        </p:txBody>
      </p:sp>
      <p:pic>
        <p:nvPicPr>
          <p:cNvPr id="31746" name="Picture 2" descr="E:\ec\img0044.gif">
            <a:hlinkClick r:id="rId2"/>
          </p:cNvPr>
          <p:cNvPicPr>
            <a:picLocks noGrp="1" noChangeAspect="1" noChangeArrowheads="1"/>
          </p:cNvPicPr>
          <p:nvPr>
            <p:ph type="pic" idx="1"/>
          </p:nvPr>
        </p:nvPicPr>
        <p:blipFill>
          <a:blip r:embed="rId3"/>
          <a:srcRect l="5556" r="5556"/>
          <a:stretch>
            <a:fillRect/>
          </a:stretch>
        </p:blipFill>
        <p:spPr bwMode="auto">
          <a:xfrm>
            <a:off x="1219200" y="612774"/>
            <a:ext cx="6477000" cy="5483225"/>
          </a:xfrm>
          <a:prstGeom prst="rect">
            <a:avLst/>
          </a:prstGeom>
          <a:noFill/>
        </p:spPr>
      </p:pic>
      <p:sp>
        <p:nvSpPr>
          <p:cNvPr id="2" name="Title 1"/>
          <p:cNvSpPr>
            <a:spLocks noGrp="1"/>
          </p:cNvSpPr>
          <p:nvPr>
            <p:ph type="title"/>
          </p:nvPr>
        </p:nvSpPr>
        <p:spPr/>
        <p:txBody>
          <a:bodyPr/>
          <a:lstStyle/>
          <a:p>
            <a:endParaRPr lang="en-GB"/>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638800"/>
          </a:xfrm>
        </p:spPr>
        <p:txBody>
          <a:bodyPr>
            <a:normAutofit/>
          </a:bodyPr>
          <a:lstStyle/>
          <a:p>
            <a:pPr>
              <a:buNone/>
            </a:pPr>
            <a:r>
              <a:rPr lang="en-GB" dirty="0" smtClean="0"/>
              <a:t>May evolve per se or arise from childhood AD. </a:t>
            </a:r>
          </a:p>
          <a:p>
            <a:pPr>
              <a:buNone/>
            </a:pPr>
            <a:r>
              <a:rPr lang="en-GB" b="1" dirty="0" smtClean="0"/>
              <a:t>Skin Lesions:</a:t>
            </a:r>
            <a:r>
              <a:rPr lang="en-GB" dirty="0" smtClean="0"/>
              <a:t> </a:t>
            </a:r>
          </a:p>
          <a:p>
            <a:r>
              <a:rPr lang="en-GB" dirty="0" smtClean="0"/>
              <a:t>Itching is severe &amp; paroxysmal,</a:t>
            </a:r>
          </a:p>
          <a:p>
            <a:r>
              <a:rPr lang="en-GB" dirty="0" smtClean="0"/>
              <a:t> scaling, dryness, lichenification ± fissuring.</a:t>
            </a:r>
          </a:p>
          <a:p>
            <a:r>
              <a:rPr lang="en-GB" dirty="0" smtClean="0"/>
              <a:t> </a:t>
            </a:r>
            <a:r>
              <a:rPr lang="en-GB" b="1" dirty="0" smtClean="0"/>
              <a:t>Distribution of Lesions</a:t>
            </a:r>
            <a:r>
              <a:rPr lang="en-GB" dirty="0" smtClean="0"/>
              <a:t>: </a:t>
            </a:r>
          </a:p>
          <a:p>
            <a:r>
              <a:rPr lang="en-GB" dirty="0" smtClean="0"/>
              <a:t>flexures, front and sides of the neck,</a:t>
            </a:r>
          </a:p>
          <a:p>
            <a:r>
              <a:rPr lang="en-GB" dirty="0" smtClean="0"/>
              <a:t> eyelids, forehead, face,</a:t>
            </a:r>
          </a:p>
          <a:p>
            <a:r>
              <a:rPr lang="en-GB" dirty="0" smtClean="0"/>
              <a:t> wrists, and dorsa of the feet and hands,</a:t>
            </a:r>
          </a:p>
          <a:p>
            <a:r>
              <a:rPr lang="en-GB" dirty="0" smtClean="0"/>
              <a:t> or generalized.</a:t>
            </a:r>
          </a:p>
          <a:p>
            <a:r>
              <a:rPr lang="en-GB" b="1" dirty="0" err="1" smtClean="0"/>
              <a:t>Besnier's</a:t>
            </a:r>
            <a:r>
              <a:rPr lang="en-GB" b="1" dirty="0" smtClean="0"/>
              <a:t> </a:t>
            </a:r>
            <a:r>
              <a:rPr lang="en-GB" b="1" dirty="0" err="1" smtClean="0"/>
              <a:t>prurigo</a:t>
            </a:r>
            <a:r>
              <a:rPr lang="en-GB" b="1" dirty="0" smtClean="0"/>
              <a:t>: </a:t>
            </a:r>
            <a:r>
              <a:rPr lang="en-GB" dirty="0" smtClean="0"/>
              <a:t>This is a term used to describe a predominantly excoriated (scratched) skin in atopic eczema.</a:t>
            </a:r>
            <a:endParaRPr lang="en-GB" dirty="0"/>
          </a:p>
        </p:txBody>
      </p:sp>
      <p:sp>
        <p:nvSpPr>
          <p:cNvPr id="2" name="Title 1"/>
          <p:cNvSpPr>
            <a:spLocks noGrp="1"/>
          </p:cNvSpPr>
          <p:nvPr>
            <p:ph type="title"/>
          </p:nvPr>
        </p:nvSpPr>
        <p:spPr/>
        <p:txBody>
          <a:bodyPr>
            <a:normAutofit fontScale="90000"/>
          </a:bodyPr>
          <a:lstStyle/>
          <a:p>
            <a:r>
              <a:rPr lang="en-GB" b="1" dirty="0" smtClean="0"/>
              <a:t>3-ADULT-TYPE ATOPIC DERMATITIS</a:t>
            </a:r>
            <a:endParaRPr lang="en-GB"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lstStyle/>
          <a:p>
            <a:endParaRPr lang="en-GB"/>
          </a:p>
        </p:txBody>
      </p:sp>
      <p:pic>
        <p:nvPicPr>
          <p:cNvPr id="6146" name="Picture 2"/>
          <p:cNvPicPr>
            <a:picLocks noGrp="1" noChangeAspect="1" noChangeArrowheads="1"/>
          </p:cNvPicPr>
          <p:nvPr>
            <p:ph type="pic" idx="1"/>
          </p:nvPr>
        </p:nvPicPr>
        <p:blipFill>
          <a:blip r:embed="rId2"/>
          <a:srcRect t="16718" b="16718"/>
          <a:stretch>
            <a:fillRect/>
          </a:stretch>
        </p:blipFill>
        <p:spPr bwMode="auto">
          <a:xfrm>
            <a:off x="1447800" y="612774"/>
            <a:ext cx="6019800" cy="5559425"/>
          </a:xfrm>
          <a:prstGeom prst="rect">
            <a:avLst/>
          </a:prstGeom>
          <a:noFill/>
          <a:ln w="9525">
            <a:noFill/>
            <a:miter lim="800000"/>
            <a:headEnd/>
            <a:tailEnd/>
          </a:ln>
          <a:effectLst/>
        </p:spPr>
      </p:pic>
      <p:sp>
        <p:nvSpPr>
          <p:cNvPr id="2" name="Title 1"/>
          <p:cNvSpPr>
            <a:spLocks noGrp="1"/>
          </p:cNvSpPr>
          <p:nvPr>
            <p:ph type="title"/>
          </p:nvPr>
        </p:nvSpPr>
        <p:spPr>
          <a:xfrm>
            <a:off x="1792288" y="6324600"/>
            <a:ext cx="5486400" cy="533400"/>
          </a:xfrm>
        </p:spPr>
        <p:txBody>
          <a:bodyPr>
            <a:normAutofit fontScale="90000"/>
          </a:bodyPr>
          <a:lstStyle/>
          <a:p>
            <a:endParaRPr lang="en-GB"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447800"/>
            <a:ext cx="8229600" cy="5410200"/>
          </a:xfrm>
        </p:spPr>
        <p:txBody>
          <a:bodyPr>
            <a:normAutofit fontScale="32500" lnSpcReduction="20000"/>
          </a:bodyPr>
          <a:lstStyle/>
          <a:p>
            <a:r>
              <a:rPr lang="en-GB" sz="4400" dirty="0" smtClean="0"/>
              <a:t>1- </a:t>
            </a:r>
            <a:r>
              <a:rPr lang="en-GB" sz="10000" b="1" dirty="0" err="1" smtClean="0"/>
              <a:t>Bactereal</a:t>
            </a:r>
            <a:r>
              <a:rPr lang="en-GB" sz="10000" b="1" dirty="0" smtClean="0"/>
              <a:t> infections </a:t>
            </a:r>
            <a:r>
              <a:rPr lang="en-GB" sz="10000" b="1" dirty="0" err="1" smtClean="0"/>
              <a:t>ex.s.aureus</a:t>
            </a:r>
            <a:r>
              <a:rPr lang="en-GB" sz="10000" b="1" dirty="0" smtClean="0"/>
              <a:t> infection.</a:t>
            </a:r>
          </a:p>
          <a:p>
            <a:r>
              <a:rPr lang="en-GB" sz="10000" b="1" dirty="0" smtClean="0"/>
              <a:t>2-severe viral infections </a:t>
            </a:r>
            <a:r>
              <a:rPr lang="en-GB" sz="10000" b="1" dirty="0" err="1" smtClean="0"/>
              <a:t>s.a</a:t>
            </a:r>
            <a:r>
              <a:rPr lang="en-GB" sz="10000" b="1" dirty="0" smtClean="0"/>
              <a:t>. herpes simplex infection (eczema </a:t>
            </a:r>
            <a:r>
              <a:rPr lang="en-GB" sz="10000" b="1" dirty="0" err="1" smtClean="0"/>
              <a:t>herpeticum</a:t>
            </a:r>
            <a:r>
              <a:rPr lang="en-GB" sz="10000" b="1" dirty="0" smtClean="0"/>
              <a:t>). widespread infection with the herpes simplex. </a:t>
            </a:r>
          </a:p>
          <a:p>
            <a:r>
              <a:rPr lang="en-GB" sz="10000" b="1" dirty="0" smtClean="0"/>
              <a:t>3-poor growth.</a:t>
            </a:r>
          </a:p>
          <a:p>
            <a:r>
              <a:rPr lang="en-GB" sz="10000" b="1" dirty="0" smtClean="0"/>
              <a:t>4-Local&amp; systemic SE. Of steroids.</a:t>
            </a:r>
          </a:p>
          <a:p>
            <a:r>
              <a:rPr lang="en-GB" sz="10000" b="1" dirty="0" smtClean="0"/>
              <a:t>5-Negative psychological effects</a:t>
            </a:r>
            <a:endParaRPr lang="en-GB" sz="10000" b="1" dirty="0"/>
          </a:p>
        </p:txBody>
      </p:sp>
      <p:sp>
        <p:nvSpPr>
          <p:cNvPr id="5" name="Title 4"/>
          <p:cNvSpPr>
            <a:spLocks noGrp="1"/>
          </p:cNvSpPr>
          <p:nvPr>
            <p:ph type="title"/>
          </p:nvPr>
        </p:nvSpPr>
        <p:spPr>
          <a:xfrm>
            <a:off x="457200" y="0"/>
            <a:ext cx="8229600" cy="1371600"/>
          </a:xfrm>
        </p:spPr>
        <p:txBody>
          <a:bodyPr>
            <a:normAutofit/>
          </a:bodyPr>
          <a:lstStyle/>
          <a:p>
            <a:pPr algn="l"/>
            <a:r>
              <a:rPr lang="en-GB" b="1" dirty="0" smtClean="0">
                <a:solidFill>
                  <a:schemeClr val="accent2"/>
                </a:solidFill>
              </a:rPr>
              <a:t>Complications:</a:t>
            </a:r>
            <a:r>
              <a:rPr lang="en-GB" dirty="0" smtClean="0">
                <a:solidFill>
                  <a:schemeClr val="accent2"/>
                </a:solidFill>
              </a:rPr>
              <a:t/>
            </a:r>
            <a:br>
              <a:rPr lang="en-GB" dirty="0" smtClean="0">
                <a:solidFill>
                  <a:schemeClr val="accent2"/>
                </a:solidFill>
              </a:rPr>
            </a:br>
            <a:endParaRPr lang="en-GB" dirty="0">
              <a:solidFill>
                <a:schemeClr val="accent2"/>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normAutofit fontScale="85000" lnSpcReduction="20000"/>
          </a:bodyPr>
          <a:lstStyle/>
          <a:p>
            <a:r>
              <a:rPr lang="en-GB" sz="5400" dirty="0" smtClean="0"/>
              <a:t>eczema </a:t>
            </a:r>
            <a:r>
              <a:rPr lang="en-GB" sz="5400" dirty="0" err="1" smtClean="0"/>
              <a:t>herpeticum</a:t>
            </a:r>
            <a:endParaRPr lang="en-GB" dirty="0"/>
          </a:p>
        </p:txBody>
      </p:sp>
      <p:sp>
        <p:nvSpPr>
          <p:cNvPr id="3" name="Picture Placeholder 2"/>
          <p:cNvSpPr>
            <a:spLocks noGrp="1"/>
          </p:cNvSpPr>
          <p:nvPr>
            <p:ph type="pic" idx="1"/>
          </p:nvPr>
        </p:nvSpPr>
        <p:spPr/>
      </p:sp>
      <p:sp>
        <p:nvSpPr>
          <p:cNvPr id="2" name="Title 1"/>
          <p:cNvSpPr>
            <a:spLocks noGrp="1"/>
          </p:cNvSpPr>
          <p:nvPr>
            <p:ph type="title"/>
          </p:nvPr>
        </p:nvSpPr>
        <p:spPr/>
        <p:txBody>
          <a:bodyPr/>
          <a:lstStyle/>
          <a:p>
            <a:endParaRPr lang="en-GB"/>
          </a:p>
        </p:txBody>
      </p:sp>
      <p:pic>
        <p:nvPicPr>
          <p:cNvPr id="28674" name="Picture 2" descr="E:\ec\img0029.jpg"/>
          <p:cNvPicPr>
            <a:picLocks noChangeAspect="1" noChangeArrowheads="1"/>
          </p:cNvPicPr>
          <p:nvPr/>
        </p:nvPicPr>
        <p:blipFill>
          <a:blip r:embed="rId2"/>
          <a:srcRect/>
          <a:stretch>
            <a:fillRect/>
          </a:stretch>
        </p:blipFill>
        <p:spPr bwMode="auto">
          <a:xfrm>
            <a:off x="1066800" y="457200"/>
            <a:ext cx="7315200" cy="487680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762000"/>
            <a:ext cx="8229600" cy="5364163"/>
          </a:xfrm>
        </p:spPr>
        <p:txBody>
          <a:bodyPr/>
          <a:lstStyle/>
          <a:p>
            <a:r>
              <a:rPr lang="en-GB" sz="4400" b="1" dirty="0" smtClean="0"/>
              <a:t>1-</a:t>
            </a:r>
            <a:r>
              <a:rPr lang="en-GB" sz="4400" dirty="0" smtClean="0"/>
              <a:t>CBP. Shows </a:t>
            </a:r>
            <a:r>
              <a:rPr lang="en-GB" sz="4400" dirty="0" err="1" smtClean="0"/>
              <a:t>eosinophilia</a:t>
            </a:r>
            <a:r>
              <a:rPr lang="en-GB" sz="4400" b="1" dirty="0" smtClean="0"/>
              <a:t>.</a:t>
            </a:r>
            <a:endParaRPr lang="en-GB" sz="4400" dirty="0" smtClean="0"/>
          </a:p>
          <a:p>
            <a:r>
              <a:rPr lang="en-GB" sz="4400" dirty="0" smtClean="0"/>
              <a:t>2-Total </a:t>
            </a:r>
            <a:r>
              <a:rPr lang="en-GB" sz="4400" dirty="0" err="1" smtClean="0"/>
              <a:t>IgE</a:t>
            </a:r>
            <a:r>
              <a:rPr lang="en-GB" sz="4400" dirty="0" smtClean="0"/>
              <a:t>:</a:t>
            </a:r>
          </a:p>
          <a:p>
            <a:pPr>
              <a:buNone/>
            </a:pPr>
            <a:r>
              <a:rPr lang="en-GB" sz="4400" dirty="0" smtClean="0"/>
              <a:t> Increased </a:t>
            </a:r>
            <a:r>
              <a:rPr lang="en-GB" sz="4400" dirty="0" err="1" smtClean="0"/>
              <a:t>IgE</a:t>
            </a:r>
            <a:r>
              <a:rPr lang="en-GB" sz="4400" dirty="0" smtClean="0"/>
              <a:t> in serum.</a:t>
            </a:r>
          </a:p>
          <a:p>
            <a:r>
              <a:rPr lang="en-GB" sz="4400" dirty="0" smtClean="0"/>
              <a:t>3-Radioallergosorbent Testing (RAST):</a:t>
            </a:r>
          </a:p>
          <a:p>
            <a:pPr>
              <a:buNone/>
            </a:pPr>
            <a:r>
              <a:rPr lang="en-GB" sz="4400" dirty="0" smtClean="0"/>
              <a:t> detects specific </a:t>
            </a:r>
            <a:r>
              <a:rPr lang="en-GB" sz="4400" dirty="0" err="1" smtClean="0"/>
              <a:t>IgE</a:t>
            </a:r>
            <a:r>
              <a:rPr lang="en-GB" sz="4400" dirty="0" smtClean="0"/>
              <a:t> for causative allergen.  </a:t>
            </a:r>
          </a:p>
          <a:p>
            <a:endParaRPr lang="en-GB" dirty="0"/>
          </a:p>
        </p:txBody>
      </p:sp>
      <p:sp>
        <p:nvSpPr>
          <p:cNvPr id="5" name="Title 4"/>
          <p:cNvSpPr>
            <a:spLocks noGrp="1"/>
          </p:cNvSpPr>
          <p:nvPr>
            <p:ph type="title"/>
          </p:nvPr>
        </p:nvSpPr>
        <p:spPr>
          <a:xfrm>
            <a:off x="457200" y="274638"/>
            <a:ext cx="8229600" cy="639762"/>
          </a:xfrm>
        </p:spPr>
        <p:txBody>
          <a:bodyPr>
            <a:normAutofit fontScale="90000"/>
          </a:bodyPr>
          <a:lstStyle/>
          <a:p>
            <a:pPr algn="l"/>
            <a:r>
              <a:rPr lang="en-GB" b="1" dirty="0" smtClean="0"/>
              <a:t>Investigations:</a:t>
            </a:r>
            <a:r>
              <a:rPr lang="en-GB" dirty="0" smtClean="0"/>
              <a:t/>
            </a:r>
            <a:br>
              <a:rPr lang="en-GB" dirty="0" smtClean="0"/>
            </a:br>
            <a:endParaRPr lang="en-GB"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867400"/>
          </a:xfrm>
        </p:spPr>
        <p:txBody>
          <a:bodyPr>
            <a:normAutofit/>
          </a:bodyPr>
          <a:lstStyle/>
          <a:p>
            <a:pPr marL="514350" indent="-514350">
              <a:buFont typeface="+mj-lt"/>
              <a:buAutoNum type="arabicPeriod"/>
            </a:pPr>
            <a:r>
              <a:rPr lang="en-GB" dirty="0" smtClean="0">
                <a:hlinkClick r:id="rId2"/>
              </a:rPr>
              <a:t> scabies</a:t>
            </a:r>
            <a:r>
              <a:rPr lang="en-GB" dirty="0" smtClean="0"/>
              <a:t>.</a:t>
            </a:r>
          </a:p>
          <a:p>
            <a:pPr marL="514350" indent="-514350">
              <a:buFont typeface="+mj-lt"/>
              <a:buAutoNum type="arabicPeriod"/>
            </a:pPr>
            <a:r>
              <a:rPr lang="en-GB" dirty="0" err="1" smtClean="0"/>
              <a:t>Xerosis</a:t>
            </a:r>
            <a:endParaRPr lang="en-GB" dirty="0" smtClean="0"/>
          </a:p>
          <a:p>
            <a:pPr marL="514350" lvl="0" indent="-514350">
              <a:buFont typeface="+mj-lt"/>
              <a:buAutoNum type="arabicPeriod"/>
            </a:pPr>
            <a:r>
              <a:rPr lang="en-GB" dirty="0" smtClean="0"/>
              <a:t>systemic causes of itching.</a:t>
            </a:r>
          </a:p>
          <a:p>
            <a:pPr marL="514350" lvl="0" indent="-514350">
              <a:buFont typeface="+mj-lt"/>
              <a:buAutoNum type="arabicPeriod"/>
            </a:pPr>
            <a:r>
              <a:rPr lang="en-GB" dirty="0" smtClean="0"/>
              <a:t>dermatitis </a:t>
            </a:r>
            <a:r>
              <a:rPr lang="en-GB" dirty="0" err="1" smtClean="0"/>
              <a:t>herpitiformis</a:t>
            </a:r>
            <a:r>
              <a:rPr lang="en-GB" dirty="0" smtClean="0"/>
              <a:t>.</a:t>
            </a:r>
          </a:p>
          <a:p>
            <a:pPr marL="514350" lvl="0" indent="-514350">
              <a:buFont typeface="+mj-lt"/>
              <a:buAutoNum type="arabicPeriod"/>
            </a:pPr>
            <a:r>
              <a:rPr lang="en-GB" dirty="0" smtClean="0"/>
              <a:t>allergic contact dermatitis.</a:t>
            </a:r>
          </a:p>
          <a:p>
            <a:pPr marL="514350" lvl="0" indent="-514350">
              <a:buFont typeface="+mj-lt"/>
              <a:buAutoNum type="arabicPeriod"/>
            </a:pPr>
            <a:r>
              <a:rPr lang="en-GB" dirty="0" err="1" smtClean="0"/>
              <a:t>Urticarea</a:t>
            </a:r>
            <a:r>
              <a:rPr lang="en-GB" dirty="0" smtClean="0"/>
              <a:t>.</a:t>
            </a:r>
          </a:p>
          <a:p>
            <a:pPr>
              <a:buNone/>
            </a:pPr>
            <a:r>
              <a:rPr lang="en-GB" sz="3600" b="1" dirty="0" smtClean="0"/>
              <a:t>Treatment:</a:t>
            </a:r>
            <a:r>
              <a:rPr lang="en-GB" dirty="0" smtClean="0"/>
              <a:t> is the same,</a:t>
            </a:r>
          </a:p>
          <a:p>
            <a:r>
              <a:rPr lang="en-GB" dirty="0" smtClean="0"/>
              <a:t>avoid irritants,</a:t>
            </a:r>
          </a:p>
          <a:p>
            <a:r>
              <a:rPr lang="en-GB" dirty="0" smtClean="0"/>
              <a:t> avoid scrupulous bathing,</a:t>
            </a:r>
          </a:p>
          <a:p>
            <a:r>
              <a:rPr lang="en-GB" dirty="0" smtClean="0"/>
              <a:t>emollients</a:t>
            </a:r>
            <a:r>
              <a:rPr lang="en-GB" b="1" dirty="0" smtClean="0"/>
              <a:t>.</a:t>
            </a:r>
            <a:endParaRPr lang="en-GB" dirty="0" smtClean="0"/>
          </a:p>
          <a:p>
            <a:endParaRPr lang="en-GB" dirty="0"/>
          </a:p>
        </p:txBody>
      </p:sp>
      <p:sp>
        <p:nvSpPr>
          <p:cNvPr id="2" name="Title 1"/>
          <p:cNvSpPr>
            <a:spLocks noGrp="1"/>
          </p:cNvSpPr>
          <p:nvPr>
            <p:ph type="title"/>
          </p:nvPr>
        </p:nvSpPr>
        <p:spPr>
          <a:xfrm>
            <a:off x="457200" y="0"/>
            <a:ext cx="8229600" cy="1066800"/>
          </a:xfrm>
        </p:spPr>
        <p:txBody>
          <a:bodyPr/>
          <a:lstStyle/>
          <a:p>
            <a:pPr algn="l"/>
            <a:r>
              <a:rPr lang="en-GB" b="1" dirty="0" smtClean="0"/>
              <a:t>Differential diagnosis</a:t>
            </a:r>
            <a:endParaRPr lang="en-GB"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486400"/>
          </a:xfrm>
        </p:spPr>
        <p:txBody>
          <a:bodyPr>
            <a:normAutofit/>
          </a:bodyPr>
          <a:lstStyle/>
          <a:p>
            <a:r>
              <a:rPr lang="en-GB" b="1" dirty="0" smtClean="0"/>
              <a:t>Definition: </a:t>
            </a:r>
            <a:r>
              <a:rPr lang="en-GB" dirty="0" smtClean="0"/>
              <a:t>Type</a:t>
            </a:r>
            <a:r>
              <a:rPr lang="en-GB" b="1" dirty="0" smtClean="0"/>
              <a:t> of endogenous eczema c</a:t>
            </a:r>
            <a:r>
              <a:rPr lang="en-GB" dirty="0" smtClean="0"/>
              <a:t>haracterized by redness and scaling. Occurring in regions where the sebaceous glands are most active. </a:t>
            </a:r>
          </a:p>
          <a:p>
            <a:r>
              <a:rPr lang="en-GB" b="1" dirty="0" smtClean="0"/>
              <a:t>Pathophysiology: </a:t>
            </a:r>
            <a:r>
              <a:rPr lang="en-GB" dirty="0" err="1" smtClean="0"/>
              <a:t>Pityrosporum</a:t>
            </a:r>
            <a:r>
              <a:rPr lang="en-GB" dirty="0" smtClean="0"/>
              <a:t> </a:t>
            </a:r>
            <a:r>
              <a:rPr lang="en-GB" dirty="0" err="1" smtClean="0"/>
              <a:t>ovale</a:t>
            </a:r>
            <a:r>
              <a:rPr lang="en-GB" dirty="0" smtClean="0"/>
              <a:t> is said to play a role in the pathogenesis. </a:t>
            </a:r>
          </a:p>
          <a:p>
            <a:r>
              <a:rPr lang="en-GB" b="1" dirty="0" smtClean="0"/>
              <a:t>Age:</a:t>
            </a:r>
            <a:r>
              <a:rPr lang="en-GB" dirty="0" smtClean="0"/>
              <a:t> Infancy&amp; after puberty,.</a:t>
            </a:r>
          </a:p>
          <a:p>
            <a:r>
              <a:rPr lang="en-GB" b="1" dirty="0" smtClean="0"/>
              <a:t>Sex</a:t>
            </a:r>
            <a:r>
              <a:rPr lang="en-GB" dirty="0" smtClean="0"/>
              <a:t> More common in males. </a:t>
            </a:r>
          </a:p>
          <a:p>
            <a:r>
              <a:rPr lang="en-GB" b="1" dirty="0" smtClean="0"/>
              <a:t>Skin Symptoms</a:t>
            </a:r>
            <a:r>
              <a:rPr lang="en-GB" dirty="0" smtClean="0"/>
              <a:t>: </a:t>
            </a:r>
            <a:r>
              <a:rPr lang="en-GB" dirty="0" err="1" smtClean="0"/>
              <a:t>Pruritus</a:t>
            </a:r>
            <a:r>
              <a:rPr lang="en-GB" dirty="0" smtClean="0"/>
              <a:t> is variable</a:t>
            </a:r>
            <a:endParaRPr lang="en-GB" dirty="0"/>
          </a:p>
        </p:txBody>
      </p:sp>
      <p:sp>
        <p:nvSpPr>
          <p:cNvPr id="2" name="Title 1"/>
          <p:cNvSpPr>
            <a:spLocks noGrp="1"/>
          </p:cNvSpPr>
          <p:nvPr>
            <p:ph type="title"/>
          </p:nvPr>
        </p:nvSpPr>
        <p:spPr>
          <a:xfrm>
            <a:off x="457200" y="685800"/>
            <a:ext cx="8229600" cy="533400"/>
          </a:xfrm>
        </p:spPr>
        <p:txBody>
          <a:bodyPr>
            <a:normAutofit fontScale="90000"/>
          </a:bodyPr>
          <a:lstStyle/>
          <a:p>
            <a:r>
              <a:rPr lang="en-GB" b="1" dirty="0" err="1" smtClean="0"/>
              <a:t>Seborrhoeic</a:t>
            </a:r>
            <a:r>
              <a:rPr lang="en-GB" b="1" dirty="0" smtClean="0"/>
              <a:t> Dermatitis</a:t>
            </a:r>
            <a:r>
              <a:rPr lang="en-GB" dirty="0" smtClean="0"/>
              <a:t/>
            </a:r>
            <a:br>
              <a:rPr lang="en-GB" dirty="0" smtClean="0"/>
            </a:br>
            <a:r>
              <a:rPr lang="en-GB" dirty="0" smtClean="0"/>
              <a:t>   </a:t>
            </a:r>
            <a:br>
              <a:rPr lang="en-GB" dirty="0" smtClean="0"/>
            </a:br>
            <a:endParaRPr lang="en-GB" b="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6096000"/>
          </a:xfrm>
        </p:spPr>
        <p:txBody>
          <a:bodyPr>
            <a:normAutofit/>
          </a:bodyPr>
          <a:lstStyle/>
          <a:p>
            <a:pPr>
              <a:buNone/>
            </a:pPr>
            <a:r>
              <a:rPr lang="en-GB" b="1" dirty="0" smtClean="0"/>
              <a:t>Skin Lesions: </a:t>
            </a:r>
          </a:p>
          <a:p>
            <a:r>
              <a:rPr lang="en-GB" u="sng" dirty="0" err="1" smtClean="0">
                <a:solidFill>
                  <a:schemeClr val="accent2"/>
                </a:solidFill>
              </a:rPr>
              <a:t>Errythematous</a:t>
            </a:r>
            <a:r>
              <a:rPr lang="en-GB" u="sng" dirty="0" smtClean="0">
                <a:solidFill>
                  <a:schemeClr val="accent2"/>
                </a:solidFill>
              </a:rPr>
              <a:t> patches</a:t>
            </a:r>
            <a:r>
              <a:rPr lang="en-GB" b="1" dirty="0" smtClean="0">
                <a:solidFill>
                  <a:schemeClr val="accent2"/>
                </a:solidFill>
              </a:rPr>
              <a:t> with </a:t>
            </a:r>
            <a:r>
              <a:rPr lang="en-GB" u="sng" dirty="0" smtClean="0">
                <a:solidFill>
                  <a:schemeClr val="accent2"/>
                </a:solidFill>
              </a:rPr>
              <a:t>Yellowish greasy scaling</a:t>
            </a:r>
            <a:r>
              <a:rPr lang="en-GB" dirty="0" smtClean="0">
                <a:solidFill>
                  <a:schemeClr val="accent2"/>
                </a:solidFill>
              </a:rPr>
              <a:t>.</a:t>
            </a:r>
          </a:p>
          <a:p>
            <a:r>
              <a:rPr lang="en-GB" dirty="0" smtClean="0"/>
              <a:t>Mild scalp SD causes flaking, i.e., dandruff (or white dry scaling: </a:t>
            </a:r>
            <a:r>
              <a:rPr lang="en-GB" dirty="0" err="1" smtClean="0"/>
              <a:t>pityriasis</a:t>
            </a:r>
            <a:r>
              <a:rPr lang="en-GB" dirty="0" smtClean="0"/>
              <a:t> </a:t>
            </a:r>
            <a:r>
              <a:rPr lang="en-GB" dirty="0" err="1" smtClean="0"/>
              <a:t>sicca</a:t>
            </a:r>
            <a:r>
              <a:rPr lang="en-GB" dirty="0" smtClean="0"/>
              <a:t>).</a:t>
            </a:r>
          </a:p>
          <a:p>
            <a:pPr>
              <a:buNone/>
            </a:pPr>
            <a:r>
              <a:rPr lang="en-GB" b="1" dirty="0" err="1" smtClean="0"/>
              <a:t>Distribution:</a:t>
            </a:r>
            <a:r>
              <a:rPr lang="en-GB" dirty="0" err="1" smtClean="0"/>
              <a:t>Scalp</a:t>
            </a:r>
            <a:r>
              <a:rPr lang="en-GB" dirty="0" smtClean="0"/>
              <a:t>, eyebrows, eyelashes (</a:t>
            </a:r>
            <a:r>
              <a:rPr lang="en-GB" dirty="0" err="1" smtClean="0"/>
              <a:t>blepharitis</a:t>
            </a:r>
            <a:r>
              <a:rPr lang="en-GB" dirty="0" smtClean="0"/>
              <a:t>), </a:t>
            </a:r>
            <a:r>
              <a:rPr lang="en-GB" dirty="0" err="1" smtClean="0"/>
              <a:t>glabella</a:t>
            </a:r>
            <a:r>
              <a:rPr lang="en-GB" dirty="0" smtClean="0"/>
              <a:t>, </a:t>
            </a:r>
            <a:r>
              <a:rPr lang="en-GB" dirty="0" err="1" smtClean="0"/>
              <a:t>nasolabial</a:t>
            </a:r>
            <a:r>
              <a:rPr lang="en-GB" dirty="0" smtClean="0"/>
              <a:t> folds, , </a:t>
            </a:r>
            <a:r>
              <a:rPr lang="en-GB" dirty="0" err="1" smtClean="0"/>
              <a:t>retroauricular</a:t>
            </a:r>
            <a:r>
              <a:rPr lang="en-GB" dirty="0" smtClean="0"/>
              <a:t> area, auditory </a:t>
            </a:r>
            <a:r>
              <a:rPr lang="en-GB" dirty="0" err="1" smtClean="0"/>
              <a:t>meatus</a:t>
            </a:r>
            <a:r>
              <a:rPr lang="en-GB" dirty="0" smtClean="0"/>
              <a:t>, over the sternum, </a:t>
            </a:r>
            <a:r>
              <a:rPr lang="en-GB" dirty="0" err="1" smtClean="0"/>
              <a:t>submammary</a:t>
            </a:r>
            <a:r>
              <a:rPr lang="en-GB" dirty="0" smtClean="0"/>
              <a:t> areas, </a:t>
            </a:r>
            <a:r>
              <a:rPr lang="en-GB" dirty="0" err="1" smtClean="0"/>
              <a:t>axillae</a:t>
            </a:r>
            <a:r>
              <a:rPr lang="en-GB" dirty="0" smtClean="0"/>
              <a:t>, umbilicus, groins, </a:t>
            </a:r>
            <a:r>
              <a:rPr lang="en-GB" dirty="0" err="1" smtClean="0"/>
              <a:t>anogenital</a:t>
            </a:r>
            <a:r>
              <a:rPr lang="en-GB" dirty="0" smtClean="0"/>
              <a:t> area.</a:t>
            </a:r>
          </a:p>
          <a:p>
            <a:endParaRPr lang="en-GB" dirty="0"/>
          </a:p>
        </p:txBody>
      </p:sp>
      <p:sp>
        <p:nvSpPr>
          <p:cNvPr id="2" name="Title 1"/>
          <p:cNvSpPr>
            <a:spLocks noGrp="1"/>
          </p:cNvSpPr>
          <p:nvPr>
            <p:ph type="title"/>
          </p:nvPr>
        </p:nvSpPr>
        <p:spPr>
          <a:xfrm>
            <a:off x="457200" y="274638"/>
            <a:ext cx="8229600" cy="45719"/>
          </a:xfrm>
        </p:spPr>
        <p:txBody>
          <a:bodyPr>
            <a:normAutofit fontScale="90000"/>
          </a:bodyPr>
          <a:lstStyle/>
          <a:p>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r>
              <a:rPr lang="en-GB" b="1" dirty="0" smtClean="0"/>
              <a:t>Clinical presentation of eczema</a:t>
            </a:r>
          </a:p>
          <a:p>
            <a:pPr>
              <a:buNone/>
            </a:pPr>
            <a:r>
              <a:rPr lang="en-GB" dirty="0" smtClean="0"/>
              <a:t>three main features:</a:t>
            </a:r>
          </a:p>
          <a:p>
            <a:pPr lvl="0"/>
            <a:r>
              <a:rPr lang="en-GB" dirty="0" smtClean="0"/>
              <a:t>itching.                                        itching </a:t>
            </a:r>
            <a:endParaRPr lang="en-GB" b="1" dirty="0" smtClean="0"/>
          </a:p>
          <a:p>
            <a:pPr lvl="0"/>
            <a:r>
              <a:rPr lang="en-GB" dirty="0" smtClean="0"/>
              <a:t>Erythema.                                         </a:t>
            </a:r>
            <a:endParaRPr lang="en-GB" b="1" dirty="0" smtClean="0"/>
          </a:p>
          <a:p>
            <a:pPr lvl="0"/>
            <a:r>
              <a:rPr lang="en-GB" dirty="0" smtClean="0"/>
              <a:t>Scaling.</a:t>
            </a:r>
            <a:endParaRPr lang="en-GB" b="1" dirty="0" smtClean="0"/>
          </a:p>
          <a:p>
            <a:pPr>
              <a:buNone/>
            </a:pPr>
            <a:r>
              <a:rPr lang="en-GB" dirty="0" smtClean="0"/>
              <a:t>                                            Erythema   scaling</a:t>
            </a:r>
            <a:endParaRPr lang="en-GB" b="1" dirty="0" smtClean="0"/>
          </a:p>
          <a:p>
            <a:endParaRPr lang="en-GB" b="1" dirty="0" smtClean="0"/>
          </a:p>
          <a:p>
            <a:r>
              <a:rPr lang="en-GB" b="1" dirty="0" smtClean="0"/>
              <a:t>These</a:t>
            </a:r>
            <a:r>
              <a:rPr lang="en-GB" dirty="0" smtClean="0"/>
              <a:t> features vary according to the type and stage of eczema.</a:t>
            </a:r>
            <a:endParaRPr lang="en-GB" b="1" dirty="0" smtClean="0"/>
          </a:p>
          <a:p>
            <a:endParaRPr lang="en-GB" dirty="0"/>
          </a:p>
        </p:txBody>
      </p:sp>
      <p:sp>
        <p:nvSpPr>
          <p:cNvPr id="2" name="Title 1"/>
          <p:cNvSpPr>
            <a:spLocks noGrp="1"/>
          </p:cNvSpPr>
          <p:nvPr>
            <p:ph type="title"/>
          </p:nvPr>
        </p:nvSpPr>
        <p:spPr>
          <a:xfrm>
            <a:off x="457200" y="274638"/>
            <a:ext cx="8229600" cy="45719"/>
          </a:xfrm>
        </p:spPr>
        <p:txBody>
          <a:bodyPr>
            <a:normAutofit fontScale="90000"/>
          </a:bodyPr>
          <a:lstStyle/>
          <a:p>
            <a:endParaRPr lang="en-GB" dirty="0"/>
          </a:p>
        </p:txBody>
      </p:sp>
      <p:sp>
        <p:nvSpPr>
          <p:cNvPr id="4" name="Isosceles Triangle 3"/>
          <p:cNvSpPr/>
          <p:nvPr/>
        </p:nvSpPr>
        <p:spPr>
          <a:xfrm>
            <a:off x="6172200" y="1828800"/>
            <a:ext cx="1524000" cy="1066800"/>
          </a:xfrm>
          <a:prstGeom prst="triangle">
            <a:avLst>
              <a:gd name="adj" fmla="val 443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p:txBody>
          <a:bodyPr/>
          <a:lstStyle/>
          <a:p>
            <a:endParaRPr lang="en-US"/>
          </a:p>
        </p:txBody>
      </p:sp>
      <p:sp>
        <p:nvSpPr>
          <p:cNvPr id="4" name="Title 3"/>
          <p:cNvSpPr>
            <a:spLocks noGrp="1"/>
          </p:cNvSpPr>
          <p:nvPr>
            <p:ph type="title"/>
          </p:nvPr>
        </p:nvSpPr>
        <p:spPr/>
        <p:txBody>
          <a:bodyPr/>
          <a:lstStyle/>
          <a:p>
            <a:endParaRPr lang="en-US"/>
          </a:p>
        </p:txBody>
      </p:sp>
      <p:pic>
        <p:nvPicPr>
          <p:cNvPr id="84994" name="Picture 2" descr="22320082 Seborrheic Dermatitis"/>
          <p:cNvPicPr>
            <a:picLocks noGrp="1" noChangeAspect="1" noChangeArrowheads="1"/>
          </p:cNvPicPr>
          <p:nvPr>
            <p:ph type="pic" idx="1"/>
          </p:nvPr>
        </p:nvPicPr>
        <p:blipFill>
          <a:blip r:embed="rId2"/>
          <a:srcRect t="16374" b="16374"/>
          <a:stretch>
            <a:fillRect/>
          </a:stretch>
        </p:blipFill>
        <p:spPr bwMode="auto">
          <a:xfrm>
            <a:off x="-2362200" y="0"/>
            <a:ext cx="9677400" cy="6858000"/>
          </a:xfrm>
          <a:prstGeom prst="rect">
            <a:avLst/>
          </a:prstGeom>
          <a:noFill/>
        </p:spPr>
      </p:pic>
      <p:pic>
        <p:nvPicPr>
          <p:cNvPr id="85002" name="Picture 10" descr="https://encrypted-tbn0.gstatic.com/images?q=tbn:ANd9GcStj7GdLAl8sCEI_WYJhFE0dHYfu5dATi9J6eoiTzGlWq0Ox5dHruJMxIc">
            <a:hlinkClick r:id="rId3"/>
          </p:cNvPr>
          <p:cNvPicPr>
            <a:picLocks noChangeAspect="1" noChangeArrowheads="1"/>
          </p:cNvPicPr>
          <p:nvPr/>
        </p:nvPicPr>
        <p:blipFill>
          <a:blip r:embed="rId4"/>
          <a:srcRect/>
          <a:stretch>
            <a:fillRect/>
          </a:stretch>
        </p:blipFill>
        <p:spPr bwMode="auto">
          <a:xfrm>
            <a:off x="4114800" y="0"/>
            <a:ext cx="5029200" cy="6858000"/>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09600" y="5486400"/>
            <a:ext cx="7696200" cy="1371600"/>
          </a:xfrm>
        </p:spPr>
        <p:txBody>
          <a:bodyPr>
            <a:normAutofit fontScale="70000" lnSpcReduction="20000"/>
          </a:bodyPr>
          <a:lstStyle/>
          <a:p>
            <a:pPr algn="l"/>
            <a:r>
              <a:rPr lang="en-GB" dirty="0" smtClean="0"/>
              <a:t> </a:t>
            </a:r>
            <a:r>
              <a:rPr lang="en-GB" sz="2400" dirty="0" err="1" smtClean="0"/>
              <a:t>Seborrheic</a:t>
            </a:r>
            <a:r>
              <a:rPr lang="en-GB" sz="2400" dirty="0" smtClean="0"/>
              <a:t> dermatitis Erythema with yellow-orange and </a:t>
            </a:r>
            <a:r>
              <a:rPr lang="en-GB" sz="2400" dirty="0" err="1" smtClean="0"/>
              <a:t>scaleforming</a:t>
            </a:r>
            <a:endParaRPr lang="en-GB" sz="2400" dirty="0" smtClean="0"/>
          </a:p>
          <a:p>
            <a:pPr algn="l"/>
            <a:r>
              <a:rPr lang="en-GB" sz="2400" dirty="0" smtClean="0"/>
              <a:t>plaques on the upper lip, cheeks, </a:t>
            </a:r>
            <a:r>
              <a:rPr lang="en-GB" sz="2400" dirty="0" err="1" smtClean="0"/>
              <a:t>nasolabial</a:t>
            </a:r>
            <a:r>
              <a:rPr lang="en-GB" sz="2400" dirty="0" smtClean="0"/>
              <a:t> fold, eyebrow area, </a:t>
            </a:r>
            <a:r>
              <a:rPr lang="en-GB" sz="2400" dirty="0" err="1" smtClean="0"/>
              <a:t>glabella</a:t>
            </a:r>
            <a:r>
              <a:rPr lang="en-GB" sz="2400" dirty="0" smtClean="0"/>
              <a:t>,</a:t>
            </a:r>
          </a:p>
          <a:p>
            <a:pPr algn="l"/>
            <a:r>
              <a:rPr lang="en-GB" sz="2400" dirty="0" smtClean="0"/>
              <a:t>and forehead; similar lesions were also present in the </a:t>
            </a:r>
            <a:r>
              <a:rPr lang="en-GB" sz="2400" dirty="0" err="1" smtClean="0"/>
              <a:t>retroauricular</a:t>
            </a:r>
            <a:r>
              <a:rPr lang="en-GB" sz="2400" dirty="0" smtClean="0"/>
              <a:t> areas and </a:t>
            </a:r>
            <a:r>
              <a:rPr lang="en-GB" sz="2400" dirty="0" err="1" smtClean="0"/>
              <a:t>presternal</a:t>
            </a:r>
            <a:r>
              <a:rPr lang="en-GB" sz="2400" dirty="0" smtClean="0"/>
              <a:t> chest.</a:t>
            </a:r>
            <a:endParaRPr lang="en-GB" sz="2400" dirty="0"/>
          </a:p>
        </p:txBody>
      </p:sp>
      <p:pic>
        <p:nvPicPr>
          <p:cNvPr id="5122" name="Picture 2"/>
          <p:cNvPicPr>
            <a:picLocks noGrp="1" noChangeAspect="1" noChangeArrowheads="1"/>
          </p:cNvPicPr>
          <p:nvPr>
            <p:ph type="pic" idx="1"/>
          </p:nvPr>
        </p:nvPicPr>
        <p:blipFill>
          <a:blip r:embed="rId2"/>
          <a:srcRect t="20741" b="20741"/>
          <a:stretch>
            <a:fillRect/>
          </a:stretch>
        </p:blipFill>
        <p:spPr bwMode="auto">
          <a:xfrm>
            <a:off x="1600200" y="228600"/>
            <a:ext cx="6172200" cy="4724400"/>
          </a:xfrm>
          <a:prstGeom prst="rect">
            <a:avLst/>
          </a:prstGeom>
          <a:noFill/>
          <a:ln w="9525">
            <a:noFill/>
            <a:miter lim="800000"/>
            <a:headEnd/>
            <a:tailEnd/>
          </a:ln>
          <a:effectLst/>
        </p:spPr>
      </p:pic>
      <p:sp>
        <p:nvSpPr>
          <p:cNvPr id="2" name="Title 1"/>
          <p:cNvSpPr>
            <a:spLocks noGrp="1"/>
          </p:cNvSpPr>
          <p:nvPr>
            <p:ph type="title"/>
          </p:nvPr>
        </p:nvSpPr>
        <p:spPr>
          <a:xfrm>
            <a:off x="-1066800" y="6295328"/>
            <a:ext cx="8075432" cy="562672"/>
          </a:xfrm>
        </p:spPr>
        <p:txBody>
          <a:bodyPr/>
          <a:lstStyle/>
          <a:p>
            <a:endParaRPr lang="en-GB"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endParaRPr lang="en-US"/>
          </a:p>
        </p:txBody>
      </p:sp>
      <p:sp>
        <p:nvSpPr>
          <p:cNvPr id="4" name="Title 3"/>
          <p:cNvSpPr>
            <a:spLocks noGrp="1"/>
          </p:cNvSpPr>
          <p:nvPr>
            <p:ph type="title"/>
          </p:nvPr>
        </p:nvSpPr>
        <p:spPr/>
        <p:txBody>
          <a:bodyPr/>
          <a:lstStyle/>
          <a:p>
            <a:endParaRPr lang="en-US"/>
          </a:p>
        </p:txBody>
      </p:sp>
      <p:pic>
        <p:nvPicPr>
          <p:cNvPr id="1026" name="Picture 2" descr="https://encrypted-tbn3.gstatic.com/images?q=tbn:ANd9GcSnWbSbB6YLVKoGDYZXwJl4fjzvwKL5FmtBgb-rK5hfGsTUhOpf-kRDj1xi">
            <a:hlinkClick r:id="rId2"/>
          </p:cNvPr>
          <p:cNvPicPr>
            <a:picLocks noGrp="1" noChangeAspect="1" noChangeArrowheads="1"/>
          </p:cNvPicPr>
          <p:nvPr>
            <p:ph type="pic" idx="1"/>
          </p:nvPr>
        </p:nvPicPr>
        <p:blipFill>
          <a:blip r:embed="rId3"/>
          <a:srcRect t="12690" b="12690"/>
          <a:stretch>
            <a:fillRect/>
          </a:stretch>
        </p:blipFill>
        <p:spPr bwMode="auto">
          <a:xfrm>
            <a:off x="228600" y="189968"/>
            <a:ext cx="8686800" cy="6668032"/>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685800"/>
            <a:ext cx="8229600" cy="5440363"/>
          </a:xfrm>
        </p:spPr>
        <p:txBody>
          <a:bodyPr>
            <a:normAutofit lnSpcReduction="10000"/>
          </a:bodyPr>
          <a:lstStyle/>
          <a:p>
            <a:r>
              <a:rPr lang="en-GB" dirty="0" smtClean="0"/>
              <a:t>“Cradle cap” IS its simplest and commonest form, it affects the scalp as yellow thick sticky crusts, surrounded by erythema. A common short-lived non-pruritic inflammatory disorder of the first few weeks of life(onset at 4-6 weeks of age)</a:t>
            </a:r>
          </a:p>
          <a:p>
            <a:r>
              <a:rPr lang="en-GB" dirty="0" smtClean="0"/>
              <a:t> affecting especially the scalp, face, </a:t>
            </a:r>
            <a:r>
              <a:rPr lang="en-GB" dirty="0" err="1" smtClean="0"/>
              <a:t>axillae</a:t>
            </a:r>
            <a:r>
              <a:rPr lang="en-GB" dirty="0" smtClean="0"/>
              <a:t> and napkin area disappears within 6 weeks.</a:t>
            </a:r>
          </a:p>
          <a:p>
            <a:r>
              <a:rPr lang="en-GB" dirty="0" smtClean="0"/>
              <a:t> The napkin area is often affected but the eczema spreads beyond the location covered by the napkin (diaper) onto the abdomen and trunk. The patches are red, scaly and ill-defined.</a:t>
            </a:r>
          </a:p>
        </p:txBody>
      </p:sp>
      <p:sp>
        <p:nvSpPr>
          <p:cNvPr id="5" name="Title 4"/>
          <p:cNvSpPr>
            <a:spLocks noGrp="1"/>
          </p:cNvSpPr>
          <p:nvPr>
            <p:ph type="title"/>
          </p:nvPr>
        </p:nvSpPr>
        <p:spPr>
          <a:xfrm>
            <a:off x="457200" y="0"/>
            <a:ext cx="8229600" cy="1143000"/>
          </a:xfrm>
        </p:spPr>
        <p:txBody>
          <a:bodyPr>
            <a:normAutofit fontScale="90000"/>
          </a:bodyPr>
          <a:lstStyle/>
          <a:p>
            <a:r>
              <a:rPr lang="en-GB" b="1" dirty="0" err="1" smtClean="0"/>
              <a:t>Seborrhoeic</a:t>
            </a:r>
            <a:r>
              <a:rPr lang="en-GB" b="1" dirty="0" smtClean="0"/>
              <a:t> eczema of infancy</a:t>
            </a:r>
            <a:r>
              <a:rPr lang="en-GB" dirty="0" smtClean="0"/>
              <a:t/>
            </a:r>
            <a:br>
              <a:rPr lang="en-GB" dirty="0" smtClean="0"/>
            </a:br>
            <a:endParaRPr lang="en-GB"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lstStyle/>
          <a:p>
            <a:endParaRPr lang="en-GB"/>
          </a:p>
        </p:txBody>
      </p:sp>
      <p:sp>
        <p:nvSpPr>
          <p:cNvPr id="2" name="Title 1"/>
          <p:cNvSpPr>
            <a:spLocks noGrp="1"/>
          </p:cNvSpPr>
          <p:nvPr>
            <p:ph type="title"/>
          </p:nvPr>
        </p:nvSpPr>
        <p:spPr/>
        <p:txBody>
          <a:bodyPr/>
          <a:lstStyle/>
          <a:p>
            <a:endParaRPr lang="en-GB"/>
          </a:p>
        </p:txBody>
      </p:sp>
      <p:pic>
        <p:nvPicPr>
          <p:cNvPr id="33794" name="Picture 2" descr="E:\ec\img0047.gif">
            <a:hlinkClick r:id="rId2"/>
          </p:cNvPr>
          <p:cNvPicPr>
            <a:picLocks noChangeAspect="1" noChangeArrowheads="1"/>
          </p:cNvPicPr>
          <p:nvPr/>
        </p:nvPicPr>
        <p:blipFill>
          <a:blip r:embed="rId3"/>
          <a:srcRect/>
          <a:stretch>
            <a:fillRect/>
          </a:stretch>
        </p:blipFill>
        <p:spPr bwMode="auto">
          <a:xfrm>
            <a:off x="0" y="0"/>
            <a:ext cx="4953000" cy="6858000"/>
          </a:xfrm>
          <a:prstGeom prst="rect">
            <a:avLst/>
          </a:prstGeom>
          <a:noFill/>
        </p:spPr>
      </p:pic>
      <p:pic>
        <p:nvPicPr>
          <p:cNvPr id="6" name="Picture 2" descr="http://murtagh.fhost.com.au/html/general_practice/picsgp/F_113_02a_MurtGP4e_000218.jpg"/>
          <p:cNvPicPr>
            <a:picLocks noGrp="1" noChangeAspect="1" noChangeArrowheads="1"/>
          </p:cNvPicPr>
          <p:nvPr>
            <p:ph type="pic" idx="1"/>
          </p:nvPr>
        </p:nvPicPr>
        <p:blipFill>
          <a:blip r:embed="rId4"/>
          <a:srcRect t="20907" b="20907"/>
          <a:stretch>
            <a:fillRect/>
          </a:stretch>
        </p:blipFill>
        <p:spPr bwMode="auto">
          <a:xfrm>
            <a:off x="4876800" y="0"/>
            <a:ext cx="4267200" cy="6858000"/>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990600"/>
            <a:ext cx="8229600" cy="5135563"/>
          </a:xfrm>
        </p:spPr>
        <p:txBody>
          <a:bodyPr>
            <a:normAutofit fontScale="62500" lnSpcReduction="20000"/>
          </a:bodyPr>
          <a:lstStyle/>
          <a:p>
            <a:pPr>
              <a:buNone/>
            </a:pPr>
            <a:endParaRPr lang="en-GB" sz="5700" dirty="0" smtClean="0"/>
          </a:p>
          <a:p>
            <a:pPr marL="514350" lvl="0" indent="-514350">
              <a:buFont typeface="+mj-lt"/>
              <a:buAutoNum type="arabicPeriod"/>
            </a:pPr>
            <a:r>
              <a:rPr lang="en-GB" sz="5700" dirty="0" smtClean="0"/>
              <a:t>Psoriasis </a:t>
            </a:r>
            <a:r>
              <a:rPr lang="en-GB" sz="5700" dirty="0" err="1" smtClean="0"/>
              <a:t>vulgaris</a:t>
            </a:r>
            <a:r>
              <a:rPr lang="en-GB" sz="5700" dirty="0" smtClean="0"/>
              <a:t>.</a:t>
            </a:r>
          </a:p>
          <a:p>
            <a:pPr marL="514350" lvl="0" indent="-514350">
              <a:buFont typeface="+mj-lt"/>
              <a:buAutoNum type="arabicPeriod"/>
            </a:pPr>
            <a:r>
              <a:rPr lang="en-GB" sz="5700" dirty="0" err="1" smtClean="0"/>
              <a:t>dermatophytosis</a:t>
            </a:r>
            <a:r>
              <a:rPr lang="en-GB" sz="5700" dirty="0" smtClean="0"/>
              <a:t> (</a:t>
            </a:r>
            <a:r>
              <a:rPr lang="en-GB" sz="5700" dirty="0" err="1" smtClean="0"/>
              <a:t>tinea</a:t>
            </a:r>
            <a:r>
              <a:rPr lang="en-GB" sz="5700" dirty="0" smtClean="0"/>
              <a:t> </a:t>
            </a:r>
            <a:r>
              <a:rPr lang="en-GB" sz="5700" dirty="0" err="1" smtClean="0"/>
              <a:t>capitis</a:t>
            </a:r>
            <a:r>
              <a:rPr lang="en-GB" sz="5700" dirty="0" smtClean="0"/>
              <a:t>, </a:t>
            </a:r>
            <a:r>
              <a:rPr lang="en-GB" sz="5700" dirty="0" err="1" smtClean="0"/>
              <a:t>tinea</a:t>
            </a:r>
            <a:r>
              <a:rPr lang="en-GB" sz="5700" dirty="0" smtClean="0"/>
              <a:t> </a:t>
            </a:r>
            <a:r>
              <a:rPr lang="en-GB" sz="5700" dirty="0" err="1" smtClean="0"/>
              <a:t>faciale</a:t>
            </a:r>
            <a:r>
              <a:rPr lang="en-GB" sz="5700" dirty="0" smtClean="0"/>
              <a:t>, </a:t>
            </a:r>
            <a:r>
              <a:rPr lang="en-GB" sz="5700" dirty="0" err="1" smtClean="0"/>
              <a:t>tinea</a:t>
            </a:r>
            <a:r>
              <a:rPr lang="en-GB" sz="5700" dirty="0" smtClean="0"/>
              <a:t> </a:t>
            </a:r>
            <a:r>
              <a:rPr lang="en-GB" sz="5700" dirty="0" err="1" smtClean="0"/>
              <a:t>corporis</a:t>
            </a:r>
            <a:r>
              <a:rPr lang="en-GB" sz="5700" dirty="0" smtClean="0"/>
              <a:t>),</a:t>
            </a:r>
          </a:p>
          <a:p>
            <a:pPr marL="514350" lvl="0" indent="-514350">
              <a:buFont typeface="+mj-lt"/>
              <a:buAutoNum type="arabicPeriod"/>
            </a:pPr>
            <a:r>
              <a:rPr lang="en-GB" sz="5700" dirty="0" err="1" smtClean="0"/>
              <a:t>candidiasis</a:t>
            </a:r>
            <a:r>
              <a:rPr lang="en-GB" sz="5700" dirty="0" smtClean="0"/>
              <a:t> (</a:t>
            </a:r>
            <a:r>
              <a:rPr lang="en-GB" sz="5700" dirty="0" err="1" smtClean="0"/>
              <a:t>intertriginous</a:t>
            </a:r>
            <a:r>
              <a:rPr lang="en-GB" sz="5700" dirty="0" smtClean="0"/>
              <a:t>).</a:t>
            </a:r>
          </a:p>
          <a:p>
            <a:pPr marL="514350" lvl="0" indent="-514350">
              <a:buFont typeface="+mj-lt"/>
              <a:buAutoNum type="arabicPeriod"/>
            </a:pPr>
            <a:r>
              <a:rPr lang="en-GB" sz="5700" dirty="0" err="1" smtClean="0"/>
              <a:t>Tinea</a:t>
            </a:r>
            <a:r>
              <a:rPr lang="en-GB" sz="5700" dirty="0" smtClean="0"/>
              <a:t> </a:t>
            </a:r>
            <a:r>
              <a:rPr lang="en-GB" sz="5700" dirty="0" err="1" smtClean="0"/>
              <a:t>Amiantacea</a:t>
            </a:r>
            <a:r>
              <a:rPr lang="en-GB" sz="5700" dirty="0" smtClean="0"/>
              <a:t>.</a:t>
            </a:r>
          </a:p>
          <a:p>
            <a:pPr marL="514350" lvl="0" indent="-514350">
              <a:buFont typeface="+mj-lt"/>
              <a:buAutoNum type="arabicPeriod"/>
            </a:pPr>
            <a:r>
              <a:rPr lang="en-GB" sz="5700" dirty="0" smtClean="0"/>
              <a:t>Contact dermatitis.</a:t>
            </a:r>
          </a:p>
          <a:p>
            <a:pPr marL="514350" lvl="0" indent="-514350">
              <a:buNone/>
            </a:pPr>
            <a:endParaRPr lang="en-GB" sz="5700" dirty="0" smtClean="0"/>
          </a:p>
          <a:p>
            <a:r>
              <a:rPr lang="en-GB" sz="5700" b="1" dirty="0" smtClean="0"/>
              <a:t>Diagnosis: </a:t>
            </a:r>
            <a:r>
              <a:rPr lang="en-GB" sz="5700" dirty="0" smtClean="0"/>
              <a:t>clinical.</a:t>
            </a:r>
          </a:p>
          <a:p>
            <a:endParaRPr lang="en-GB" dirty="0"/>
          </a:p>
        </p:txBody>
      </p:sp>
      <p:sp>
        <p:nvSpPr>
          <p:cNvPr id="5" name="Title 4"/>
          <p:cNvSpPr>
            <a:spLocks noGrp="1"/>
          </p:cNvSpPr>
          <p:nvPr>
            <p:ph type="title"/>
          </p:nvPr>
        </p:nvSpPr>
        <p:spPr>
          <a:xfrm>
            <a:off x="457200" y="0"/>
            <a:ext cx="8229600" cy="1143000"/>
          </a:xfrm>
        </p:spPr>
        <p:txBody>
          <a:bodyPr/>
          <a:lstStyle/>
          <a:p>
            <a:pPr algn="l"/>
            <a:r>
              <a:rPr lang="en-GB" b="1" dirty="0" smtClean="0"/>
              <a:t>Differential Diagnosis</a:t>
            </a:r>
            <a:endParaRPr lang="en-GB"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6172200"/>
          </a:xfrm>
        </p:spPr>
        <p:txBody>
          <a:bodyPr>
            <a:noAutofit/>
          </a:bodyPr>
          <a:lstStyle/>
          <a:p>
            <a:pPr>
              <a:buNone/>
            </a:pPr>
            <a:r>
              <a:rPr lang="en-GB" sz="2000" b="1" dirty="0" smtClean="0">
                <a:solidFill>
                  <a:schemeClr val="accent2"/>
                </a:solidFill>
              </a:rPr>
              <a:t>A-general measures</a:t>
            </a:r>
            <a:r>
              <a:rPr lang="en-GB" sz="2000" b="1" dirty="0" smtClean="0"/>
              <a:t>:</a:t>
            </a:r>
            <a:endParaRPr lang="en-GB" sz="2000" dirty="0" smtClean="0"/>
          </a:p>
          <a:p>
            <a:pPr lvl="0"/>
            <a:r>
              <a:rPr lang="en-GB" sz="2400" b="1" dirty="0" smtClean="0"/>
              <a:t>Regular bathing.</a:t>
            </a:r>
          </a:p>
          <a:p>
            <a:pPr lvl="0"/>
            <a:r>
              <a:rPr lang="en-GB" sz="2400" b="1" dirty="0" smtClean="0"/>
              <a:t>Avoid irritant &amp; oily applications.</a:t>
            </a:r>
          </a:p>
          <a:p>
            <a:pPr>
              <a:buNone/>
            </a:pPr>
            <a:r>
              <a:rPr lang="en-GB" sz="2400" b="1" dirty="0" smtClean="0">
                <a:solidFill>
                  <a:schemeClr val="accent2"/>
                </a:solidFill>
              </a:rPr>
              <a:t>B-Topical Therapy</a:t>
            </a:r>
            <a:r>
              <a:rPr lang="en-GB" sz="1000" b="1" dirty="0" smtClean="0"/>
              <a:t>:</a:t>
            </a:r>
          </a:p>
          <a:p>
            <a:pPr>
              <a:buNone/>
            </a:pPr>
            <a:r>
              <a:rPr lang="en-GB" sz="2400" b="1" dirty="0" smtClean="0"/>
              <a:t>1-FOR scalp shampoos containing 2 % </a:t>
            </a:r>
            <a:r>
              <a:rPr lang="en-GB" sz="2400" b="1" dirty="0" err="1" smtClean="0"/>
              <a:t>ketoconazole</a:t>
            </a:r>
            <a:r>
              <a:rPr lang="en-GB" sz="2400" b="1" dirty="0" smtClean="0"/>
              <a:t>,  </a:t>
            </a:r>
          </a:p>
          <a:p>
            <a:r>
              <a:rPr lang="en-GB" sz="2400" b="1" dirty="0" smtClean="0"/>
              <a:t> lather can be used on face and chest. </a:t>
            </a:r>
          </a:p>
          <a:p>
            <a:r>
              <a:rPr lang="en-GB" sz="2400" b="1" dirty="0" err="1" smtClean="0"/>
              <a:t>Ketoconazole</a:t>
            </a:r>
            <a:r>
              <a:rPr lang="en-GB" sz="2400" b="1" dirty="0" smtClean="0"/>
              <a:t> cream for the body.</a:t>
            </a:r>
          </a:p>
          <a:p>
            <a:pPr>
              <a:buNone/>
            </a:pPr>
            <a:r>
              <a:rPr lang="en-GB" sz="2400" b="1" dirty="0" smtClean="0"/>
              <a:t>2-Corticosteroids for more severe cases;</a:t>
            </a:r>
          </a:p>
          <a:p>
            <a:r>
              <a:rPr lang="en-GB" sz="2400" b="1" dirty="0" smtClean="0"/>
              <a:t> hydrocortisone or low-potency corticosteroid solution, lotion, or gel( for scalp)</a:t>
            </a:r>
          </a:p>
          <a:p>
            <a:r>
              <a:rPr lang="en-GB" sz="2400" b="1" dirty="0" smtClean="0"/>
              <a:t> 1 % or 2.5% hydrocortisone cream for other sites.</a:t>
            </a:r>
          </a:p>
          <a:p>
            <a:pPr>
              <a:buNone/>
            </a:pPr>
            <a:r>
              <a:rPr lang="en-GB" sz="2400" b="1" dirty="0" smtClean="0"/>
              <a:t>* Treatment of </a:t>
            </a:r>
            <a:r>
              <a:rPr lang="en-GB" sz="2400" b="1" dirty="0" err="1" smtClean="0"/>
              <a:t>seborrhoeic</a:t>
            </a:r>
            <a:r>
              <a:rPr lang="en-GB" sz="2400" b="1" dirty="0" smtClean="0"/>
              <a:t> eczema of SCALP IN infancy is emollients.</a:t>
            </a:r>
          </a:p>
          <a:p>
            <a:pPr>
              <a:buNone/>
            </a:pPr>
            <a:endParaRPr lang="en-GB" sz="2400" b="1" dirty="0" smtClean="0"/>
          </a:p>
        </p:txBody>
      </p:sp>
      <p:sp>
        <p:nvSpPr>
          <p:cNvPr id="2" name="Title 1"/>
          <p:cNvSpPr>
            <a:spLocks noGrp="1"/>
          </p:cNvSpPr>
          <p:nvPr>
            <p:ph type="title"/>
          </p:nvPr>
        </p:nvSpPr>
        <p:spPr>
          <a:xfrm>
            <a:off x="457200" y="0"/>
            <a:ext cx="8229600" cy="609600"/>
          </a:xfrm>
        </p:spPr>
        <p:txBody>
          <a:bodyPr>
            <a:normAutofit fontScale="90000"/>
          </a:bodyPr>
          <a:lstStyle/>
          <a:p>
            <a:r>
              <a:rPr lang="en-GB" b="1" dirty="0" smtClean="0"/>
              <a:t/>
            </a:r>
            <a:br>
              <a:rPr lang="en-GB" b="1" dirty="0" smtClean="0"/>
            </a:br>
            <a:r>
              <a:rPr lang="en-GB" b="1" dirty="0" smtClean="0"/>
              <a:t>TREATMENT:</a:t>
            </a:r>
            <a:r>
              <a:rPr lang="en-GB" dirty="0" smtClean="0"/>
              <a:t/>
            </a:r>
            <a:br>
              <a:rPr lang="en-GB" dirty="0" smtClean="0"/>
            </a:br>
            <a:endParaRPr lang="en-GB"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943600"/>
          </a:xfrm>
        </p:spPr>
        <p:txBody>
          <a:bodyPr>
            <a:noAutofit/>
          </a:bodyPr>
          <a:lstStyle/>
          <a:p>
            <a:r>
              <a:rPr lang="en-GB" sz="2000" b="1" dirty="0" smtClean="0">
                <a:solidFill>
                  <a:schemeClr val="accent2"/>
                </a:solidFill>
              </a:rPr>
              <a:t>a chronic, intensely pruritic,  </a:t>
            </a:r>
            <a:r>
              <a:rPr lang="en-GB" sz="2000" b="1" u="sng" dirty="0" smtClean="0">
                <a:solidFill>
                  <a:schemeClr val="accent2"/>
                </a:solidFill>
              </a:rPr>
              <a:t>coin-shaped </a:t>
            </a:r>
            <a:r>
              <a:rPr lang="en-GB" sz="2000" b="1" u="sng" dirty="0" err="1" smtClean="0">
                <a:solidFill>
                  <a:schemeClr val="accent2"/>
                </a:solidFill>
              </a:rPr>
              <a:t>erythematous</a:t>
            </a:r>
            <a:r>
              <a:rPr lang="en-GB" sz="2000" b="1" u="sng" dirty="0" smtClean="0">
                <a:solidFill>
                  <a:schemeClr val="accent2"/>
                </a:solidFill>
              </a:rPr>
              <a:t> scaly plaques, </a:t>
            </a:r>
          </a:p>
          <a:p>
            <a:r>
              <a:rPr lang="en-GB" sz="2400" b="1" dirty="0" smtClean="0"/>
              <a:t>during winter months;</a:t>
            </a:r>
          </a:p>
          <a:p>
            <a:r>
              <a:rPr lang="en-GB" sz="2400" b="1" dirty="0" smtClean="0"/>
              <a:t> often seen in atopic individuals.</a:t>
            </a:r>
          </a:p>
          <a:p>
            <a:pPr>
              <a:buNone/>
            </a:pPr>
            <a:r>
              <a:rPr lang="en-GB" sz="2400" b="1" dirty="0" smtClean="0"/>
              <a:t>Age: Two peaks in incidence: young adults and old age.: </a:t>
            </a:r>
          </a:p>
          <a:p>
            <a:r>
              <a:rPr lang="en-GB" sz="2400" b="1" dirty="0" smtClean="0"/>
              <a:t> Plaques may be </a:t>
            </a:r>
            <a:r>
              <a:rPr lang="en-GB" sz="2400" b="1" dirty="0" err="1" smtClean="0"/>
              <a:t>exudative</a:t>
            </a:r>
            <a:r>
              <a:rPr lang="en-GB" sz="2400" b="1" dirty="0" smtClean="0"/>
              <a:t> and crust( wet type).</a:t>
            </a:r>
          </a:p>
          <a:p>
            <a:r>
              <a:rPr lang="en-GB" sz="2400" b="1" dirty="0" smtClean="0"/>
              <a:t> Or dry scaly (Dry type). </a:t>
            </a:r>
          </a:p>
          <a:p>
            <a:pPr>
              <a:buNone/>
            </a:pPr>
            <a:r>
              <a:rPr lang="en-GB" sz="2400" b="1" dirty="0" smtClean="0"/>
              <a:t>DISTRIBUTION: Lower legs, trunk, hands and fingers or generalized.</a:t>
            </a:r>
          </a:p>
          <a:p>
            <a:pPr>
              <a:buNone/>
            </a:pPr>
            <a:r>
              <a:rPr lang="en-GB" sz="2400" b="1" dirty="0" err="1" smtClean="0"/>
              <a:t>Pathophysiology</a:t>
            </a:r>
            <a:r>
              <a:rPr lang="en-GB" sz="2400" b="1" dirty="0" smtClean="0"/>
              <a:t>: Unknown. </a:t>
            </a:r>
          </a:p>
          <a:p>
            <a:pPr>
              <a:buNone/>
            </a:pPr>
            <a:r>
              <a:rPr lang="en-GB" sz="2400" b="1" dirty="0" smtClean="0"/>
              <a:t>Differential diagnosis: </a:t>
            </a:r>
            <a:r>
              <a:rPr lang="en-GB" sz="2400" b="1" dirty="0" err="1" smtClean="0">
                <a:hlinkClick r:id="rId2"/>
              </a:rPr>
              <a:t>tinea</a:t>
            </a:r>
            <a:r>
              <a:rPr lang="en-GB" sz="2400" b="1" dirty="0" smtClean="0"/>
              <a:t>, DLE., PSORIASIS. CD</a:t>
            </a:r>
          </a:p>
          <a:p>
            <a:pPr>
              <a:buNone/>
            </a:pPr>
            <a:r>
              <a:rPr lang="en-GB" sz="2400" b="1" dirty="0" smtClean="0"/>
              <a:t>Diagnosis: clinical, biopsy shows eczema.</a:t>
            </a:r>
          </a:p>
          <a:p>
            <a:pPr>
              <a:buNone/>
            </a:pPr>
            <a:r>
              <a:rPr lang="en-GB" sz="2400" b="1" dirty="0" smtClean="0"/>
              <a:t>Treatment: (same</a:t>
            </a:r>
            <a:r>
              <a:rPr lang="en-GB" sz="2000" b="1" dirty="0" smtClean="0"/>
              <a:t>)</a:t>
            </a:r>
            <a:endParaRPr lang="en-GB" sz="2000" b="1" dirty="0"/>
          </a:p>
        </p:txBody>
      </p:sp>
      <p:sp>
        <p:nvSpPr>
          <p:cNvPr id="2" name="Title 1"/>
          <p:cNvSpPr>
            <a:spLocks noGrp="1"/>
          </p:cNvSpPr>
          <p:nvPr>
            <p:ph type="title"/>
          </p:nvPr>
        </p:nvSpPr>
        <p:spPr>
          <a:xfrm>
            <a:off x="457200" y="0"/>
            <a:ext cx="8229600" cy="838200"/>
          </a:xfrm>
        </p:spPr>
        <p:txBody>
          <a:bodyPr>
            <a:normAutofit fontScale="90000"/>
          </a:bodyPr>
          <a:lstStyle/>
          <a:p>
            <a:r>
              <a:rPr lang="en-GB" b="1" dirty="0" smtClean="0"/>
              <a:t>Discoid eczema </a:t>
            </a:r>
            <a:r>
              <a:rPr lang="en-GB" dirty="0" smtClean="0"/>
              <a:t>(</a:t>
            </a:r>
            <a:r>
              <a:rPr lang="en-GB" b="1" dirty="0" smtClean="0"/>
              <a:t>Nummular Eczema)</a:t>
            </a:r>
            <a:endParaRPr lang="en-GB" dirty="0" smtClean="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04800" y="5334000"/>
            <a:ext cx="8839200" cy="1524000"/>
          </a:xfrm>
        </p:spPr>
        <p:txBody>
          <a:bodyPr>
            <a:noAutofit/>
          </a:bodyPr>
          <a:lstStyle/>
          <a:p>
            <a:r>
              <a:rPr lang="en-GB" sz="2800" dirty="0" smtClean="0"/>
              <a:t>Nummular eczema:</a:t>
            </a:r>
          </a:p>
          <a:p>
            <a:r>
              <a:rPr lang="en-GB" sz="2800" dirty="0" smtClean="0"/>
              <a:t> coin-shaped Pruritic, </a:t>
            </a:r>
            <a:r>
              <a:rPr lang="en-GB" sz="2800" dirty="0" err="1" smtClean="0"/>
              <a:t>erythematous</a:t>
            </a:r>
            <a:r>
              <a:rPr lang="en-GB" sz="2800" dirty="0" smtClean="0"/>
              <a:t>, scaly plaques.</a:t>
            </a:r>
          </a:p>
        </p:txBody>
      </p:sp>
      <p:pic>
        <p:nvPicPr>
          <p:cNvPr id="3074" name="Picture 2"/>
          <p:cNvPicPr>
            <a:picLocks noGrp="1" noChangeAspect="1" noChangeArrowheads="1"/>
          </p:cNvPicPr>
          <p:nvPr>
            <p:ph type="pic" idx="1"/>
          </p:nvPr>
        </p:nvPicPr>
        <p:blipFill>
          <a:blip r:embed="rId2"/>
          <a:srcRect t="24655" b="24655"/>
          <a:stretch>
            <a:fillRect/>
          </a:stretch>
        </p:blipFill>
        <p:spPr bwMode="auto">
          <a:prstGeom prst="rect">
            <a:avLst/>
          </a:prstGeom>
          <a:noFill/>
          <a:ln w="9525">
            <a:noFill/>
            <a:miter lim="800000"/>
            <a:headEnd/>
            <a:tailEnd/>
          </a:ln>
          <a:effectLst/>
        </p:spPr>
      </p:pic>
      <p:sp>
        <p:nvSpPr>
          <p:cNvPr id="2" name="Title 1"/>
          <p:cNvSpPr>
            <a:spLocks noGrp="1"/>
          </p:cNvSpPr>
          <p:nvPr>
            <p:ph type="title"/>
          </p:nvPr>
        </p:nvSpPr>
        <p:spPr/>
        <p:txBody>
          <a:bodyPr/>
          <a:lstStyle/>
          <a:p>
            <a:endParaRPr lang="en-GB"/>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lstStyle/>
          <a:p>
            <a:endParaRPr lang="en-GB"/>
          </a:p>
        </p:txBody>
      </p:sp>
      <p:pic>
        <p:nvPicPr>
          <p:cNvPr id="34818" name="Picture 2" descr="E:\ec\img0064.gif">
            <a:hlinkClick r:id="rId2"/>
          </p:cNvPr>
          <p:cNvPicPr>
            <a:picLocks noGrp="1" noChangeAspect="1" noChangeArrowheads="1"/>
          </p:cNvPicPr>
          <p:nvPr>
            <p:ph type="pic" idx="1"/>
          </p:nvPr>
        </p:nvPicPr>
        <p:blipFill>
          <a:blip r:embed="rId3"/>
          <a:srcRect t="12116" b="12116"/>
          <a:stretch>
            <a:fillRect/>
          </a:stretch>
        </p:blipFill>
        <p:spPr bwMode="auto">
          <a:xfrm>
            <a:off x="228600" y="189968"/>
            <a:ext cx="8686800" cy="6134632"/>
          </a:xfrm>
          <a:prstGeom prst="rect">
            <a:avLst/>
          </a:prstGeom>
          <a:noFill/>
        </p:spPr>
      </p:pic>
      <p:sp>
        <p:nvSpPr>
          <p:cNvPr id="2" name="Title 1"/>
          <p:cNvSpPr>
            <a:spLocks noGrp="1"/>
          </p:cNvSpPr>
          <p:nvPr>
            <p:ph type="title"/>
          </p:nvPr>
        </p:nvSpPr>
        <p:spPr/>
        <p:txBody>
          <a:bodyPr/>
          <a:lstStyle/>
          <a:p>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1-Acute: Itching, intense erythema,  oedema, oozing surface , </a:t>
            </a:r>
            <a:r>
              <a:rPr lang="en-GB" dirty="0" err="1" smtClean="0"/>
              <a:t>vesiculation</a:t>
            </a:r>
            <a:r>
              <a:rPr lang="en-GB" dirty="0" smtClean="0"/>
              <a:t> (or blister formation) , erosion, crusting</a:t>
            </a:r>
            <a:r>
              <a:rPr lang="en-GB" b="1" dirty="0" smtClean="0"/>
              <a:t>.</a:t>
            </a:r>
          </a:p>
          <a:p>
            <a:endParaRPr lang="en-GB" b="1" dirty="0" smtClean="0"/>
          </a:p>
          <a:p>
            <a:r>
              <a:rPr lang="en-GB" dirty="0" smtClean="0"/>
              <a:t>2-Subacute: Itching, dull erythema &amp; scaling.</a:t>
            </a:r>
          </a:p>
          <a:p>
            <a:pPr>
              <a:buNone/>
            </a:pPr>
            <a:endParaRPr lang="en-GB" b="1" dirty="0" smtClean="0"/>
          </a:p>
          <a:p>
            <a:r>
              <a:rPr lang="en-GB" dirty="0" smtClean="0"/>
              <a:t>3-Chonic: Itching, milder erythema, scaling, dryness, lichenification± fissuring.</a:t>
            </a:r>
          </a:p>
          <a:p>
            <a:endParaRPr lang="en-GB" dirty="0"/>
          </a:p>
        </p:txBody>
      </p:sp>
      <p:sp>
        <p:nvSpPr>
          <p:cNvPr id="2" name="Title 1"/>
          <p:cNvSpPr>
            <a:spLocks noGrp="1"/>
          </p:cNvSpPr>
          <p:nvPr>
            <p:ph type="title"/>
          </p:nvPr>
        </p:nvSpPr>
        <p:spPr/>
        <p:txBody>
          <a:bodyPr/>
          <a:lstStyle/>
          <a:p>
            <a:pPr algn="l"/>
            <a:r>
              <a:rPr lang="en-GB" b="1" dirty="0" smtClean="0"/>
              <a:t>Stages of</a:t>
            </a:r>
            <a:r>
              <a:rPr lang="en-GB" dirty="0" smtClean="0"/>
              <a:t> </a:t>
            </a:r>
            <a:r>
              <a:rPr lang="en-GB" b="1" dirty="0" smtClean="0"/>
              <a:t>eczema:</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914400"/>
            <a:ext cx="8229600" cy="5943600"/>
          </a:xfrm>
        </p:spPr>
        <p:txBody>
          <a:bodyPr>
            <a:normAutofit fontScale="77500" lnSpcReduction="20000"/>
          </a:bodyPr>
          <a:lstStyle/>
          <a:p>
            <a:pPr>
              <a:buNone/>
            </a:pPr>
            <a:r>
              <a:rPr lang="en-GB" b="1" dirty="0" smtClean="0"/>
              <a:t>Definition: </a:t>
            </a:r>
            <a:r>
              <a:rPr lang="en-GB" dirty="0" smtClean="0"/>
              <a:t>A pruritic, episodic, sometimes chronic vesicular eruption of the </a:t>
            </a:r>
            <a:r>
              <a:rPr lang="en-GB" dirty="0" err="1" smtClean="0"/>
              <a:t>palmar</a:t>
            </a:r>
            <a:r>
              <a:rPr lang="en-GB" dirty="0" smtClean="0"/>
              <a:t> (</a:t>
            </a:r>
            <a:r>
              <a:rPr lang="en-GB" dirty="0" err="1" smtClean="0"/>
              <a:t>Cheiropompholyx</a:t>
            </a:r>
            <a:r>
              <a:rPr lang="en-GB" dirty="0" smtClean="0"/>
              <a:t>) (80 %) or plantar                 ( </a:t>
            </a:r>
            <a:r>
              <a:rPr lang="en-GB" dirty="0" err="1" smtClean="0"/>
              <a:t>Podopompholyx</a:t>
            </a:r>
            <a:r>
              <a:rPr lang="en-GB" dirty="0" smtClean="0"/>
              <a:t>) surfaces.</a:t>
            </a:r>
          </a:p>
          <a:p>
            <a:pPr>
              <a:buNone/>
            </a:pPr>
            <a:r>
              <a:rPr lang="en-GB" b="1" dirty="0" smtClean="0"/>
              <a:t>Age: </a:t>
            </a:r>
            <a:r>
              <a:rPr lang="en-GB" dirty="0" smtClean="0"/>
              <a:t>Majority under 40 years (range 12 to 40 years).</a:t>
            </a:r>
          </a:p>
          <a:p>
            <a:pPr>
              <a:buNone/>
            </a:pPr>
            <a:r>
              <a:rPr lang="en-GB" b="1" dirty="0" smtClean="0"/>
              <a:t>Sex:</a:t>
            </a:r>
            <a:r>
              <a:rPr lang="en-GB" dirty="0" smtClean="0"/>
              <a:t> Equal ratio.</a:t>
            </a:r>
          </a:p>
          <a:p>
            <a:pPr>
              <a:buNone/>
            </a:pPr>
            <a:r>
              <a:rPr lang="en-GB" b="1" dirty="0" smtClean="0"/>
              <a:t>Lesions</a:t>
            </a:r>
            <a:r>
              <a:rPr lang="en-GB" dirty="0" smtClean="0"/>
              <a:t>:  </a:t>
            </a:r>
            <a:r>
              <a:rPr lang="en-GB" dirty="0" smtClean="0">
                <a:solidFill>
                  <a:schemeClr val="accent2"/>
                </a:solidFill>
              </a:rPr>
              <a:t>very </a:t>
            </a:r>
            <a:r>
              <a:rPr lang="en-GB" u="sng" dirty="0" smtClean="0">
                <a:solidFill>
                  <a:schemeClr val="accent2"/>
                </a:solidFill>
              </a:rPr>
              <a:t>itchy deep seated </a:t>
            </a:r>
            <a:r>
              <a:rPr lang="en-GB" dirty="0" smtClean="0">
                <a:solidFill>
                  <a:schemeClr val="accent2"/>
                </a:solidFill>
                <a:hlinkClick r:id="rId2"/>
              </a:rPr>
              <a:t>tiny vesicles</a:t>
            </a:r>
            <a:r>
              <a:rPr lang="en-GB" dirty="0" smtClean="0">
                <a:solidFill>
                  <a:schemeClr val="accent2"/>
                </a:solidFill>
              </a:rPr>
              <a:t> along the </a:t>
            </a:r>
            <a:r>
              <a:rPr lang="en-GB" u="sng" dirty="0" smtClean="0">
                <a:solidFill>
                  <a:schemeClr val="accent2"/>
                </a:solidFill>
              </a:rPr>
              <a:t>sides of the fingers </a:t>
            </a:r>
            <a:r>
              <a:rPr lang="en-GB" dirty="0" smtClean="0">
                <a:solidFill>
                  <a:schemeClr val="accent2"/>
                </a:solidFill>
              </a:rPr>
              <a:t>and </a:t>
            </a:r>
            <a:r>
              <a:rPr lang="en-GB" dirty="0" err="1" smtClean="0">
                <a:solidFill>
                  <a:schemeClr val="accent2"/>
                </a:solidFill>
              </a:rPr>
              <a:t>palms,and</a:t>
            </a:r>
            <a:r>
              <a:rPr lang="en-GB" dirty="0" smtClean="0">
                <a:solidFill>
                  <a:schemeClr val="accent2"/>
                </a:solidFill>
              </a:rPr>
              <a:t> sides toes, and soles</a:t>
            </a:r>
            <a:r>
              <a:rPr lang="en-GB" dirty="0" smtClean="0"/>
              <a:t>.</a:t>
            </a:r>
          </a:p>
          <a:p>
            <a:r>
              <a:rPr lang="en-GB" dirty="0" smtClean="0"/>
              <a:t>may coalesce and become </a:t>
            </a:r>
            <a:r>
              <a:rPr lang="en-GB" dirty="0" err="1" smtClean="0">
                <a:hlinkClick r:id="rId3"/>
              </a:rPr>
              <a:t>bullae</a:t>
            </a:r>
            <a:r>
              <a:rPr lang="en-GB" dirty="0" smtClean="0"/>
              <a:t>.</a:t>
            </a:r>
          </a:p>
          <a:p>
            <a:r>
              <a:rPr lang="en-GB" dirty="0" smtClean="0"/>
              <a:t>  which weep and become painful dry, </a:t>
            </a:r>
            <a:r>
              <a:rPr lang="en-GB" dirty="0" err="1" smtClean="0">
                <a:hlinkClick r:id="rId4"/>
              </a:rPr>
              <a:t>hyperkeratotic</a:t>
            </a:r>
            <a:r>
              <a:rPr lang="en-GB" dirty="0" smtClean="0">
                <a:hlinkClick r:id="rId4"/>
              </a:rPr>
              <a:t> and fissured</a:t>
            </a:r>
            <a:r>
              <a:rPr lang="en-GB" dirty="0" smtClean="0"/>
              <a:t>. </a:t>
            </a:r>
          </a:p>
          <a:p>
            <a:pPr>
              <a:buNone/>
            </a:pPr>
            <a:r>
              <a:rPr lang="en-GB" b="1" dirty="0" smtClean="0"/>
              <a:t>Associations:</a:t>
            </a:r>
          </a:p>
          <a:p>
            <a:r>
              <a:rPr lang="en-GB" dirty="0" smtClean="0"/>
              <a:t> It is more common in </a:t>
            </a:r>
            <a:r>
              <a:rPr lang="en-GB" dirty="0" err="1" smtClean="0"/>
              <a:t>atopics</a:t>
            </a:r>
            <a:r>
              <a:rPr lang="en-GB" dirty="0" smtClean="0"/>
              <a:t>,</a:t>
            </a:r>
          </a:p>
          <a:p>
            <a:r>
              <a:rPr lang="en-GB" dirty="0" smtClean="0"/>
              <a:t> occasionally an 'id' reaction to a severe </a:t>
            </a:r>
            <a:r>
              <a:rPr lang="en-GB" dirty="0" err="1" smtClean="0"/>
              <a:t>tinea</a:t>
            </a:r>
            <a:r>
              <a:rPr lang="en-GB" dirty="0" smtClean="0"/>
              <a:t> </a:t>
            </a:r>
            <a:r>
              <a:rPr lang="en-GB" dirty="0" err="1" smtClean="0"/>
              <a:t>pedis</a:t>
            </a:r>
            <a:r>
              <a:rPr lang="en-GB" dirty="0" smtClean="0"/>
              <a:t>.</a:t>
            </a:r>
          </a:p>
          <a:p>
            <a:r>
              <a:rPr lang="en-GB" dirty="0" smtClean="0"/>
              <a:t> Emotional stress is possibly a precipitating factor.</a:t>
            </a:r>
          </a:p>
          <a:p>
            <a:r>
              <a:rPr lang="en-GB" dirty="0" smtClean="0"/>
              <a:t>in hot, humid weather.</a:t>
            </a:r>
          </a:p>
          <a:p>
            <a:r>
              <a:rPr lang="en-GB" b="1" dirty="0" smtClean="0"/>
              <a:t>Differential diagnosis: </a:t>
            </a:r>
            <a:r>
              <a:rPr lang="en-GB" dirty="0" smtClean="0">
                <a:hlinkClick r:id="rId5"/>
              </a:rPr>
              <a:t>contact dermatitis</a:t>
            </a:r>
            <a:r>
              <a:rPr lang="en-GB" dirty="0" smtClean="0"/>
              <a:t>, vesicular type of </a:t>
            </a:r>
            <a:r>
              <a:rPr lang="en-GB" dirty="0" err="1" smtClean="0"/>
              <a:t>tinea</a:t>
            </a:r>
            <a:r>
              <a:rPr lang="en-GB" dirty="0" smtClean="0"/>
              <a:t> </a:t>
            </a:r>
            <a:r>
              <a:rPr lang="en-GB" dirty="0" err="1" smtClean="0"/>
              <a:t>pedis</a:t>
            </a:r>
            <a:r>
              <a:rPr lang="en-GB" dirty="0" smtClean="0"/>
              <a:t>.</a:t>
            </a:r>
          </a:p>
          <a:p>
            <a:r>
              <a:rPr lang="en-GB" b="1" dirty="0" smtClean="0"/>
              <a:t>Diagnosis:</a:t>
            </a:r>
            <a:r>
              <a:rPr lang="en-GB" dirty="0" smtClean="0"/>
              <a:t> clinical, biopsy, shows eczema.</a:t>
            </a:r>
          </a:p>
          <a:p>
            <a:r>
              <a:rPr lang="en-GB" b="1" dirty="0" smtClean="0"/>
              <a:t>Treatment</a:t>
            </a:r>
            <a:r>
              <a:rPr lang="en-GB" dirty="0" smtClean="0"/>
              <a:t>: (same)</a:t>
            </a:r>
          </a:p>
          <a:p>
            <a:endParaRPr lang="en-GB" dirty="0"/>
          </a:p>
        </p:txBody>
      </p:sp>
      <p:sp>
        <p:nvSpPr>
          <p:cNvPr id="5" name="Title 4"/>
          <p:cNvSpPr>
            <a:spLocks noGrp="1"/>
          </p:cNvSpPr>
          <p:nvPr>
            <p:ph type="title"/>
          </p:nvPr>
        </p:nvSpPr>
        <p:spPr>
          <a:xfrm>
            <a:off x="457200" y="0"/>
            <a:ext cx="8229600" cy="914400"/>
          </a:xfrm>
        </p:spPr>
        <p:txBody>
          <a:bodyPr>
            <a:normAutofit fontScale="90000"/>
          </a:bodyPr>
          <a:lstStyle/>
          <a:p>
            <a:r>
              <a:rPr lang="en-GB" b="1" dirty="0" smtClean="0"/>
              <a:t/>
            </a:r>
            <a:br>
              <a:rPr lang="en-GB" b="1" dirty="0" smtClean="0"/>
            </a:br>
            <a:r>
              <a:rPr lang="en-GB" b="1" dirty="0" err="1" smtClean="0"/>
              <a:t>Pompholyx</a:t>
            </a:r>
            <a:r>
              <a:rPr lang="en-GB" b="1" dirty="0" smtClean="0"/>
              <a:t> (</a:t>
            </a:r>
            <a:r>
              <a:rPr lang="en-GB" b="1" dirty="0" err="1" smtClean="0"/>
              <a:t>dyshidrotic</a:t>
            </a:r>
            <a:r>
              <a:rPr lang="en-GB" b="1" dirty="0" smtClean="0"/>
              <a:t> eczema)</a:t>
            </a:r>
            <a:r>
              <a:rPr lang="en-GB" dirty="0" smtClean="0"/>
              <a:t/>
            </a:r>
            <a:br>
              <a:rPr lang="en-GB" dirty="0" smtClean="0"/>
            </a:br>
            <a:endParaRPr lang="en-GB"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noAutofit/>
          </a:bodyPr>
          <a:lstStyle/>
          <a:p>
            <a:r>
              <a:rPr lang="en-GB" sz="2000" dirty="0" smtClean="0"/>
              <a:t>Confluent vesicles and </a:t>
            </a:r>
            <a:r>
              <a:rPr lang="en-GB" sz="2000" dirty="0" err="1" smtClean="0"/>
              <a:t>bullae</a:t>
            </a:r>
            <a:r>
              <a:rPr lang="en-GB" sz="2000" dirty="0" smtClean="0"/>
              <a:t> within the thick</a:t>
            </a:r>
          </a:p>
          <a:p>
            <a:r>
              <a:rPr lang="en-GB" sz="2000" dirty="0" smtClean="0"/>
              <a:t>epidermis of the palms with underlying erythema and </a:t>
            </a:r>
            <a:r>
              <a:rPr lang="en-GB" sz="2000" dirty="0" err="1" smtClean="0"/>
              <a:t>edema</a:t>
            </a:r>
            <a:endParaRPr lang="en-GB" sz="2000" dirty="0"/>
          </a:p>
        </p:txBody>
      </p:sp>
      <p:pic>
        <p:nvPicPr>
          <p:cNvPr id="4098" name="Picture 2"/>
          <p:cNvPicPr>
            <a:picLocks noGrp="1" noChangeAspect="1" noChangeArrowheads="1"/>
          </p:cNvPicPr>
          <p:nvPr>
            <p:ph type="pic" idx="1"/>
          </p:nvPr>
        </p:nvPicPr>
        <p:blipFill>
          <a:blip r:embed="rId2"/>
          <a:srcRect t="16544" b="16544"/>
          <a:stretch>
            <a:fillRect/>
          </a:stretch>
        </p:blipFill>
        <p:spPr bwMode="auto">
          <a:xfrm>
            <a:off x="762000" y="152400"/>
            <a:ext cx="7467600" cy="6400800"/>
          </a:xfrm>
          <a:prstGeom prst="rect">
            <a:avLst/>
          </a:prstGeom>
          <a:noFill/>
          <a:ln w="9525">
            <a:noFill/>
            <a:miter lim="800000"/>
            <a:headEnd/>
            <a:tailEnd/>
          </a:ln>
          <a:effectLst/>
        </p:spPr>
      </p:pic>
      <p:sp>
        <p:nvSpPr>
          <p:cNvPr id="2" name="Title 1"/>
          <p:cNvSpPr>
            <a:spLocks noGrp="1"/>
          </p:cNvSpPr>
          <p:nvPr>
            <p:ph type="title"/>
          </p:nvPr>
        </p:nvSpPr>
        <p:spPr/>
        <p:txBody>
          <a:bodyPr/>
          <a:lstStyle/>
          <a:p>
            <a:endParaRPr lang="en-GB"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lstStyle/>
          <a:p>
            <a:endParaRPr lang="en-GB"/>
          </a:p>
        </p:txBody>
      </p:sp>
      <p:sp>
        <p:nvSpPr>
          <p:cNvPr id="3" name="Picture Placeholder 2"/>
          <p:cNvSpPr>
            <a:spLocks noGrp="1"/>
          </p:cNvSpPr>
          <p:nvPr>
            <p:ph type="pic" idx="1"/>
          </p:nvPr>
        </p:nvSpPr>
        <p:spPr/>
      </p:sp>
      <p:sp>
        <p:nvSpPr>
          <p:cNvPr id="2" name="Title 1"/>
          <p:cNvSpPr>
            <a:spLocks noGrp="1"/>
          </p:cNvSpPr>
          <p:nvPr>
            <p:ph type="title"/>
          </p:nvPr>
        </p:nvSpPr>
        <p:spPr/>
        <p:txBody>
          <a:bodyPr/>
          <a:lstStyle/>
          <a:p>
            <a:endParaRPr lang="en-GB"/>
          </a:p>
        </p:txBody>
      </p:sp>
      <p:pic>
        <p:nvPicPr>
          <p:cNvPr id="27650" name="Picture 2" descr="E:\ec\img0002.jpg"/>
          <p:cNvPicPr>
            <a:picLocks noChangeAspect="1" noChangeArrowheads="1"/>
          </p:cNvPicPr>
          <p:nvPr/>
        </p:nvPicPr>
        <p:blipFill>
          <a:blip r:embed="rId2"/>
          <a:srcRect/>
          <a:stretch>
            <a:fillRect/>
          </a:stretch>
        </p:blipFill>
        <p:spPr bwMode="auto">
          <a:xfrm>
            <a:off x="63500" y="457200"/>
            <a:ext cx="8775700" cy="6172199"/>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143000"/>
            <a:ext cx="8229600" cy="6096000"/>
          </a:xfrm>
        </p:spPr>
        <p:txBody>
          <a:bodyPr>
            <a:normAutofit fontScale="70000" lnSpcReduction="20000"/>
          </a:bodyPr>
          <a:lstStyle/>
          <a:p>
            <a:pPr>
              <a:buNone/>
            </a:pPr>
            <a:r>
              <a:rPr lang="en-GB" b="1" dirty="0" smtClean="0"/>
              <a:t>Definition: </a:t>
            </a:r>
            <a:r>
              <a:rPr lang="en-GB" dirty="0" smtClean="0"/>
              <a:t>A pruritic eczematous condition resulting from continued rubbing and scratching at a localized area of the skin</a:t>
            </a:r>
          </a:p>
          <a:p>
            <a:pPr>
              <a:buNone/>
            </a:pPr>
            <a:r>
              <a:rPr lang="en-GB" dirty="0" smtClean="0"/>
              <a:t>associated with a period of anxiety. </a:t>
            </a:r>
          </a:p>
          <a:p>
            <a:pPr>
              <a:buNone/>
            </a:pPr>
            <a:r>
              <a:rPr lang="en-GB" b="1" dirty="0" smtClean="0"/>
              <a:t>Age</a:t>
            </a:r>
            <a:r>
              <a:rPr lang="en-GB" dirty="0" smtClean="0"/>
              <a:t>: Over 20 years.</a:t>
            </a:r>
          </a:p>
          <a:p>
            <a:pPr>
              <a:buNone/>
            </a:pPr>
            <a:r>
              <a:rPr lang="en-GB" b="1" dirty="0" smtClean="0"/>
              <a:t>Sex: </a:t>
            </a:r>
            <a:r>
              <a:rPr lang="en-GB" dirty="0" smtClean="0"/>
              <a:t>More frequent in women.</a:t>
            </a:r>
          </a:p>
          <a:p>
            <a:pPr>
              <a:buNone/>
            </a:pPr>
            <a:r>
              <a:rPr lang="en-GB" b="1" dirty="0" smtClean="0"/>
              <a:t>Lesion</a:t>
            </a:r>
            <a:r>
              <a:rPr lang="en-GB" dirty="0" smtClean="0"/>
              <a:t>: </a:t>
            </a:r>
            <a:r>
              <a:rPr lang="en-GB" dirty="0" err="1" smtClean="0"/>
              <a:t>Characteristicly</a:t>
            </a:r>
            <a:r>
              <a:rPr lang="en-GB" dirty="0" smtClean="0"/>
              <a:t> </a:t>
            </a:r>
            <a:r>
              <a:rPr lang="en-GB" u="sng" dirty="0" smtClean="0">
                <a:solidFill>
                  <a:schemeClr val="accent2">
                    <a:lumMod val="75000"/>
                  </a:schemeClr>
                </a:solidFill>
              </a:rPr>
              <a:t>itchy </a:t>
            </a:r>
            <a:r>
              <a:rPr lang="en-GB" u="sng" dirty="0" err="1" smtClean="0">
                <a:solidFill>
                  <a:schemeClr val="accent2">
                    <a:lumMod val="75000"/>
                  </a:schemeClr>
                </a:solidFill>
              </a:rPr>
              <a:t>lichenified</a:t>
            </a:r>
            <a:r>
              <a:rPr lang="en-GB" u="sng" dirty="0" smtClean="0">
                <a:solidFill>
                  <a:schemeClr val="accent2">
                    <a:lumMod val="75000"/>
                  </a:schemeClr>
                </a:solidFill>
              </a:rPr>
              <a:t> plaque</a:t>
            </a:r>
          </a:p>
          <a:p>
            <a:pPr>
              <a:buNone/>
            </a:pPr>
            <a:r>
              <a:rPr lang="en-GB" u="sng" dirty="0" smtClean="0">
                <a:solidFill>
                  <a:schemeClr val="accent2">
                    <a:lumMod val="75000"/>
                  </a:schemeClr>
                </a:solidFill>
              </a:rPr>
              <a:t> </a:t>
            </a:r>
            <a:r>
              <a:rPr lang="en-GB" u="sng" dirty="0" smtClean="0"/>
              <a:t>well defined,</a:t>
            </a:r>
            <a:r>
              <a:rPr lang="en-GB" dirty="0" smtClean="0"/>
              <a:t> </a:t>
            </a:r>
            <a:r>
              <a:rPr lang="en-GB" dirty="0" smtClean="0">
                <a:hlinkClick r:id="rId2"/>
              </a:rPr>
              <a:t>unilateral</a:t>
            </a:r>
            <a:r>
              <a:rPr lang="en-GB" dirty="0" smtClean="0"/>
              <a:t> flesh coloured, pink or </a:t>
            </a:r>
            <a:r>
              <a:rPr lang="en-GB" dirty="0" smtClean="0">
                <a:hlinkClick r:id="rId3"/>
              </a:rPr>
              <a:t>hyper pigmented</a:t>
            </a:r>
            <a:r>
              <a:rPr lang="en-GB" dirty="0" smtClean="0"/>
              <a:t>. </a:t>
            </a:r>
            <a:r>
              <a:rPr lang="en-GB" dirty="0" err="1" smtClean="0"/>
              <a:t>Pruritus</a:t>
            </a:r>
            <a:r>
              <a:rPr lang="en-GB" dirty="0" smtClean="0"/>
              <a:t>, often in paroxysms.</a:t>
            </a:r>
          </a:p>
          <a:p>
            <a:pPr>
              <a:buNone/>
            </a:pPr>
            <a:r>
              <a:rPr lang="en-GB" dirty="0" smtClean="0"/>
              <a:t> And it becomes a pleasure to scratch.</a:t>
            </a:r>
          </a:p>
          <a:p>
            <a:r>
              <a:rPr lang="en-GB" dirty="0" smtClean="0"/>
              <a:t> Often the rubbing becomes, reflexive and a subconscious habit. Lightly stroking the involved skin with a cotton swab generates a strong desire to scratch the </a:t>
            </a:r>
            <a:r>
              <a:rPr lang="en-GB" dirty="0" err="1" smtClean="0"/>
              <a:t>skinThe</a:t>
            </a:r>
            <a:r>
              <a:rPr lang="en-GB" dirty="0" smtClean="0"/>
              <a:t> constant scratching leads to a vicious cycle of:</a:t>
            </a:r>
          </a:p>
          <a:p>
            <a:pPr>
              <a:buNone/>
            </a:pPr>
            <a:r>
              <a:rPr lang="en-GB" dirty="0" smtClean="0"/>
              <a:t>scratch          release </a:t>
            </a:r>
            <a:r>
              <a:rPr lang="en-GB" dirty="0" err="1" smtClean="0"/>
              <a:t>histamin</a:t>
            </a:r>
            <a:r>
              <a:rPr lang="en-GB" dirty="0" smtClean="0"/>
              <a:t>           itch.         scratching		</a:t>
            </a:r>
          </a:p>
          <a:p>
            <a:pPr>
              <a:buNone/>
            </a:pPr>
            <a:r>
              <a:rPr lang="en-GB" b="1" dirty="0" smtClean="0"/>
              <a:t>Distribution:</a:t>
            </a:r>
            <a:r>
              <a:rPr lang="en-GB" dirty="0" smtClean="0"/>
              <a:t>, especially: back of neck (female), just below elbow, </a:t>
            </a:r>
            <a:r>
              <a:rPr lang="en-GB" dirty="0" smtClean="0">
                <a:hlinkClick r:id="rId4"/>
              </a:rPr>
              <a:t>back of hand</a:t>
            </a:r>
            <a:r>
              <a:rPr lang="en-GB" dirty="0" smtClean="0"/>
              <a:t>, </a:t>
            </a:r>
            <a:r>
              <a:rPr lang="en-GB" dirty="0" smtClean="0">
                <a:hlinkClick r:id="rId5"/>
              </a:rPr>
              <a:t>genitalia</a:t>
            </a:r>
            <a:r>
              <a:rPr lang="en-GB" dirty="0" smtClean="0"/>
              <a:t>, buttock, </a:t>
            </a:r>
            <a:r>
              <a:rPr lang="en-GB" dirty="0" smtClean="0">
                <a:hlinkClick r:id="rId2"/>
              </a:rPr>
              <a:t>lower leg</a:t>
            </a:r>
            <a:r>
              <a:rPr lang="en-GB" dirty="0" smtClean="0"/>
              <a:t>.  </a:t>
            </a:r>
          </a:p>
          <a:p>
            <a:pPr>
              <a:buNone/>
            </a:pPr>
            <a:r>
              <a:rPr lang="en-GB" b="1" dirty="0" smtClean="0"/>
              <a:t>Diagnosis:</a:t>
            </a:r>
            <a:r>
              <a:rPr lang="en-GB" dirty="0" smtClean="0"/>
              <a:t> clinical, biopsy - rarely required, shows eczema. </a:t>
            </a:r>
          </a:p>
          <a:p>
            <a:pPr>
              <a:buNone/>
            </a:pPr>
            <a:r>
              <a:rPr lang="en-GB" b="1" dirty="0" smtClean="0"/>
              <a:t>Differential diagnosis: </a:t>
            </a:r>
            <a:r>
              <a:rPr lang="en-GB" dirty="0" smtClean="0">
                <a:hlinkClick r:id="rId6"/>
              </a:rPr>
              <a:t>hypertrophic lichen </a:t>
            </a:r>
            <a:r>
              <a:rPr lang="en-GB" dirty="0" err="1" smtClean="0">
                <a:hlinkClick r:id="rId6"/>
              </a:rPr>
              <a:t>planus</a:t>
            </a:r>
            <a:r>
              <a:rPr lang="en-GB" dirty="0" smtClean="0"/>
              <a:t>. </a:t>
            </a:r>
          </a:p>
          <a:p>
            <a:pPr>
              <a:buNone/>
            </a:pPr>
            <a:r>
              <a:rPr lang="en-GB" b="1" dirty="0" smtClean="0"/>
              <a:t>Treatment</a:t>
            </a:r>
            <a:r>
              <a:rPr lang="en-GB" dirty="0" smtClean="0"/>
              <a:t>: (same) </a:t>
            </a:r>
            <a:r>
              <a:rPr lang="en-GB" dirty="0" err="1" smtClean="0"/>
              <a:t>Releave</a:t>
            </a:r>
            <a:r>
              <a:rPr lang="en-GB" dirty="0" smtClean="0"/>
              <a:t> </a:t>
            </a:r>
            <a:r>
              <a:rPr lang="en-GB" dirty="0" err="1" smtClean="0"/>
              <a:t>anaxiety,stop</a:t>
            </a:r>
            <a:r>
              <a:rPr lang="en-GB" dirty="0" smtClean="0"/>
              <a:t> </a:t>
            </a:r>
            <a:r>
              <a:rPr lang="en-GB" dirty="0" err="1" smtClean="0"/>
              <a:t>scatching</a:t>
            </a:r>
            <a:r>
              <a:rPr lang="en-GB" b="1" dirty="0" smtClean="0"/>
              <a:t> </a:t>
            </a:r>
            <a:r>
              <a:rPr lang="en-GB" dirty="0" err="1" smtClean="0"/>
              <a:t>superpotent</a:t>
            </a:r>
            <a:r>
              <a:rPr lang="en-GB" dirty="0" smtClean="0"/>
              <a:t> topical steroids under occlusion</a:t>
            </a:r>
            <a:endParaRPr lang="en-GB" dirty="0"/>
          </a:p>
        </p:txBody>
      </p:sp>
      <p:sp>
        <p:nvSpPr>
          <p:cNvPr id="5" name="Title 4"/>
          <p:cNvSpPr>
            <a:spLocks noGrp="1"/>
          </p:cNvSpPr>
          <p:nvPr>
            <p:ph type="title"/>
          </p:nvPr>
        </p:nvSpPr>
        <p:spPr>
          <a:xfrm>
            <a:off x="457200" y="0"/>
            <a:ext cx="8229600" cy="914400"/>
          </a:xfrm>
        </p:spPr>
        <p:txBody>
          <a:bodyPr>
            <a:normAutofit fontScale="90000"/>
          </a:bodyPr>
          <a:lstStyle/>
          <a:p>
            <a:r>
              <a:rPr lang="en-GB" b="1" dirty="0" smtClean="0"/>
              <a:t/>
            </a:r>
            <a:br>
              <a:rPr lang="en-GB" b="1" dirty="0" smtClean="0"/>
            </a:br>
            <a:r>
              <a:rPr lang="en-GB" sz="3600" b="1" dirty="0" smtClean="0"/>
              <a:t>Lichen simplex</a:t>
            </a:r>
            <a:r>
              <a:rPr lang="en-GB" sz="3600" dirty="0" smtClean="0"/>
              <a:t> </a:t>
            </a:r>
            <a:r>
              <a:rPr lang="en-GB" sz="3600" b="1" dirty="0" err="1" smtClean="0"/>
              <a:t>chonicus</a:t>
            </a:r>
            <a:r>
              <a:rPr lang="en-GB" sz="3600" b="1" dirty="0" smtClean="0"/>
              <a:t> </a:t>
            </a:r>
            <a:r>
              <a:rPr lang="en-GB" sz="3600" dirty="0" smtClean="0"/>
              <a:t>(</a:t>
            </a:r>
            <a:r>
              <a:rPr lang="en-GB" sz="3600" dirty="0" err="1" smtClean="0"/>
              <a:t>neurodermatitis</a:t>
            </a:r>
            <a:r>
              <a:rPr lang="en-GB" sz="3600" dirty="0" smtClean="0"/>
              <a:t>)</a:t>
            </a:r>
            <a:endParaRPr lang="en-GB" dirty="0"/>
          </a:p>
        </p:txBody>
      </p:sp>
      <p:sp>
        <p:nvSpPr>
          <p:cNvPr id="7" name="Curved Down Arrow 6"/>
          <p:cNvSpPr/>
          <p:nvPr/>
        </p:nvSpPr>
        <p:spPr>
          <a:xfrm>
            <a:off x="-1066800" y="6812281"/>
            <a:ext cx="609600" cy="4571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Notched Right Arrow 7"/>
          <p:cNvSpPr/>
          <p:nvPr/>
        </p:nvSpPr>
        <p:spPr>
          <a:xfrm>
            <a:off x="1524000" y="4495800"/>
            <a:ext cx="673608"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Notched Right Arrow 9"/>
          <p:cNvSpPr/>
          <p:nvPr/>
        </p:nvSpPr>
        <p:spPr>
          <a:xfrm>
            <a:off x="4191000" y="4495800"/>
            <a:ext cx="673608"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Notched Right Arrow 10"/>
          <p:cNvSpPr/>
          <p:nvPr/>
        </p:nvSpPr>
        <p:spPr>
          <a:xfrm>
            <a:off x="5486400" y="4495800"/>
            <a:ext cx="673608"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lstStyle/>
          <a:p>
            <a:endParaRPr lang="en-GB"/>
          </a:p>
        </p:txBody>
      </p:sp>
      <p:pic>
        <p:nvPicPr>
          <p:cNvPr id="1026" name="Picture 2"/>
          <p:cNvPicPr>
            <a:picLocks noGrp="1" noChangeAspect="1" noChangeArrowheads="1"/>
          </p:cNvPicPr>
          <p:nvPr>
            <p:ph type="pic" idx="1"/>
          </p:nvPr>
        </p:nvPicPr>
        <p:blipFill>
          <a:blip r:embed="rId2"/>
          <a:srcRect t="33266" b="33266"/>
          <a:stretch>
            <a:fillRect/>
          </a:stretch>
        </p:blipFill>
        <p:spPr bwMode="auto">
          <a:xfrm>
            <a:off x="228600" y="189968"/>
            <a:ext cx="8686800" cy="6363232"/>
          </a:xfrm>
          <a:prstGeom prst="rect">
            <a:avLst/>
          </a:prstGeom>
          <a:noFill/>
          <a:ln w="9525">
            <a:noFill/>
            <a:miter lim="800000"/>
            <a:headEnd/>
            <a:tailEnd/>
          </a:ln>
          <a:effectLst/>
        </p:spPr>
      </p:pic>
      <p:sp>
        <p:nvSpPr>
          <p:cNvPr id="2" name="Title 1"/>
          <p:cNvSpPr>
            <a:spLocks noGrp="1"/>
          </p:cNvSpPr>
          <p:nvPr>
            <p:ph type="title"/>
          </p:nvPr>
        </p:nvSpPr>
        <p:spPr/>
        <p:txBody>
          <a:bodyPr/>
          <a:lstStyle/>
          <a:p>
            <a:endParaRPr lang="en-GB"/>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lstStyle/>
          <a:p>
            <a:endParaRPr lang="en-GB"/>
          </a:p>
        </p:txBody>
      </p:sp>
      <p:pic>
        <p:nvPicPr>
          <p:cNvPr id="2050" name="Picture 2"/>
          <p:cNvPicPr>
            <a:picLocks noGrp="1" noChangeAspect="1" noChangeArrowheads="1"/>
          </p:cNvPicPr>
          <p:nvPr>
            <p:ph type="pic" idx="1"/>
          </p:nvPr>
        </p:nvPicPr>
        <p:blipFill>
          <a:blip r:embed="rId2"/>
          <a:srcRect t="28091" b="28091"/>
          <a:stretch>
            <a:fillRect/>
          </a:stretch>
        </p:blipFill>
        <p:spPr bwMode="auto">
          <a:xfrm>
            <a:off x="228600" y="189968"/>
            <a:ext cx="8686800" cy="6363232"/>
          </a:xfrm>
          <a:prstGeom prst="rect">
            <a:avLst/>
          </a:prstGeom>
          <a:noFill/>
          <a:ln w="9525">
            <a:noFill/>
            <a:miter lim="800000"/>
            <a:headEnd/>
            <a:tailEnd/>
          </a:ln>
          <a:effectLst/>
        </p:spPr>
      </p:pic>
      <p:sp>
        <p:nvSpPr>
          <p:cNvPr id="2" name="Title 1"/>
          <p:cNvSpPr>
            <a:spLocks noGrp="1"/>
          </p:cNvSpPr>
          <p:nvPr>
            <p:ph type="title"/>
          </p:nvPr>
        </p:nvSpPr>
        <p:spPr/>
        <p:txBody>
          <a:bodyPr/>
          <a:lstStyle/>
          <a:p>
            <a:endParaRPr lang="en-GB"/>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p:txBody>
          <a:bodyPr/>
          <a:lstStyle/>
          <a:p>
            <a:endParaRPr lang="en-GB"/>
          </a:p>
        </p:txBody>
      </p:sp>
      <p:pic>
        <p:nvPicPr>
          <p:cNvPr id="7" name="Picture Placeholder 6" descr="E:\ec\img0082.gif">
            <a:hlinkClick r:id="rId2"/>
          </p:cNvPr>
          <p:cNvPicPr>
            <a:picLocks noGrp="1"/>
          </p:cNvPicPr>
          <p:nvPr>
            <p:ph type="pic" idx="1"/>
          </p:nvPr>
        </p:nvPicPr>
        <p:blipFill>
          <a:blip r:embed="rId3"/>
          <a:srcRect t="12116" b="12116"/>
          <a:stretch>
            <a:fillRect/>
          </a:stretch>
        </p:blipFill>
        <p:spPr bwMode="auto">
          <a:xfrm>
            <a:off x="228600" y="189968"/>
            <a:ext cx="8686800" cy="6363232"/>
          </a:xfrm>
          <a:prstGeom prst="rect">
            <a:avLst/>
          </a:prstGeom>
          <a:noFill/>
          <a:ln w="9525">
            <a:noFill/>
            <a:miter lim="800000"/>
            <a:headEnd/>
            <a:tailEnd/>
          </a:ln>
        </p:spPr>
      </p:pic>
      <p:sp>
        <p:nvSpPr>
          <p:cNvPr id="4" name="Title 3"/>
          <p:cNvSpPr>
            <a:spLocks noGrp="1"/>
          </p:cNvSpPr>
          <p:nvPr>
            <p:ph type="title"/>
          </p:nvPr>
        </p:nvSpPr>
        <p:spPr/>
        <p:txBody>
          <a:bodyPr/>
          <a:lstStyle/>
          <a:p>
            <a:endParaRPr lang="en-GB"/>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066800"/>
            <a:ext cx="8229600" cy="5791200"/>
          </a:xfrm>
        </p:spPr>
        <p:txBody>
          <a:bodyPr>
            <a:noAutofit/>
          </a:bodyPr>
          <a:lstStyle/>
          <a:p>
            <a:pPr>
              <a:buNone/>
            </a:pPr>
            <a:r>
              <a:rPr lang="en-GB" sz="2400" b="1" dirty="0" smtClean="0"/>
              <a:t>Definition: </a:t>
            </a:r>
            <a:r>
              <a:rPr lang="en-GB" sz="2400" dirty="0" smtClean="0"/>
              <a:t>An inflammatory disorder of the skin of the lower legs </a:t>
            </a:r>
            <a:r>
              <a:rPr lang="en-GB" sz="2400" u="sng" dirty="0" smtClean="0"/>
              <a:t>associated with venous hypertension</a:t>
            </a:r>
            <a:r>
              <a:rPr lang="en-GB" sz="2400" dirty="0" smtClean="0"/>
              <a:t>. </a:t>
            </a:r>
          </a:p>
          <a:p>
            <a:pPr>
              <a:buNone/>
            </a:pPr>
            <a:r>
              <a:rPr lang="en-GB" sz="2400" b="1" dirty="0" smtClean="0"/>
              <a:t>Lesion</a:t>
            </a:r>
            <a:r>
              <a:rPr lang="en-GB" sz="2400" dirty="0" smtClean="0"/>
              <a:t>: an </a:t>
            </a:r>
            <a:r>
              <a:rPr lang="en-GB" sz="2400" u="sng" dirty="0" smtClean="0"/>
              <a:t>itchy </a:t>
            </a:r>
            <a:r>
              <a:rPr lang="en-GB" sz="2400" dirty="0" smtClean="0">
                <a:hlinkClick r:id="rId2"/>
              </a:rPr>
              <a:t>ill-defined</a:t>
            </a:r>
            <a:r>
              <a:rPr lang="en-GB" sz="2400" u="sng" dirty="0" smtClean="0"/>
              <a:t>, </a:t>
            </a:r>
            <a:r>
              <a:rPr lang="en-GB" sz="2400" u="sng" dirty="0" err="1" smtClean="0"/>
              <a:t>erythematous</a:t>
            </a:r>
            <a:r>
              <a:rPr lang="en-GB" sz="2400" u="sng" dirty="0" smtClean="0"/>
              <a:t> </a:t>
            </a:r>
            <a:r>
              <a:rPr lang="en-GB" sz="2400" dirty="0" smtClean="0">
                <a:hlinkClick r:id="rId3"/>
              </a:rPr>
              <a:t>patches</a:t>
            </a:r>
            <a:r>
              <a:rPr lang="en-GB" sz="2400" u="sng" dirty="0" smtClean="0"/>
              <a:t> with fine scaling</a:t>
            </a:r>
            <a:r>
              <a:rPr lang="en-GB" sz="2400" dirty="0" smtClean="0"/>
              <a:t>, sometimes with excoriations, on lower legs, especially around varicosities. </a:t>
            </a:r>
          </a:p>
          <a:p>
            <a:pPr>
              <a:buNone/>
            </a:pPr>
            <a:r>
              <a:rPr lang="en-GB" sz="2400" b="1" dirty="0" smtClean="0"/>
              <a:t>Complications: </a:t>
            </a:r>
          </a:p>
          <a:p>
            <a:pPr>
              <a:buNone/>
            </a:pPr>
            <a:r>
              <a:rPr lang="en-GB" sz="2400" b="1" dirty="0" smtClean="0"/>
              <a:t>1- </a:t>
            </a:r>
            <a:r>
              <a:rPr lang="en-GB" sz="2400" dirty="0" smtClean="0"/>
              <a:t>contact dermatitis from </a:t>
            </a:r>
            <a:r>
              <a:rPr lang="en-GB" sz="2400" dirty="0" smtClean="0">
                <a:hlinkClick r:id="rId4"/>
              </a:rPr>
              <a:t>medicaments</a:t>
            </a:r>
            <a:r>
              <a:rPr lang="en-GB" sz="2400" dirty="0" smtClean="0"/>
              <a:t>,</a:t>
            </a:r>
          </a:p>
          <a:p>
            <a:pPr>
              <a:buNone/>
            </a:pPr>
            <a:r>
              <a:rPr lang="en-GB" sz="2400" b="1" dirty="0" smtClean="0"/>
              <a:t>2-</a:t>
            </a:r>
            <a:r>
              <a:rPr lang="en-GB" sz="2400" dirty="0" smtClean="0"/>
              <a:t>  infection.</a:t>
            </a:r>
          </a:p>
          <a:p>
            <a:pPr>
              <a:buNone/>
            </a:pPr>
            <a:r>
              <a:rPr lang="en-GB" sz="2400" dirty="0" smtClean="0"/>
              <a:t>3- Ulcer.</a:t>
            </a:r>
          </a:p>
          <a:p>
            <a:pPr>
              <a:buNone/>
            </a:pPr>
            <a:r>
              <a:rPr lang="en-GB" sz="2400" dirty="0" smtClean="0"/>
              <a:t> </a:t>
            </a:r>
            <a:r>
              <a:rPr lang="en-GB" sz="2400" b="1" dirty="0" smtClean="0"/>
              <a:t>4-</a:t>
            </a:r>
            <a:r>
              <a:rPr lang="en-GB" sz="2400" dirty="0" smtClean="0"/>
              <a:t> Inverted champagne bottle look to the leg may result from prolong disease ulceration and fibrosis. </a:t>
            </a:r>
          </a:p>
          <a:p>
            <a:pPr>
              <a:buNone/>
            </a:pPr>
            <a:r>
              <a:rPr lang="en-GB" sz="2400" b="1" dirty="0" smtClean="0"/>
              <a:t>Treatment: </a:t>
            </a:r>
            <a:r>
              <a:rPr lang="en-GB" sz="2400" dirty="0" smtClean="0"/>
              <a:t>of venous insufficiency, + Rx. Of eczema.</a:t>
            </a:r>
          </a:p>
          <a:p>
            <a:pPr>
              <a:buNone/>
            </a:pPr>
            <a:r>
              <a:rPr lang="en-GB" sz="2400" b="1" dirty="0" smtClean="0"/>
              <a:t> </a:t>
            </a:r>
            <a:endParaRPr lang="en-GB" sz="2400" dirty="0"/>
          </a:p>
        </p:txBody>
      </p:sp>
      <p:sp>
        <p:nvSpPr>
          <p:cNvPr id="5" name="Title 4"/>
          <p:cNvSpPr>
            <a:spLocks noGrp="1"/>
          </p:cNvSpPr>
          <p:nvPr>
            <p:ph type="title"/>
          </p:nvPr>
        </p:nvSpPr>
        <p:spPr>
          <a:xfrm>
            <a:off x="457200" y="0"/>
            <a:ext cx="8229600" cy="990600"/>
          </a:xfrm>
        </p:spPr>
        <p:txBody>
          <a:bodyPr>
            <a:normAutofit fontScale="90000"/>
          </a:bodyPr>
          <a:lstStyle/>
          <a:p>
            <a:r>
              <a:rPr lang="en-GB" b="1" dirty="0" smtClean="0"/>
              <a:t/>
            </a:r>
            <a:br>
              <a:rPr lang="en-GB" b="1" dirty="0" smtClean="0"/>
            </a:br>
            <a:r>
              <a:rPr lang="en-GB" b="1" dirty="0" smtClean="0"/>
              <a:t>Varicose (stasis) eczema</a:t>
            </a:r>
            <a:r>
              <a:rPr lang="en-GB" dirty="0" smtClean="0"/>
              <a:t/>
            </a:r>
            <a:br>
              <a:rPr lang="en-GB" dirty="0" smtClean="0"/>
            </a:br>
            <a:endParaRPr lang="en-GB"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715000"/>
          </a:xfrm>
        </p:spPr>
        <p:txBody>
          <a:bodyPr>
            <a:noAutofit/>
          </a:bodyPr>
          <a:lstStyle/>
          <a:p>
            <a:r>
              <a:rPr lang="en-GB" sz="2000" b="1" dirty="0" err="1" smtClean="0"/>
              <a:t>Asteatotic</a:t>
            </a:r>
            <a:r>
              <a:rPr lang="en-GB" sz="2000" b="1" dirty="0" smtClean="0"/>
              <a:t> dermatitis (eczema </a:t>
            </a:r>
            <a:r>
              <a:rPr lang="en-GB" sz="2000" b="1" dirty="0" err="1" smtClean="0"/>
              <a:t>craquelatum</a:t>
            </a:r>
            <a:r>
              <a:rPr lang="en-GB" sz="2000" b="1" dirty="0" smtClean="0"/>
              <a:t>), is a common pruritic dermatitis</a:t>
            </a:r>
          </a:p>
          <a:p>
            <a:r>
              <a:rPr lang="en-GB" sz="2000" b="1" dirty="0" smtClean="0"/>
              <a:t> that occurs </a:t>
            </a:r>
            <a:r>
              <a:rPr lang="en-GB" sz="2000" b="1" u="sng" dirty="0" smtClean="0"/>
              <a:t>in the winter</a:t>
            </a:r>
          </a:p>
          <a:p>
            <a:r>
              <a:rPr lang="en-GB" sz="2000" b="1" u="sng" dirty="0" smtClean="0"/>
              <a:t> and</a:t>
            </a:r>
            <a:r>
              <a:rPr lang="en-GB" sz="2000" b="1" dirty="0" smtClean="0"/>
              <a:t> </a:t>
            </a:r>
            <a:r>
              <a:rPr lang="en-GB" sz="2000" b="1" u="sng" dirty="0" smtClean="0"/>
              <a:t>in older persons</a:t>
            </a:r>
          </a:p>
          <a:p>
            <a:r>
              <a:rPr lang="en-GB" sz="2000" b="1" u="sng" dirty="0" smtClean="0"/>
              <a:t> on the legs</a:t>
            </a:r>
            <a:r>
              <a:rPr lang="en-GB" sz="2000" b="1" dirty="0" smtClean="0"/>
              <a:t>, arms, and hands but also may be on the trunk. </a:t>
            </a:r>
          </a:p>
          <a:p>
            <a:r>
              <a:rPr lang="en-GB" sz="2000" b="1" u="sng" dirty="0" smtClean="0">
                <a:solidFill>
                  <a:schemeClr val="accent2"/>
                </a:solidFill>
              </a:rPr>
              <a:t>itchy, </a:t>
            </a:r>
            <a:r>
              <a:rPr lang="en-GB" sz="2000" b="1" u="sng" dirty="0" err="1" smtClean="0">
                <a:solidFill>
                  <a:schemeClr val="accent2"/>
                </a:solidFill>
              </a:rPr>
              <a:t>eyhematous</a:t>
            </a:r>
            <a:r>
              <a:rPr lang="en-GB" sz="2000" b="1" u="sng" dirty="0" smtClean="0">
                <a:solidFill>
                  <a:schemeClr val="accent2"/>
                </a:solidFill>
              </a:rPr>
              <a:t> scaling dry, “cracked,” fissured skin</a:t>
            </a:r>
          </a:p>
          <a:p>
            <a:r>
              <a:rPr lang="en-GB" sz="2000" b="1" dirty="0" smtClean="0"/>
              <a:t>Very often the eruption results from too frequent bathing.</a:t>
            </a:r>
          </a:p>
          <a:p>
            <a:pPr>
              <a:buNone/>
            </a:pPr>
            <a:r>
              <a:rPr lang="en-GB" sz="2000" b="1" dirty="0" smtClean="0"/>
              <a:t>Rx.:</a:t>
            </a:r>
          </a:p>
          <a:p>
            <a:r>
              <a:rPr lang="en-GB" sz="2000" b="1" dirty="0" smtClean="0"/>
              <a:t> avoid </a:t>
            </a:r>
            <a:r>
              <a:rPr lang="en-GB" sz="2000" b="1" dirty="0" err="1" smtClean="0"/>
              <a:t>overbathing</a:t>
            </a:r>
            <a:r>
              <a:rPr lang="en-GB" sz="2000" b="1" dirty="0" smtClean="0"/>
              <a:t> with soap,</a:t>
            </a:r>
          </a:p>
          <a:p>
            <a:r>
              <a:rPr lang="en-GB" sz="2000" b="1" dirty="0" smtClean="0"/>
              <a:t>, and using water baths containing bath oils</a:t>
            </a:r>
          </a:p>
          <a:p>
            <a:r>
              <a:rPr lang="en-GB" sz="2000" b="1" dirty="0" smtClean="0"/>
              <a:t>followed by immediate liberal application of emollient ointments.</a:t>
            </a:r>
          </a:p>
          <a:p>
            <a:r>
              <a:rPr lang="en-GB" sz="2000" b="1" dirty="0" smtClean="0"/>
              <a:t>mild to medium-potency </a:t>
            </a:r>
            <a:r>
              <a:rPr lang="en-GB" sz="2000" b="1" dirty="0" err="1" smtClean="0"/>
              <a:t>corticosteriod</a:t>
            </a:r>
            <a:r>
              <a:rPr lang="en-GB" sz="2000" b="1" dirty="0" smtClean="0"/>
              <a:t> ointments applied twice daily until the eczematous component has resolved.</a:t>
            </a:r>
          </a:p>
          <a:p>
            <a:pPr>
              <a:buNone/>
            </a:pPr>
            <a:r>
              <a:rPr lang="en-GB" sz="2000" b="1" dirty="0" smtClean="0"/>
              <a:t> </a:t>
            </a:r>
          </a:p>
          <a:p>
            <a:endParaRPr lang="en-GB" sz="2000" dirty="0"/>
          </a:p>
        </p:txBody>
      </p:sp>
      <p:sp>
        <p:nvSpPr>
          <p:cNvPr id="2" name="Title 1"/>
          <p:cNvSpPr>
            <a:spLocks noGrp="1"/>
          </p:cNvSpPr>
          <p:nvPr>
            <p:ph type="title"/>
          </p:nvPr>
        </p:nvSpPr>
        <p:spPr>
          <a:xfrm>
            <a:off x="457200" y="0"/>
            <a:ext cx="8229600" cy="1066800"/>
          </a:xfrm>
        </p:spPr>
        <p:txBody>
          <a:bodyPr>
            <a:normAutofit fontScale="90000"/>
          </a:bodyPr>
          <a:lstStyle/>
          <a:p>
            <a:r>
              <a:rPr lang="en-GB" b="1" dirty="0" smtClean="0"/>
              <a:t/>
            </a:r>
            <a:br>
              <a:rPr lang="en-GB" b="1" dirty="0" smtClean="0"/>
            </a:br>
            <a:r>
              <a:rPr lang="en-GB" b="1" dirty="0" err="1" smtClean="0"/>
              <a:t>Asteatotic</a:t>
            </a:r>
            <a:r>
              <a:rPr lang="en-GB" b="1" dirty="0" smtClean="0"/>
              <a:t> Dermatitis</a:t>
            </a:r>
            <a:r>
              <a:rPr lang="en-GB" dirty="0" smtClean="0"/>
              <a:t/>
            </a:r>
            <a:br>
              <a:rPr lang="en-GB" dirty="0" smtClean="0"/>
            </a:br>
            <a:endParaRPr lang="en-GB"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lstStyle/>
          <a:p>
            <a:endParaRPr lang="en-GB"/>
          </a:p>
        </p:txBody>
      </p:sp>
      <p:pic>
        <p:nvPicPr>
          <p:cNvPr id="6146" name="Picture 2"/>
          <p:cNvPicPr>
            <a:picLocks noGrp="1" noChangeAspect="1" noChangeArrowheads="1"/>
          </p:cNvPicPr>
          <p:nvPr>
            <p:ph type="pic" idx="1"/>
          </p:nvPr>
        </p:nvPicPr>
        <p:blipFill>
          <a:blip r:embed="rId2"/>
          <a:srcRect t="32157" b="32157"/>
          <a:stretch>
            <a:fillRect/>
          </a:stretch>
        </p:blipFill>
        <p:spPr bwMode="auto">
          <a:xfrm>
            <a:off x="228600" y="189968"/>
            <a:ext cx="8686800" cy="6439432"/>
          </a:xfrm>
          <a:prstGeom prst="rect">
            <a:avLst/>
          </a:prstGeom>
          <a:noFill/>
          <a:ln w="9525">
            <a:noFill/>
            <a:miter lim="800000"/>
            <a:headEnd/>
            <a:tailEnd/>
          </a:ln>
          <a:effectLst/>
        </p:spPr>
      </p:pic>
      <p:sp>
        <p:nvSpPr>
          <p:cNvPr id="2" name="Title 1"/>
          <p:cNvSpPr>
            <a:spLocks noGrp="1"/>
          </p:cNvSpPr>
          <p:nvPr>
            <p:ph type="title"/>
          </p:nvPr>
        </p:nvSpPr>
        <p:spPr/>
        <p:txBody>
          <a:bodyPr/>
          <a:lstStyle/>
          <a:p>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p:txBody>
          <a:bodyPr/>
          <a:lstStyle/>
          <a:p>
            <a:endParaRPr lang="en-GB"/>
          </a:p>
        </p:txBody>
      </p:sp>
      <p:sp>
        <p:nvSpPr>
          <p:cNvPr id="5" name="Picture Placeholder 4"/>
          <p:cNvSpPr>
            <a:spLocks noGrp="1"/>
          </p:cNvSpPr>
          <p:nvPr>
            <p:ph type="pic" idx="1"/>
          </p:nvPr>
        </p:nvSpPr>
        <p:spPr/>
      </p:sp>
      <p:sp>
        <p:nvSpPr>
          <p:cNvPr id="4" name="Title 3"/>
          <p:cNvSpPr>
            <a:spLocks noGrp="1"/>
          </p:cNvSpPr>
          <p:nvPr>
            <p:ph type="title"/>
          </p:nvPr>
        </p:nvSpPr>
        <p:spPr/>
        <p:txBody>
          <a:bodyPr/>
          <a:lstStyle/>
          <a:p>
            <a:endParaRPr lang="en-GB"/>
          </a:p>
        </p:txBody>
      </p:sp>
      <p:pic>
        <p:nvPicPr>
          <p:cNvPr id="7170" name="Picture 2" descr="E:\ec\img0001.gif">
            <a:hlinkClick r:id="rId2"/>
          </p:cNvPr>
          <p:cNvPicPr>
            <a:picLocks noChangeAspect="1" noChangeArrowheads="1"/>
          </p:cNvPicPr>
          <p:nvPr/>
        </p:nvPicPr>
        <p:blipFill>
          <a:blip r:embed="rId3"/>
          <a:srcRect/>
          <a:stretch>
            <a:fillRect/>
          </a:stretch>
        </p:blipFill>
        <p:spPr bwMode="auto">
          <a:xfrm>
            <a:off x="1828800" y="609600"/>
            <a:ext cx="5410200" cy="5867400"/>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762000"/>
            <a:ext cx="8229600" cy="5943600"/>
          </a:xfrm>
        </p:spPr>
        <p:txBody>
          <a:bodyPr>
            <a:normAutofit lnSpcReduction="10000"/>
          </a:bodyPr>
          <a:lstStyle/>
          <a:p>
            <a:r>
              <a:rPr lang="en-GB" dirty="0" smtClean="0"/>
              <a:t>Very common especially </a:t>
            </a:r>
            <a:r>
              <a:rPr lang="en-GB" dirty="0" err="1" smtClean="0"/>
              <a:t>amnong</a:t>
            </a:r>
            <a:r>
              <a:rPr lang="en-GB" dirty="0" smtClean="0"/>
              <a:t> atopic individuals </a:t>
            </a:r>
            <a:r>
              <a:rPr lang="en-GB" u="sng" dirty="0" err="1" smtClean="0">
                <a:solidFill>
                  <a:schemeClr val="accent2"/>
                </a:solidFill>
              </a:rPr>
              <a:t>hypopignmented</a:t>
            </a:r>
            <a:r>
              <a:rPr lang="en-GB" u="sng" dirty="0" smtClean="0">
                <a:solidFill>
                  <a:schemeClr val="accent2"/>
                </a:solidFill>
              </a:rPr>
              <a:t> patch with powdery scales</a:t>
            </a:r>
            <a:r>
              <a:rPr lang="en-GB" dirty="0" smtClean="0">
                <a:solidFill>
                  <a:schemeClr val="accent2"/>
                </a:solidFill>
              </a:rPr>
              <a:t> </a:t>
            </a:r>
          </a:p>
          <a:p>
            <a:r>
              <a:rPr lang="en-GB" u="sng" dirty="0" smtClean="0">
                <a:solidFill>
                  <a:schemeClr val="accent2"/>
                </a:solidFill>
              </a:rPr>
              <a:t>most commonly on the face </a:t>
            </a:r>
          </a:p>
          <a:p>
            <a:r>
              <a:rPr lang="en-GB" dirty="0" smtClean="0">
                <a:solidFill>
                  <a:schemeClr val="accent2"/>
                </a:solidFill>
              </a:rPr>
              <a:t>usually affect </a:t>
            </a:r>
            <a:r>
              <a:rPr lang="en-GB" u="sng" dirty="0" smtClean="0">
                <a:solidFill>
                  <a:schemeClr val="accent2"/>
                </a:solidFill>
              </a:rPr>
              <a:t>adolescents &amp;children</a:t>
            </a:r>
          </a:p>
          <a:p>
            <a:r>
              <a:rPr lang="en-GB" dirty="0" smtClean="0"/>
              <a:t>may be associated with intestinal </a:t>
            </a:r>
            <a:r>
              <a:rPr lang="en-GB" dirty="0" err="1" smtClean="0"/>
              <a:t>helmenths</a:t>
            </a:r>
            <a:r>
              <a:rPr lang="en-GB" dirty="0" smtClean="0"/>
              <a:t>.</a:t>
            </a:r>
          </a:p>
          <a:p>
            <a:pPr>
              <a:buNone/>
            </a:pPr>
            <a:r>
              <a:rPr lang="en-GB" b="1" dirty="0" err="1" smtClean="0"/>
              <a:t>DDx</a:t>
            </a:r>
            <a:r>
              <a:rPr lang="en-GB" dirty="0" smtClean="0"/>
              <a:t>.:</a:t>
            </a:r>
          </a:p>
          <a:p>
            <a:pPr marL="514350" indent="-514350">
              <a:buFont typeface="+mj-lt"/>
              <a:buAutoNum type="arabicPeriod"/>
            </a:pPr>
            <a:r>
              <a:rPr lang="en-GB" dirty="0" err="1" smtClean="0"/>
              <a:t>vitiligo</a:t>
            </a:r>
            <a:r>
              <a:rPr lang="en-GB" dirty="0" smtClean="0"/>
              <a:t>,</a:t>
            </a:r>
          </a:p>
          <a:p>
            <a:pPr marL="514350" indent="-514350">
              <a:buFont typeface="+mj-lt"/>
              <a:buAutoNum type="arabicPeriod"/>
            </a:pPr>
            <a:r>
              <a:rPr lang="en-GB" dirty="0" smtClean="0"/>
              <a:t> </a:t>
            </a:r>
            <a:r>
              <a:rPr lang="en-GB" dirty="0" err="1" smtClean="0"/>
              <a:t>tinea</a:t>
            </a:r>
            <a:r>
              <a:rPr lang="en-GB" dirty="0" smtClean="0"/>
              <a:t> </a:t>
            </a:r>
            <a:r>
              <a:rPr lang="en-GB" dirty="0" err="1" smtClean="0"/>
              <a:t>versicolor</a:t>
            </a:r>
            <a:r>
              <a:rPr lang="en-GB" dirty="0" smtClean="0"/>
              <a:t>,</a:t>
            </a:r>
          </a:p>
          <a:p>
            <a:pPr marL="514350" indent="-514350">
              <a:buFont typeface="+mj-lt"/>
              <a:buAutoNum type="arabicPeriod"/>
            </a:pPr>
            <a:r>
              <a:rPr lang="en-GB" dirty="0" err="1" smtClean="0"/>
              <a:t>leposy</a:t>
            </a:r>
            <a:r>
              <a:rPr lang="en-GB" dirty="0" smtClean="0"/>
              <a:t>,</a:t>
            </a:r>
          </a:p>
          <a:p>
            <a:pPr marL="514350" indent="-514350">
              <a:buFont typeface="+mj-lt"/>
              <a:buAutoNum type="arabicPeriod"/>
            </a:pPr>
            <a:r>
              <a:rPr lang="en-GB" dirty="0" err="1" smtClean="0"/>
              <a:t>postinflammatory</a:t>
            </a:r>
            <a:r>
              <a:rPr lang="en-GB" dirty="0" smtClean="0"/>
              <a:t> </a:t>
            </a:r>
            <a:r>
              <a:rPr lang="en-GB" dirty="0" err="1" smtClean="0"/>
              <a:t>hypopigmentation</a:t>
            </a:r>
            <a:r>
              <a:rPr lang="en-GB" dirty="0" smtClean="0"/>
              <a:t>.</a:t>
            </a:r>
          </a:p>
          <a:p>
            <a:r>
              <a:rPr lang="en-GB" b="1" dirty="0" err="1" smtClean="0"/>
              <a:t>Rx.</a:t>
            </a:r>
            <a:r>
              <a:rPr lang="en-GB" dirty="0" err="1" smtClean="0"/>
              <a:t>:Dx&amp;Rx</a:t>
            </a:r>
            <a:r>
              <a:rPr lang="en-GB" dirty="0" smtClean="0"/>
              <a:t>. intestinal </a:t>
            </a:r>
            <a:r>
              <a:rPr lang="en-GB" dirty="0" err="1" smtClean="0"/>
              <a:t>helmenths</a:t>
            </a:r>
            <a:r>
              <a:rPr lang="en-GB" dirty="0" smtClean="0"/>
              <a:t>, avoid excessive sun exposure, lubricant± mild topical corticosteroid.</a:t>
            </a:r>
          </a:p>
          <a:p>
            <a:endParaRPr lang="en-GB" dirty="0"/>
          </a:p>
        </p:txBody>
      </p:sp>
      <p:sp>
        <p:nvSpPr>
          <p:cNvPr id="5" name="Title 4"/>
          <p:cNvSpPr>
            <a:spLocks noGrp="1"/>
          </p:cNvSpPr>
          <p:nvPr>
            <p:ph type="title"/>
          </p:nvPr>
        </p:nvSpPr>
        <p:spPr>
          <a:xfrm>
            <a:off x="381000" y="381000"/>
            <a:ext cx="8229600" cy="639762"/>
          </a:xfrm>
        </p:spPr>
        <p:txBody>
          <a:bodyPr>
            <a:normAutofit fontScale="90000"/>
          </a:bodyPr>
          <a:lstStyle/>
          <a:p>
            <a:r>
              <a:rPr lang="en-GB" b="1" dirty="0" err="1" smtClean="0">
                <a:solidFill>
                  <a:schemeClr val="accent2"/>
                </a:solidFill>
              </a:rPr>
              <a:t>Pityiasis</a:t>
            </a:r>
            <a:r>
              <a:rPr lang="en-GB" b="1" dirty="0" smtClean="0">
                <a:solidFill>
                  <a:schemeClr val="accent2"/>
                </a:solidFill>
              </a:rPr>
              <a:t> alba</a:t>
            </a:r>
            <a:r>
              <a:rPr lang="en-GB" dirty="0" smtClean="0"/>
              <a:t/>
            </a:r>
            <a:br>
              <a:rPr lang="en-GB" dirty="0" smtClean="0"/>
            </a:br>
            <a:endParaRPr lang="en-GB"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0.gstatic.com/images?q=tbn:ANd9GcRTeB8R2jZW0fS4CHg2NRq5BDH72KkAgacXCy4UV76QToQ3OXs9hAReW1k">
            <a:hlinkClick r:id="rId2"/>
          </p:cNvPr>
          <p:cNvPicPr>
            <a:picLocks noGrp="1" noChangeAspect="1" noChangeArrowheads="1"/>
          </p:cNvPicPr>
          <p:nvPr>
            <p:ph type="pic" idx="1"/>
          </p:nvPr>
        </p:nvPicPr>
        <p:blipFill>
          <a:blip r:embed="rId3"/>
          <a:srcRect l="11763" r="11763"/>
          <a:stretch>
            <a:fillRect/>
          </a:stretch>
        </p:blipFill>
        <p:spPr bwMode="auto">
          <a:xfrm>
            <a:off x="0" y="0"/>
            <a:ext cx="9144000" cy="6858000"/>
          </a:xfrm>
          <a:prstGeom prst="rect">
            <a:avLst/>
          </a:prstGeom>
          <a:noFill/>
        </p:spPr>
      </p:pic>
      <p:sp>
        <p:nvSpPr>
          <p:cNvPr id="6" name="Text Placeholder 5"/>
          <p:cNvSpPr>
            <a:spLocks noGrp="1"/>
          </p:cNvSpPr>
          <p:nvPr>
            <p:ph type="body" sz="half" idx="2"/>
          </p:nvPr>
        </p:nvSpPr>
        <p:spPr/>
        <p:txBody>
          <a:bodyPr/>
          <a:lstStyle/>
          <a:p>
            <a:endParaRPr lang="en-GB" dirty="0"/>
          </a:p>
        </p:txBody>
      </p:sp>
      <p:sp>
        <p:nvSpPr>
          <p:cNvPr id="4" name="Title 3"/>
          <p:cNvSpPr>
            <a:spLocks noGrp="1"/>
          </p:cNvSpPr>
          <p:nvPr>
            <p:ph type="title"/>
          </p:nvPr>
        </p:nvSpPr>
        <p:spPr/>
        <p:txBody>
          <a:bodyPr/>
          <a:lstStyle/>
          <a:p>
            <a:endParaRPr lang="en-GB"/>
          </a:p>
        </p:txBody>
      </p:sp>
      <p:sp>
        <p:nvSpPr>
          <p:cNvPr id="8" name="Rectangle 7"/>
          <p:cNvSpPr/>
          <p:nvPr/>
        </p:nvSpPr>
        <p:spPr>
          <a:xfrm>
            <a:off x="1905000" y="2133600"/>
            <a:ext cx="5334000" cy="1200329"/>
          </a:xfrm>
          <a:prstGeom prst="rect">
            <a:avLst/>
          </a:prstGeom>
          <a:solidFill>
            <a:schemeClr val="tx1"/>
          </a:solidFill>
          <a:ln w="76200">
            <a:solidFill>
              <a:schemeClr val="tx2"/>
            </a:solidFill>
          </a:ln>
          <a:effectLst>
            <a:softEdge rad="12700"/>
          </a:effectLst>
        </p:spPr>
        <p:style>
          <a:lnRef idx="2">
            <a:schemeClr val="accent5"/>
          </a:lnRef>
          <a:fillRef idx="1">
            <a:schemeClr val="lt1"/>
          </a:fillRef>
          <a:effectRef idx="0">
            <a:schemeClr val="accent5"/>
          </a:effectRef>
          <a:fontRef idx="minor">
            <a:schemeClr val="dk1"/>
          </a:fontRef>
        </p:style>
        <p:txBody>
          <a:bodyPr wrap="square" lIns="91440" tIns="45720" rIns="91440" bIns="45720">
            <a:spAutoFit/>
          </a:bodyPr>
          <a:lstStyle/>
          <a:p>
            <a:pPr algn="r"/>
            <a:r>
              <a:rPr lang="en-US" sz="7200" b="1" cap="none" spc="0" dirty="0" smtClean="0">
                <a:ln w="18000">
                  <a:solidFill>
                    <a:schemeClr val="accent2">
                      <a:satMod val="140000"/>
                    </a:schemeClr>
                  </a:solidFill>
                  <a:prstDash val="solid"/>
                  <a:miter lim="800000"/>
                </a:ln>
                <a:solidFill>
                  <a:schemeClr val="accent2">
                    <a:lumMod val="50000"/>
                  </a:schemeClr>
                </a:solidFill>
                <a:effectLst>
                  <a:outerShdw blurRad="25500" dist="23000" dir="7020000" algn="tl">
                    <a:srgbClr val="000000">
                      <a:alpha val="50000"/>
                    </a:srgbClr>
                  </a:outerShdw>
                </a:effectLst>
              </a:rPr>
              <a:t>Thank you</a:t>
            </a:r>
            <a:endParaRPr lang="en-US" sz="4400" b="1" cap="none" spc="0" dirty="0">
              <a:ln w="18000">
                <a:solidFill>
                  <a:schemeClr val="accent2">
                    <a:satMod val="140000"/>
                  </a:schemeClr>
                </a:solidFill>
                <a:prstDash val="solid"/>
                <a:miter lim="800000"/>
              </a:ln>
              <a:solidFill>
                <a:schemeClr val="accent2">
                  <a:lumMod val="50000"/>
                </a:schemeClr>
              </a:solidFill>
              <a:effectLst>
                <a:outerShdw blurRad="25500" dist="23000" dir="7020000" algn="tl">
                  <a:srgbClr val="000000">
                    <a:alpha val="50000"/>
                  </a:srgbClr>
                </a:outerShd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GB" dirty="0" smtClean="0"/>
              <a:t>1-Upper dermal oedema, vasodilatation &amp;inflammatory cells  infiltration in the dermis.</a:t>
            </a:r>
          </a:p>
          <a:p>
            <a:pPr lvl="0"/>
            <a:r>
              <a:rPr lang="en-GB" b="1" u="sng" dirty="0" smtClean="0"/>
              <a:t>2-Spongiosis</a:t>
            </a:r>
            <a:r>
              <a:rPr lang="en-GB" dirty="0" smtClean="0"/>
              <a:t> (intercellular oedema of epidermis) which is the hallmark of eczema sometimes with </a:t>
            </a:r>
            <a:r>
              <a:rPr lang="en-GB" dirty="0" err="1" smtClean="0"/>
              <a:t>spongiotic</a:t>
            </a:r>
            <a:r>
              <a:rPr lang="en-GB" dirty="0" smtClean="0"/>
              <a:t> </a:t>
            </a:r>
            <a:r>
              <a:rPr lang="en-GB" dirty="0" err="1" smtClean="0"/>
              <a:t>vesiculation</a:t>
            </a:r>
            <a:r>
              <a:rPr lang="en-GB" dirty="0" smtClean="0"/>
              <a:t> especially in the acute stage.</a:t>
            </a:r>
          </a:p>
          <a:p>
            <a:r>
              <a:rPr lang="en-GB" dirty="0" smtClean="0"/>
              <a:t>3-Focal </a:t>
            </a:r>
            <a:r>
              <a:rPr lang="en-GB" dirty="0" err="1" smtClean="0"/>
              <a:t>parakeratosis</a:t>
            </a:r>
            <a:r>
              <a:rPr lang="en-GB" dirty="0" smtClean="0"/>
              <a:t>.</a:t>
            </a:r>
          </a:p>
          <a:p>
            <a:r>
              <a:rPr lang="en-GB" dirty="0" smtClean="0"/>
              <a:t>4-In its chronic state: </a:t>
            </a:r>
            <a:r>
              <a:rPr lang="en-GB" dirty="0" err="1" smtClean="0"/>
              <a:t>acanthosis</a:t>
            </a:r>
            <a:r>
              <a:rPr lang="en-GB" dirty="0" smtClean="0"/>
              <a:t> &amp; hyperkeratosis. </a:t>
            </a:r>
          </a:p>
          <a:p>
            <a:endParaRPr lang="en-GB" dirty="0"/>
          </a:p>
        </p:txBody>
      </p:sp>
      <p:sp>
        <p:nvSpPr>
          <p:cNvPr id="2" name="Title 1"/>
          <p:cNvSpPr>
            <a:spLocks noGrp="1"/>
          </p:cNvSpPr>
          <p:nvPr>
            <p:ph type="title"/>
          </p:nvPr>
        </p:nvSpPr>
        <p:spPr/>
        <p:txBody>
          <a:bodyPr/>
          <a:lstStyle/>
          <a:p>
            <a:pPr algn="l"/>
            <a:r>
              <a:rPr lang="en-GB" b="1" dirty="0" err="1" smtClean="0"/>
              <a:t>Dermatopathology</a:t>
            </a:r>
            <a:r>
              <a:rPr lang="en-GB" b="1" dirty="0" smtClean="0"/>
              <a:t>:</a:t>
            </a:r>
            <a:r>
              <a:rPr lang="en-GB" dirty="0" smtClean="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lstStyle/>
          <a:p>
            <a:endParaRPr lang="en-GB"/>
          </a:p>
        </p:txBody>
      </p:sp>
      <p:pic>
        <p:nvPicPr>
          <p:cNvPr id="30722" name="Picture 2" descr="E:\ec\img0038.jpg"/>
          <p:cNvPicPr>
            <a:picLocks noGrp="1" noChangeAspect="1" noChangeArrowheads="1"/>
          </p:cNvPicPr>
          <p:nvPr>
            <p:ph type="pic" idx="1"/>
          </p:nvPr>
        </p:nvPicPr>
        <p:blipFill>
          <a:blip r:embed="rId2"/>
          <a:srcRect t="12116" b="12116"/>
          <a:stretch>
            <a:fillRect/>
          </a:stretch>
        </p:blipFill>
        <p:spPr bwMode="auto">
          <a:prstGeom prst="rect">
            <a:avLst/>
          </a:prstGeom>
          <a:noFill/>
        </p:spPr>
      </p:pic>
      <p:sp>
        <p:nvSpPr>
          <p:cNvPr id="2" name="Title 1"/>
          <p:cNvSpPr>
            <a:spLocks noGrp="1"/>
          </p:cNvSpPr>
          <p:nvPr>
            <p:ph type="title"/>
          </p:nvPr>
        </p:nvSpPr>
        <p:spPr/>
        <p:txBody>
          <a:bodyPr/>
          <a:lstStyle/>
          <a:p>
            <a:endParaRPr lang="en-GB"/>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2479</TotalTime>
  <Words>2762</Words>
  <Application>Microsoft Office PowerPoint</Application>
  <PresentationFormat>On-screen Show (4:3)</PresentationFormat>
  <Paragraphs>368</Paragraphs>
  <Slides>71</Slides>
  <Notes>1</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Concourse</vt:lpstr>
      <vt:lpstr>بسم الله الرحمن الرحيم</vt:lpstr>
      <vt:lpstr>ECZEMA  (DERMATITIS) الاكزيما</vt:lpstr>
      <vt:lpstr>Objectives:</vt:lpstr>
      <vt:lpstr>Slide 4</vt:lpstr>
      <vt:lpstr>Slide 5</vt:lpstr>
      <vt:lpstr>Stages of eczema:</vt:lpstr>
      <vt:lpstr>Slide 7</vt:lpstr>
      <vt:lpstr>Dermatopathology: </vt:lpstr>
      <vt:lpstr>Slide 9</vt:lpstr>
      <vt:lpstr>Slide 10</vt:lpstr>
      <vt:lpstr>Treatment of eczema in general </vt:lpstr>
      <vt:lpstr>B- Topical therapy:</vt:lpstr>
      <vt:lpstr>Slide 13</vt:lpstr>
      <vt:lpstr>Slide 14</vt:lpstr>
      <vt:lpstr>Slide 15</vt:lpstr>
      <vt:lpstr>C-Systemic therapy:</vt:lpstr>
      <vt:lpstr>Classification of eczema</vt:lpstr>
      <vt:lpstr>Classification of eczema</vt:lpstr>
      <vt:lpstr>Contact dermatitis </vt:lpstr>
      <vt:lpstr>DIFFERENCES BETWEEN IRRITANT AND ALLERGIC CONTACT DERMATITIS</vt:lpstr>
      <vt:lpstr>Slide 21</vt:lpstr>
      <vt:lpstr>Slide 22</vt:lpstr>
      <vt:lpstr>ACD</vt:lpstr>
      <vt:lpstr>ACD</vt:lpstr>
      <vt:lpstr>Patch Tests:</vt:lpstr>
      <vt:lpstr>Housewife's dermatitis</vt:lpstr>
      <vt:lpstr>Slide 27</vt:lpstr>
      <vt:lpstr>Slide 28</vt:lpstr>
      <vt:lpstr>Slide 29</vt:lpstr>
      <vt:lpstr>Napkin (diaper) dermatitis </vt:lpstr>
      <vt:lpstr>Slide 31</vt:lpstr>
      <vt:lpstr>Photo dermatitis: </vt:lpstr>
      <vt:lpstr>ENDOGEOUS ECZEMA </vt:lpstr>
      <vt:lpstr>Atopic Dermatitis </vt:lpstr>
      <vt:lpstr>Pathophysiology: </vt:lpstr>
      <vt:lpstr>Slide 36</vt:lpstr>
      <vt:lpstr>Stages of AD</vt:lpstr>
      <vt:lpstr>.</vt:lpstr>
      <vt:lpstr>Slide 39</vt:lpstr>
      <vt:lpstr> CHILDHOOD-TYPE ATOPIC DERMATITIS </vt:lpstr>
      <vt:lpstr>Slide 41</vt:lpstr>
      <vt:lpstr>3-ADULT-TYPE ATOPIC DERMATITIS</vt:lpstr>
      <vt:lpstr>Slide 43</vt:lpstr>
      <vt:lpstr>Complications: </vt:lpstr>
      <vt:lpstr>Slide 45</vt:lpstr>
      <vt:lpstr>Investigations: </vt:lpstr>
      <vt:lpstr>Differential diagnosis</vt:lpstr>
      <vt:lpstr>Seborrhoeic Dermatitis     </vt:lpstr>
      <vt:lpstr>Slide 49</vt:lpstr>
      <vt:lpstr>Slide 50</vt:lpstr>
      <vt:lpstr>Slide 51</vt:lpstr>
      <vt:lpstr>Slide 52</vt:lpstr>
      <vt:lpstr>Seborrhoeic eczema of infancy </vt:lpstr>
      <vt:lpstr>Slide 54</vt:lpstr>
      <vt:lpstr>Differential Diagnosis</vt:lpstr>
      <vt:lpstr> TREATMENT: </vt:lpstr>
      <vt:lpstr>Discoid eczema (Nummular Eczema)</vt:lpstr>
      <vt:lpstr>Slide 58</vt:lpstr>
      <vt:lpstr>Slide 59</vt:lpstr>
      <vt:lpstr> Pompholyx (dyshidrotic eczema) </vt:lpstr>
      <vt:lpstr>Slide 61</vt:lpstr>
      <vt:lpstr>Slide 62</vt:lpstr>
      <vt:lpstr> Lichen simplex chonicus (neurodermatitis)</vt:lpstr>
      <vt:lpstr>Slide 64</vt:lpstr>
      <vt:lpstr>Slide 65</vt:lpstr>
      <vt:lpstr>Slide 66</vt:lpstr>
      <vt:lpstr> Varicose (stasis) eczema </vt:lpstr>
      <vt:lpstr> Asteatotic Dermatitis </vt:lpstr>
      <vt:lpstr>Slide 69</vt:lpstr>
      <vt:lpstr>Pityiasis alba </vt:lpstr>
      <vt:lpstr>Slide 71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ECZEMA  (DEMATITIS) </dc:title>
  <dc:creator>pc</dc:creator>
  <cp:lastModifiedBy>hp</cp:lastModifiedBy>
  <cp:revision>246</cp:revision>
  <dcterms:created xsi:type="dcterms:W3CDTF">2006-08-16T00:00:00Z</dcterms:created>
  <dcterms:modified xsi:type="dcterms:W3CDTF">2014-11-15T08:50:38Z</dcterms:modified>
</cp:coreProperties>
</file>