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86" r:id="rId2"/>
    <p:sldMasterId id="2147483698" r:id="rId3"/>
  </p:sldMasterIdLst>
  <p:notesMasterIdLst>
    <p:notesMasterId r:id="rId89"/>
  </p:notesMasterIdLst>
  <p:sldIdLst>
    <p:sldId id="256" r:id="rId4"/>
    <p:sldId id="258" r:id="rId5"/>
    <p:sldId id="312" r:id="rId6"/>
    <p:sldId id="304" r:id="rId7"/>
    <p:sldId id="263" r:id="rId8"/>
    <p:sldId id="267" r:id="rId9"/>
    <p:sldId id="268" r:id="rId10"/>
    <p:sldId id="269" r:id="rId11"/>
    <p:sldId id="262" r:id="rId12"/>
    <p:sldId id="352" r:id="rId13"/>
    <p:sldId id="353" r:id="rId14"/>
    <p:sldId id="259" r:id="rId15"/>
    <p:sldId id="264" r:id="rId16"/>
    <p:sldId id="266" r:id="rId17"/>
    <p:sldId id="265" r:id="rId18"/>
    <p:sldId id="306" r:id="rId19"/>
    <p:sldId id="270" r:id="rId20"/>
    <p:sldId id="309" r:id="rId21"/>
    <p:sldId id="308" r:id="rId22"/>
    <p:sldId id="271" r:id="rId23"/>
    <p:sldId id="273" r:id="rId24"/>
    <p:sldId id="355" r:id="rId25"/>
    <p:sldId id="274" r:id="rId26"/>
    <p:sldId id="272" r:id="rId27"/>
    <p:sldId id="354" r:id="rId28"/>
    <p:sldId id="310" r:id="rId29"/>
    <p:sldId id="275" r:id="rId30"/>
    <p:sldId id="276" r:id="rId31"/>
    <p:sldId id="277" r:id="rId32"/>
    <p:sldId id="278" r:id="rId33"/>
    <p:sldId id="311" r:id="rId34"/>
    <p:sldId id="358" r:id="rId35"/>
    <p:sldId id="279" r:id="rId36"/>
    <p:sldId id="357" r:id="rId37"/>
    <p:sldId id="302" r:id="rId38"/>
    <p:sldId id="303" r:id="rId39"/>
    <p:sldId id="281" r:id="rId40"/>
    <p:sldId id="282" r:id="rId41"/>
    <p:sldId id="283" r:id="rId42"/>
    <p:sldId id="359" r:id="rId43"/>
    <p:sldId id="284" r:id="rId44"/>
    <p:sldId id="285" r:id="rId45"/>
    <p:sldId id="291" r:id="rId46"/>
    <p:sldId id="290" r:id="rId47"/>
    <p:sldId id="286" r:id="rId48"/>
    <p:sldId id="292" r:id="rId49"/>
    <p:sldId id="293" r:id="rId50"/>
    <p:sldId id="313" r:id="rId51"/>
    <p:sldId id="314" r:id="rId52"/>
    <p:sldId id="287" r:id="rId53"/>
    <p:sldId id="315" r:id="rId54"/>
    <p:sldId id="288" r:id="rId55"/>
    <p:sldId id="289" r:id="rId56"/>
    <p:sldId id="321" r:id="rId57"/>
    <p:sldId id="319" r:id="rId58"/>
    <p:sldId id="294" r:id="rId59"/>
    <p:sldId id="317" r:id="rId60"/>
    <p:sldId id="318" r:id="rId61"/>
    <p:sldId id="316" r:id="rId62"/>
    <p:sldId id="360" r:id="rId63"/>
    <p:sldId id="296" r:id="rId64"/>
    <p:sldId id="334" r:id="rId65"/>
    <p:sldId id="328" r:id="rId66"/>
    <p:sldId id="297" r:id="rId67"/>
    <p:sldId id="298" r:id="rId68"/>
    <p:sldId id="322" r:id="rId69"/>
    <p:sldId id="349" r:id="rId70"/>
    <p:sldId id="345" r:id="rId71"/>
    <p:sldId id="340" r:id="rId72"/>
    <p:sldId id="346" r:id="rId73"/>
    <p:sldId id="347" r:id="rId74"/>
    <p:sldId id="348" r:id="rId75"/>
    <p:sldId id="336" r:id="rId76"/>
    <p:sldId id="335" r:id="rId77"/>
    <p:sldId id="341" r:id="rId78"/>
    <p:sldId id="339" r:id="rId79"/>
    <p:sldId id="329" r:id="rId80"/>
    <p:sldId id="325" r:id="rId81"/>
    <p:sldId id="330" r:id="rId82"/>
    <p:sldId id="331" r:id="rId83"/>
    <p:sldId id="332" r:id="rId84"/>
    <p:sldId id="326" r:id="rId85"/>
    <p:sldId id="333" r:id="rId86"/>
    <p:sldId id="350" r:id="rId87"/>
    <p:sldId id="351" r:id="rId8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2E2"/>
    <a:srgbClr val="CC0099"/>
    <a:srgbClr val="CC9900"/>
    <a:srgbClr val="0033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AEC00-D017-49F8-81AA-7BE5B3EFEFB4}" type="doc">
      <dgm:prSet loTypeId="urn:microsoft.com/office/officeart/2005/8/layout/hierarchy1" loCatId="hierarchy" qsTypeId="urn:microsoft.com/office/officeart/2005/8/quickstyle/3d1" qsCatId="3D" csTypeId="urn:microsoft.com/office/officeart/2005/8/colors/accent0_1" csCatId="mainScheme" phldr="1"/>
      <dgm:spPr/>
      <dgm:t>
        <a:bodyPr/>
        <a:lstStyle/>
        <a:p>
          <a:endParaRPr lang="en-US"/>
        </a:p>
      </dgm:t>
    </dgm:pt>
    <dgm:pt modelId="{6CEC35A0-F354-4734-8591-7768C9CD1E93}">
      <dgm:prSet phldrT="[Text]" custT="1"/>
      <dgm:spPr/>
      <dgm:t>
        <a:bodyPr/>
        <a:lstStyle/>
        <a:p>
          <a:r>
            <a:rPr lang="en-US" sz="1800" b="1" dirty="0" smtClean="0"/>
            <a:t>kernicterus</a:t>
          </a:r>
          <a:endParaRPr lang="en-US" sz="1800" b="1" dirty="0"/>
        </a:p>
      </dgm:t>
    </dgm:pt>
    <dgm:pt modelId="{347BA691-7690-4112-A5F9-A198DDB17A15}" type="parTrans" cxnId="{7A2A9CFF-FE76-4E95-A4F2-5BB94F199502}">
      <dgm:prSet/>
      <dgm:spPr/>
      <dgm:t>
        <a:bodyPr/>
        <a:lstStyle/>
        <a:p>
          <a:endParaRPr lang="en-US"/>
        </a:p>
      </dgm:t>
    </dgm:pt>
    <dgm:pt modelId="{5860A684-84A1-4B03-8AAC-CD0DEAB97185}" type="sibTrans" cxnId="{7A2A9CFF-FE76-4E95-A4F2-5BB94F199502}">
      <dgm:prSet/>
      <dgm:spPr/>
      <dgm:t>
        <a:bodyPr/>
        <a:lstStyle/>
        <a:p>
          <a:endParaRPr lang="en-US"/>
        </a:p>
      </dgm:t>
    </dgm:pt>
    <dgm:pt modelId="{A579F165-26B5-4D9B-ADCA-4A2963CCC69F}">
      <dgm:prSet phldrT="[Text]" custT="1"/>
      <dgm:spPr/>
      <dgm:t>
        <a:bodyPr/>
        <a:lstStyle/>
        <a:p>
          <a:r>
            <a:rPr lang="en-US" sz="2000" dirty="0" smtClean="0"/>
            <a:t>Acute form </a:t>
          </a:r>
          <a:endParaRPr lang="en-US" sz="2000" dirty="0"/>
        </a:p>
      </dgm:t>
    </dgm:pt>
    <dgm:pt modelId="{0032FDB2-3FAA-40B5-9D0F-40813222D424}" type="parTrans" cxnId="{496EA698-5361-4FB2-9DCC-AD3B0B3D0B0B}">
      <dgm:prSet/>
      <dgm:spPr/>
      <dgm:t>
        <a:bodyPr/>
        <a:lstStyle/>
        <a:p>
          <a:endParaRPr lang="en-US" sz="3200"/>
        </a:p>
      </dgm:t>
    </dgm:pt>
    <dgm:pt modelId="{AC0252E7-E30B-43F3-BCCD-22C63F8D77F3}" type="sibTrans" cxnId="{496EA698-5361-4FB2-9DCC-AD3B0B3D0B0B}">
      <dgm:prSet/>
      <dgm:spPr/>
      <dgm:t>
        <a:bodyPr/>
        <a:lstStyle/>
        <a:p>
          <a:endParaRPr lang="en-US"/>
        </a:p>
      </dgm:t>
    </dgm:pt>
    <dgm:pt modelId="{09E13DF2-AD95-42FD-8786-A1EE09BFE08F}">
      <dgm:prSet phldrT="[Text]" custT="1"/>
      <dgm:spPr/>
      <dgm:t>
        <a:bodyPr/>
        <a:lstStyle/>
        <a:p>
          <a:r>
            <a:rPr lang="en-US" sz="2000" dirty="0" smtClean="0"/>
            <a:t>Phase 1 </a:t>
          </a:r>
          <a:r>
            <a:rPr lang="en-US" sz="1600" b="1" dirty="0" smtClean="0"/>
            <a:t>1st 1–2 days</a:t>
          </a:r>
          <a:endParaRPr lang="en-US" sz="1600" dirty="0"/>
        </a:p>
      </dgm:t>
    </dgm:pt>
    <dgm:pt modelId="{7E7DBF19-ECB0-40B3-8424-8938EF5AEBCE}" type="parTrans" cxnId="{C3E83342-02B9-4DB6-8A23-62651DE708D9}">
      <dgm:prSet/>
      <dgm:spPr/>
      <dgm:t>
        <a:bodyPr/>
        <a:lstStyle/>
        <a:p>
          <a:endParaRPr lang="en-US" sz="3200"/>
        </a:p>
      </dgm:t>
    </dgm:pt>
    <dgm:pt modelId="{68533B02-4AD8-4861-B463-B1F1179D9BE0}" type="sibTrans" cxnId="{C3E83342-02B9-4DB6-8A23-62651DE708D9}">
      <dgm:prSet/>
      <dgm:spPr/>
      <dgm:t>
        <a:bodyPr/>
        <a:lstStyle/>
        <a:p>
          <a:endParaRPr lang="en-US"/>
        </a:p>
      </dgm:t>
    </dgm:pt>
    <dgm:pt modelId="{B64B8E3C-3F8C-4EC8-89A5-1EFFFB16D4F5}">
      <dgm:prSet phldrT="[Text]" custT="1"/>
      <dgm:spPr/>
      <dgm:t>
        <a:bodyPr/>
        <a:lstStyle/>
        <a:p>
          <a:pPr algn="ctr"/>
          <a:r>
            <a:rPr lang="en-US" sz="1800" dirty="0" smtClean="0"/>
            <a:t>Phase 2 </a:t>
          </a:r>
          <a:r>
            <a:rPr lang="en-US" sz="1800" b="1" dirty="0" smtClean="0"/>
            <a:t>middle of 1st </a:t>
          </a:r>
          <a:r>
            <a:rPr lang="en-US" sz="1800" b="1" dirty="0" err="1" smtClean="0"/>
            <a:t>wk</a:t>
          </a:r>
          <a:endParaRPr lang="en-US" sz="1800" dirty="0" smtClean="0"/>
        </a:p>
      </dgm:t>
    </dgm:pt>
    <dgm:pt modelId="{389A6252-81B5-43AF-988D-6402754A8747}" type="parTrans" cxnId="{F7B431A2-9329-4204-924B-278196B690D3}">
      <dgm:prSet/>
      <dgm:spPr/>
      <dgm:t>
        <a:bodyPr/>
        <a:lstStyle/>
        <a:p>
          <a:endParaRPr lang="en-US" sz="3200"/>
        </a:p>
      </dgm:t>
    </dgm:pt>
    <dgm:pt modelId="{433B7302-909C-4B30-A522-CFCF6E7BEE09}" type="sibTrans" cxnId="{F7B431A2-9329-4204-924B-278196B690D3}">
      <dgm:prSet/>
      <dgm:spPr/>
      <dgm:t>
        <a:bodyPr/>
        <a:lstStyle/>
        <a:p>
          <a:endParaRPr lang="en-US"/>
        </a:p>
      </dgm:t>
    </dgm:pt>
    <dgm:pt modelId="{70591528-C1DE-457B-ACFF-2EAE91378217}">
      <dgm:prSet phldrT="[Text]" custT="1"/>
      <dgm:spPr/>
      <dgm:t>
        <a:bodyPr/>
        <a:lstStyle/>
        <a:p>
          <a:r>
            <a:rPr lang="en-US" sz="1800" b="1" dirty="0" smtClean="0"/>
            <a:t>Chronic form</a:t>
          </a:r>
          <a:endParaRPr lang="en-US" sz="1800" b="1" dirty="0"/>
        </a:p>
      </dgm:t>
    </dgm:pt>
    <dgm:pt modelId="{50C25637-60AF-45C3-A001-69816EEC6FAB}" type="parTrans" cxnId="{89FF5992-DAE3-4C54-A088-4C35AEDD6BAD}">
      <dgm:prSet/>
      <dgm:spPr/>
      <dgm:t>
        <a:bodyPr/>
        <a:lstStyle/>
        <a:p>
          <a:endParaRPr lang="en-US" sz="3200"/>
        </a:p>
      </dgm:t>
    </dgm:pt>
    <dgm:pt modelId="{047EAC97-9D17-4C30-BB5B-50FAFB781752}" type="sibTrans" cxnId="{89FF5992-DAE3-4C54-A088-4C35AEDD6BAD}">
      <dgm:prSet/>
      <dgm:spPr/>
      <dgm:t>
        <a:bodyPr/>
        <a:lstStyle/>
        <a:p>
          <a:endParaRPr lang="en-US"/>
        </a:p>
      </dgm:t>
    </dgm:pt>
    <dgm:pt modelId="{3F328FF2-AE68-41AC-9677-DBBB84FE1B65}">
      <dgm:prSet phldrT="[Text]" custT="1"/>
      <dgm:spPr/>
      <dgm:t>
        <a:bodyPr/>
        <a:lstStyle/>
        <a:p>
          <a:r>
            <a:rPr lang="en-US" sz="1800" b="0" dirty="0" smtClean="0"/>
            <a:t>First year: </a:t>
          </a:r>
          <a:r>
            <a:rPr lang="en-US" sz="1800" b="0" dirty="0" err="1" smtClean="0"/>
            <a:t>hypotonia</a:t>
          </a:r>
          <a:r>
            <a:rPr lang="en-US" sz="1800" b="0" dirty="0" smtClean="0"/>
            <a:t>, active deep tendon reflexes, obligatory tonic neck reflexes, delayed motor skills</a:t>
          </a:r>
          <a:endParaRPr lang="en-US" sz="1800" b="0" dirty="0"/>
        </a:p>
      </dgm:t>
    </dgm:pt>
    <dgm:pt modelId="{B40E0598-BE29-45B2-B9FF-CC97A0A8384A}" type="parTrans" cxnId="{585801BE-C7C8-4D02-8941-D472A88D0CB4}">
      <dgm:prSet/>
      <dgm:spPr/>
      <dgm:t>
        <a:bodyPr/>
        <a:lstStyle/>
        <a:p>
          <a:endParaRPr lang="en-US" sz="3200"/>
        </a:p>
      </dgm:t>
    </dgm:pt>
    <dgm:pt modelId="{FBA6ECE7-E8F1-4805-B9F3-6E5BAADC5C56}" type="sibTrans" cxnId="{585801BE-C7C8-4D02-8941-D472A88D0CB4}">
      <dgm:prSet/>
      <dgm:spPr/>
      <dgm:t>
        <a:bodyPr/>
        <a:lstStyle/>
        <a:p>
          <a:endParaRPr lang="en-US"/>
        </a:p>
      </dgm:t>
    </dgm:pt>
    <dgm:pt modelId="{8020D08A-7C0A-4150-AE4B-5A795D929B57}">
      <dgm:prSet phldrT="[Text]" custT="1"/>
      <dgm:spPr/>
      <dgm:t>
        <a:bodyPr/>
        <a:lstStyle/>
        <a:p>
          <a:r>
            <a:rPr lang="en-US" sz="1800" dirty="0" smtClean="0"/>
            <a:t> poor sucking,</a:t>
          </a:r>
        </a:p>
        <a:p>
          <a:r>
            <a:rPr lang="en-US" sz="1800" dirty="0" smtClean="0"/>
            <a:t>Stupor </a:t>
          </a:r>
          <a:r>
            <a:rPr lang="en-US" sz="1800" dirty="0" err="1" smtClean="0"/>
            <a:t>hypotonia</a:t>
          </a:r>
          <a:r>
            <a:rPr lang="en-US" sz="1800" dirty="0" smtClean="0"/>
            <a:t>,</a:t>
          </a:r>
        </a:p>
        <a:p>
          <a:r>
            <a:rPr lang="en-US" sz="1800" dirty="0" smtClean="0"/>
            <a:t>seizures</a:t>
          </a:r>
          <a:endParaRPr lang="en-US" sz="1800" dirty="0"/>
        </a:p>
      </dgm:t>
    </dgm:pt>
    <dgm:pt modelId="{ADCB4C34-6297-4B2B-AF8B-21965BDA1D22}" type="parTrans" cxnId="{0E74B3A4-2560-4F11-86D5-73CFF56146A4}">
      <dgm:prSet/>
      <dgm:spPr/>
      <dgm:t>
        <a:bodyPr/>
        <a:lstStyle/>
        <a:p>
          <a:endParaRPr lang="en-US" sz="3200"/>
        </a:p>
      </dgm:t>
    </dgm:pt>
    <dgm:pt modelId="{C63FE5D5-25E6-4ECF-A7AC-AC1B93333C5D}" type="sibTrans" cxnId="{0E74B3A4-2560-4F11-86D5-73CFF56146A4}">
      <dgm:prSet/>
      <dgm:spPr/>
      <dgm:t>
        <a:bodyPr/>
        <a:lstStyle/>
        <a:p>
          <a:endParaRPr lang="en-US"/>
        </a:p>
      </dgm:t>
    </dgm:pt>
    <dgm:pt modelId="{CD9A7A8D-D6CF-4ADA-AFF2-A18EF340211A}">
      <dgm:prSet phldrT="[Text]" custT="1"/>
      <dgm:spPr/>
      <dgm:t>
        <a:bodyPr/>
        <a:lstStyle/>
        <a:p>
          <a:pPr marR="0" eaLnBrk="1" fontAlgn="auto" latinLnBrk="0" hangingPunct="1">
            <a:buClrTx/>
            <a:buSzTx/>
            <a:buFontTx/>
            <a:tabLst/>
            <a:defRPr/>
          </a:pPr>
          <a:r>
            <a:rPr lang="en-US" sz="2000" dirty="0" smtClean="0"/>
            <a:t>hypertonia of extensor muscles, </a:t>
          </a:r>
          <a:r>
            <a:rPr lang="en-US" sz="2000" dirty="0" err="1" smtClean="0"/>
            <a:t>opisthotonos</a:t>
          </a:r>
          <a:r>
            <a:rPr lang="en-US" sz="2000" dirty="0" smtClean="0"/>
            <a:t>, </a:t>
          </a:r>
          <a:r>
            <a:rPr lang="en-US" sz="2000" dirty="0" err="1" smtClean="0"/>
            <a:t>retrocollis</a:t>
          </a:r>
          <a:r>
            <a:rPr lang="en-US" sz="2000" dirty="0" smtClean="0"/>
            <a:t>, fever</a:t>
          </a:r>
        </a:p>
      </dgm:t>
    </dgm:pt>
    <dgm:pt modelId="{99C78974-CE91-48CD-94EB-8149131DF023}" type="parTrans" cxnId="{58153DE3-7ED1-421C-93BE-69837AD3DB9C}">
      <dgm:prSet/>
      <dgm:spPr/>
      <dgm:t>
        <a:bodyPr/>
        <a:lstStyle/>
        <a:p>
          <a:endParaRPr lang="en-US" sz="3200"/>
        </a:p>
      </dgm:t>
    </dgm:pt>
    <dgm:pt modelId="{8F2A73F5-1EF1-48DE-A825-3F73F1A85C44}" type="sibTrans" cxnId="{58153DE3-7ED1-421C-93BE-69837AD3DB9C}">
      <dgm:prSet/>
      <dgm:spPr/>
      <dgm:t>
        <a:bodyPr/>
        <a:lstStyle/>
        <a:p>
          <a:endParaRPr lang="en-US"/>
        </a:p>
      </dgm:t>
    </dgm:pt>
    <dgm:pt modelId="{72BB713B-CB72-44F8-A4E7-15174B1FF106}">
      <dgm:prSet phldrT="[Text]" custT="1"/>
      <dgm:spPr/>
      <dgm:t>
        <a:bodyPr/>
        <a:lstStyle/>
        <a:p>
          <a:pPr marR="0" eaLnBrk="1" fontAlgn="auto" latinLnBrk="0" hangingPunct="1">
            <a:buClrTx/>
            <a:buSzTx/>
            <a:buFontTx/>
            <a:tabLst/>
            <a:defRPr/>
          </a:pPr>
          <a:r>
            <a:rPr lang="en-US" sz="2000" dirty="0" smtClean="0"/>
            <a:t>Phase </a:t>
          </a:r>
          <a:r>
            <a:rPr lang="en-US" sz="1800" dirty="0" smtClean="0"/>
            <a:t>3 </a:t>
          </a:r>
          <a:r>
            <a:rPr lang="en-US" sz="2000" b="1" dirty="0" smtClean="0"/>
            <a:t>after the 1st </a:t>
          </a:r>
          <a:r>
            <a:rPr lang="en-US" sz="2000" b="1" dirty="0" err="1" smtClean="0"/>
            <a:t>wk</a:t>
          </a:r>
          <a:endParaRPr lang="en-US" sz="1050" dirty="0" smtClean="0"/>
        </a:p>
      </dgm:t>
    </dgm:pt>
    <dgm:pt modelId="{ECE5DBA5-3B5F-4D44-8158-973076D18EFF}" type="parTrans" cxnId="{A6F249A4-8D00-4EC2-9012-0ED964A138CB}">
      <dgm:prSet/>
      <dgm:spPr/>
      <dgm:t>
        <a:bodyPr/>
        <a:lstStyle/>
        <a:p>
          <a:endParaRPr lang="en-US" sz="3200"/>
        </a:p>
      </dgm:t>
    </dgm:pt>
    <dgm:pt modelId="{D0AD1B35-B964-4129-A5AE-FADA4C1E655B}" type="sibTrans" cxnId="{A6F249A4-8D00-4EC2-9012-0ED964A138CB}">
      <dgm:prSet/>
      <dgm:spPr/>
      <dgm:t>
        <a:bodyPr/>
        <a:lstStyle/>
        <a:p>
          <a:endParaRPr lang="en-US"/>
        </a:p>
      </dgm:t>
    </dgm:pt>
    <dgm:pt modelId="{6284ACD3-C271-411F-B96A-32D365A0401F}">
      <dgm:prSet custT="1"/>
      <dgm:spPr/>
      <dgm:t>
        <a:bodyPr/>
        <a:lstStyle/>
        <a:p>
          <a:pPr marR="0" eaLnBrk="1" fontAlgn="auto" latinLnBrk="0" hangingPunct="1">
            <a:buClrTx/>
            <a:buSzTx/>
            <a:buFontTx/>
            <a:tabLst/>
            <a:defRPr/>
          </a:pPr>
          <a:r>
            <a:rPr lang="en-US" sz="2000" dirty="0" smtClean="0"/>
            <a:t>hypertonia</a:t>
          </a:r>
        </a:p>
      </dgm:t>
    </dgm:pt>
    <dgm:pt modelId="{56DCEBE9-8B89-4DD5-B5CF-8683B29C3340}" type="parTrans" cxnId="{553CDEE6-7749-427F-B3A0-680987E14AE2}">
      <dgm:prSet/>
      <dgm:spPr/>
      <dgm:t>
        <a:bodyPr/>
        <a:lstStyle/>
        <a:p>
          <a:endParaRPr lang="en-US" sz="3200"/>
        </a:p>
      </dgm:t>
    </dgm:pt>
    <dgm:pt modelId="{D377964E-7349-49CB-9AA1-54A3BD028928}" type="sibTrans" cxnId="{553CDEE6-7749-427F-B3A0-680987E14AE2}">
      <dgm:prSet/>
      <dgm:spPr/>
      <dgm:t>
        <a:bodyPr/>
        <a:lstStyle/>
        <a:p>
          <a:endParaRPr lang="en-US"/>
        </a:p>
      </dgm:t>
    </dgm:pt>
    <dgm:pt modelId="{4D5567B9-B33B-42C2-B370-181A8D14F632}">
      <dgm:prSet phldrT="[Text]" custT="1"/>
      <dgm:spPr/>
      <dgm:t>
        <a:bodyPr/>
        <a:lstStyle/>
        <a:p>
          <a:r>
            <a:rPr lang="en-US" sz="1800" b="0" dirty="0" smtClean="0"/>
            <a:t>After 1st </a:t>
          </a:r>
          <a:r>
            <a:rPr lang="en-US" sz="1800" b="0" dirty="0" err="1" smtClean="0"/>
            <a:t>yr</a:t>
          </a:r>
          <a:r>
            <a:rPr lang="en-US" sz="1800" b="0" dirty="0" smtClean="0"/>
            <a:t>: movement disorders (</a:t>
          </a:r>
          <a:r>
            <a:rPr lang="en-US" sz="1800" b="0" dirty="0" err="1" smtClean="0"/>
            <a:t>choreoathetosis</a:t>
          </a:r>
          <a:r>
            <a:rPr lang="en-US" sz="1800" b="0" dirty="0" smtClean="0"/>
            <a:t>, </a:t>
          </a:r>
          <a:r>
            <a:rPr lang="en-US" sz="1800" b="0" dirty="0" err="1" smtClean="0"/>
            <a:t>ballismus</a:t>
          </a:r>
          <a:r>
            <a:rPr lang="en-US" sz="1800" b="0" dirty="0" smtClean="0"/>
            <a:t>, tremor), upward gaze, </a:t>
          </a:r>
          <a:r>
            <a:rPr lang="en-US" sz="1800" b="0" dirty="0" err="1" smtClean="0"/>
            <a:t>sensorineural</a:t>
          </a:r>
          <a:r>
            <a:rPr lang="en-US" sz="1800" b="0" dirty="0" smtClean="0"/>
            <a:t> hearing loss</a:t>
          </a:r>
          <a:endParaRPr lang="en-US" sz="1050" b="0" dirty="0"/>
        </a:p>
      </dgm:t>
    </dgm:pt>
    <dgm:pt modelId="{C1386828-DA45-40A2-A3D6-7FEABC464C65}" type="parTrans" cxnId="{8D6A9656-6991-4ED7-8337-CBD7D3332F67}">
      <dgm:prSet/>
      <dgm:spPr/>
      <dgm:t>
        <a:bodyPr/>
        <a:lstStyle/>
        <a:p>
          <a:endParaRPr lang="en-US" sz="3200"/>
        </a:p>
      </dgm:t>
    </dgm:pt>
    <dgm:pt modelId="{C93D5F73-A5E0-4F8A-BA5E-8310DD80E4B9}" type="sibTrans" cxnId="{8D6A9656-6991-4ED7-8337-CBD7D3332F67}">
      <dgm:prSet/>
      <dgm:spPr/>
      <dgm:t>
        <a:bodyPr/>
        <a:lstStyle/>
        <a:p>
          <a:endParaRPr lang="en-US"/>
        </a:p>
      </dgm:t>
    </dgm:pt>
    <dgm:pt modelId="{627B68E0-5582-416F-8EC7-12E9E646ECF0}" type="pres">
      <dgm:prSet presAssocID="{977AEC00-D017-49F8-81AA-7BE5B3EFEFB4}" presName="hierChild1" presStyleCnt="0">
        <dgm:presLayoutVars>
          <dgm:chPref val="1"/>
          <dgm:dir/>
          <dgm:animOne val="branch"/>
          <dgm:animLvl val="lvl"/>
          <dgm:resizeHandles/>
        </dgm:presLayoutVars>
      </dgm:prSet>
      <dgm:spPr/>
      <dgm:t>
        <a:bodyPr/>
        <a:lstStyle/>
        <a:p>
          <a:endParaRPr lang="en-US"/>
        </a:p>
      </dgm:t>
    </dgm:pt>
    <dgm:pt modelId="{9D975DBA-75F4-4BCA-AAFF-C62B14E102B2}" type="pres">
      <dgm:prSet presAssocID="{6CEC35A0-F354-4734-8591-7768C9CD1E93}" presName="hierRoot1" presStyleCnt="0"/>
      <dgm:spPr/>
    </dgm:pt>
    <dgm:pt modelId="{73BD6CB0-16C4-4CAB-87FD-0BD35EB726A6}" type="pres">
      <dgm:prSet presAssocID="{6CEC35A0-F354-4734-8591-7768C9CD1E93}" presName="composite" presStyleCnt="0"/>
      <dgm:spPr/>
    </dgm:pt>
    <dgm:pt modelId="{DD984E28-79F3-47D4-81EC-5603DC9E8E4C}" type="pres">
      <dgm:prSet presAssocID="{6CEC35A0-F354-4734-8591-7768C9CD1E93}" presName="background" presStyleLbl="node0" presStyleIdx="0" presStyleCnt="1"/>
      <dgm:spPr/>
    </dgm:pt>
    <dgm:pt modelId="{39D54D01-E81E-487D-A8C6-5A4BE962CBA7}" type="pres">
      <dgm:prSet presAssocID="{6CEC35A0-F354-4734-8591-7768C9CD1E93}" presName="text" presStyleLbl="fgAcc0" presStyleIdx="0" presStyleCnt="1" custScaleX="122549">
        <dgm:presLayoutVars>
          <dgm:chPref val="3"/>
        </dgm:presLayoutVars>
      </dgm:prSet>
      <dgm:spPr/>
      <dgm:t>
        <a:bodyPr/>
        <a:lstStyle/>
        <a:p>
          <a:endParaRPr lang="en-US"/>
        </a:p>
      </dgm:t>
    </dgm:pt>
    <dgm:pt modelId="{C85C0AA1-93D0-4B59-89F0-847451979A12}" type="pres">
      <dgm:prSet presAssocID="{6CEC35A0-F354-4734-8591-7768C9CD1E93}" presName="hierChild2" presStyleCnt="0"/>
      <dgm:spPr/>
    </dgm:pt>
    <dgm:pt modelId="{87DB07AC-1BA8-4D1F-8FA2-3D3A1CA00D5C}" type="pres">
      <dgm:prSet presAssocID="{0032FDB2-3FAA-40B5-9D0F-40813222D424}" presName="Name10" presStyleLbl="parChTrans1D2" presStyleIdx="0" presStyleCnt="2"/>
      <dgm:spPr/>
      <dgm:t>
        <a:bodyPr/>
        <a:lstStyle/>
        <a:p>
          <a:endParaRPr lang="en-US"/>
        </a:p>
      </dgm:t>
    </dgm:pt>
    <dgm:pt modelId="{F017602C-169F-4244-8527-B552A4017657}" type="pres">
      <dgm:prSet presAssocID="{A579F165-26B5-4D9B-ADCA-4A2963CCC69F}" presName="hierRoot2" presStyleCnt="0"/>
      <dgm:spPr/>
    </dgm:pt>
    <dgm:pt modelId="{6B1EC3C4-FC31-49D0-9D1B-851ACFCE42FB}" type="pres">
      <dgm:prSet presAssocID="{A579F165-26B5-4D9B-ADCA-4A2963CCC69F}" presName="composite2" presStyleCnt="0"/>
      <dgm:spPr/>
    </dgm:pt>
    <dgm:pt modelId="{D8C0EFEB-D5CB-4158-9FBC-AFEEC9B9C954}" type="pres">
      <dgm:prSet presAssocID="{A579F165-26B5-4D9B-ADCA-4A2963CCC69F}" presName="background2" presStyleLbl="node2" presStyleIdx="0" presStyleCnt="2"/>
      <dgm:spPr/>
    </dgm:pt>
    <dgm:pt modelId="{AEC15948-D740-4F2C-A076-ACE0D2A3A062}" type="pres">
      <dgm:prSet presAssocID="{A579F165-26B5-4D9B-ADCA-4A2963CCC69F}" presName="text2" presStyleLbl="fgAcc2" presStyleIdx="0" presStyleCnt="2">
        <dgm:presLayoutVars>
          <dgm:chPref val="3"/>
        </dgm:presLayoutVars>
      </dgm:prSet>
      <dgm:spPr/>
      <dgm:t>
        <a:bodyPr/>
        <a:lstStyle/>
        <a:p>
          <a:endParaRPr lang="en-US"/>
        </a:p>
      </dgm:t>
    </dgm:pt>
    <dgm:pt modelId="{46085A24-65AF-473A-8016-3B8FCDF705DF}" type="pres">
      <dgm:prSet presAssocID="{A579F165-26B5-4D9B-ADCA-4A2963CCC69F}" presName="hierChild3" presStyleCnt="0"/>
      <dgm:spPr/>
    </dgm:pt>
    <dgm:pt modelId="{24BC1FD0-4716-41A9-8082-8EA35E9D6800}" type="pres">
      <dgm:prSet presAssocID="{7E7DBF19-ECB0-40B3-8424-8938EF5AEBCE}" presName="Name17" presStyleLbl="parChTrans1D3" presStyleIdx="0" presStyleCnt="5"/>
      <dgm:spPr/>
      <dgm:t>
        <a:bodyPr/>
        <a:lstStyle/>
        <a:p>
          <a:endParaRPr lang="en-US"/>
        </a:p>
      </dgm:t>
    </dgm:pt>
    <dgm:pt modelId="{040E40A5-8761-46C3-A373-73585B7E4021}" type="pres">
      <dgm:prSet presAssocID="{09E13DF2-AD95-42FD-8786-A1EE09BFE08F}" presName="hierRoot3" presStyleCnt="0"/>
      <dgm:spPr/>
    </dgm:pt>
    <dgm:pt modelId="{A2E8A1B2-5FAC-4E4E-882B-1FC693FE842E}" type="pres">
      <dgm:prSet presAssocID="{09E13DF2-AD95-42FD-8786-A1EE09BFE08F}" presName="composite3" presStyleCnt="0"/>
      <dgm:spPr/>
    </dgm:pt>
    <dgm:pt modelId="{D1B1B07F-C29F-433C-A02D-A75BB2CE089A}" type="pres">
      <dgm:prSet presAssocID="{09E13DF2-AD95-42FD-8786-A1EE09BFE08F}" presName="background3" presStyleLbl="node3" presStyleIdx="0" presStyleCnt="5"/>
      <dgm:spPr/>
    </dgm:pt>
    <dgm:pt modelId="{1C59E342-5D16-4641-9541-7036179A898A}" type="pres">
      <dgm:prSet presAssocID="{09E13DF2-AD95-42FD-8786-A1EE09BFE08F}" presName="text3" presStyleLbl="fgAcc3" presStyleIdx="0" presStyleCnt="5">
        <dgm:presLayoutVars>
          <dgm:chPref val="3"/>
        </dgm:presLayoutVars>
      </dgm:prSet>
      <dgm:spPr/>
      <dgm:t>
        <a:bodyPr/>
        <a:lstStyle/>
        <a:p>
          <a:endParaRPr lang="en-US"/>
        </a:p>
      </dgm:t>
    </dgm:pt>
    <dgm:pt modelId="{12C76A74-5F8A-42EA-97EE-8DD0D4062094}" type="pres">
      <dgm:prSet presAssocID="{09E13DF2-AD95-42FD-8786-A1EE09BFE08F}" presName="hierChild4" presStyleCnt="0"/>
      <dgm:spPr/>
    </dgm:pt>
    <dgm:pt modelId="{F4C6C995-49CF-42D3-9E82-0E9D3857202D}" type="pres">
      <dgm:prSet presAssocID="{ADCB4C34-6297-4B2B-AF8B-21965BDA1D22}" presName="Name23" presStyleLbl="parChTrans1D4" presStyleIdx="0" presStyleCnt="3"/>
      <dgm:spPr/>
      <dgm:t>
        <a:bodyPr/>
        <a:lstStyle/>
        <a:p>
          <a:endParaRPr lang="en-US"/>
        </a:p>
      </dgm:t>
    </dgm:pt>
    <dgm:pt modelId="{00240547-3245-4BCB-9D89-CC59968C6D7B}" type="pres">
      <dgm:prSet presAssocID="{8020D08A-7C0A-4150-AE4B-5A795D929B57}" presName="hierRoot4" presStyleCnt="0"/>
      <dgm:spPr/>
    </dgm:pt>
    <dgm:pt modelId="{5BC8B1EB-EFF3-4F74-9C67-48B572312DFF}" type="pres">
      <dgm:prSet presAssocID="{8020D08A-7C0A-4150-AE4B-5A795D929B57}" presName="composite4" presStyleCnt="0"/>
      <dgm:spPr/>
    </dgm:pt>
    <dgm:pt modelId="{AB6ABF5A-AF35-47BD-B53F-F6E1D6483866}" type="pres">
      <dgm:prSet presAssocID="{8020D08A-7C0A-4150-AE4B-5A795D929B57}" presName="background4" presStyleLbl="node4" presStyleIdx="0" presStyleCnt="3"/>
      <dgm:spPr/>
    </dgm:pt>
    <dgm:pt modelId="{937AE0C7-4A1B-47DE-94CB-5548C802C15B}" type="pres">
      <dgm:prSet presAssocID="{8020D08A-7C0A-4150-AE4B-5A795D929B57}" presName="text4" presStyleLbl="fgAcc4" presStyleIdx="0" presStyleCnt="3" custScaleX="108981" custScaleY="202523">
        <dgm:presLayoutVars>
          <dgm:chPref val="3"/>
        </dgm:presLayoutVars>
      </dgm:prSet>
      <dgm:spPr/>
      <dgm:t>
        <a:bodyPr/>
        <a:lstStyle/>
        <a:p>
          <a:endParaRPr lang="en-US"/>
        </a:p>
      </dgm:t>
    </dgm:pt>
    <dgm:pt modelId="{6917D4C3-BF42-4672-91AD-F8CB8C723CB1}" type="pres">
      <dgm:prSet presAssocID="{8020D08A-7C0A-4150-AE4B-5A795D929B57}" presName="hierChild5" presStyleCnt="0"/>
      <dgm:spPr/>
    </dgm:pt>
    <dgm:pt modelId="{14A1579B-20FA-4CFD-BCDE-57CB197C3B8A}" type="pres">
      <dgm:prSet presAssocID="{389A6252-81B5-43AF-988D-6402754A8747}" presName="Name17" presStyleLbl="parChTrans1D3" presStyleIdx="1" presStyleCnt="5"/>
      <dgm:spPr/>
      <dgm:t>
        <a:bodyPr/>
        <a:lstStyle/>
        <a:p>
          <a:endParaRPr lang="en-US"/>
        </a:p>
      </dgm:t>
    </dgm:pt>
    <dgm:pt modelId="{C69E26BB-696D-4B50-BD82-451E8B3B8EC4}" type="pres">
      <dgm:prSet presAssocID="{B64B8E3C-3F8C-4EC8-89A5-1EFFFB16D4F5}" presName="hierRoot3" presStyleCnt="0"/>
      <dgm:spPr/>
    </dgm:pt>
    <dgm:pt modelId="{8E34B004-0640-4238-A1AD-C32C4AC84BB3}" type="pres">
      <dgm:prSet presAssocID="{B64B8E3C-3F8C-4EC8-89A5-1EFFFB16D4F5}" presName="composite3" presStyleCnt="0"/>
      <dgm:spPr/>
    </dgm:pt>
    <dgm:pt modelId="{E114A066-ECDE-470A-836F-2FC1C0598066}" type="pres">
      <dgm:prSet presAssocID="{B64B8E3C-3F8C-4EC8-89A5-1EFFFB16D4F5}" presName="background3" presStyleLbl="node3" presStyleIdx="1" presStyleCnt="5"/>
      <dgm:spPr/>
    </dgm:pt>
    <dgm:pt modelId="{EC415C76-3793-4C5C-A8F6-88819507DA9D}" type="pres">
      <dgm:prSet presAssocID="{B64B8E3C-3F8C-4EC8-89A5-1EFFFB16D4F5}" presName="text3" presStyleLbl="fgAcc3" presStyleIdx="1" presStyleCnt="5" custScaleX="108651">
        <dgm:presLayoutVars>
          <dgm:chPref val="3"/>
        </dgm:presLayoutVars>
      </dgm:prSet>
      <dgm:spPr/>
      <dgm:t>
        <a:bodyPr/>
        <a:lstStyle/>
        <a:p>
          <a:endParaRPr lang="en-US"/>
        </a:p>
      </dgm:t>
    </dgm:pt>
    <dgm:pt modelId="{C4BB16C0-D9BF-4FBB-9679-740699FF8C19}" type="pres">
      <dgm:prSet presAssocID="{B64B8E3C-3F8C-4EC8-89A5-1EFFFB16D4F5}" presName="hierChild4" presStyleCnt="0"/>
      <dgm:spPr/>
    </dgm:pt>
    <dgm:pt modelId="{CA07DE8D-81EC-40D9-B9F5-526A5CF055BC}" type="pres">
      <dgm:prSet presAssocID="{99C78974-CE91-48CD-94EB-8149131DF023}" presName="Name23" presStyleLbl="parChTrans1D4" presStyleIdx="1" presStyleCnt="3"/>
      <dgm:spPr/>
      <dgm:t>
        <a:bodyPr/>
        <a:lstStyle/>
        <a:p>
          <a:endParaRPr lang="en-US"/>
        </a:p>
      </dgm:t>
    </dgm:pt>
    <dgm:pt modelId="{EFFD9F86-FDB8-4C95-8EEB-EE7361A5458B}" type="pres">
      <dgm:prSet presAssocID="{CD9A7A8D-D6CF-4ADA-AFF2-A18EF340211A}" presName="hierRoot4" presStyleCnt="0"/>
      <dgm:spPr/>
    </dgm:pt>
    <dgm:pt modelId="{3FCE4E6F-A4B1-4F39-9333-BFC2AF8E4F14}" type="pres">
      <dgm:prSet presAssocID="{CD9A7A8D-D6CF-4ADA-AFF2-A18EF340211A}" presName="composite4" presStyleCnt="0"/>
      <dgm:spPr/>
    </dgm:pt>
    <dgm:pt modelId="{30761EAF-B80F-4709-8681-65028A53970F}" type="pres">
      <dgm:prSet presAssocID="{CD9A7A8D-D6CF-4ADA-AFF2-A18EF340211A}" presName="background4" presStyleLbl="node4" presStyleIdx="1" presStyleCnt="3"/>
      <dgm:spPr/>
    </dgm:pt>
    <dgm:pt modelId="{174BF4C9-73C9-4863-98D2-A654E3B3215B}" type="pres">
      <dgm:prSet presAssocID="{CD9A7A8D-D6CF-4ADA-AFF2-A18EF340211A}" presName="text4" presStyleLbl="fgAcc4" presStyleIdx="1" presStyleCnt="3" custScaleX="135880" custScaleY="269381">
        <dgm:presLayoutVars>
          <dgm:chPref val="3"/>
        </dgm:presLayoutVars>
      </dgm:prSet>
      <dgm:spPr/>
      <dgm:t>
        <a:bodyPr/>
        <a:lstStyle/>
        <a:p>
          <a:endParaRPr lang="en-US"/>
        </a:p>
      </dgm:t>
    </dgm:pt>
    <dgm:pt modelId="{166B93A8-1896-4AEC-9D35-DFF67292FA9C}" type="pres">
      <dgm:prSet presAssocID="{CD9A7A8D-D6CF-4ADA-AFF2-A18EF340211A}" presName="hierChild5" presStyleCnt="0"/>
      <dgm:spPr/>
    </dgm:pt>
    <dgm:pt modelId="{C64676E4-3EEA-4331-B0C8-901AD02DA734}" type="pres">
      <dgm:prSet presAssocID="{ECE5DBA5-3B5F-4D44-8158-973076D18EFF}" presName="Name17" presStyleLbl="parChTrans1D3" presStyleIdx="2" presStyleCnt="5"/>
      <dgm:spPr/>
      <dgm:t>
        <a:bodyPr/>
        <a:lstStyle/>
        <a:p>
          <a:endParaRPr lang="en-US"/>
        </a:p>
      </dgm:t>
    </dgm:pt>
    <dgm:pt modelId="{C7E6C256-0F0D-44FD-A32B-FB925C383525}" type="pres">
      <dgm:prSet presAssocID="{72BB713B-CB72-44F8-A4E7-15174B1FF106}" presName="hierRoot3" presStyleCnt="0"/>
      <dgm:spPr/>
    </dgm:pt>
    <dgm:pt modelId="{1D015A36-5372-4DB0-9B31-4C503E4C6655}" type="pres">
      <dgm:prSet presAssocID="{72BB713B-CB72-44F8-A4E7-15174B1FF106}" presName="composite3" presStyleCnt="0"/>
      <dgm:spPr/>
    </dgm:pt>
    <dgm:pt modelId="{1613050F-F533-49BE-8753-CB3DD243CBCC}" type="pres">
      <dgm:prSet presAssocID="{72BB713B-CB72-44F8-A4E7-15174B1FF106}" presName="background3" presStyleLbl="node3" presStyleIdx="2" presStyleCnt="5"/>
      <dgm:spPr/>
    </dgm:pt>
    <dgm:pt modelId="{48AA0F24-30EA-404B-9106-BC287DFF6414}" type="pres">
      <dgm:prSet presAssocID="{72BB713B-CB72-44F8-A4E7-15174B1FF106}" presName="text3" presStyleLbl="fgAcc3" presStyleIdx="2" presStyleCnt="5">
        <dgm:presLayoutVars>
          <dgm:chPref val="3"/>
        </dgm:presLayoutVars>
      </dgm:prSet>
      <dgm:spPr/>
      <dgm:t>
        <a:bodyPr/>
        <a:lstStyle/>
        <a:p>
          <a:endParaRPr lang="en-US"/>
        </a:p>
      </dgm:t>
    </dgm:pt>
    <dgm:pt modelId="{5263F784-C574-4F6E-BA25-AB62E3EFE79B}" type="pres">
      <dgm:prSet presAssocID="{72BB713B-CB72-44F8-A4E7-15174B1FF106}" presName="hierChild4" presStyleCnt="0"/>
      <dgm:spPr/>
    </dgm:pt>
    <dgm:pt modelId="{273682E5-C88E-4D22-A88C-5E1E987C2F67}" type="pres">
      <dgm:prSet presAssocID="{56DCEBE9-8B89-4DD5-B5CF-8683B29C3340}" presName="Name23" presStyleLbl="parChTrans1D4" presStyleIdx="2" presStyleCnt="3"/>
      <dgm:spPr/>
      <dgm:t>
        <a:bodyPr/>
        <a:lstStyle/>
        <a:p>
          <a:endParaRPr lang="en-US"/>
        </a:p>
      </dgm:t>
    </dgm:pt>
    <dgm:pt modelId="{286D3C8A-8406-4396-ADB4-35B48838513F}" type="pres">
      <dgm:prSet presAssocID="{6284ACD3-C271-411F-B96A-32D365A0401F}" presName="hierRoot4" presStyleCnt="0"/>
      <dgm:spPr/>
    </dgm:pt>
    <dgm:pt modelId="{1A265273-C0B9-4774-BF3C-2887DBF0EC7D}" type="pres">
      <dgm:prSet presAssocID="{6284ACD3-C271-411F-B96A-32D365A0401F}" presName="composite4" presStyleCnt="0"/>
      <dgm:spPr/>
    </dgm:pt>
    <dgm:pt modelId="{D86CC529-C49C-4BC3-85DD-0B3F88815CB7}" type="pres">
      <dgm:prSet presAssocID="{6284ACD3-C271-411F-B96A-32D365A0401F}" presName="background4" presStyleLbl="node4" presStyleIdx="2" presStyleCnt="3"/>
      <dgm:spPr/>
    </dgm:pt>
    <dgm:pt modelId="{CB4DA206-6050-4013-98BD-A14A0D01573F}" type="pres">
      <dgm:prSet presAssocID="{6284ACD3-C271-411F-B96A-32D365A0401F}" presName="text4" presStyleLbl="fgAcc4" presStyleIdx="2" presStyleCnt="3" custScaleX="125100">
        <dgm:presLayoutVars>
          <dgm:chPref val="3"/>
        </dgm:presLayoutVars>
      </dgm:prSet>
      <dgm:spPr/>
      <dgm:t>
        <a:bodyPr/>
        <a:lstStyle/>
        <a:p>
          <a:endParaRPr lang="en-US"/>
        </a:p>
      </dgm:t>
    </dgm:pt>
    <dgm:pt modelId="{E1FCBB09-AAEC-4FC1-9540-E070AAE6F6D1}" type="pres">
      <dgm:prSet presAssocID="{6284ACD3-C271-411F-B96A-32D365A0401F}" presName="hierChild5" presStyleCnt="0"/>
      <dgm:spPr/>
    </dgm:pt>
    <dgm:pt modelId="{CFB951EC-4037-4470-A011-40A4F6481717}" type="pres">
      <dgm:prSet presAssocID="{50C25637-60AF-45C3-A001-69816EEC6FAB}" presName="Name10" presStyleLbl="parChTrans1D2" presStyleIdx="1" presStyleCnt="2"/>
      <dgm:spPr/>
      <dgm:t>
        <a:bodyPr/>
        <a:lstStyle/>
        <a:p>
          <a:endParaRPr lang="en-US"/>
        </a:p>
      </dgm:t>
    </dgm:pt>
    <dgm:pt modelId="{EA360C10-BB36-47D7-9E8A-0464C70C2313}" type="pres">
      <dgm:prSet presAssocID="{70591528-C1DE-457B-ACFF-2EAE91378217}" presName="hierRoot2" presStyleCnt="0"/>
      <dgm:spPr/>
    </dgm:pt>
    <dgm:pt modelId="{B6256633-E81F-43DA-B380-F421F7DF178E}" type="pres">
      <dgm:prSet presAssocID="{70591528-C1DE-457B-ACFF-2EAE91378217}" presName="composite2" presStyleCnt="0"/>
      <dgm:spPr/>
    </dgm:pt>
    <dgm:pt modelId="{E2EE6E15-6DA9-4EFD-A47A-7D31B9734847}" type="pres">
      <dgm:prSet presAssocID="{70591528-C1DE-457B-ACFF-2EAE91378217}" presName="background2" presStyleLbl="node2" presStyleIdx="1" presStyleCnt="2"/>
      <dgm:spPr/>
    </dgm:pt>
    <dgm:pt modelId="{2D8FD9CA-8A27-4789-BFCA-562ABE99F6E9}" type="pres">
      <dgm:prSet presAssocID="{70591528-C1DE-457B-ACFF-2EAE91378217}" presName="text2" presStyleLbl="fgAcc2" presStyleIdx="1" presStyleCnt="2">
        <dgm:presLayoutVars>
          <dgm:chPref val="3"/>
        </dgm:presLayoutVars>
      </dgm:prSet>
      <dgm:spPr/>
      <dgm:t>
        <a:bodyPr/>
        <a:lstStyle/>
        <a:p>
          <a:endParaRPr lang="en-US"/>
        </a:p>
      </dgm:t>
    </dgm:pt>
    <dgm:pt modelId="{73C129BB-7347-4E4A-A15C-753529561DAE}" type="pres">
      <dgm:prSet presAssocID="{70591528-C1DE-457B-ACFF-2EAE91378217}" presName="hierChild3" presStyleCnt="0"/>
      <dgm:spPr/>
    </dgm:pt>
    <dgm:pt modelId="{04339FF3-96F3-4FA4-BDD6-2EF6FADBDA11}" type="pres">
      <dgm:prSet presAssocID="{B40E0598-BE29-45B2-B9FF-CC97A0A8384A}" presName="Name17" presStyleLbl="parChTrans1D3" presStyleIdx="3" presStyleCnt="5"/>
      <dgm:spPr/>
      <dgm:t>
        <a:bodyPr/>
        <a:lstStyle/>
        <a:p>
          <a:endParaRPr lang="en-US"/>
        </a:p>
      </dgm:t>
    </dgm:pt>
    <dgm:pt modelId="{165DBF45-A793-49C3-9D09-B97D9D92CFC0}" type="pres">
      <dgm:prSet presAssocID="{3F328FF2-AE68-41AC-9677-DBBB84FE1B65}" presName="hierRoot3" presStyleCnt="0"/>
      <dgm:spPr/>
    </dgm:pt>
    <dgm:pt modelId="{C1DFD48F-19B3-4EC4-8577-21B8A231D7CE}" type="pres">
      <dgm:prSet presAssocID="{3F328FF2-AE68-41AC-9677-DBBB84FE1B65}" presName="composite3" presStyleCnt="0"/>
      <dgm:spPr/>
    </dgm:pt>
    <dgm:pt modelId="{A260CE14-1929-4075-9521-E4B797AC96B7}" type="pres">
      <dgm:prSet presAssocID="{3F328FF2-AE68-41AC-9677-DBBB84FE1B65}" presName="background3" presStyleLbl="node3" presStyleIdx="3" presStyleCnt="5"/>
      <dgm:spPr/>
    </dgm:pt>
    <dgm:pt modelId="{0704B755-C896-4D8B-AED0-82C2C9B5EF36}" type="pres">
      <dgm:prSet presAssocID="{3F328FF2-AE68-41AC-9677-DBBB84FE1B65}" presName="text3" presStyleLbl="fgAcc3" presStyleIdx="3" presStyleCnt="5" custScaleX="124489" custScaleY="319717">
        <dgm:presLayoutVars>
          <dgm:chPref val="3"/>
        </dgm:presLayoutVars>
      </dgm:prSet>
      <dgm:spPr/>
      <dgm:t>
        <a:bodyPr/>
        <a:lstStyle/>
        <a:p>
          <a:endParaRPr lang="en-US"/>
        </a:p>
      </dgm:t>
    </dgm:pt>
    <dgm:pt modelId="{06127513-A740-494B-896B-33B68DA4139E}" type="pres">
      <dgm:prSet presAssocID="{3F328FF2-AE68-41AC-9677-DBBB84FE1B65}" presName="hierChild4" presStyleCnt="0"/>
      <dgm:spPr/>
    </dgm:pt>
    <dgm:pt modelId="{7328F357-0C62-4AB5-91DC-A85FDD4FC053}" type="pres">
      <dgm:prSet presAssocID="{C1386828-DA45-40A2-A3D6-7FEABC464C65}" presName="Name17" presStyleLbl="parChTrans1D3" presStyleIdx="4" presStyleCnt="5"/>
      <dgm:spPr/>
      <dgm:t>
        <a:bodyPr/>
        <a:lstStyle/>
        <a:p>
          <a:endParaRPr lang="en-US"/>
        </a:p>
      </dgm:t>
    </dgm:pt>
    <dgm:pt modelId="{0369810F-818F-4D89-9903-BF9984E19922}" type="pres">
      <dgm:prSet presAssocID="{4D5567B9-B33B-42C2-B370-181A8D14F632}" presName="hierRoot3" presStyleCnt="0"/>
      <dgm:spPr/>
    </dgm:pt>
    <dgm:pt modelId="{AF2F7126-A3DE-48AA-8A44-CD9DAE839C58}" type="pres">
      <dgm:prSet presAssocID="{4D5567B9-B33B-42C2-B370-181A8D14F632}" presName="composite3" presStyleCnt="0"/>
      <dgm:spPr/>
    </dgm:pt>
    <dgm:pt modelId="{A79AC7DF-EDAD-49A8-9D27-A24B912EA440}" type="pres">
      <dgm:prSet presAssocID="{4D5567B9-B33B-42C2-B370-181A8D14F632}" presName="background3" presStyleLbl="node3" presStyleIdx="4" presStyleCnt="5"/>
      <dgm:spPr/>
    </dgm:pt>
    <dgm:pt modelId="{098448B3-5C7B-46A4-A01E-BAF299D8FD06}" type="pres">
      <dgm:prSet presAssocID="{4D5567B9-B33B-42C2-B370-181A8D14F632}" presName="text3" presStyleLbl="fgAcc3" presStyleIdx="4" presStyleCnt="5" custScaleX="128437" custScaleY="412675">
        <dgm:presLayoutVars>
          <dgm:chPref val="3"/>
        </dgm:presLayoutVars>
      </dgm:prSet>
      <dgm:spPr/>
      <dgm:t>
        <a:bodyPr/>
        <a:lstStyle/>
        <a:p>
          <a:endParaRPr lang="en-US"/>
        </a:p>
      </dgm:t>
    </dgm:pt>
    <dgm:pt modelId="{2900C44B-040C-4BDA-96FE-1A7B477DD534}" type="pres">
      <dgm:prSet presAssocID="{4D5567B9-B33B-42C2-B370-181A8D14F632}" presName="hierChild4" presStyleCnt="0"/>
      <dgm:spPr/>
    </dgm:pt>
  </dgm:ptLst>
  <dgm:cxnLst>
    <dgm:cxn modelId="{A3E0A721-ECEE-4F3E-9977-34283DEA8735}" type="presOf" srcId="{C1386828-DA45-40A2-A3D6-7FEABC464C65}" destId="{7328F357-0C62-4AB5-91DC-A85FDD4FC053}" srcOrd="0" destOrd="0" presId="urn:microsoft.com/office/officeart/2005/8/layout/hierarchy1"/>
    <dgm:cxn modelId="{81A82B4C-5067-4FF5-B331-6EBB71774AC1}" type="presOf" srcId="{CD9A7A8D-D6CF-4ADA-AFF2-A18EF340211A}" destId="{174BF4C9-73C9-4863-98D2-A654E3B3215B}" srcOrd="0" destOrd="0" presId="urn:microsoft.com/office/officeart/2005/8/layout/hierarchy1"/>
    <dgm:cxn modelId="{F7B431A2-9329-4204-924B-278196B690D3}" srcId="{A579F165-26B5-4D9B-ADCA-4A2963CCC69F}" destId="{B64B8E3C-3F8C-4EC8-89A5-1EFFFB16D4F5}" srcOrd="1" destOrd="0" parTransId="{389A6252-81B5-43AF-988D-6402754A8747}" sibTransId="{433B7302-909C-4B30-A522-CFCF6E7BEE09}"/>
    <dgm:cxn modelId="{DA50C167-6A06-46EF-95FE-D60C597BE8DA}" type="presOf" srcId="{72BB713B-CB72-44F8-A4E7-15174B1FF106}" destId="{48AA0F24-30EA-404B-9106-BC287DFF6414}" srcOrd="0" destOrd="0" presId="urn:microsoft.com/office/officeart/2005/8/layout/hierarchy1"/>
    <dgm:cxn modelId="{9B23D632-7E27-43C6-94D4-DA1E1AE18D20}" type="presOf" srcId="{7E7DBF19-ECB0-40B3-8424-8938EF5AEBCE}" destId="{24BC1FD0-4716-41A9-8082-8EA35E9D6800}" srcOrd="0" destOrd="0" presId="urn:microsoft.com/office/officeart/2005/8/layout/hierarchy1"/>
    <dgm:cxn modelId="{C3E83342-02B9-4DB6-8A23-62651DE708D9}" srcId="{A579F165-26B5-4D9B-ADCA-4A2963CCC69F}" destId="{09E13DF2-AD95-42FD-8786-A1EE09BFE08F}" srcOrd="0" destOrd="0" parTransId="{7E7DBF19-ECB0-40B3-8424-8938EF5AEBCE}" sibTransId="{68533B02-4AD8-4861-B463-B1F1179D9BE0}"/>
    <dgm:cxn modelId="{BC0A5FE8-8299-4527-B085-6F4A76CA911F}" type="presOf" srcId="{6284ACD3-C271-411F-B96A-32D365A0401F}" destId="{CB4DA206-6050-4013-98BD-A14A0D01573F}" srcOrd="0" destOrd="0" presId="urn:microsoft.com/office/officeart/2005/8/layout/hierarchy1"/>
    <dgm:cxn modelId="{20B2E187-6ADB-499E-9244-34E5641E6C3E}" type="presOf" srcId="{4D5567B9-B33B-42C2-B370-181A8D14F632}" destId="{098448B3-5C7B-46A4-A01E-BAF299D8FD06}" srcOrd="0" destOrd="0" presId="urn:microsoft.com/office/officeart/2005/8/layout/hierarchy1"/>
    <dgm:cxn modelId="{6978FE94-33E8-4167-8153-30095A173305}" type="presOf" srcId="{389A6252-81B5-43AF-988D-6402754A8747}" destId="{14A1579B-20FA-4CFD-BCDE-57CB197C3B8A}" srcOrd="0" destOrd="0" presId="urn:microsoft.com/office/officeart/2005/8/layout/hierarchy1"/>
    <dgm:cxn modelId="{A4A528B5-8B8E-46A2-88EE-B623E1BDCD32}" type="presOf" srcId="{0032FDB2-3FAA-40B5-9D0F-40813222D424}" destId="{87DB07AC-1BA8-4D1F-8FA2-3D3A1CA00D5C}" srcOrd="0" destOrd="0" presId="urn:microsoft.com/office/officeart/2005/8/layout/hierarchy1"/>
    <dgm:cxn modelId="{530593F8-4028-4A8A-B625-FF71A582FF4B}" type="presOf" srcId="{B40E0598-BE29-45B2-B9FF-CC97A0A8384A}" destId="{04339FF3-96F3-4FA4-BDD6-2EF6FADBDA11}" srcOrd="0" destOrd="0" presId="urn:microsoft.com/office/officeart/2005/8/layout/hierarchy1"/>
    <dgm:cxn modelId="{8D6A9656-6991-4ED7-8337-CBD7D3332F67}" srcId="{70591528-C1DE-457B-ACFF-2EAE91378217}" destId="{4D5567B9-B33B-42C2-B370-181A8D14F632}" srcOrd="1" destOrd="0" parTransId="{C1386828-DA45-40A2-A3D6-7FEABC464C65}" sibTransId="{C93D5F73-A5E0-4F8A-BA5E-8310DD80E4B9}"/>
    <dgm:cxn modelId="{A977B74E-FCE1-4C1F-A5F6-EE084DAF05BD}" type="presOf" srcId="{09E13DF2-AD95-42FD-8786-A1EE09BFE08F}" destId="{1C59E342-5D16-4641-9541-7036179A898A}" srcOrd="0" destOrd="0" presId="urn:microsoft.com/office/officeart/2005/8/layout/hierarchy1"/>
    <dgm:cxn modelId="{7A2A9CFF-FE76-4E95-A4F2-5BB94F199502}" srcId="{977AEC00-D017-49F8-81AA-7BE5B3EFEFB4}" destId="{6CEC35A0-F354-4734-8591-7768C9CD1E93}" srcOrd="0" destOrd="0" parTransId="{347BA691-7690-4112-A5F9-A198DDB17A15}" sibTransId="{5860A684-84A1-4B03-8AAC-CD0DEAB97185}"/>
    <dgm:cxn modelId="{496EA698-5361-4FB2-9DCC-AD3B0B3D0B0B}" srcId="{6CEC35A0-F354-4734-8591-7768C9CD1E93}" destId="{A579F165-26B5-4D9B-ADCA-4A2963CCC69F}" srcOrd="0" destOrd="0" parTransId="{0032FDB2-3FAA-40B5-9D0F-40813222D424}" sibTransId="{AC0252E7-E30B-43F3-BCCD-22C63F8D77F3}"/>
    <dgm:cxn modelId="{585801BE-C7C8-4D02-8941-D472A88D0CB4}" srcId="{70591528-C1DE-457B-ACFF-2EAE91378217}" destId="{3F328FF2-AE68-41AC-9677-DBBB84FE1B65}" srcOrd="0" destOrd="0" parTransId="{B40E0598-BE29-45B2-B9FF-CC97A0A8384A}" sibTransId="{FBA6ECE7-E8F1-4805-B9F3-6E5BAADC5C56}"/>
    <dgm:cxn modelId="{B89FAE54-B259-4C39-96F1-26F14E758F91}" type="presOf" srcId="{70591528-C1DE-457B-ACFF-2EAE91378217}" destId="{2D8FD9CA-8A27-4789-BFCA-562ABE99F6E9}" srcOrd="0" destOrd="0" presId="urn:microsoft.com/office/officeart/2005/8/layout/hierarchy1"/>
    <dgm:cxn modelId="{0F92EBCD-A4D2-432A-884D-E96675AF72A4}" type="presOf" srcId="{3F328FF2-AE68-41AC-9677-DBBB84FE1B65}" destId="{0704B755-C896-4D8B-AED0-82C2C9B5EF36}" srcOrd="0" destOrd="0" presId="urn:microsoft.com/office/officeart/2005/8/layout/hierarchy1"/>
    <dgm:cxn modelId="{0E74B3A4-2560-4F11-86D5-73CFF56146A4}" srcId="{09E13DF2-AD95-42FD-8786-A1EE09BFE08F}" destId="{8020D08A-7C0A-4150-AE4B-5A795D929B57}" srcOrd="0" destOrd="0" parTransId="{ADCB4C34-6297-4B2B-AF8B-21965BDA1D22}" sibTransId="{C63FE5D5-25E6-4ECF-A7AC-AC1B93333C5D}"/>
    <dgm:cxn modelId="{58153DE3-7ED1-421C-93BE-69837AD3DB9C}" srcId="{B64B8E3C-3F8C-4EC8-89A5-1EFFFB16D4F5}" destId="{CD9A7A8D-D6CF-4ADA-AFF2-A18EF340211A}" srcOrd="0" destOrd="0" parTransId="{99C78974-CE91-48CD-94EB-8149131DF023}" sibTransId="{8F2A73F5-1EF1-48DE-A825-3F73F1A85C44}"/>
    <dgm:cxn modelId="{53BAACA6-63DB-4554-9EA9-66321EDAE651}" type="presOf" srcId="{B64B8E3C-3F8C-4EC8-89A5-1EFFFB16D4F5}" destId="{EC415C76-3793-4C5C-A8F6-88819507DA9D}" srcOrd="0" destOrd="0" presId="urn:microsoft.com/office/officeart/2005/8/layout/hierarchy1"/>
    <dgm:cxn modelId="{90F6CFB0-9CB0-4D1E-BD94-AA02C6A18429}" type="presOf" srcId="{977AEC00-D017-49F8-81AA-7BE5B3EFEFB4}" destId="{627B68E0-5582-416F-8EC7-12E9E646ECF0}" srcOrd="0" destOrd="0" presId="urn:microsoft.com/office/officeart/2005/8/layout/hierarchy1"/>
    <dgm:cxn modelId="{E2DE37B2-7B26-45A9-AA84-19CDC9C37391}" type="presOf" srcId="{6CEC35A0-F354-4734-8591-7768C9CD1E93}" destId="{39D54D01-E81E-487D-A8C6-5A4BE962CBA7}" srcOrd="0" destOrd="0" presId="urn:microsoft.com/office/officeart/2005/8/layout/hierarchy1"/>
    <dgm:cxn modelId="{07D267EF-153C-414F-B99B-B28429EE9F33}" type="presOf" srcId="{ECE5DBA5-3B5F-4D44-8158-973076D18EFF}" destId="{C64676E4-3EEA-4331-B0C8-901AD02DA734}" srcOrd="0" destOrd="0" presId="urn:microsoft.com/office/officeart/2005/8/layout/hierarchy1"/>
    <dgm:cxn modelId="{17A378B1-33A4-4EF7-BA35-68346F1360B3}" type="presOf" srcId="{A579F165-26B5-4D9B-ADCA-4A2963CCC69F}" destId="{AEC15948-D740-4F2C-A076-ACE0D2A3A062}" srcOrd="0" destOrd="0" presId="urn:microsoft.com/office/officeart/2005/8/layout/hierarchy1"/>
    <dgm:cxn modelId="{89FF5992-DAE3-4C54-A088-4C35AEDD6BAD}" srcId="{6CEC35A0-F354-4734-8591-7768C9CD1E93}" destId="{70591528-C1DE-457B-ACFF-2EAE91378217}" srcOrd="1" destOrd="0" parTransId="{50C25637-60AF-45C3-A001-69816EEC6FAB}" sibTransId="{047EAC97-9D17-4C30-BB5B-50FAFB781752}"/>
    <dgm:cxn modelId="{B682FD0E-1AB6-4423-971B-EE2931E5E5D1}" type="presOf" srcId="{ADCB4C34-6297-4B2B-AF8B-21965BDA1D22}" destId="{F4C6C995-49CF-42D3-9E82-0E9D3857202D}" srcOrd="0" destOrd="0" presId="urn:microsoft.com/office/officeart/2005/8/layout/hierarchy1"/>
    <dgm:cxn modelId="{D1423E20-DE26-4848-A76C-758ED83D225F}" type="presOf" srcId="{50C25637-60AF-45C3-A001-69816EEC6FAB}" destId="{CFB951EC-4037-4470-A011-40A4F6481717}" srcOrd="0" destOrd="0" presId="urn:microsoft.com/office/officeart/2005/8/layout/hierarchy1"/>
    <dgm:cxn modelId="{DD80FB2E-5DAD-4F03-9761-1F88B8A6E5B0}" type="presOf" srcId="{56DCEBE9-8B89-4DD5-B5CF-8683B29C3340}" destId="{273682E5-C88E-4D22-A88C-5E1E987C2F67}" srcOrd="0" destOrd="0" presId="urn:microsoft.com/office/officeart/2005/8/layout/hierarchy1"/>
    <dgm:cxn modelId="{553CDEE6-7749-427F-B3A0-680987E14AE2}" srcId="{72BB713B-CB72-44F8-A4E7-15174B1FF106}" destId="{6284ACD3-C271-411F-B96A-32D365A0401F}" srcOrd="0" destOrd="0" parTransId="{56DCEBE9-8B89-4DD5-B5CF-8683B29C3340}" sibTransId="{D377964E-7349-49CB-9AA1-54A3BD028928}"/>
    <dgm:cxn modelId="{A6F249A4-8D00-4EC2-9012-0ED964A138CB}" srcId="{A579F165-26B5-4D9B-ADCA-4A2963CCC69F}" destId="{72BB713B-CB72-44F8-A4E7-15174B1FF106}" srcOrd="2" destOrd="0" parTransId="{ECE5DBA5-3B5F-4D44-8158-973076D18EFF}" sibTransId="{D0AD1B35-B964-4129-A5AE-FADA4C1E655B}"/>
    <dgm:cxn modelId="{1410136A-4FA2-4F2A-8FE6-760685FC1F88}" type="presOf" srcId="{99C78974-CE91-48CD-94EB-8149131DF023}" destId="{CA07DE8D-81EC-40D9-B9F5-526A5CF055BC}" srcOrd="0" destOrd="0" presId="urn:microsoft.com/office/officeart/2005/8/layout/hierarchy1"/>
    <dgm:cxn modelId="{140A545C-ED3D-4639-A7C6-89EDDEDA360F}" type="presOf" srcId="{8020D08A-7C0A-4150-AE4B-5A795D929B57}" destId="{937AE0C7-4A1B-47DE-94CB-5548C802C15B}" srcOrd="0" destOrd="0" presId="urn:microsoft.com/office/officeart/2005/8/layout/hierarchy1"/>
    <dgm:cxn modelId="{BC6B02A4-7A63-4226-BE43-7AB7DC4C4489}" type="presParOf" srcId="{627B68E0-5582-416F-8EC7-12E9E646ECF0}" destId="{9D975DBA-75F4-4BCA-AAFF-C62B14E102B2}" srcOrd="0" destOrd="0" presId="urn:microsoft.com/office/officeart/2005/8/layout/hierarchy1"/>
    <dgm:cxn modelId="{44F069DC-5C4D-40B2-B351-D4F8E52828FB}" type="presParOf" srcId="{9D975DBA-75F4-4BCA-AAFF-C62B14E102B2}" destId="{73BD6CB0-16C4-4CAB-87FD-0BD35EB726A6}" srcOrd="0" destOrd="0" presId="urn:microsoft.com/office/officeart/2005/8/layout/hierarchy1"/>
    <dgm:cxn modelId="{21597263-7973-4FA6-B463-14BF4B6E40E7}" type="presParOf" srcId="{73BD6CB0-16C4-4CAB-87FD-0BD35EB726A6}" destId="{DD984E28-79F3-47D4-81EC-5603DC9E8E4C}" srcOrd="0" destOrd="0" presId="urn:microsoft.com/office/officeart/2005/8/layout/hierarchy1"/>
    <dgm:cxn modelId="{DD7F726D-936E-43FD-9D22-6AED5CB28644}" type="presParOf" srcId="{73BD6CB0-16C4-4CAB-87FD-0BD35EB726A6}" destId="{39D54D01-E81E-487D-A8C6-5A4BE962CBA7}" srcOrd="1" destOrd="0" presId="urn:microsoft.com/office/officeart/2005/8/layout/hierarchy1"/>
    <dgm:cxn modelId="{E6524C6C-DB9F-484C-B94C-BBE52D50852D}" type="presParOf" srcId="{9D975DBA-75F4-4BCA-AAFF-C62B14E102B2}" destId="{C85C0AA1-93D0-4B59-89F0-847451979A12}" srcOrd="1" destOrd="0" presId="urn:microsoft.com/office/officeart/2005/8/layout/hierarchy1"/>
    <dgm:cxn modelId="{76783638-3421-4C38-B198-1BDF6C20EAC9}" type="presParOf" srcId="{C85C0AA1-93D0-4B59-89F0-847451979A12}" destId="{87DB07AC-1BA8-4D1F-8FA2-3D3A1CA00D5C}" srcOrd="0" destOrd="0" presId="urn:microsoft.com/office/officeart/2005/8/layout/hierarchy1"/>
    <dgm:cxn modelId="{D98924D9-9694-4979-BDF7-40F20D4924B2}" type="presParOf" srcId="{C85C0AA1-93D0-4B59-89F0-847451979A12}" destId="{F017602C-169F-4244-8527-B552A4017657}" srcOrd="1" destOrd="0" presId="urn:microsoft.com/office/officeart/2005/8/layout/hierarchy1"/>
    <dgm:cxn modelId="{2AE52997-474E-4E11-9888-94ED9E2DF845}" type="presParOf" srcId="{F017602C-169F-4244-8527-B552A4017657}" destId="{6B1EC3C4-FC31-49D0-9D1B-851ACFCE42FB}" srcOrd="0" destOrd="0" presId="urn:microsoft.com/office/officeart/2005/8/layout/hierarchy1"/>
    <dgm:cxn modelId="{F69E904C-47AB-4230-95D8-01ABC9A3A027}" type="presParOf" srcId="{6B1EC3C4-FC31-49D0-9D1B-851ACFCE42FB}" destId="{D8C0EFEB-D5CB-4158-9FBC-AFEEC9B9C954}" srcOrd="0" destOrd="0" presId="urn:microsoft.com/office/officeart/2005/8/layout/hierarchy1"/>
    <dgm:cxn modelId="{55E5B348-501A-4947-B16B-56080EC0D101}" type="presParOf" srcId="{6B1EC3C4-FC31-49D0-9D1B-851ACFCE42FB}" destId="{AEC15948-D740-4F2C-A076-ACE0D2A3A062}" srcOrd="1" destOrd="0" presId="urn:microsoft.com/office/officeart/2005/8/layout/hierarchy1"/>
    <dgm:cxn modelId="{0A62438A-A537-4EF4-897A-EBC350F70EF5}" type="presParOf" srcId="{F017602C-169F-4244-8527-B552A4017657}" destId="{46085A24-65AF-473A-8016-3B8FCDF705DF}" srcOrd="1" destOrd="0" presId="urn:microsoft.com/office/officeart/2005/8/layout/hierarchy1"/>
    <dgm:cxn modelId="{1F549B3F-F125-40A0-B19D-E631F51ECD6D}" type="presParOf" srcId="{46085A24-65AF-473A-8016-3B8FCDF705DF}" destId="{24BC1FD0-4716-41A9-8082-8EA35E9D6800}" srcOrd="0" destOrd="0" presId="urn:microsoft.com/office/officeart/2005/8/layout/hierarchy1"/>
    <dgm:cxn modelId="{6A5BE6B1-28DC-4ED8-81DD-EC3FFAB54507}" type="presParOf" srcId="{46085A24-65AF-473A-8016-3B8FCDF705DF}" destId="{040E40A5-8761-46C3-A373-73585B7E4021}" srcOrd="1" destOrd="0" presId="urn:microsoft.com/office/officeart/2005/8/layout/hierarchy1"/>
    <dgm:cxn modelId="{DD107AAB-431B-4337-9FEE-2A1838811C66}" type="presParOf" srcId="{040E40A5-8761-46C3-A373-73585B7E4021}" destId="{A2E8A1B2-5FAC-4E4E-882B-1FC693FE842E}" srcOrd="0" destOrd="0" presId="urn:microsoft.com/office/officeart/2005/8/layout/hierarchy1"/>
    <dgm:cxn modelId="{DBCE91C9-A4CF-4B00-B5D3-B9DFA53B1CF8}" type="presParOf" srcId="{A2E8A1B2-5FAC-4E4E-882B-1FC693FE842E}" destId="{D1B1B07F-C29F-433C-A02D-A75BB2CE089A}" srcOrd="0" destOrd="0" presId="urn:microsoft.com/office/officeart/2005/8/layout/hierarchy1"/>
    <dgm:cxn modelId="{C0ABE8D8-1D1C-4E48-A0BF-E0E34CDD819A}" type="presParOf" srcId="{A2E8A1B2-5FAC-4E4E-882B-1FC693FE842E}" destId="{1C59E342-5D16-4641-9541-7036179A898A}" srcOrd="1" destOrd="0" presId="urn:microsoft.com/office/officeart/2005/8/layout/hierarchy1"/>
    <dgm:cxn modelId="{1D758DD5-E5BF-499D-8C72-DBECA9988B23}" type="presParOf" srcId="{040E40A5-8761-46C3-A373-73585B7E4021}" destId="{12C76A74-5F8A-42EA-97EE-8DD0D4062094}" srcOrd="1" destOrd="0" presId="urn:microsoft.com/office/officeart/2005/8/layout/hierarchy1"/>
    <dgm:cxn modelId="{BC1CB3B6-DE08-40D9-9804-312A9733CFFF}" type="presParOf" srcId="{12C76A74-5F8A-42EA-97EE-8DD0D4062094}" destId="{F4C6C995-49CF-42D3-9E82-0E9D3857202D}" srcOrd="0" destOrd="0" presId="urn:microsoft.com/office/officeart/2005/8/layout/hierarchy1"/>
    <dgm:cxn modelId="{68B4623A-0E08-4CBB-87F6-3EDCF125657D}" type="presParOf" srcId="{12C76A74-5F8A-42EA-97EE-8DD0D4062094}" destId="{00240547-3245-4BCB-9D89-CC59968C6D7B}" srcOrd="1" destOrd="0" presId="urn:microsoft.com/office/officeart/2005/8/layout/hierarchy1"/>
    <dgm:cxn modelId="{7E719390-AB90-4279-A318-5D5E88A79478}" type="presParOf" srcId="{00240547-3245-4BCB-9D89-CC59968C6D7B}" destId="{5BC8B1EB-EFF3-4F74-9C67-48B572312DFF}" srcOrd="0" destOrd="0" presId="urn:microsoft.com/office/officeart/2005/8/layout/hierarchy1"/>
    <dgm:cxn modelId="{D03A89DF-8CC8-4F32-AA82-968C09BFA431}" type="presParOf" srcId="{5BC8B1EB-EFF3-4F74-9C67-48B572312DFF}" destId="{AB6ABF5A-AF35-47BD-B53F-F6E1D6483866}" srcOrd="0" destOrd="0" presId="urn:microsoft.com/office/officeart/2005/8/layout/hierarchy1"/>
    <dgm:cxn modelId="{5DB04FB1-44BC-42B2-841E-E2ED13A04261}" type="presParOf" srcId="{5BC8B1EB-EFF3-4F74-9C67-48B572312DFF}" destId="{937AE0C7-4A1B-47DE-94CB-5548C802C15B}" srcOrd="1" destOrd="0" presId="urn:microsoft.com/office/officeart/2005/8/layout/hierarchy1"/>
    <dgm:cxn modelId="{9206702E-1E1B-4E6F-8AF6-DDABD2F3D7BA}" type="presParOf" srcId="{00240547-3245-4BCB-9D89-CC59968C6D7B}" destId="{6917D4C3-BF42-4672-91AD-F8CB8C723CB1}" srcOrd="1" destOrd="0" presId="urn:microsoft.com/office/officeart/2005/8/layout/hierarchy1"/>
    <dgm:cxn modelId="{A4D80DE7-658B-4B3B-B25A-9F3FDEC0DB6D}" type="presParOf" srcId="{46085A24-65AF-473A-8016-3B8FCDF705DF}" destId="{14A1579B-20FA-4CFD-BCDE-57CB197C3B8A}" srcOrd="2" destOrd="0" presId="urn:microsoft.com/office/officeart/2005/8/layout/hierarchy1"/>
    <dgm:cxn modelId="{EC60A9F9-AEBE-4BA2-8704-5838ACAE2E77}" type="presParOf" srcId="{46085A24-65AF-473A-8016-3B8FCDF705DF}" destId="{C69E26BB-696D-4B50-BD82-451E8B3B8EC4}" srcOrd="3" destOrd="0" presId="urn:microsoft.com/office/officeart/2005/8/layout/hierarchy1"/>
    <dgm:cxn modelId="{370D300F-275F-4C92-BCB7-F0536C0AC526}" type="presParOf" srcId="{C69E26BB-696D-4B50-BD82-451E8B3B8EC4}" destId="{8E34B004-0640-4238-A1AD-C32C4AC84BB3}" srcOrd="0" destOrd="0" presId="urn:microsoft.com/office/officeart/2005/8/layout/hierarchy1"/>
    <dgm:cxn modelId="{0C2F5BB5-A627-49D3-9866-2A5A0223A82C}" type="presParOf" srcId="{8E34B004-0640-4238-A1AD-C32C4AC84BB3}" destId="{E114A066-ECDE-470A-836F-2FC1C0598066}" srcOrd="0" destOrd="0" presId="urn:microsoft.com/office/officeart/2005/8/layout/hierarchy1"/>
    <dgm:cxn modelId="{0C0DADCC-C11C-41CA-A252-2D57449E03C4}" type="presParOf" srcId="{8E34B004-0640-4238-A1AD-C32C4AC84BB3}" destId="{EC415C76-3793-4C5C-A8F6-88819507DA9D}" srcOrd="1" destOrd="0" presId="urn:microsoft.com/office/officeart/2005/8/layout/hierarchy1"/>
    <dgm:cxn modelId="{5514E2A9-6A9B-4033-BE44-C1FF6DC480D8}" type="presParOf" srcId="{C69E26BB-696D-4B50-BD82-451E8B3B8EC4}" destId="{C4BB16C0-D9BF-4FBB-9679-740699FF8C19}" srcOrd="1" destOrd="0" presId="urn:microsoft.com/office/officeart/2005/8/layout/hierarchy1"/>
    <dgm:cxn modelId="{1DF7A33F-DF71-44E4-B438-A57089FF1B8B}" type="presParOf" srcId="{C4BB16C0-D9BF-4FBB-9679-740699FF8C19}" destId="{CA07DE8D-81EC-40D9-B9F5-526A5CF055BC}" srcOrd="0" destOrd="0" presId="urn:microsoft.com/office/officeart/2005/8/layout/hierarchy1"/>
    <dgm:cxn modelId="{5F49336C-756B-4BE6-90E6-D249D181F053}" type="presParOf" srcId="{C4BB16C0-D9BF-4FBB-9679-740699FF8C19}" destId="{EFFD9F86-FDB8-4C95-8EEB-EE7361A5458B}" srcOrd="1" destOrd="0" presId="urn:microsoft.com/office/officeart/2005/8/layout/hierarchy1"/>
    <dgm:cxn modelId="{C73CF1AB-8109-4A9E-A81B-2AD4F7587BF4}" type="presParOf" srcId="{EFFD9F86-FDB8-4C95-8EEB-EE7361A5458B}" destId="{3FCE4E6F-A4B1-4F39-9333-BFC2AF8E4F14}" srcOrd="0" destOrd="0" presId="urn:microsoft.com/office/officeart/2005/8/layout/hierarchy1"/>
    <dgm:cxn modelId="{9A7339EA-D2B1-4FA5-9F9A-33E50160AE97}" type="presParOf" srcId="{3FCE4E6F-A4B1-4F39-9333-BFC2AF8E4F14}" destId="{30761EAF-B80F-4709-8681-65028A53970F}" srcOrd="0" destOrd="0" presId="urn:microsoft.com/office/officeart/2005/8/layout/hierarchy1"/>
    <dgm:cxn modelId="{CB46CDAB-958F-4734-BBA1-60CC70B8EBC8}" type="presParOf" srcId="{3FCE4E6F-A4B1-4F39-9333-BFC2AF8E4F14}" destId="{174BF4C9-73C9-4863-98D2-A654E3B3215B}" srcOrd="1" destOrd="0" presId="urn:microsoft.com/office/officeart/2005/8/layout/hierarchy1"/>
    <dgm:cxn modelId="{D788ED61-0878-43B5-AD01-1E36E8041131}" type="presParOf" srcId="{EFFD9F86-FDB8-4C95-8EEB-EE7361A5458B}" destId="{166B93A8-1896-4AEC-9D35-DFF67292FA9C}" srcOrd="1" destOrd="0" presId="urn:microsoft.com/office/officeart/2005/8/layout/hierarchy1"/>
    <dgm:cxn modelId="{188F5A52-CF95-433D-BDE2-AECBBED880D3}" type="presParOf" srcId="{46085A24-65AF-473A-8016-3B8FCDF705DF}" destId="{C64676E4-3EEA-4331-B0C8-901AD02DA734}" srcOrd="4" destOrd="0" presId="urn:microsoft.com/office/officeart/2005/8/layout/hierarchy1"/>
    <dgm:cxn modelId="{91947E32-38EF-4D9D-A4D2-ECD59366FF8F}" type="presParOf" srcId="{46085A24-65AF-473A-8016-3B8FCDF705DF}" destId="{C7E6C256-0F0D-44FD-A32B-FB925C383525}" srcOrd="5" destOrd="0" presId="urn:microsoft.com/office/officeart/2005/8/layout/hierarchy1"/>
    <dgm:cxn modelId="{66760646-62BA-4DFA-AFF7-A7A12CCF4669}" type="presParOf" srcId="{C7E6C256-0F0D-44FD-A32B-FB925C383525}" destId="{1D015A36-5372-4DB0-9B31-4C503E4C6655}" srcOrd="0" destOrd="0" presId="urn:microsoft.com/office/officeart/2005/8/layout/hierarchy1"/>
    <dgm:cxn modelId="{3AA19A42-A7BB-4166-A87D-209D280FE680}" type="presParOf" srcId="{1D015A36-5372-4DB0-9B31-4C503E4C6655}" destId="{1613050F-F533-49BE-8753-CB3DD243CBCC}" srcOrd="0" destOrd="0" presId="urn:microsoft.com/office/officeart/2005/8/layout/hierarchy1"/>
    <dgm:cxn modelId="{14A62669-7A42-46BC-974C-07A46DC73021}" type="presParOf" srcId="{1D015A36-5372-4DB0-9B31-4C503E4C6655}" destId="{48AA0F24-30EA-404B-9106-BC287DFF6414}" srcOrd="1" destOrd="0" presId="urn:microsoft.com/office/officeart/2005/8/layout/hierarchy1"/>
    <dgm:cxn modelId="{D9969DFD-BB10-44FB-9F07-96A724F3FD90}" type="presParOf" srcId="{C7E6C256-0F0D-44FD-A32B-FB925C383525}" destId="{5263F784-C574-4F6E-BA25-AB62E3EFE79B}" srcOrd="1" destOrd="0" presId="urn:microsoft.com/office/officeart/2005/8/layout/hierarchy1"/>
    <dgm:cxn modelId="{12CBD6D2-08F3-45CA-992A-F881627B7F85}" type="presParOf" srcId="{5263F784-C574-4F6E-BA25-AB62E3EFE79B}" destId="{273682E5-C88E-4D22-A88C-5E1E987C2F67}" srcOrd="0" destOrd="0" presId="urn:microsoft.com/office/officeart/2005/8/layout/hierarchy1"/>
    <dgm:cxn modelId="{04251B78-AFF0-443B-82B2-EBFC08DC1D9F}" type="presParOf" srcId="{5263F784-C574-4F6E-BA25-AB62E3EFE79B}" destId="{286D3C8A-8406-4396-ADB4-35B48838513F}" srcOrd="1" destOrd="0" presId="urn:microsoft.com/office/officeart/2005/8/layout/hierarchy1"/>
    <dgm:cxn modelId="{0AB33B57-606C-423E-81AE-5D5B576C4192}" type="presParOf" srcId="{286D3C8A-8406-4396-ADB4-35B48838513F}" destId="{1A265273-C0B9-4774-BF3C-2887DBF0EC7D}" srcOrd="0" destOrd="0" presId="urn:microsoft.com/office/officeart/2005/8/layout/hierarchy1"/>
    <dgm:cxn modelId="{C5704DE2-2029-4C4F-894E-3D79A8397F1D}" type="presParOf" srcId="{1A265273-C0B9-4774-BF3C-2887DBF0EC7D}" destId="{D86CC529-C49C-4BC3-85DD-0B3F88815CB7}" srcOrd="0" destOrd="0" presId="urn:microsoft.com/office/officeart/2005/8/layout/hierarchy1"/>
    <dgm:cxn modelId="{689FEF99-5C30-478C-A921-4D8B2C8511BC}" type="presParOf" srcId="{1A265273-C0B9-4774-BF3C-2887DBF0EC7D}" destId="{CB4DA206-6050-4013-98BD-A14A0D01573F}" srcOrd="1" destOrd="0" presId="urn:microsoft.com/office/officeart/2005/8/layout/hierarchy1"/>
    <dgm:cxn modelId="{1C6CA551-B53C-4613-8BAD-6FD04248FD11}" type="presParOf" srcId="{286D3C8A-8406-4396-ADB4-35B48838513F}" destId="{E1FCBB09-AAEC-4FC1-9540-E070AAE6F6D1}" srcOrd="1" destOrd="0" presId="urn:microsoft.com/office/officeart/2005/8/layout/hierarchy1"/>
    <dgm:cxn modelId="{17A5CCC3-DC7B-4457-BD96-E09AA04037D3}" type="presParOf" srcId="{C85C0AA1-93D0-4B59-89F0-847451979A12}" destId="{CFB951EC-4037-4470-A011-40A4F6481717}" srcOrd="2" destOrd="0" presId="urn:microsoft.com/office/officeart/2005/8/layout/hierarchy1"/>
    <dgm:cxn modelId="{4DABE12A-DDC5-49B7-925F-0101E9C79EA7}" type="presParOf" srcId="{C85C0AA1-93D0-4B59-89F0-847451979A12}" destId="{EA360C10-BB36-47D7-9E8A-0464C70C2313}" srcOrd="3" destOrd="0" presId="urn:microsoft.com/office/officeart/2005/8/layout/hierarchy1"/>
    <dgm:cxn modelId="{06E4270D-8978-4890-A99A-D99F456906FD}" type="presParOf" srcId="{EA360C10-BB36-47D7-9E8A-0464C70C2313}" destId="{B6256633-E81F-43DA-B380-F421F7DF178E}" srcOrd="0" destOrd="0" presId="urn:microsoft.com/office/officeart/2005/8/layout/hierarchy1"/>
    <dgm:cxn modelId="{622FCBDE-CD59-43A4-ABA0-21A7B3AF5D04}" type="presParOf" srcId="{B6256633-E81F-43DA-B380-F421F7DF178E}" destId="{E2EE6E15-6DA9-4EFD-A47A-7D31B9734847}" srcOrd="0" destOrd="0" presId="urn:microsoft.com/office/officeart/2005/8/layout/hierarchy1"/>
    <dgm:cxn modelId="{493E9022-5555-4C69-B9EE-EB343992CF8D}" type="presParOf" srcId="{B6256633-E81F-43DA-B380-F421F7DF178E}" destId="{2D8FD9CA-8A27-4789-BFCA-562ABE99F6E9}" srcOrd="1" destOrd="0" presId="urn:microsoft.com/office/officeart/2005/8/layout/hierarchy1"/>
    <dgm:cxn modelId="{725DFD8E-9D79-44AE-AE14-754E623926DA}" type="presParOf" srcId="{EA360C10-BB36-47D7-9E8A-0464C70C2313}" destId="{73C129BB-7347-4E4A-A15C-753529561DAE}" srcOrd="1" destOrd="0" presId="urn:microsoft.com/office/officeart/2005/8/layout/hierarchy1"/>
    <dgm:cxn modelId="{0AF2C49A-A54A-4ACB-99F4-126E56C14DBE}" type="presParOf" srcId="{73C129BB-7347-4E4A-A15C-753529561DAE}" destId="{04339FF3-96F3-4FA4-BDD6-2EF6FADBDA11}" srcOrd="0" destOrd="0" presId="urn:microsoft.com/office/officeart/2005/8/layout/hierarchy1"/>
    <dgm:cxn modelId="{5A3ADD39-9BB0-4DAF-9418-262C5E771268}" type="presParOf" srcId="{73C129BB-7347-4E4A-A15C-753529561DAE}" destId="{165DBF45-A793-49C3-9D09-B97D9D92CFC0}" srcOrd="1" destOrd="0" presId="urn:microsoft.com/office/officeart/2005/8/layout/hierarchy1"/>
    <dgm:cxn modelId="{E8650108-14CC-4B84-BA23-AB1ACF9332A0}" type="presParOf" srcId="{165DBF45-A793-49C3-9D09-B97D9D92CFC0}" destId="{C1DFD48F-19B3-4EC4-8577-21B8A231D7CE}" srcOrd="0" destOrd="0" presId="urn:microsoft.com/office/officeart/2005/8/layout/hierarchy1"/>
    <dgm:cxn modelId="{AAE96664-1027-4ACF-AC1A-E3654973C29B}" type="presParOf" srcId="{C1DFD48F-19B3-4EC4-8577-21B8A231D7CE}" destId="{A260CE14-1929-4075-9521-E4B797AC96B7}" srcOrd="0" destOrd="0" presId="urn:microsoft.com/office/officeart/2005/8/layout/hierarchy1"/>
    <dgm:cxn modelId="{8009A46C-D851-4852-95AA-E52B9FF0D983}" type="presParOf" srcId="{C1DFD48F-19B3-4EC4-8577-21B8A231D7CE}" destId="{0704B755-C896-4D8B-AED0-82C2C9B5EF36}" srcOrd="1" destOrd="0" presId="urn:microsoft.com/office/officeart/2005/8/layout/hierarchy1"/>
    <dgm:cxn modelId="{5BFFCFCB-0038-4286-93F7-2907D9B54826}" type="presParOf" srcId="{165DBF45-A793-49C3-9D09-B97D9D92CFC0}" destId="{06127513-A740-494B-896B-33B68DA4139E}" srcOrd="1" destOrd="0" presId="urn:microsoft.com/office/officeart/2005/8/layout/hierarchy1"/>
    <dgm:cxn modelId="{1BA5BDD6-AF1D-48BD-8BD7-6D34B4388959}" type="presParOf" srcId="{73C129BB-7347-4E4A-A15C-753529561DAE}" destId="{7328F357-0C62-4AB5-91DC-A85FDD4FC053}" srcOrd="2" destOrd="0" presId="urn:microsoft.com/office/officeart/2005/8/layout/hierarchy1"/>
    <dgm:cxn modelId="{4992B9E4-8CDE-4C21-B276-665037DC36D5}" type="presParOf" srcId="{73C129BB-7347-4E4A-A15C-753529561DAE}" destId="{0369810F-818F-4D89-9903-BF9984E19922}" srcOrd="3" destOrd="0" presId="urn:microsoft.com/office/officeart/2005/8/layout/hierarchy1"/>
    <dgm:cxn modelId="{5B7C48A9-2BE3-43A6-BEEE-2AB42030FA56}" type="presParOf" srcId="{0369810F-818F-4D89-9903-BF9984E19922}" destId="{AF2F7126-A3DE-48AA-8A44-CD9DAE839C58}" srcOrd="0" destOrd="0" presId="urn:microsoft.com/office/officeart/2005/8/layout/hierarchy1"/>
    <dgm:cxn modelId="{7A0E69A3-B841-4B3D-B74B-ACC1B17538B0}" type="presParOf" srcId="{AF2F7126-A3DE-48AA-8A44-CD9DAE839C58}" destId="{A79AC7DF-EDAD-49A8-9D27-A24B912EA440}" srcOrd="0" destOrd="0" presId="urn:microsoft.com/office/officeart/2005/8/layout/hierarchy1"/>
    <dgm:cxn modelId="{419B4824-A4AF-43BD-9D36-CDECBED32B90}" type="presParOf" srcId="{AF2F7126-A3DE-48AA-8A44-CD9DAE839C58}" destId="{098448B3-5C7B-46A4-A01E-BAF299D8FD06}" srcOrd="1" destOrd="0" presId="urn:microsoft.com/office/officeart/2005/8/layout/hierarchy1"/>
    <dgm:cxn modelId="{6EE4539C-7197-4D14-BCD8-B84FEBCE1AC8}" type="presParOf" srcId="{0369810F-818F-4D89-9903-BF9984E19922}" destId="{2900C44B-040C-4BDA-96FE-1A7B477DD5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6348CA-7F43-4DF2-AEC8-6CDAE129A420}" type="doc">
      <dgm:prSet loTypeId="urn:microsoft.com/office/officeart/2008/layout/RadialCluster" loCatId="cycle" qsTypeId="urn:microsoft.com/office/officeart/2005/8/quickstyle/3d1" qsCatId="3D" csTypeId="urn:microsoft.com/office/officeart/2005/8/colors/accent1_1" csCatId="accent1" phldr="1"/>
      <dgm:spPr/>
    </dgm:pt>
    <dgm:pt modelId="{DCCC1A9E-FF86-4C47-AC75-9D85CCBE3607}">
      <dgm:prSet phldrT="[Text]" custT="1"/>
      <dgm:spPr/>
      <dgm:t>
        <a:bodyPr/>
        <a:lstStyle/>
        <a:p>
          <a:r>
            <a:rPr lang="en-US" sz="1800" dirty="0" smtClean="0"/>
            <a:t>Unconjugated bilirubin </a:t>
          </a:r>
        </a:p>
        <a:p>
          <a:r>
            <a:rPr lang="en-US" sz="1800" dirty="0" smtClean="0"/>
            <a:t>(4Z, 15Z configuration)</a:t>
          </a:r>
          <a:endParaRPr lang="en-US" sz="1800" dirty="0"/>
        </a:p>
      </dgm:t>
    </dgm:pt>
    <dgm:pt modelId="{2DD41769-5E5D-4DFF-A6A9-5A75AE4ACEE2}" type="parTrans" cxnId="{2F51FEFA-3A8B-483D-92A8-E15F8541E7B6}">
      <dgm:prSet/>
      <dgm:spPr/>
      <dgm:t>
        <a:bodyPr/>
        <a:lstStyle/>
        <a:p>
          <a:endParaRPr lang="en-US"/>
        </a:p>
      </dgm:t>
    </dgm:pt>
    <dgm:pt modelId="{8018790A-564F-4D30-ADF0-475743657023}" type="sibTrans" cxnId="{2F51FEFA-3A8B-483D-92A8-E15F8541E7B6}">
      <dgm:prSet/>
      <dgm:spPr/>
      <dgm:t>
        <a:bodyPr/>
        <a:lstStyle/>
        <a:p>
          <a:endParaRPr lang="en-US"/>
        </a:p>
      </dgm:t>
    </dgm:pt>
    <dgm:pt modelId="{760A9558-1B93-41F0-B4B5-E70288AC3B04}">
      <dgm:prSet phldrT="[Text]"/>
      <dgm:spPr/>
      <dgm:t>
        <a:bodyPr/>
        <a:lstStyle/>
        <a:p>
          <a:r>
            <a:rPr lang="en-US" dirty="0" smtClean="0"/>
            <a:t>phototherapy (light 425- to 475-nm)</a:t>
          </a:r>
          <a:endParaRPr lang="en-US" dirty="0"/>
        </a:p>
      </dgm:t>
    </dgm:pt>
    <dgm:pt modelId="{F1193321-D46A-4D1D-BD45-9D53EED757D3}" type="parTrans" cxnId="{21B693BA-CA9A-4205-B414-69D8E6140C1A}">
      <dgm:prSet/>
      <dgm:spPr/>
      <dgm:t>
        <a:bodyPr/>
        <a:lstStyle/>
        <a:p>
          <a:endParaRPr lang="en-US"/>
        </a:p>
      </dgm:t>
    </dgm:pt>
    <dgm:pt modelId="{BDDB9744-99A5-48C4-B2D7-4A1C55638256}" type="sibTrans" cxnId="{21B693BA-CA9A-4205-B414-69D8E6140C1A}">
      <dgm:prSet/>
      <dgm:spPr/>
      <dgm:t>
        <a:bodyPr/>
        <a:lstStyle/>
        <a:p>
          <a:endParaRPr lang="en-US"/>
        </a:p>
      </dgm:t>
    </dgm:pt>
    <dgm:pt modelId="{75D2EACE-B648-4EA9-83D2-AF2CD6F1F59D}">
      <dgm:prSet phldrT="[Text]" custT="1"/>
      <dgm:spPr/>
      <dgm:t>
        <a:bodyPr/>
        <a:lstStyle/>
        <a:p>
          <a:r>
            <a:rPr lang="en-US" sz="2000" dirty="0" smtClean="0"/>
            <a:t>isomer 4Z, 15E bilirubin </a:t>
          </a:r>
          <a:endParaRPr lang="en-US" sz="2000" dirty="0"/>
        </a:p>
      </dgm:t>
    </dgm:pt>
    <dgm:pt modelId="{637F9053-2A5D-4146-82FF-04F109BFC80D}" type="parTrans" cxnId="{4F6572E7-4B3F-4C2C-AF73-D66A5711C574}">
      <dgm:prSet/>
      <dgm:spPr/>
      <dgm:t>
        <a:bodyPr/>
        <a:lstStyle/>
        <a:p>
          <a:endParaRPr lang="en-US"/>
        </a:p>
      </dgm:t>
    </dgm:pt>
    <dgm:pt modelId="{D360BD14-4EE8-4935-9F40-B8D54FEFF108}" type="sibTrans" cxnId="{4F6572E7-4B3F-4C2C-AF73-D66A5711C574}">
      <dgm:prSet/>
      <dgm:spPr/>
      <dgm:t>
        <a:bodyPr/>
        <a:lstStyle/>
        <a:p>
          <a:endParaRPr lang="en-US"/>
        </a:p>
      </dgm:t>
    </dgm:pt>
    <dgm:pt modelId="{EC36D193-D0C8-4454-ABFB-B11300F3DBD5}">
      <dgm:prSet phldrT="[Text]"/>
      <dgm:spPr/>
      <dgm:t>
        <a:bodyPr/>
        <a:lstStyle/>
        <a:p>
          <a:endParaRPr lang="en-US" dirty="0"/>
        </a:p>
      </dgm:t>
    </dgm:pt>
    <dgm:pt modelId="{36EFE540-89BB-499D-96F9-06410C051FCC}" type="parTrans" cxnId="{61767B9B-C04A-47FF-8E31-0F61748A4512}">
      <dgm:prSet/>
      <dgm:spPr/>
      <dgm:t>
        <a:bodyPr/>
        <a:lstStyle/>
        <a:p>
          <a:endParaRPr lang="en-US"/>
        </a:p>
      </dgm:t>
    </dgm:pt>
    <dgm:pt modelId="{DABCED09-2A01-4F22-B4E2-52083C69FC01}" type="sibTrans" cxnId="{61767B9B-C04A-47FF-8E31-0F61748A4512}">
      <dgm:prSet/>
      <dgm:spPr/>
      <dgm:t>
        <a:bodyPr/>
        <a:lstStyle/>
        <a:p>
          <a:endParaRPr lang="en-US"/>
        </a:p>
      </dgm:t>
    </dgm:pt>
    <dgm:pt modelId="{97C2B38B-C3DA-433E-B937-824CA0E01014}">
      <dgm:prSet phldrT="[Text]" custT="1"/>
      <dgm:spPr/>
      <dgm:t>
        <a:bodyPr/>
        <a:lstStyle/>
        <a:p>
          <a:r>
            <a:rPr lang="en-US" sz="2000" dirty="0" smtClean="0"/>
            <a:t>lumirubin</a:t>
          </a:r>
          <a:endParaRPr lang="en-US" sz="2100" dirty="0"/>
        </a:p>
      </dgm:t>
    </dgm:pt>
    <dgm:pt modelId="{432709BB-8754-463C-9721-C942768B4D06}" type="parTrans" cxnId="{1FC81D9C-CA3C-4A44-BE6C-BA80AE8D2D98}">
      <dgm:prSet/>
      <dgm:spPr/>
      <dgm:t>
        <a:bodyPr/>
        <a:lstStyle/>
        <a:p>
          <a:endParaRPr lang="en-US"/>
        </a:p>
      </dgm:t>
    </dgm:pt>
    <dgm:pt modelId="{224ECB32-595F-4EBE-BA0F-318B796E8FC3}" type="sibTrans" cxnId="{1FC81D9C-CA3C-4A44-BE6C-BA80AE8D2D98}">
      <dgm:prSet/>
      <dgm:spPr/>
      <dgm:t>
        <a:bodyPr/>
        <a:lstStyle/>
        <a:p>
          <a:endParaRPr lang="en-US"/>
        </a:p>
      </dgm:t>
    </dgm:pt>
    <dgm:pt modelId="{DD175C7E-D06B-49A3-95A3-1016378867F9}" type="pres">
      <dgm:prSet presAssocID="{896348CA-7F43-4DF2-AEC8-6CDAE129A420}" presName="Name0" presStyleCnt="0">
        <dgm:presLayoutVars>
          <dgm:chMax val="1"/>
          <dgm:chPref val="1"/>
          <dgm:dir/>
          <dgm:animOne val="branch"/>
          <dgm:animLvl val="lvl"/>
        </dgm:presLayoutVars>
      </dgm:prSet>
      <dgm:spPr/>
    </dgm:pt>
    <dgm:pt modelId="{3FD6E8EA-2D31-46DB-B68B-1CE108EB9182}" type="pres">
      <dgm:prSet presAssocID="{760A9558-1B93-41F0-B4B5-E70288AC3B04}" presName="singleCycle" presStyleCnt="0"/>
      <dgm:spPr/>
    </dgm:pt>
    <dgm:pt modelId="{668A33DC-C61F-40E8-A3BB-14E6B66D4B54}" type="pres">
      <dgm:prSet presAssocID="{760A9558-1B93-41F0-B4B5-E70288AC3B04}" presName="singleCenter" presStyleLbl="node1" presStyleIdx="0" presStyleCnt="4">
        <dgm:presLayoutVars>
          <dgm:chMax val="7"/>
          <dgm:chPref val="7"/>
        </dgm:presLayoutVars>
      </dgm:prSet>
      <dgm:spPr/>
      <dgm:t>
        <a:bodyPr/>
        <a:lstStyle/>
        <a:p>
          <a:endParaRPr lang="en-US"/>
        </a:p>
      </dgm:t>
    </dgm:pt>
    <dgm:pt modelId="{8EFE8DD5-1157-41DD-948E-8CB5AF91A050}" type="pres">
      <dgm:prSet presAssocID="{2DD41769-5E5D-4DFF-A6A9-5A75AE4ACEE2}" presName="Name56" presStyleLbl="parChTrans1D2" presStyleIdx="0" presStyleCnt="3"/>
      <dgm:spPr/>
      <dgm:t>
        <a:bodyPr/>
        <a:lstStyle/>
        <a:p>
          <a:endParaRPr lang="en-US"/>
        </a:p>
      </dgm:t>
    </dgm:pt>
    <dgm:pt modelId="{CB27E3F3-EF74-4B5A-B6E6-9E777D20671E}" type="pres">
      <dgm:prSet presAssocID="{DCCC1A9E-FF86-4C47-AC75-9D85CCBE3607}" presName="text0" presStyleLbl="node1" presStyleIdx="1" presStyleCnt="4" custScaleX="132205" custScaleY="95410">
        <dgm:presLayoutVars>
          <dgm:bulletEnabled val="1"/>
        </dgm:presLayoutVars>
      </dgm:prSet>
      <dgm:spPr/>
      <dgm:t>
        <a:bodyPr/>
        <a:lstStyle/>
        <a:p>
          <a:endParaRPr lang="en-US"/>
        </a:p>
      </dgm:t>
    </dgm:pt>
    <dgm:pt modelId="{16FE9F5F-C852-4378-94C7-B3389B834E5D}" type="pres">
      <dgm:prSet presAssocID="{432709BB-8754-463C-9721-C942768B4D06}" presName="Name56" presStyleLbl="parChTrans1D2" presStyleIdx="1" presStyleCnt="3"/>
      <dgm:spPr/>
      <dgm:t>
        <a:bodyPr/>
        <a:lstStyle/>
        <a:p>
          <a:endParaRPr lang="en-US"/>
        </a:p>
      </dgm:t>
    </dgm:pt>
    <dgm:pt modelId="{A8FC2D58-5DF6-4AA7-9CFA-F264C4F40223}" type="pres">
      <dgm:prSet presAssocID="{97C2B38B-C3DA-433E-B937-824CA0E01014}" presName="text0" presStyleLbl="node1" presStyleIdx="2" presStyleCnt="4">
        <dgm:presLayoutVars>
          <dgm:bulletEnabled val="1"/>
        </dgm:presLayoutVars>
      </dgm:prSet>
      <dgm:spPr/>
      <dgm:t>
        <a:bodyPr/>
        <a:lstStyle/>
        <a:p>
          <a:endParaRPr lang="en-US"/>
        </a:p>
      </dgm:t>
    </dgm:pt>
    <dgm:pt modelId="{E7A4D805-B436-4409-8C41-6BC764402FB7}" type="pres">
      <dgm:prSet presAssocID="{637F9053-2A5D-4146-82FF-04F109BFC80D}" presName="Name56" presStyleLbl="parChTrans1D2" presStyleIdx="2" presStyleCnt="3"/>
      <dgm:spPr/>
      <dgm:t>
        <a:bodyPr/>
        <a:lstStyle/>
        <a:p>
          <a:endParaRPr lang="en-US"/>
        </a:p>
      </dgm:t>
    </dgm:pt>
    <dgm:pt modelId="{69EBE523-971A-4CC2-8689-61F8F5CE7CA4}" type="pres">
      <dgm:prSet presAssocID="{75D2EACE-B648-4EA9-83D2-AF2CD6F1F59D}" presName="text0" presStyleLbl="node1" presStyleIdx="3" presStyleCnt="4" custScaleX="107641" custScaleY="123628">
        <dgm:presLayoutVars>
          <dgm:bulletEnabled val="1"/>
        </dgm:presLayoutVars>
      </dgm:prSet>
      <dgm:spPr/>
      <dgm:t>
        <a:bodyPr/>
        <a:lstStyle/>
        <a:p>
          <a:endParaRPr lang="en-US"/>
        </a:p>
      </dgm:t>
    </dgm:pt>
  </dgm:ptLst>
  <dgm:cxnLst>
    <dgm:cxn modelId="{5F5F521A-1658-49B0-BD0F-BA12A23F6950}" type="presOf" srcId="{75D2EACE-B648-4EA9-83D2-AF2CD6F1F59D}" destId="{69EBE523-971A-4CC2-8689-61F8F5CE7CA4}" srcOrd="0" destOrd="0" presId="urn:microsoft.com/office/officeart/2008/layout/RadialCluster"/>
    <dgm:cxn modelId="{61767B9B-C04A-47FF-8E31-0F61748A4512}" srcId="{896348CA-7F43-4DF2-AEC8-6CDAE129A420}" destId="{EC36D193-D0C8-4454-ABFB-B11300F3DBD5}" srcOrd="1" destOrd="0" parTransId="{36EFE540-89BB-499D-96F9-06410C051FCC}" sibTransId="{DABCED09-2A01-4F22-B4E2-52083C69FC01}"/>
    <dgm:cxn modelId="{22967A49-4FF3-4249-A345-C8EC4EDBF041}" type="presOf" srcId="{97C2B38B-C3DA-433E-B937-824CA0E01014}" destId="{A8FC2D58-5DF6-4AA7-9CFA-F264C4F40223}" srcOrd="0" destOrd="0" presId="urn:microsoft.com/office/officeart/2008/layout/RadialCluster"/>
    <dgm:cxn modelId="{1FC81D9C-CA3C-4A44-BE6C-BA80AE8D2D98}" srcId="{760A9558-1B93-41F0-B4B5-E70288AC3B04}" destId="{97C2B38B-C3DA-433E-B937-824CA0E01014}" srcOrd="1" destOrd="0" parTransId="{432709BB-8754-463C-9721-C942768B4D06}" sibTransId="{224ECB32-595F-4EBE-BA0F-318B796E8FC3}"/>
    <dgm:cxn modelId="{2F92670A-E3FB-4CBF-B984-612108C855BF}" type="presOf" srcId="{637F9053-2A5D-4146-82FF-04F109BFC80D}" destId="{E7A4D805-B436-4409-8C41-6BC764402FB7}" srcOrd="0" destOrd="0" presId="urn:microsoft.com/office/officeart/2008/layout/RadialCluster"/>
    <dgm:cxn modelId="{E7C20DB8-304D-4538-A819-563D8D60BE43}" type="presOf" srcId="{432709BB-8754-463C-9721-C942768B4D06}" destId="{16FE9F5F-C852-4378-94C7-B3389B834E5D}" srcOrd="0" destOrd="0" presId="urn:microsoft.com/office/officeart/2008/layout/RadialCluster"/>
    <dgm:cxn modelId="{D7051D3E-09B6-4CC0-8144-C09563156604}" type="presOf" srcId="{DCCC1A9E-FF86-4C47-AC75-9D85CCBE3607}" destId="{CB27E3F3-EF74-4B5A-B6E6-9E777D20671E}" srcOrd="0" destOrd="0" presId="urn:microsoft.com/office/officeart/2008/layout/RadialCluster"/>
    <dgm:cxn modelId="{4F6572E7-4B3F-4C2C-AF73-D66A5711C574}" srcId="{760A9558-1B93-41F0-B4B5-E70288AC3B04}" destId="{75D2EACE-B648-4EA9-83D2-AF2CD6F1F59D}" srcOrd="2" destOrd="0" parTransId="{637F9053-2A5D-4146-82FF-04F109BFC80D}" sibTransId="{D360BD14-4EE8-4935-9F40-B8D54FEFF108}"/>
    <dgm:cxn modelId="{21B693BA-CA9A-4205-B414-69D8E6140C1A}" srcId="{896348CA-7F43-4DF2-AEC8-6CDAE129A420}" destId="{760A9558-1B93-41F0-B4B5-E70288AC3B04}" srcOrd="0" destOrd="0" parTransId="{F1193321-D46A-4D1D-BD45-9D53EED757D3}" sibTransId="{BDDB9744-99A5-48C4-B2D7-4A1C55638256}"/>
    <dgm:cxn modelId="{E11DDD96-6D1D-48E1-8B47-2AF526406648}" type="presOf" srcId="{896348CA-7F43-4DF2-AEC8-6CDAE129A420}" destId="{DD175C7E-D06B-49A3-95A3-1016378867F9}" srcOrd="0" destOrd="0" presId="urn:microsoft.com/office/officeart/2008/layout/RadialCluster"/>
    <dgm:cxn modelId="{B030D0F5-37A8-4F7A-A07C-6BB99A78D204}" type="presOf" srcId="{760A9558-1B93-41F0-B4B5-E70288AC3B04}" destId="{668A33DC-C61F-40E8-A3BB-14E6B66D4B54}" srcOrd="0" destOrd="0" presId="urn:microsoft.com/office/officeart/2008/layout/RadialCluster"/>
    <dgm:cxn modelId="{1B8C61C6-3574-43FC-9EE6-3D707F1AF362}" type="presOf" srcId="{2DD41769-5E5D-4DFF-A6A9-5A75AE4ACEE2}" destId="{8EFE8DD5-1157-41DD-948E-8CB5AF91A050}" srcOrd="0" destOrd="0" presId="urn:microsoft.com/office/officeart/2008/layout/RadialCluster"/>
    <dgm:cxn modelId="{2F51FEFA-3A8B-483D-92A8-E15F8541E7B6}" srcId="{760A9558-1B93-41F0-B4B5-E70288AC3B04}" destId="{DCCC1A9E-FF86-4C47-AC75-9D85CCBE3607}" srcOrd="0" destOrd="0" parTransId="{2DD41769-5E5D-4DFF-A6A9-5A75AE4ACEE2}" sibTransId="{8018790A-564F-4D30-ADF0-475743657023}"/>
    <dgm:cxn modelId="{7A0A796E-E2D8-4561-80EF-F70AF3B2F76A}" type="presParOf" srcId="{DD175C7E-D06B-49A3-95A3-1016378867F9}" destId="{3FD6E8EA-2D31-46DB-B68B-1CE108EB9182}" srcOrd="0" destOrd="0" presId="urn:microsoft.com/office/officeart/2008/layout/RadialCluster"/>
    <dgm:cxn modelId="{91B4580C-44AB-4586-B8A3-3E9F932480E4}" type="presParOf" srcId="{3FD6E8EA-2D31-46DB-B68B-1CE108EB9182}" destId="{668A33DC-C61F-40E8-A3BB-14E6B66D4B54}" srcOrd="0" destOrd="0" presId="urn:microsoft.com/office/officeart/2008/layout/RadialCluster"/>
    <dgm:cxn modelId="{83295F58-15CE-4CF8-AE52-D6AD39F1BF35}" type="presParOf" srcId="{3FD6E8EA-2D31-46DB-B68B-1CE108EB9182}" destId="{8EFE8DD5-1157-41DD-948E-8CB5AF91A050}" srcOrd="1" destOrd="0" presId="urn:microsoft.com/office/officeart/2008/layout/RadialCluster"/>
    <dgm:cxn modelId="{6F8B60BE-A12F-4793-9B23-7D5D9A4ED927}" type="presParOf" srcId="{3FD6E8EA-2D31-46DB-B68B-1CE108EB9182}" destId="{CB27E3F3-EF74-4B5A-B6E6-9E777D20671E}" srcOrd="2" destOrd="0" presId="urn:microsoft.com/office/officeart/2008/layout/RadialCluster"/>
    <dgm:cxn modelId="{028BDCDD-71C6-4D48-9084-16A8E20C63BC}" type="presParOf" srcId="{3FD6E8EA-2D31-46DB-B68B-1CE108EB9182}" destId="{16FE9F5F-C852-4378-94C7-B3389B834E5D}" srcOrd="3" destOrd="0" presId="urn:microsoft.com/office/officeart/2008/layout/RadialCluster"/>
    <dgm:cxn modelId="{A9012ED1-FB8D-4E2E-B2A5-73CD28236865}" type="presParOf" srcId="{3FD6E8EA-2D31-46DB-B68B-1CE108EB9182}" destId="{A8FC2D58-5DF6-4AA7-9CFA-F264C4F40223}" srcOrd="4" destOrd="0" presId="urn:microsoft.com/office/officeart/2008/layout/RadialCluster"/>
    <dgm:cxn modelId="{1A86F21D-9318-4C19-BB19-DA7EDA2F0074}" type="presParOf" srcId="{3FD6E8EA-2D31-46DB-B68B-1CE108EB9182}" destId="{E7A4D805-B436-4409-8C41-6BC764402FB7}" srcOrd="5" destOrd="0" presId="urn:microsoft.com/office/officeart/2008/layout/RadialCluster"/>
    <dgm:cxn modelId="{FF5502CC-2D9B-4CB4-A0DE-68071944E132}" type="presParOf" srcId="{3FD6E8EA-2D31-46DB-B68B-1CE108EB9182}" destId="{69EBE523-971A-4CC2-8689-61F8F5CE7CA4}" srcOrd="6" destOrd="0" presId="urn:microsoft.com/office/officeart/2008/layout/RadialCluster"/>
  </dgm:cxnLst>
  <dgm:bg>
    <a:solidFill>
      <a:srgbClr val="FFE2E2">
        <a:alpha val="74118"/>
      </a:srgb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8F357-0C62-4AB5-91DC-A85FDD4FC053}">
      <dsp:nvSpPr>
        <dsp:cNvPr id="0" name=""/>
        <dsp:cNvSpPr/>
      </dsp:nvSpPr>
      <dsp:spPr>
        <a:xfrm>
          <a:off x="7260783" y="2492575"/>
          <a:ext cx="927049" cy="367547"/>
        </a:xfrm>
        <a:custGeom>
          <a:avLst/>
          <a:gdLst/>
          <a:ahLst/>
          <a:cxnLst/>
          <a:rect l="0" t="0" r="0" b="0"/>
          <a:pathLst>
            <a:path>
              <a:moveTo>
                <a:pt x="0" y="0"/>
              </a:moveTo>
              <a:lnTo>
                <a:pt x="0" y="250472"/>
              </a:lnTo>
              <a:lnTo>
                <a:pt x="927049" y="250472"/>
              </a:lnTo>
              <a:lnTo>
                <a:pt x="927049" y="367547"/>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4339FF3-96F3-4FA4-BDD6-2EF6FADBDA11}">
      <dsp:nvSpPr>
        <dsp:cNvPr id="0" name=""/>
        <dsp:cNvSpPr/>
      </dsp:nvSpPr>
      <dsp:spPr>
        <a:xfrm>
          <a:off x="6308787" y="2492575"/>
          <a:ext cx="951996" cy="367547"/>
        </a:xfrm>
        <a:custGeom>
          <a:avLst/>
          <a:gdLst/>
          <a:ahLst/>
          <a:cxnLst/>
          <a:rect l="0" t="0" r="0" b="0"/>
          <a:pathLst>
            <a:path>
              <a:moveTo>
                <a:pt x="951996" y="0"/>
              </a:moveTo>
              <a:lnTo>
                <a:pt x="951996" y="250472"/>
              </a:lnTo>
              <a:lnTo>
                <a:pt x="0" y="250472"/>
              </a:lnTo>
              <a:lnTo>
                <a:pt x="0" y="367547"/>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FB951EC-4037-4470-A011-40A4F6481717}">
      <dsp:nvSpPr>
        <dsp:cNvPr id="0" name=""/>
        <dsp:cNvSpPr/>
      </dsp:nvSpPr>
      <dsp:spPr>
        <a:xfrm>
          <a:off x="4916301" y="1322531"/>
          <a:ext cx="2344482" cy="367547"/>
        </a:xfrm>
        <a:custGeom>
          <a:avLst/>
          <a:gdLst/>
          <a:ahLst/>
          <a:cxnLst/>
          <a:rect l="0" t="0" r="0" b="0"/>
          <a:pathLst>
            <a:path>
              <a:moveTo>
                <a:pt x="0" y="0"/>
              </a:moveTo>
              <a:lnTo>
                <a:pt x="0" y="250472"/>
              </a:lnTo>
              <a:lnTo>
                <a:pt x="2344482" y="250472"/>
              </a:lnTo>
              <a:lnTo>
                <a:pt x="2344482" y="367547"/>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73682E5-C88E-4D22-A88C-5E1E987C2F67}">
      <dsp:nvSpPr>
        <dsp:cNvPr id="0" name=""/>
        <dsp:cNvSpPr/>
      </dsp:nvSpPr>
      <dsp:spPr>
        <a:xfrm>
          <a:off x="4405108" y="3662619"/>
          <a:ext cx="91440" cy="367547"/>
        </a:xfrm>
        <a:custGeom>
          <a:avLst/>
          <a:gdLst/>
          <a:ahLst/>
          <a:cxnLst/>
          <a:rect l="0" t="0" r="0" b="0"/>
          <a:pathLst>
            <a:path>
              <a:moveTo>
                <a:pt x="45720" y="0"/>
              </a:moveTo>
              <a:lnTo>
                <a:pt x="45720" y="367547"/>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4676E4-3EEA-4331-B0C8-901AD02DA734}">
      <dsp:nvSpPr>
        <dsp:cNvPr id="0" name=""/>
        <dsp:cNvSpPr/>
      </dsp:nvSpPr>
      <dsp:spPr>
        <a:xfrm>
          <a:off x="2571818" y="2492575"/>
          <a:ext cx="1879010" cy="367547"/>
        </a:xfrm>
        <a:custGeom>
          <a:avLst/>
          <a:gdLst/>
          <a:ahLst/>
          <a:cxnLst/>
          <a:rect l="0" t="0" r="0" b="0"/>
          <a:pathLst>
            <a:path>
              <a:moveTo>
                <a:pt x="0" y="0"/>
              </a:moveTo>
              <a:lnTo>
                <a:pt x="0" y="250472"/>
              </a:lnTo>
              <a:lnTo>
                <a:pt x="1879010" y="250472"/>
              </a:lnTo>
              <a:lnTo>
                <a:pt x="1879010" y="367547"/>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A07DE8D-81EC-40D9-B9F5-526A5CF055BC}">
      <dsp:nvSpPr>
        <dsp:cNvPr id="0" name=""/>
        <dsp:cNvSpPr/>
      </dsp:nvSpPr>
      <dsp:spPr>
        <a:xfrm>
          <a:off x="2475171" y="3662619"/>
          <a:ext cx="91440" cy="367547"/>
        </a:xfrm>
        <a:custGeom>
          <a:avLst/>
          <a:gdLst/>
          <a:ahLst/>
          <a:cxnLst/>
          <a:rect l="0" t="0" r="0" b="0"/>
          <a:pathLst>
            <a:path>
              <a:moveTo>
                <a:pt x="45720" y="0"/>
              </a:moveTo>
              <a:lnTo>
                <a:pt x="45720" y="367547"/>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4A1579B-20FA-4CFD-BCDE-57CB197C3B8A}">
      <dsp:nvSpPr>
        <dsp:cNvPr id="0" name=""/>
        <dsp:cNvSpPr/>
      </dsp:nvSpPr>
      <dsp:spPr>
        <a:xfrm>
          <a:off x="2475171" y="2492575"/>
          <a:ext cx="91440" cy="367547"/>
        </a:xfrm>
        <a:custGeom>
          <a:avLst/>
          <a:gdLst/>
          <a:ahLst/>
          <a:cxnLst/>
          <a:rect l="0" t="0" r="0" b="0"/>
          <a:pathLst>
            <a:path>
              <a:moveTo>
                <a:pt x="96646" y="0"/>
              </a:moveTo>
              <a:lnTo>
                <a:pt x="96646" y="250472"/>
              </a:lnTo>
              <a:lnTo>
                <a:pt x="45720" y="250472"/>
              </a:lnTo>
              <a:lnTo>
                <a:pt x="45720" y="367547"/>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4C6C995-49CF-42D3-9E82-0E9D3857202D}">
      <dsp:nvSpPr>
        <dsp:cNvPr id="0" name=""/>
        <dsp:cNvSpPr/>
      </dsp:nvSpPr>
      <dsp:spPr>
        <a:xfrm>
          <a:off x="647087" y="3662619"/>
          <a:ext cx="91440" cy="367547"/>
        </a:xfrm>
        <a:custGeom>
          <a:avLst/>
          <a:gdLst/>
          <a:ahLst/>
          <a:cxnLst/>
          <a:rect l="0" t="0" r="0" b="0"/>
          <a:pathLst>
            <a:path>
              <a:moveTo>
                <a:pt x="45720" y="0"/>
              </a:moveTo>
              <a:lnTo>
                <a:pt x="45720" y="367547"/>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BC1FD0-4716-41A9-8082-8EA35E9D6800}">
      <dsp:nvSpPr>
        <dsp:cNvPr id="0" name=""/>
        <dsp:cNvSpPr/>
      </dsp:nvSpPr>
      <dsp:spPr>
        <a:xfrm>
          <a:off x="692807" y="2492575"/>
          <a:ext cx="1879010" cy="367547"/>
        </a:xfrm>
        <a:custGeom>
          <a:avLst/>
          <a:gdLst/>
          <a:ahLst/>
          <a:cxnLst/>
          <a:rect l="0" t="0" r="0" b="0"/>
          <a:pathLst>
            <a:path>
              <a:moveTo>
                <a:pt x="1879010" y="0"/>
              </a:moveTo>
              <a:lnTo>
                <a:pt x="1879010" y="250472"/>
              </a:lnTo>
              <a:lnTo>
                <a:pt x="0" y="250472"/>
              </a:lnTo>
              <a:lnTo>
                <a:pt x="0" y="367547"/>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DB07AC-1BA8-4D1F-8FA2-3D3A1CA00D5C}">
      <dsp:nvSpPr>
        <dsp:cNvPr id="0" name=""/>
        <dsp:cNvSpPr/>
      </dsp:nvSpPr>
      <dsp:spPr>
        <a:xfrm>
          <a:off x="2571818" y="1322531"/>
          <a:ext cx="2344482" cy="367547"/>
        </a:xfrm>
        <a:custGeom>
          <a:avLst/>
          <a:gdLst/>
          <a:ahLst/>
          <a:cxnLst/>
          <a:rect l="0" t="0" r="0" b="0"/>
          <a:pathLst>
            <a:path>
              <a:moveTo>
                <a:pt x="2344482" y="0"/>
              </a:moveTo>
              <a:lnTo>
                <a:pt x="2344482" y="250472"/>
              </a:lnTo>
              <a:lnTo>
                <a:pt x="0" y="250472"/>
              </a:lnTo>
              <a:lnTo>
                <a:pt x="0" y="367547"/>
              </a:lnTo>
            </a:path>
          </a:pathLst>
        </a:cu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D984E28-79F3-47D4-81EC-5603DC9E8E4C}">
      <dsp:nvSpPr>
        <dsp:cNvPr id="0" name=""/>
        <dsp:cNvSpPr/>
      </dsp:nvSpPr>
      <dsp:spPr>
        <a:xfrm>
          <a:off x="4141929" y="520035"/>
          <a:ext cx="1548742" cy="80249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D54D01-E81E-487D-A8C6-5A4BE962CBA7}">
      <dsp:nvSpPr>
        <dsp:cNvPr id="0" name=""/>
        <dsp:cNvSpPr/>
      </dsp:nvSpPr>
      <dsp:spPr>
        <a:xfrm>
          <a:off x="4282349" y="653433"/>
          <a:ext cx="1548742" cy="802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kernicterus</a:t>
          </a:r>
          <a:endParaRPr lang="en-US" sz="1800" b="1" kern="1200" dirty="0"/>
        </a:p>
      </dsp:txBody>
      <dsp:txXfrm>
        <a:off x="4305853" y="676937"/>
        <a:ext cx="1501734" cy="755488"/>
      </dsp:txXfrm>
    </dsp:sp>
    <dsp:sp modelId="{D8C0EFEB-D5CB-4158-9FBC-AFEEC9B9C954}">
      <dsp:nvSpPr>
        <dsp:cNvPr id="0" name=""/>
        <dsp:cNvSpPr/>
      </dsp:nvSpPr>
      <dsp:spPr>
        <a:xfrm>
          <a:off x="1939931" y="1690079"/>
          <a:ext cx="1263774" cy="80249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EC15948-D740-4F2C-A076-ACE0D2A3A062}">
      <dsp:nvSpPr>
        <dsp:cNvPr id="0" name=""/>
        <dsp:cNvSpPr/>
      </dsp:nvSpPr>
      <dsp:spPr>
        <a:xfrm>
          <a:off x="2080350" y="1823477"/>
          <a:ext cx="1263774" cy="802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Acute form </a:t>
          </a:r>
          <a:endParaRPr lang="en-US" sz="2000" kern="1200" dirty="0"/>
        </a:p>
      </dsp:txBody>
      <dsp:txXfrm>
        <a:off x="2103854" y="1846981"/>
        <a:ext cx="1216766" cy="755488"/>
      </dsp:txXfrm>
    </dsp:sp>
    <dsp:sp modelId="{D1B1B07F-C29F-433C-A02D-A75BB2CE089A}">
      <dsp:nvSpPr>
        <dsp:cNvPr id="0" name=""/>
        <dsp:cNvSpPr/>
      </dsp:nvSpPr>
      <dsp:spPr>
        <a:xfrm>
          <a:off x="60920" y="2860123"/>
          <a:ext cx="1263774" cy="80249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C59E342-5D16-4641-9541-7036179A898A}">
      <dsp:nvSpPr>
        <dsp:cNvPr id="0" name=""/>
        <dsp:cNvSpPr/>
      </dsp:nvSpPr>
      <dsp:spPr>
        <a:xfrm>
          <a:off x="201340" y="2993521"/>
          <a:ext cx="1263774" cy="802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Phase 1 </a:t>
          </a:r>
          <a:r>
            <a:rPr lang="en-US" sz="1600" b="1" kern="1200" dirty="0" smtClean="0"/>
            <a:t>1st 1–2 days</a:t>
          </a:r>
          <a:endParaRPr lang="en-US" sz="1600" kern="1200" dirty="0"/>
        </a:p>
      </dsp:txBody>
      <dsp:txXfrm>
        <a:off x="224844" y="3017025"/>
        <a:ext cx="1216766" cy="755488"/>
      </dsp:txXfrm>
    </dsp:sp>
    <dsp:sp modelId="{AB6ABF5A-AF35-47BD-B53F-F6E1D6483866}">
      <dsp:nvSpPr>
        <dsp:cNvPr id="0" name=""/>
        <dsp:cNvSpPr/>
      </dsp:nvSpPr>
      <dsp:spPr>
        <a:xfrm>
          <a:off x="4170" y="4030167"/>
          <a:ext cx="1377273" cy="162523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37AE0C7-4A1B-47DE-94CB-5548C802C15B}">
      <dsp:nvSpPr>
        <dsp:cNvPr id="0" name=""/>
        <dsp:cNvSpPr/>
      </dsp:nvSpPr>
      <dsp:spPr>
        <a:xfrm>
          <a:off x="144590" y="4163565"/>
          <a:ext cx="1377273" cy="1625239"/>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 poor sucking,</a:t>
          </a:r>
        </a:p>
        <a:p>
          <a:pPr lvl="0" algn="ctr" defTabSz="800100">
            <a:lnSpc>
              <a:spcPct val="90000"/>
            </a:lnSpc>
            <a:spcBef>
              <a:spcPct val="0"/>
            </a:spcBef>
            <a:spcAft>
              <a:spcPct val="35000"/>
            </a:spcAft>
          </a:pPr>
          <a:r>
            <a:rPr lang="en-US" sz="1800" kern="1200" dirty="0" smtClean="0"/>
            <a:t>Stupor </a:t>
          </a:r>
          <a:r>
            <a:rPr lang="en-US" sz="1800" kern="1200" dirty="0" err="1" smtClean="0"/>
            <a:t>hypotonia</a:t>
          </a:r>
          <a:r>
            <a:rPr lang="en-US" sz="1800" kern="1200" dirty="0" smtClean="0"/>
            <a:t>,</a:t>
          </a:r>
        </a:p>
        <a:p>
          <a:pPr lvl="0" algn="ctr" defTabSz="800100">
            <a:lnSpc>
              <a:spcPct val="90000"/>
            </a:lnSpc>
            <a:spcBef>
              <a:spcPct val="0"/>
            </a:spcBef>
            <a:spcAft>
              <a:spcPct val="35000"/>
            </a:spcAft>
          </a:pPr>
          <a:r>
            <a:rPr lang="en-US" sz="1800" kern="1200" dirty="0" smtClean="0"/>
            <a:t>seizures</a:t>
          </a:r>
          <a:endParaRPr lang="en-US" sz="1800" kern="1200" dirty="0"/>
        </a:p>
      </dsp:txBody>
      <dsp:txXfrm>
        <a:off x="184929" y="4203904"/>
        <a:ext cx="1296595" cy="1544561"/>
      </dsp:txXfrm>
    </dsp:sp>
    <dsp:sp modelId="{E114A066-ECDE-470A-836F-2FC1C0598066}">
      <dsp:nvSpPr>
        <dsp:cNvPr id="0" name=""/>
        <dsp:cNvSpPr/>
      </dsp:nvSpPr>
      <dsp:spPr>
        <a:xfrm>
          <a:off x="1834339" y="2860123"/>
          <a:ext cx="1373103" cy="80249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C415C76-3793-4C5C-A8F6-88819507DA9D}">
      <dsp:nvSpPr>
        <dsp:cNvPr id="0" name=""/>
        <dsp:cNvSpPr/>
      </dsp:nvSpPr>
      <dsp:spPr>
        <a:xfrm>
          <a:off x="1974759" y="2993521"/>
          <a:ext cx="1373103" cy="802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Phase 2 </a:t>
          </a:r>
          <a:r>
            <a:rPr lang="en-US" sz="1800" b="1" kern="1200" dirty="0" smtClean="0"/>
            <a:t>middle of 1st </a:t>
          </a:r>
          <a:r>
            <a:rPr lang="en-US" sz="1800" b="1" kern="1200" dirty="0" err="1" smtClean="0"/>
            <a:t>wk</a:t>
          </a:r>
          <a:endParaRPr lang="en-US" sz="1800" kern="1200" dirty="0" smtClean="0"/>
        </a:p>
      </dsp:txBody>
      <dsp:txXfrm>
        <a:off x="1998263" y="3017025"/>
        <a:ext cx="1326095" cy="755488"/>
      </dsp:txXfrm>
    </dsp:sp>
    <dsp:sp modelId="{30761EAF-B80F-4709-8681-65028A53970F}">
      <dsp:nvSpPr>
        <dsp:cNvPr id="0" name=""/>
        <dsp:cNvSpPr/>
      </dsp:nvSpPr>
      <dsp:spPr>
        <a:xfrm>
          <a:off x="1662283" y="4030167"/>
          <a:ext cx="1717216" cy="216177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74BF4C9-73C9-4863-98D2-A654E3B3215B}">
      <dsp:nvSpPr>
        <dsp:cNvPr id="0" name=""/>
        <dsp:cNvSpPr/>
      </dsp:nvSpPr>
      <dsp:spPr>
        <a:xfrm>
          <a:off x="1802702" y="4163565"/>
          <a:ext cx="1717216" cy="2161773"/>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R="0" lvl="0" algn="ctr" defTabSz="889000" eaLnBrk="1" fontAlgn="auto" latinLnBrk="0" hangingPunct="1">
            <a:lnSpc>
              <a:spcPct val="90000"/>
            </a:lnSpc>
            <a:spcBef>
              <a:spcPct val="0"/>
            </a:spcBef>
            <a:spcAft>
              <a:spcPct val="35000"/>
            </a:spcAft>
            <a:buClrTx/>
            <a:buSzTx/>
            <a:buFontTx/>
            <a:tabLst/>
            <a:defRPr/>
          </a:pPr>
          <a:r>
            <a:rPr lang="en-US" sz="2000" kern="1200" dirty="0" smtClean="0"/>
            <a:t>hypertonia of extensor muscles, </a:t>
          </a:r>
          <a:r>
            <a:rPr lang="en-US" sz="2000" kern="1200" dirty="0" err="1" smtClean="0"/>
            <a:t>opisthotonos</a:t>
          </a:r>
          <a:r>
            <a:rPr lang="en-US" sz="2000" kern="1200" dirty="0" smtClean="0"/>
            <a:t>, </a:t>
          </a:r>
          <a:r>
            <a:rPr lang="en-US" sz="2000" kern="1200" dirty="0" err="1" smtClean="0"/>
            <a:t>retrocollis</a:t>
          </a:r>
          <a:r>
            <a:rPr lang="en-US" sz="2000" kern="1200" dirty="0" smtClean="0"/>
            <a:t>, fever</a:t>
          </a:r>
        </a:p>
      </dsp:txBody>
      <dsp:txXfrm>
        <a:off x="1852998" y="4213861"/>
        <a:ext cx="1616624" cy="2061181"/>
      </dsp:txXfrm>
    </dsp:sp>
    <dsp:sp modelId="{1613050F-F533-49BE-8753-CB3DD243CBCC}">
      <dsp:nvSpPr>
        <dsp:cNvPr id="0" name=""/>
        <dsp:cNvSpPr/>
      </dsp:nvSpPr>
      <dsp:spPr>
        <a:xfrm>
          <a:off x="3818941" y="2860123"/>
          <a:ext cx="1263774" cy="80249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8AA0F24-30EA-404B-9106-BC287DFF6414}">
      <dsp:nvSpPr>
        <dsp:cNvPr id="0" name=""/>
        <dsp:cNvSpPr/>
      </dsp:nvSpPr>
      <dsp:spPr>
        <a:xfrm>
          <a:off x="3959360" y="2993521"/>
          <a:ext cx="1263774" cy="802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R="0" lvl="0" algn="ctr" defTabSz="889000" eaLnBrk="1" fontAlgn="auto" latinLnBrk="0" hangingPunct="1">
            <a:lnSpc>
              <a:spcPct val="90000"/>
            </a:lnSpc>
            <a:spcBef>
              <a:spcPct val="0"/>
            </a:spcBef>
            <a:spcAft>
              <a:spcPct val="35000"/>
            </a:spcAft>
            <a:buClrTx/>
            <a:buSzTx/>
            <a:buFontTx/>
            <a:tabLst/>
            <a:defRPr/>
          </a:pPr>
          <a:r>
            <a:rPr lang="en-US" sz="2000" kern="1200" dirty="0" smtClean="0"/>
            <a:t>Phase </a:t>
          </a:r>
          <a:r>
            <a:rPr lang="en-US" sz="1800" kern="1200" dirty="0" smtClean="0"/>
            <a:t>3 </a:t>
          </a:r>
          <a:r>
            <a:rPr lang="en-US" sz="2000" b="1" kern="1200" dirty="0" smtClean="0"/>
            <a:t>after the 1st </a:t>
          </a:r>
          <a:r>
            <a:rPr lang="en-US" sz="2000" b="1" kern="1200" dirty="0" err="1" smtClean="0"/>
            <a:t>wk</a:t>
          </a:r>
          <a:endParaRPr lang="en-US" sz="1050" kern="1200" dirty="0" smtClean="0"/>
        </a:p>
      </dsp:txBody>
      <dsp:txXfrm>
        <a:off x="3982864" y="3017025"/>
        <a:ext cx="1216766" cy="755488"/>
      </dsp:txXfrm>
    </dsp:sp>
    <dsp:sp modelId="{D86CC529-C49C-4BC3-85DD-0B3F88815CB7}">
      <dsp:nvSpPr>
        <dsp:cNvPr id="0" name=""/>
        <dsp:cNvSpPr/>
      </dsp:nvSpPr>
      <dsp:spPr>
        <a:xfrm>
          <a:off x="3660337" y="4030167"/>
          <a:ext cx="1580981" cy="80249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B4DA206-6050-4013-98BD-A14A0D01573F}">
      <dsp:nvSpPr>
        <dsp:cNvPr id="0" name=""/>
        <dsp:cNvSpPr/>
      </dsp:nvSpPr>
      <dsp:spPr>
        <a:xfrm>
          <a:off x="3800757" y="4163565"/>
          <a:ext cx="1580981" cy="802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R="0" lvl="0" algn="ctr" defTabSz="889000" eaLnBrk="1" fontAlgn="auto" latinLnBrk="0" hangingPunct="1">
            <a:lnSpc>
              <a:spcPct val="90000"/>
            </a:lnSpc>
            <a:spcBef>
              <a:spcPct val="0"/>
            </a:spcBef>
            <a:spcAft>
              <a:spcPct val="35000"/>
            </a:spcAft>
            <a:buClrTx/>
            <a:buSzTx/>
            <a:buFontTx/>
            <a:tabLst/>
            <a:defRPr/>
          </a:pPr>
          <a:r>
            <a:rPr lang="en-US" sz="2000" kern="1200" dirty="0" smtClean="0"/>
            <a:t>hypertonia</a:t>
          </a:r>
        </a:p>
      </dsp:txBody>
      <dsp:txXfrm>
        <a:off x="3824261" y="4187069"/>
        <a:ext cx="1533973" cy="755488"/>
      </dsp:txXfrm>
    </dsp:sp>
    <dsp:sp modelId="{E2EE6E15-6DA9-4EFD-A47A-7D31B9734847}">
      <dsp:nvSpPr>
        <dsp:cNvPr id="0" name=""/>
        <dsp:cNvSpPr/>
      </dsp:nvSpPr>
      <dsp:spPr>
        <a:xfrm>
          <a:off x="6628896" y="1690079"/>
          <a:ext cx="1263774" cy="80249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D8FD9CA-8A27-4789-BFCA-562ABE99F6E9}">
      <dsp:nvSpPr>
        <dsp:cNvPr id="0" name=""/>
        <dsp:cNvSpPr/>
      </dsp:nvSpPr>
      <dsp:spPr>
        <a:xfrm>
          <a:off x="6769316" y="1823477"/>
          <a:ext cx="1263774" cy="802496"/>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Chronic form</a:t>
          </a:r>
          <a:endParaRPr lang="en-US" sz="1800" b="1" kern="1200" dirty="0"/>
        </a:p>
      </dsp:txBody>
      <dsp:txXfrm>
        <a:off x="6792820" y="1846981"/>
        <a:ext cx="1216766" cy="755488"/>
      </dsp:txXfrm>
    </dsp:sp>
    <dsp:sp modelId="{A260CE14-1929-4075-9521-E4B797AC96B7}">
      <dsp:nvSpPr>
        <dsp:cNvPr id="0" name=""/>
        <dsp:cNvSpPr/>
      </dsp:nvSpPr>
      <dsp:spPr>
        <a:xfrm>
          <a:off x="5522157" y="2860123"/>
          <a:ext cx="1573259" cy="256571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704B755-C896-4D8B-AED0-82C2C9B5EF36}">
      <dsp:nvSpPr>
        <dsp:cNvPr id="0" name=""/>
        <dsp:cNvSpPr/>
      </dsp:nvSpPr>
      <dsp:spPr>
        <a:xfrm>
          <a:off x="5662577" y="2993521"/>
          <a:ext cx="1573259" cy="2565717"/>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First year: </a:t>
          </a:r>
          <a:r>
            <a:rPr lang="en-US" sz="1800" b="0" kern="1200" dirty="0" err="1" smtClean="0"/>
            <a:t>hypotonia</a:t>
          </a:r>
          <a:r>
            <a:rPr lang="en-US" sz="1800" b="0" kern="1200" dirty="0" smtClean="0"/>
            <a:t>, active deep tendon reflexes, obligatory tonic neck reflexes, delayed motor skills</a:t>
          </a:r>
          <a:endParaRPr lang="en-US" sz="1800" b="0" kern="1200" dirty="0"/>
        </a:p>
      </dsp:txBody>
      <dsp:txXfrm>
        <a:off x="5708656" y="3039600"/>
        <a:ext cx="1481101" cy="2473559"/>
      </dsp:txXfrm>
    </dsp:sp>
    <dsp:sp modelId="{A79AC7DF-EDAD-49A8-9D27-A24B912EA440}">
      <dsp:nvSpPr>
        <dsp:cNvPr id="0" name=""/>
        <dsp:cNvSpPr/>
      </dsp:nvSpPr>
      <dsp:spPr>
        <a:xfrm>
          <a:off x="7376256" y="2860123"/>
          <a:ext cx="1623153" cy="331170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98448B3-5C7B-46A4-A01E-BAF299D8FD06}">
      <dsp:nvSpPr>
        <dsp:cNvPr id="0" name=""/>
        <dsp:cNvSpPr/>
      </dsp:nvSpPr>
      <dsp:spPr>
        <a:xfrm>
          <a:off x="7516675" y="2993521"/>
          <a:ext cx="1623153" cy="3311702"/>
        </a:xfrm>
        <a:prstGeom prst="roundRect">
          <a:avLst>
            <a:gd name="adj" fmla="val 100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After 1st </a:t>
          </a:r>
          <a:r>
            <a:rPr lang="en-US" sz="1800" b="0" kern="1200" dirty="0" err="1" smtClean="0"/>
            <a:t>yr</a:t>
          </a:r>
          <a:r>
            <a:rPr lang="en-US" sz="1800" b="0" kern="1200" dirty="0" smtClean="0"/>
            <a:t>: movement disorders (</a:t>
          </a:r>
          <a:r>
            <a:rPr lang="en-US" sz="1800" b="0" kern="1200" dirty="0" err="1" smtClean="0"/>
            <a:t>choreoathetosis</a:t>
          </a:r>
          <a:r>
            <a:rPr lang="en-US" sz="1800" b="0" kern="1200" dirty="0" smtClean="0"/>
            <a:t>, </a:t>
          </a:r>
          <a:r>
            <a:rPr lang="en-US" sz="1800" b="0" kern="1200" dirty="0" err="1" smtClean="0"/>
            <a:t>ballismus</a:t>
          </a:r>
          <a:r>
            <a:rPr lang="en-US" sz="1800" b="0" kern="1200" dirty="0" smtClean="0"/>
            <a:t>, tremor), upward gaze, </a:t>
          </a:r>
          <a:r>
            <a:rPr lang="en-US" sz="1800" b="0" kern="1200" dirty="0" err="1" smtClean="0"/>
            <a:t>sensorineural</a:t>
          </a:r>
          <a:r>
            <a:rPr lang="en-US" sz="1800" b="0" kern="1200" dirty="0" smtClean="0"/>
            <a:t> hearing loss</a:t>
          </a:r>
          <a:endParaRPr lang="en-US" sz="1050" b="0" kern="1200" dirty="0"/>
        </a:p>
      </dsp:txBody>
      <dsp:txXfrm>
        <a:off x="7564216" y="3041062"/>
        <a:ext cx="1528071" cy="3216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A33DC-C61F-40E8-A3BB-14E6B66D4B54}">
      <dsp:nvSpPr>
        <dsp:cNvPr id="0" name=""/>
        <dsp:cNvSpPr/>
      </dsp:nvSpPr>
      <dsp:spPr>
        <a:xfrm>
          <a:off x="3478813" y="3096612"/>
          <a:ext cx="2059580" cy="20595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n-US" sz="2300" kern="1200" dirty="0" smtClean="0"/>
            <a:t>phototherapy (light 425- to 475-nm)</a:t>
          </a:r>
          <a:endParaRPr lang="en-US" sz="2300" kern="1200" dirty="0"/>
        </a:p>
      </dsp:txBody>
      <dsp:txXfrm>
        <a:off x="3579353" y="3197152"/>
        <a:ext cx="1858500" cy="1858500"/>
      </dsp:txXfrm>
    </dsp:sp>
    <dsp:sp modelId="{8EFE8DD5-1157-41DD-948E-8CB5AF91A050}">
      <dsp:nvSpPr>
        <dsp:cNvPr id="0" name=""/>
        <dsp:cNvSpPr/>
      </dsp:nvSpPr>
      <dsp:spPr>
        <a:xfrm rot="16200000">
          <a:off x="3770414" y="2358422"/>
          <a:ext cx="1476378" cy="0"/>
        </a:xfrm>
        <a:custGeom>
          <a:avLst/>
          <a:gdLst/>
          <a:ahLst/>
          <a:cxnLst/>
          <a:rect l="0" t="0" r="0" b="0"/>
          <a:pathLst>
            <a:path>
              <a:moveTo>
                <a:pt x="0" y="0"/>
              </a:moveTo>
              <a:lnTo>
                <a:pt x="1476378"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B27E3F3-EF74-4B5A-B6E6-9E777D20671E}">
      <dsp:nvSpPr>
        <dsp:cNvPr id="0" name=""/>
        <dsp:cNvSpPr/>
      </dsp:nvSpPr>
      <dsp:spPr>
        <a:xfrm>
          <a:off x="3596443" y="303652"/>
          <a:ext cx="1824321" cy="13165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Unconjugated bilirubin </a:t>
          </a:r>
        </a:p>
        <a:p>
          <a:pPr lvl="0" algn="ctr" defTabSz="800100">
            <a:lnSpc>
              <a:spcPct val="90000"/>
            </a:lnSpc>
            <a:spcBef>
              <a:spcPct val="0"/>
            </a:spcBef>
            <a:spcAft>
              <a:spcPct val="35000"/>
            </a:spcAft>
          </a:pPr>
          <a:r>
            <a:rPr lang="en-US" sz="1800" kern="1200" dirty="0" smtClean="0"/>
            <a:t>(4Z, 15Z configuration)</a:t>
          </a:r>
          <a:endParaRPr lang="en-US" sz="1800" kern="1200" dirty="0"/>
        </a:p>
      </dsp:txBody>
      <dsp:txXfrm>
        <a:off x="3660713" y="367922"/>
        <a:ext cx="1695781" cy="1188040"/>
      </dsp:txXfrm>
    </dsp:sp>
    <dsp:sp modelId="{16FE9F5F-C852-4378-94C7-B3389B834E5D}">
      <dsp:nvSpPr>
        <dsp:cNvPr id="0" name=""/>
        <dsp:cNvSpPr/>
      </dsp:nvSpPr>
      <dsp:spPr>
        <a:xfrm rot="1800000">
          <a:off x="5459438" y="5015618"/>
          <a:ext cx="1178663" cy="0"/>
        </a:xfrm>
        <a:custGeom>
          <a:avLst/>
          <a:gdLst/>
          <a:ahLst/>
          <a:cxnLst/>
          <a:rect l="0" t="0" r="0" b="0"/>
          <a:pathLst>
            <a:path>
              <a:moveTo>
                <a:pt x="0" y="0"/>
              </a:moveTo>
              <a:lnTo>
                <a:pt x="1178663"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8FC2D58-5DF6-4AA7-9CFA-F264C4F40223}">
      <dsp:nvSpPr>
        <dsp:cNvPr id="0" name=""/>
        <dsp:cNvSpPr/>
      </dsp:nvSpPr>
      <dsp:spPr>
        <a:xfrm>
          <a:off x="6559146" y="5018672"/>
          <a:ext cx="1379918" cy="137991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lumirubin</a:t>
          </a:r>
          <a:endParaRPr lang="en-US" sz="2100" kern="1200" dirty="0"/>
        </a:p>
      </dsp:txBody>
      <dsp:txXfrm>
        <a:off x="6626508" y="5086034"/>
        <a:ext cx="1245194" cy="1245194"/>
      </dsp:txXfrm>
    </dsp:sp>
    <dsp:sp modelId="{E7A4D805-B436-4409-8C41-6BC764402FB7}">
      <dsp:nvSpPr>
        <dsp:cNvPr id="0" name=""/>
        <dsp:cNvSpPr/>
      </dsp:nvSpPr>
      <dsp:spPr>
        <a:xfrm rot="9000000">
          <a:off x="2435903" y="5000399"/>
          <a:ext cx="1117788" cy="0"/>
        </a:xfrm>
        <a:custGeom>
          <a:avLst/>
          <a:gdLst/>
          <a:ahLst/>
          <a:cxnLst/>
          <a:rect l="0" t="0" r="0" b="0"/>
          <a:pathLst>
            <a:path>
              <a:moveTo>
                <a:pt x="0" y="0"/>
              </a:moveTo>
              <a:lnTo>
                <a:pt x="1117788"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9EBE523-971A-4CC2-8689-61F8F5CE7CA4}">
      <dsp:nvSpPr>
        <dsp:cNvPr id="0" name=""/>
        <dsp:cNvSpPr/>
      </dsp:nvSpPr>
      <dsp:spPr>
        <a:xfrm>
          <a:off x="1025422" y="4855649"/>
          <a:ext cx="1485358" cy="170596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isomer 4Z, 15E bilirubin </a:t>
          </a:r>
          <a:endParaRPr lang="en-US" sz="2000" kern="1200" dirty="0"/>
        </a:p>
      </dsp:txBody>
      <dsp:txXfrm>
        <a:off x="1097931" y="4928158"/>
        <a:ext cx="1340340" cy="15609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15C5B1-7A34-4F69-B177-53CDE0D8763F}" type="datetimeFigureOut">
              <a:rPr lang="en-US"/>
              <a:pPr>
                <a:defRPr/>
              </a:pPr>
              <a:t>3/22/2015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9F71E02-058A-47FF-A710-2532456361C6}" type="slidenum">
              <a:rPr lang="en-US"/>
              <a:pPr>
                <a:defRPr/>
              </a:pPr>
              <a:t>‹#›</a:t>
            </a:fld>
            <a:endParaRPr lang="en-US"/>
          </a:p>
        </p:txBody>
      </p:sp>
    </p:spTree>
    <p:extLst>
      <p:ext uri="{BB962C8B-B14F-4D97-AF65-F5344CB8AC3E}">
        <p14:creationId xmlns:p14="http://schemas.microsoft.com/office/powerpoint/2010/main" val="811258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4603C77-3324-41BF-A7F1-2719E0C35106}" type="slidenum">
              <a:rPr lang="en-US" smtClean="0"/>
              <a:pPr>
                <a:defRPr/>
              </a:pPr>
              <a:t>9</a:t>
            </a:fld>
            <a:endParaRPr lang="en-US"/>
          </a:p>
        </p:txBody>
      </p:sp>
    </p:spTree>
    <p:extLst>
      <p:ext uri="{BB962C8B-B14F-4D97-AF65-F5344CB8AC3E}">
        <p14:creationId xmlns:p14="http://schemas.microsoft.com/office/powerpoint/2010/main" val="304339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F71E02-058A-47FF-A710-2532456361C6}" type="slidenum">
              <a:rPr lang="en-US" smtClean="0"/>
              <a:pPr>
                <a:defRPr/>
              </a:pPr>
              <a:t>12</a:t>
            </a:fld>
            <a:endParaRPr lang="en-US"/>
          </a:p>
        </p:txBody>
      </p:sp>
    </p:spTree>
    <p:extLst>
      <p:ext uri="{BB962C8B-B14F-4D97-AF65-F5344CB8AC3E}">
        <p14:creationId xmlns:p14="http://schemas.microsoft.com/office/powerpoint/2010/main" val="306358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5ECFB38-1EE4-49E6-9789-05D85C27D3B5}" type="slidenum">
              <a:rPr lang="en-US" smtClean="0"/>
              <a:pPr>
                <a:defRPr/>
              </a:pPr>
              <a:t>14</a:t>
            </a:fld>
            <a:endParaRPr lang="en-US"/>
          </a:p>
        </p:txBody>
      </p:sp>
    </p:spTree>
    <p:extLst>
      <p:ext uri="{BB962C8B-B14F-4D97-AF65-F5344CB8AC3E}">
        <p14:creationId xmlns:p14="http://schemas.microsoft.com/office/powerpoint/2010/main" val="253129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5ECFB38-1EE4-49E6-9789-05D85C27D3B5}" type="slidenum">
              <a:rPr lang="en-US" smtClean="0"/>
              <a:pPr>
                <a:defRPr/>
              </a:pPr>
              <a:t>16</a:t>
            </a:fld>
            <a:endParaRPr lang="en-US"/>
          </a:p>
        </p:txBody>
      </p:sp>
    </p:spTree>
    <p:extLst>
      <p:ext uri="{BB962C8B-B14F-4D97-AF65-F5344CB8AC3E}">
        <p14:creationId xmlns:p14="http://schemas.microsoft.com/office/powerpoint/2010/main" val="136528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5ECFB38-1EE4-49E6-9789-05D85C27D3B5}" type="slidenum">
              <a:rPr lang="en-US" smtClean="0"/>
              <a:pPr>
                <a:defRPr/>
              </a:pPr>
              <a:t>19</a:t>
            </a:fld>
            <a:endParaRPr lang="en-US"/>
          </a:p>
        </p:txBody>
      </p:sp>
    </p:spTree>
    <p:extLst>
      <p:ext uri="{BB962C8B-B14F-4D97-AF65-F5344CB8AC3E}">
        <p14:creationId xmlns:p14="http://schemas.microsoft.com/office/powerpoint/2010/main" val="423447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47738"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47738"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47738"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47738"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4773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4773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4773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4773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FEBBDADF-B198-44D7-8526-E8F2C7C03101}" type="slidenum">
              <a:rPr lang="en-AU" altLang="en-US" sz="1200"/>
              <a:pPr eaLnBrk="1" hangingPunct="1"/>
              <a:t>32</a:t>
            </a:fld>
            <a:endParaRPr lang="en-AU" altLang="en-US" sz="1200"/>
          </a:p>
        </p:txBody>
      </p:sp>
    </p:spTree>
    <p:extLst>
      <p:ext uri="{BB962C8B-B14F-4D97-AF65-F5344CB8AC3E}">
        <p14:creationId xmlns:p14="http://schemas.microsoft.com/office/powerpoint/2010/main" val="1566455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mtClean="0"/>
              <a:t>DISIDA is radiotracer material.</a:t>
            </a:r>
          </a:p>
          <a:p>
            <a:endParaRPr lang="en-AU" altLang="en-US" smtClean="0"/>
          </a:p>
          <a:p>
            <a:r>
              <a:rPr lang="en-AU" altLang="en-US" smtClean="0"/>
              <a:t>DISIDA scan is hepatobiliary imaging, utilizing technetium-labeled diisopropyl iminodiacetic acid (DISIDA) nuclear scintiscan.</a:t>
            </a:r>
          </a:p>
          <a:p>
            <a:endParaRPr lang="en-AU" altLang="en-US" smtClean="0"/>
          </a:p>
          <a:p>
            <a:r>
              <a:rPr lang="en-AU" altLang="en-US" smtClean="0"/>
              <a:t>DISIDA scans are sometimes called nuclear medicine gall bladder or hepatobiliary scans. HIDA, its predecessor, is little used today because DISIDA can image the gall bladder better when liver function is poor. DISIDA scans try to determine if the small tube (cystic duct) which leads to the gall bladder is blocked. </a:t>
            </a:r>
          </a:p>
          <a:p>
            <a:endParaRPr lang="en-AU" altLang="en-US" smtClean="0"/>
          </a:p>
          <a:p>
            <a:r>
              <a:rPr lang="en-AU" altLang="en-US" smtClean="0"/>
              <a:t>A DISIDA scan is performed to visualize the gall bladder filling and emptying.</a:t>
            </a:r>
          </a:p>
          <a:p>
            <a:endParaRPr lang="en-US" altLang="en-US" smtClean="0"/>
          </a:p>
          <a:p>
            <a:endParaRPr lang="en-AU" altLang="en-US" smtClean="0"/>
          </a:p>
        </p:txBody>
      </p:sp>
    </p:spTree>
    <p:extLst>
      <p:ext uri="{BB962C8B-B14F-4D97-AF65-F5344CB8AC3E}">
        <p14:creationId xmlns:p14="http://schemas.microsoft.com/office/powerpoint/2010/main" val="94011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pPr>
              <a:defRPr/>
            </a:pPr>
            <a:fld id="{99F71E02-058A-47FF-A710-2532456361C6}" type="slidenum">
              <a:rPr lang="en-US" smtClean="0"/>
              <a:pPr>
                <a:defRPr/>
              </a:pPr>
              <a:t>76</a:t>
            </a:fld>
            <a:endParaRPr lang="en-US"/>
          </a:p>
        </p:txBody>
      </p:sp>
    </p:spTree>
    <p:extLst>
      <p:ext uri="{BB962C8B-B14F-4D97-AF65-F5344CB8AC3E}">
        <p14:creationId xmlns:p14="http://schemas.microsoft.com/office/powerpoint/2010/main" val="159683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F71E02-058A-47FF-A710-2532456361C6}" type="slidenum">
              <a:rPr lang="en-US" smtClean="0"/>
              <a:pPr>
                <a:defRPr/>
              </a:pPr>
              <a:t>84</a:t>
            </a:fld>
            <a:endParaRPr lang="en-US"/>
          </a:p>
        </p:txBody>
      </p:sp>
    </p:spTree>
    <p:extLst>
      <p:ext uri="{BB962C8B-B14F-4D97-AF65-F5344CB8AC3E}">
        <p14:creationId xmlns:p14="http://schemas.microsoft.com/office/powerpoint/2010/main" val="3562670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2532" name="Rectangle 4"/>
          <p:cNvSpPr>
            <a:spLocks noGrp="1" noChangeArrowheads="1"/>
          </p:cNvSpPr>
          <p:nvPr>
            <p:ph type="dt" sz="half" idx="2"/>
          </p:nvPr>
        </p:nvSpPr>
        <p:spPr/>
        <p:txBody>
          <a:bodyPr/>
          <a:lstStyle>
            <a:lvl1pPr>
              <a:defRPr/>
            </a:lvl1pPr>
          </a:lstStyle>
          <a:p>
            <a:pPr>
              <a:defRPr/>
            </a:pPr>
            <a:fld id="{FA5AB80E-D886-4DF7-A9E5-C55437EB01EB}" type="datetimeFigureOut">
              <a:rPr lang="en-US" smtClean="0"/>
              <a:pPr>
                <a:defRPr/>
              </a:pPr>
              <a:t>3/22/2015</a:t>
            </a:fld>
            <a:endParaRPr lang="en-US"/>
          </a:p>
        </p:txBody>
      </p:sp>
      <p:sp>
        <p:nvSpPr>
          <p:cNvPr id="22533" name="Rectangle 5"/>
          <p:cNvSpPr>
            <a:spLocks noGrp="1" noChangeArrowheads="1"/>
          </p:cNvSpPr>
          <p:nvPr>
            <p:ph type="ftr" sz="quarter" idx="3"/>
          </p:nvPr>
        </p:nvSpPr>
        <p:spPr/>
        <p:txBody>
          <a:bodyPr/>
          <a:lstStyle>
            <a:lvl1pPr>
              <a:defRPr/>
            </a:lvl1pPr>
          </a:lstStyle>
          <a:p>
            <a:pPr>
              <a:defRPr/>
            </a:pPr>
            <a:endParaRPr lang="en-US"/>
          </a:p>
        </p:txBody>
      </p:sp>
      <p:sp>
        <p:nvSpPr>
          <p:cNvPr id="22534" name="Rectangle 6"/>
          <p:cNvSpPr>
            <a:spLocks noGrp="1" noChangeArrowheads="1"/>
          </p:cNvSpPr>
          <p:nvPr>
            <p:ph type="sldNum" sz="quarter" idx="4"/>
          </p:nvPr>
        </p:nvSpPr>
        <p:spPr/>
        <p:txBody>
          <a:bodyPr/>
          <a:lstStyle>
            <a:lvl1pPr>
              <a:defRPr/>
            </a:lvl1pPr>
          </a:lstStyle>
          <a:p>
            <a:pPr>
              <a:defRPr/>
            </a:pPr>
            <a:fld id="{DF6F1855-2BBD-454E-AE5B-8802AEE0E187}" type="slidenum">
              <a:rPr lang="en-US" smtClean="0"/>
              <a:pPr>
                <a:defRPr/>
              </a:pPr>
              <a:t>‹#›</a:t>
            </a:fld>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150332-8989-4368-B02B-16B45B2A47AC}" type="datetimeFigureOut">
              <a:rPr lang="en-US" smtClean="0"/>
              <a:pPr>
                <a:defRPr/>
              </a:pPr>
              <a:t>3/22/2015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61AF17-C8C1-4CDD-8A48-6C3824B6A466}" type="slidenum">
              <a:rPr lang="en-US" smtClean="0"/>
              <a:pPr>
                <a:defRPr/>
              </a:pPr>
              <a:t>‹#›</a:t>
            </a:fld>
            <a:endParaRPr lang="en-US"/>
          </a:p>
        </p:txBody>
      </p:sp>
    </p:spTree>
    <p:extLst>
      <p:ext uri="{BB962C8B-B14F-4D97-AF65-F5344CB8AC3E}">
        <p14:creationId xmlns:p14="http://schemas.microsoft.com/office/powerpoint/2010/main" val="2726089422"/>
      </p:ext>
    </p:extLst>
  </p:cSld>
  <p:clrMapOvr>
    <a:masterClrMapping/>
  </p:clrMapOvr>
  <p:transition spd="med">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CCCAE0-AC4A-44DD-9F0A-624DE3F03FF1}" type="datetimeFigureOut">
              <a:rPr lang="en-US" smtClean="0"/>
              <a:pPr>
                <a:defRPr/>
              </a:pPr>
              <a:t>3/22/2015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0F6008-61E6-4DE4-8A81-8753F17897A5}" type="slidenum">
              <a:rPr lang="en-US" smtClean="0"/>
              <a:pPr>
                <a:defRPr/>
              </a:pPr>
              <a:t>‹#›</a:t>
            </a:fld>
            <a:endParaRPr lang="en-US"/>
          </a:p>
        </p:txBody>
      </p:sp>
    </p:spTree>
    <p:extLst>
      <p:ext uri="{BB962C8B-B14F-4D97-AF65-F5344CB8AC3E}">
        <p14:creationId xmlns:p14="http://schemas.microsoft.com/office/powerpoint/2010/main" val="3985659924"/>
      </p:ext>
    </p:extLst>
  </p:cSld>
  <p:clrMapOvr>
    <a:masterClrMapping/>
  </p:clrMapOvr>
  <p:transition spd="med">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33F565DC-9997-4782-97C2-C75934DCBC3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C839BC-8687-4595-9C2A-5F07A71318BC}" type="slidenum">
              <a:rPr lang="en-US"/>
              <a:pPr/>
              <a:t>‹#›</a:t>
            </a:fld>
            <a:endParaRPr lang="en-US"/>
          </a:p>
        </p:txBody>
      </p:sp>
    </p:spTree>
    <p:extLst>
      <p:ext uri="{BB962C8B-B14F-4D97-AF65-F5344CB8AC3E}">
        <p14:creationId xmlns:p14="http://schemas.microsoft.com/office/powerpoint/2010/main" val="300483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CB9636-E880-440B-A6FF-E1D5D2AE864F}" type="slidenum">
              <a:rPr lang="en-US"/>
              <a:pPr/>
              <a:t>‹#›</a:t>
            </a:fld>
            <a:endParaRPr lang="en-US"/>
          </a:p>
        </p:txBody>
      </p:sp>
    </p:spTree>
    <p:extLst>
      <p:ext uri="{BB962C8B-B14F-4D97-AF65-F5344CB8AC3E}">
        <p14:creationId xmlns:p14="http://schemas.microsoft.com/office/powerpoint/2010/main" val="2025517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E5B538-3DF9-4F82-B02D-E4A59D31E481}" type="slidenum">
              <a:rPr lang="en-US"/>
              <a:pPr/>
              <a:t>‹#›</a:t>
            </a:fld>
            <a:endParaRPr lang="en-US"/>
          </a:p>
        </p:txBody>
      </p:sp>
    </p:spTree>
    <p:extLst>
      <p:ext uri="{BB962C8B-B14F-4D97-AF65-F5344CB8AC3E}">
        <p14:creationId xmlns:p14="http://schemas.microsoft.com/office/powerpoint/2010/main" val="3685413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23D8E58-A400-4872-9197-288FD7A0DE29}" type="slidenum">
              <a:rPr lang="en-US"/>
              <a:pPr/>
              <a:t>‹#›</a:t>
            </a:fld>
            <a:endParaRPr lang="en-US"/>
          </a:p>
        </p:txBody>
      </p:sp>
    </p:spTree>
    <p:extLst>
      <p:ext uri="{BB962C8B-B14F-4D97-AF65-F5344CB8AC3E}">
        <p14:creationId xmlns:p14="http://schemas.microsoft.com/office/powerpoint/2010/main" val="3174437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B2A1E8D-B395-4912-8B89-DB692351D45E}" type="slidenum">
              <a:rPr lang="en-US"/>
              <a:pPr/>
              <a:t>‹#›</a:t>
            </a:fld>
            <a:endParaRPr lang="en-US"/>
          </a:p>
        </p:txBody>
      </p:sp>
    </p:spTree>
    <p:extLst>
      <p:ext uri="{BB962C8B-B14F-4D97-AF65-F5344CB8AC3E}">
        <p14:creationId xmlns:p14="http://schemas.microsoft.com/office/powerpoint/2010/main" val="1714503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40E6CEF-D18C-4F99-8F9F-BD74036E5AB4}" type="slidenum">
              <a:rPr lang="en-US"/>
              <a:pPr/>
              <a:t>‹#›</a:t>
            </a:fld>
            <a:endParaRPr lang="en-US"/>
          </a:p>
        </p:txBody>
      </p:sp>
    </p:spTree>
    <p:extLst>
      <p:ext uri="{BB962C8B-B14F-4D97-AF65-F5344CB8AC3E}">
        <p14:creationId xmlns:p14="http://schemas.microsoft.com/office/powerpoint/2010/main" val="596380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F5D8A2-F09A-4B21-99E8-479078EBCE7D}" type="slidenum">
              <a:rPr lang="en-US"/>
              <a:pPr/>
              <a:t>‹#›</a:t>
            </a:fld>
            <a:endParaRPr lang="en-US"/>
          </a:p>
        </p:txBody>
      </p:sp>
    </p:spTree>
    <p:extLst>
      <p:ext uri="{BB962C8B-B14F-4D97-AF65-F5344CB8AC3E}">
        <p14:creationId xmlns:p14="http://schemas.microsoft.com/office/powerpoint/2010/main" val="132078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1E10B6-AD34-47D1-9AAA-DD90F6C8D32A}" type="datetimeFigureOut">
              <a:rPr lang="en-US" smtClean="0"/>
              <a:pPr>
                <a:defRPr/>
              </a:pPr>
              <a:t>3/22/2015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CEA621-4356-4963-961E-0540ED1C3291}" type="slidenum">
              <a:rPr lang="en-US" smtClean="0"/>
              <a:pPr>
                <a:defRPr/>
              </a:pPr>
              <a:t>‹#›</a:t>
            </a:fld>
            <a:endParaRPr lang="en-US"/>
          </a:p>
        </p:txBody>
      </p:sp>
    </p:spTree>
    <p:extLst>
      <p:ext uri="{BB962C8B-B14F-4D97-AF65-F5344CB8AC3E}">
        <p14:creationId xmlns:p14="http://schemas.microsoft.com/office/powerpoint/2010/main" val="3921380342"/>
      </p:ext>
    </p:extLst>
  </p:cSld>
  <p:clrMapOvr>
    <a:masterClrMapping/>
  </p:clrMapOvr>
  <p:transition spd="med">
    <p:randomBar dir="vert"/>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A4808F-1070-4C15-B974-2D45126799AB}" type="slidenum">
              <a:rPr lang="en-US"/>
              <a:pPr/>
              <a:t>‹#›</a:t>
            </a:fld>
            <a:endParaRPr lang="en-US"/>
          </a:p>
        </p:txBody>
      </p:sp>
    </p:spTree>
    <p:extLst>
      <p:ext uri="{BB962C8B-B14F-4D97-AF65-F5344CB8AC3E}">
        <p14:creationId xmlns:p14="http://schemas.microsoft.com/office/powerpoint/2010/main" val="4057290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763A06-8485-4BF1-A1FC-DDC2D1823D04}" type="slidenum">
              <a:rPr lang="en-US"/>
              <a:pPr/>
              <a:t>‹#›</a:t>
            </a:fld>
            <a:endParaRPr lang="en-US"/>
          </a:p>
        </p:txBody>
      </p:sp>
    </p:spTree>
    <p:extLst>
      <p:ext uri="{BB962C8B-B14F-4D97-AF65-F5344CB8AC3E}">
        <p14:creationId xmlns:p14="http://schemas.microsoft.com/office/powerpoint/2010/main" val="1169087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73F5CC-1809-4199-85F8-0CAE88E4D0B6}" type="slidenum">
              <a:rPr lang="en-US"/>
              <a:pPr/>
              <a:t>‹#›</a:t>
            </a:fld>
            <a:endParaRPr lang="en-US"/>
          </a:p>
        </p:txBody>
      </p:sp>
    </p:spTree>
    <p:extLst>
      <p:ext uri="{BB962C8B-B14F-4D97-AF65-F5344CB8AC3E}">
        <p14:creationId xmlns:p14="http://schemas.microsoft.com/office/powerpoint/2010/main" val="1908010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1715BC-06DF-4B53-9E47-B613B16BEBB1}" type="datetimeFigureOut">
              <a:rPr lang="en-US" smtClean="0"/>
              <a:pPr>
                <a:defRPr/>
              </a:pPr>
              <a:t>3/22/2015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51341E-AB42-4289-A367-46611F59804F}" type="slidenum">
              <a:rPr lang="en-US" smtClean="0"/>
              <a:pPr>
                <a:defRPr/>
              </a:pPr>
              <a:t>‹#›</a:t>
            </a:fld>
            <a:endParaRPr lang="en-US"/>
          </a:p>
        </p:txBody>
      </p:sp>
    </p:spTree>
    <p:extLst>
      <p:ext uri="{BB962C8B-B14F-4D97-AF65-F5344CB8AC3E}">
        <p14:creationId xmlns:p14="http://schemas.microsoft.com/office/powerpoint/2010/main" val="2555350632"/>
      </p:ext>
    </p:extLst>
  </p:cSld>
  <p:clrMapOvr>
    <a:masterClrMapping/>
  </p:clrMapOvr>
  <p:transition spd="med">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980D9394-4CF0-4232-8826-D5B805318656}" type="datetimeFigureOut">
              <a:rPr lang="en-US" smtClean="0"/>
              <a:pPr>
                <a:defRPr/>
              </a:pPr>
              <a:t>3/22/2015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B3E9ED1-62EA-4A33-9DE5-99FDF36D76D1}" type="slidenum">
              <a:rPr lang="en-US" smtClean="0"/>
              <a:pPr>
                <a:defRPr/>
              </a:pPr>
              <a:t>‹#›</a:t>
            </a:fld>
            <a:endParaRPr lang="en-US"/>
          </a:p>
        </p:txBody>
      </p:sp>
    </p:spTree>
    <p:extLst>
      <p:ext uri="{BB962C8B-B14F-4D97-AF65-F5344CB8AC3E}">
        <p14:creationId xmlns:p14="http://schemas.microsoft.com/office/powerpoint/2010/main" val="844376256"/>
      </p:ext>
    </p:extLst>
  </p:cSld>
  <p:clrMapOvr>
    <a:masterClrMapping/>
  </p:clrMapOvr>
  <p:transition spd="med">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B940756-09BD-4833-9871-88B944BE2A20}" type="datetimeFigureOut">
              <a:rPr lang="en-US" smtClean="0"/>
              <a:pPr>
                <a:defRPr/>
              </a:pPr>
              <a:t>3/22/2015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90B5707-2582-47B4-9F81-A4A210277539}" type="slidenum">
              <a:rPr lang="en-US" smtClean="0"/>
              <a:pPr>
                <a:defRPr/>
              </a:pPr>
              <a:t>‹#›</a:t>
            </a:fld>
            <a:endParaRPr lang="en-US"/>
          </a:p>
        </p:txBody>
      </p:sp>
    </p:spTree>
    <p:extLst>
      <p:ext uri="{BB962C8B-B14F-4D97-AF65-F5344CB8AC3E}">
        <p14:creationId xmlns:p14="http://schemas.microsoft.com/office/powerpoint/2010/main" val="1188809623"/>
      </p:ext>
    </p:extLst>
  </p:cSld>
  <p:clrMapOvr>
    <a:masterClrMapping/>
  </p:clrMapOvr>
  <p:transition spd="med">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A7BEB81-D983-4978-A505-99DA84D76931}" type="datetimeFigureOut">
              <a:rPr lang="en-US" smtClean="0"/>
              <a:pPr>
                <a:defRPr/>
              </a:pPr>
              <a:t>3/22/2015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88AB03E-A7F2-4455-8708-EEBBAF5908CF}" type="slidenum">
              <a:rPr lang="en-US" smtClean="0"/>
              <a:pPr>
                <a:defRPr/>
              </a:pPr>
              <a:t>‹#›</a:t>
            </a:fld>
            <a:endParaRPr lang="en-US"/>
          </a:p>
        </p:txBody>
      </p:sp>
    </p:spTree>
    <p:extLst>
      <p:ext uri="{BB962C8B-B14F-4D97-AF65-F5344CB8AC3E}">
        <p14:creationId xmlns:p14="http://schemas.microsoft.com/office/powerpoint/2010/main" val="624162668"/>
      </p:ext>
    </p:extLst>
  </p:cSld>
  <p:clrMapOvr>
    <a:masterClrMapping/>
  </p:clrMapOvr>
  <p:transition spd="med">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5F033F2-8B50-43C1-8FFF-AC2CADDF17ED}" type="datetimeFigureOut">
              <a:rPr lang="en-US" smtClean="0"/>
              <a:pPr>
                <a:defRPr/>
              </a:pPr>
              <a:t>3/22/2015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93F06AB1-F064-419F-80DD-67EC652CA1A6}" type="slidenum">
              <a:rPr lang="en-US" smtClean="0"/>
              <a:pPr>
                <a:defRPr/>
              </a:pPr>
              <a:t>‹#›</a:t>
            </a:fld>
            <a:endParaRPr lang="en-US"/>
          </a:p>
        </p:txBody>
      </p:sp>
    </p:spTree>
    <p:extLst>
      <p:ext uri="{BB962C8B-B14F-4D97-AF65-F5344CB8AC3E}">
        <p14:creationId xmlns:p14="http://schemas.microsoft.com/office/powerpoint/2010/main" val="3716612780"/>
      </p:ext>
    </p:extLst>
  </p:cSld>
  <p:clrMapOvr>
    <a:masterClrMapping/>
  </p:clrMapOvr>
  <p:transition spd="med">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13982A3-DBAB-4BBF-BDEC-433E1DF91E5F}" type="datetimeFigureOut">
              <a:rPr lang="en-US" smtClean="0"/>
              <a:pPr>
                <a:defRPr/>
              </a:pPr>
              <a:t>3/22/2015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7F3B54-4E47-4580-BE05-F2ADED047C96}" type="slidenum">
              <a:rPr lang="en-US" smtClean="0"/>
              <a:pPr>
                <a:defRPr/>
              </a:pPr>
              <a:t>‹#›</a:t>
            </a:fld>
            <a:endParaRPr lang="en-US"/>
          </a:p>
        </p:txBody>
      </p:sp>
    </p:spTree>
    <p:extLst>
      <p:ext uri="{BB962C8B-B14F-4D97-AF65-F5344CB8AC3E}">
        <p14:creationId xmlns:p14="http://schemas.microsoft.com/office/powerpoint/2010/main" val="2439931573"/>
      </p:ext>
    </p:extLst>
  </p:cSld>
  <p:clrMapOvr>
    <a:masterClrMapping/>
  </p:clrMapOvr>
  <p:transition spd="med">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B775160-BF87-4E00-B7B2-F4A95929BA65}" type="datetimeFigureOut">
              <a:rPr lang="en-US" smtClean="0"/>
              <a:pPr>
                <a:defRPr/>
              </a:pPr>
              <a:t>3/22/2015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5E3B16F-4E58-47C6-8D79-FF7B0BBFA27B}" type="slidenum">
              <a:rPr lang="en-US" smtClean="0"/>
              <a:pPr>
                <a:defRPr/>
              </a:pPr>
              <a:t>‹#›</a:t>
            </a:fld>
            <a:endParaRPr lang="en-US"/>
          </a:p>
        </p:txBody>
      </p:sp>
    </p:spTree>
    <p:extLst>
      <p:ext uri="{BB962C8B-B14F-4D97-AF65-F5344CB8AC3E}">
        <p14:creationId xmlns:p14="http://schemas.microsoft.com/office/powerpoint/2010/main" val="3858466062"/>
      </p:ext>
    </p:extLst>
  </p:cSld>
  <p:clrMapOvr>
    <a:masterClrMapping/>
  </p:clrMapOvr>
  <p:transition spd="med">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F339E968-48B5-44F0-8501-2E4229C907E9}" type="datetimeFigureOut">
              <a:rPr lang="en-US" smtClean="0"/>
              <a:pPr>
                <a:defRPr/>
              </a:pPr>
              <a:t>3/22/2015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D86D2D6-6101-4E5A-8A01-4D6D2EB8C4B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med">
    <p:randomBar dir="vert"/>
  </p:transition>
  <p:timing>
    <p:tnLst>
      <p:par>
        <p:cTn id="1" dur="indefinite" restart="never" nodeType="tmRoot"/>
      </p:par>
    </p:tnLst>
  </p:timing>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66A1CDB-B53A-4784-95E2-04DC22B9730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pPr algn="ctr"/>
            <a:r>
              <a:rPr lang="en-US" b="1" dirty="0" smtClean="0"/>
              <a:t>Hyperbilirubinemia in the Newborn</a:t>
            </a:r>
            <a:r>
              <a:rPr lang="en-US" dirty="0" smtClean="0"/>
              <a:t/>
            </a:r>
            <a:br>
              <a:rPr lang="en-US" dirty="0" smtClean="0"/>
            </a:br>
            <a:endParaRPr lang="en-US" dirty="0" smtClean="0"/>
          </a:p>
        </p:txBody>
      </p:sp>
      <p:sp>
        <p:nvSpPr>
          <p:cNvPr id="6147" name="Subtitle 2"/>
          <p:cNvSpPr>
            <a:spLocks noGrp="1"/>
          </p:cNvSpPr>
          <p:nvPr>
            <p:ph type="subTitle" idx="1"/>
          </p:nvPr>
        </p:nvSpPr>
        <p:spPr/>
        <p:txBody>
          <a:bodyPr/>
          <a:lstStyle/>
          <a:p>
            <a:pPr marL="63500">
              <a:buFont typeface="Arial" charset="0"/>
              <a:buNone/>
            </a:pPr>
            <a:r>
              <a:rPr lang="en-US" dirty="0" err="1" smtClean="0"/>
              <a:t>Dr.Ban</a:t>
            </a:r>
            <a:r>
              <a:rPr lang="en-US" dirty="0" smtClean="0"/>
              <a:t> </a:t>
            </a:r>
            <a:r>
              <a:rPr lang="en-US" dirty="0" err="1" smtClean="0"/>
              <a:t>Adil</a:t>
            </a:r>
            <a:endParaRPr lang="en-US" dirty="0" smtClean="0"/>
          </a:p>
          <a:p>
            <a:pPr marL="63500">
              <a:buFont typeface="Arial" charset="0"/>
              <a:buNone/>
            </a:pPr>
            <a:r>
              <a:rPr lang="en-US" dirty="0" err="1" smtClean="0"/>
              <a:t>MBCHB,FICSM,MRCPCh</a:t>
            </a:r>
            <a:r>
              <a:rPr lang="en-US" dirty="0" smtClean="0"/>
              <a:t> </a:t>
            </a:r>
          </a:p>
        </p:txBody>
      </p:sp>
    </p:spTree>
  </p:cSld>
  <p:clrMapOvr>
    <a:masterClrMapping/>
  </p:clrMapOvr>
  <p:transition spd="med">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0082"/>
            <a:ext cx="9144001" cy="6978082"/>
          </a:xfrm>
          <a:prstGeom prst="rect">
            <a:avLst/>
          </a:prstGeom>
        </p:spPr>
      </p:pic>
    </p:spTree>
    <p:extLst>
      <p:ext uri="{BB962C8B-B14F-4D97-AF65-F5344CB8AC3E}">
        <p14:creationId xmlns:p14="http://schemas.microsoft.com/office/powerpoint/2010/main" val="1939060732"/>
      </p:ext>
    </p:extLst>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384"/>
            <a:ext cx="9144000" cy="6768752"/>
          </a:xfrm>
        </p:spPr>
      </p:pic>
    </p:spTree>
    <p:extLst>
      <p:ext uri="{BB962C8B-B14F-4D97-AF65-F5344CB8AC3E}">
        <p14:creationId xmlns:p14="http://schemas.microsoft.com/office/powerpoint/2010/main" val="215107644"/>
      </p:ext>
    </p:extLst>
  </p:cSld>
  <p:clrMapOvr>
    <a:masterClrMapping/>
  </p:clrMapOvr>
  <p:transition spd="med">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t">
            <a:normAutofit fontScale="90000"/>
          </a:bodyPr>
          <a:lstStyle/>
          <a:p>
            <a:pPr algn="ctr" fontAlgn="auto">
              <a:spcAft>
                <a:spcPts val="0"/>
              </a:spcAft>
              <a:defRPr/>
            </a:pPr>
            <a:r>
              <a:rPr lang="en-US" b="1" dirty="0">
                <a:solidFill>
                  <a:schemeClr val="accent2">
                    <a:lumMod val="40000"/>
                    <a:lumOff val="60000"/>
                  </a:schemeClr>
                </a:solidFill>
                <a:effectLst>
                  <a:outerShdw blurRad="38100" dist="38100" dir="2700000" algn="tl">
                    <a:srgbClr val="000000">
                      <a:alpha val="43137"/>
                    </a:srgbClr>
                  </a:outerShdw>
                </a:effectLst>
              </a:rPr>
              <a:t>Jaundice and Hyperbilirubinemia in the Newborn</a:t>
            </a:r>
            <a:r>
              <a:rPr lang="en-US" dirty="0">
                <a:solidFill>
                  <a:schemeClr val="accent2">
                    <a:lumMod val="40000"/>
                    <a:lumOff val="60000"/>
                  </a:schemeClr>
                </a:solidFill>
                <a:effectLst>
                  <a:outerShdw blurRad="38100" dist="38100" dir="2700000" algn="tl">
                    <a:srgbClr val="000000">
                      <a:alpha val="43137"/>
                    </a:srgbClr>
                  </a:outerShdw>
                </a:effectLst>
              </a:rPr>
              <a:t> </a:t>
            </a:r>
            <a:br>
              <a:rPr lang="en-US" dirty="0">
                <a:solidFill>
                  <a:schemeClr val="accent2">
                    <a:lumMod val="40000"/>
                    <a:lumOff val="60000"/>
                  </a:schemeClr>
                </a:solidFill>
                <a:effectLst>
                  <a:outerShdw blurRad="38100" dist="38100" dir="2700000" algn="tl">
                    <a:srgbClr val="000000">
                      <a:alpha val="43137"/>
                    </a:srgbClr>
                  </a:outerShdw>
                </a:effectLst>
              </a:rPr>
            </a:br>
            <a:endParaRPr lang="en-US" dirty="0">
              <a:solidFill>
                <a:schemeClr val="accent2">
                  <a:lumMod val="40000"/>
                  <a:lumOff val="60000"/>
                </a:schemeClr>
              </a:solidFill>
              <a:effectLst>
                <a:outerShdw blurRad="38100" dist="38100" dir="2700000" algn="tl">
                  <a:srgbClr val="000000">
                    <a:alpha val="43137"/>
                  </a:srgbClr>
                </a:outerShdw>
              </a:effectLst>
            </a:endParaRPr>
          </a:p>
        </p:txBody>
      </p:sp>
      <p:sp>
        <p:nvSpPr>
          <p:cNvPr id="15363" name="Content Placeholder 2"/>
          <p:cNvSpPr>
            <a:spLocks noGrp="1"/>
          </p:cNvSpPr>
          <p:nvPr>
            <p:ph idx="1"/>
          </p:nvPr>
        </p:nvSpPr>
        <p:spPr>
          <a:xfrm>
            <a:off x="2483768" y="2535932"/>
            <a:ext cx="6205484" cy="4324350"/>
          </a:xfrm>
        </p:spPr>
        <p:txBody>
          <a:bodyPr/>
          <a:lstStyle/>
          <a:p>
            <a:r>
              <a:rPr lang="en-US" dirty="0" smtClean="0"/>
              <a:t>Hyperbilirubinemia is a common and, in most cases, benign problem in neonates. Jaundice is observed during the 1st wk of life in approximately 60% of term infants and 80% of preterm infants.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00034" y="357166"/>
            <a:ext cx="8229600" cy="1417638"/>
          </a:xfrm>
        </p:spPr>
        <p:txBody>
          <a:bodyPr/>
          <a:lstStyle/>
          <a:p>
            <a:r>
              <a:rPr lang="en-US" sz="3600" b="1" dirty="0" smtClean="0"/>
              <a:t>ETIOLOGY</a:t>
            </a:r>
            <a:r>
              <a:rPr lang="ar-SA" sz="3600" b="1" dirty="0" smtClean="0"/>
              <a:t>.</a:t>
            </a:r>
            <a:r>
              <a:rPr lang="ar-SA" sz="3600" dirty="0" smtClean="0"/>
              <a:t> </a:t>
            </a:r>
            <a:r>
              <a:rPr lang="en-US" sz="3600" dirty="0" smtClean="0"/>
              <a:t/>
            </a:r>
            <a:br>
              <a:rPr lang="en-US" sz="3600" dirty="0" smtClean="0"/>
            </a:br>
            <a:endParaRPr lang="en-US" sz="3600" dirty="0" smtClean="0"/>
          </a:p>
        </p:txBody>
      </p:sp>
      <p:sp>
        <p:nvSpPr>
          <p:cNvPr id="3" name="Content Placeholder 2"/>
          <p:cNvSpPr>
            <a:spLocks noGrp="1"/>
          </p:cNvSpPr>
          <p:nvPr>
            <p:ph idx="1"/>
          </p:nvPr>
        </p:nvSpPr>
        <p:spPr>
          <a:xfrm>
            <a:off x="428596" y="1214422"/>
            <a:ext cx="8229600" cy="5340350"/>
          </a:xfrm>
        </p:spPr>
        <p:txBody>
          <a:bodyPr rtlCol="0">
            <a:normAutofit lnSpcReduction="10000"/>
          </a:bodyPr>
          <a:lstStyle/>
          <a:p>
            <a:pPr marL="365760" indent="-256032" fontAlgn="auto">
              <a:spcAft>
                <a:spcPts val="0"/>
              </a:spcAft>
              <a:buClr>
                <a:schemeClr val="accent3"/>
              </a:buClr>
              <a:buFont typeface="Arial" pitchFamily="34" charset="0"/>
              <a:buChar char="•"/>
              <a:defRPr/>
            </a:pPr>
            <a:r>
              <a:rPr lang="en-US" dirty="0"/>
              <a:t>Unconjugated </a:t>
            </a:r>
            <a:r>
              <a:rPr lang="en-US" dirty="0" err="1"/>
              <a:t>hyperbilirubinemia</a:t>
            </a:r>
            <a:r>
              <a:rPr lang="en-US" dirty="0"/>
              <a:t> may be caused or increased by any factor </a:t>
            </a:r>
            <a:r>
              <a:rPr lang="en-US" dirty="0" smtClean="0"/>
              <a:t>that:</a:t>
            </a:r>
            <a:endParaRPr lang="en-US" dirty="0"/>
          </a:p>
          <a:p>
            <a:pPr marL="624078" indent="-514350" fontAlgn="auto">
              <a:spcAft>
                <a:spcPts val="0"/>
              </a:spcAft>
              <a:buClr>
                <a:schemeClr val="accent3"/>
              </a:buClr>
              <a:buFont typeface="+mj-lt"/>
              <a:buAutoNum type="arabicPeriod"/>
              <a:defRPr/>
            </a:pPr>
            <a:r>
              <a:rPr lang="en-US" dirty="0" smtClean="0">
                <a:hlinkClick r:id="rId2" action="ppaction://hlinksldjump"/>
              </a:rPr>
              <a:t>increases </a:t>
            </a:r>
            <a:r>
              <a:rPr lang="en-US" dirty="0">
                <a:hlinkClick r:id="rId2" action="ppaction://hlinksldjump"/>
              </a:rPr>
              <a:t>the load of bilirubin to be metabolized by the liver </a:t>
            </a:r>
            <a:r>
              <a:rPr lang="ar-SA" dirty="0"/>
              <a:t>(</a:t>
            </a:r>
            <a:r>
              <a:rPr lang="en-US" dirty="0"/>
              <a:t>hemolytic </a:t>
            </a:r>
            <a:r>
              <a:rPr lang="en-US" dirty="0" err="1"/>
              <a:t>anemias</a:t>
            </a:r>
            <a:r>
              <a:rPr lang="en-US" dirty="0"/>
              <a:t>, polycythemia, shortened red cell life as a result of immaturity or transfused cells, increased </a:t>
            </a:r>
            <a:r>
              <a:rPr lang="en-US" dirty="0" err="1"/>
              <a:t>enterohepatic</a:t>
            </a:r>
            <a:r>
              <a:rPr lang="en-US" dirty="0"/>
              <a:t> circulation, infection</a:t>
            </a:r>
            <a:r>
              <a:rPr lang="ar-SA" dirty="0"/>
              <a:t>)</a:t>
            </a:r>
            <a:r>
              <a:rPr lang="en-US" dirty="0"/>
              <a:t>; </a:t>
            </a:r>
          </a:p>
          <a:p>
            <a:pPr marL="624078" indent="-514350" fontAlgn="auto">
              <a:spcAft>
                <a:spcPts val="0"/>
              </a:spcAft>
              <a:buClr>
                <a:schemeClr val="accent3"/>
              </a:buClr>
              <a:buFont typeface="+mj-lt"/>
              <a:buAutoNum type="arabicPeriod"/>
              <a:defRPr/>
            </a:pPr>
            <a:r>
              <a:rPr lang="en-US" dirty="0" smtClean="0">
                <a:hlinkClick r:id="rId2" action="ppaction://hlinksldjump"/>
              </a:rPr>
              <a:t>damages </a:t>
            </a:r>
            <a:r>
              <a:rPr lang="en-US" dirty="0">
                <a:hlinkClick r:id="rId2" action="ppaction://hlinksldjump"/>
              </a:rPr>
              <a:t>or reduces the activity of the </a:t>
            </a:r>
            <a:r>
              <a:rPr lang="en-US" dirty="0" err="1">
                <a:hlinkClick r:id="rId2" action="ppaction://hlinksldjump"/>
              </a:rPr>
              <a:t>transferase</a:t>
            </a:r>
            <a:r>
              <a:rPr lang="en-US" dirty="0">
                <a:hlinkClick r:id="rId2" action="ppaction://hlinksldjump"/>
              </a:rPr>
              <a:t> enzyme or other related enzymes </a:t>
            </a:r>
            <a:r>
              <a:rPr lang="ar-SA" dirty="0">
                <a:hlinkClick r:id="rId2" action="ppaction://hlinksldjump"/>
              </a:rPr>
              <a:t>(</a:t>
            </a:r>
            <a:r>
              <a:rPr lang="en-US" dirty="0"/>
              <a:t>genetic deficiency, hypoxia, infection, thyroid deficiency</a:t>
            </a:r>
            <a:r>
              <a:rPr lang="ar-SA" dirty="0"/>
              <a:t>)</a:t>
            </a:r>
            <a:r>
              <a:rPr lang="en-US" dirty="0"/>
              <a:t>;</a:t>
            </a:r>
          </a:p>
          <a:p>
            <a:pPr marL="624078" indent="-514350" fontAlgn="auto">
              <a:spcAft>
                <a:spcPts val="0"/>
              </a:spcAft>
              <a:buClr>
                <a:schemeClr val="accent3"/>
              </a:buClr>
              <a:buFont typeface="+mj-lt"/>
              <a:buAutoNum type="arabicPeriod"/>
              <a:defRPr/>
            </a:pPr>
            <a:r>
              <a:rPr lang="ar-SA" dirty="0">
                <a:solidFill>
                  <a:srgbClr val="CC9900"/>
                </a:solidFill>
              </a:rPr>
              <a:t> </a:t>
            </a:r>
            <a:r>
              <a:rPr lang="en-US" u="sng" dirty="0" smtClean="0">
                <a:solidFill>
                  <a:srgbClr val="CC9900"/>
                </a:solidFill>
              </a:rPr>
              <a:t>competes </a:t>
            </a:r>
            <a:r>
              <a:rPr lang="en-US" u="sng" dirty="0">
                <a:solidFill>
                  <a:srgbClr val="CC9900"/>
                </a:solidFill>
              </a:rPr>
              <a:t>for or blocks the </a:t>
            </a:r>
            <a:r>
              <a:rPr lang="en-US" u="sng" dirty="0" err="1">
                <a:solidFill>
                  <a:srgbClr val="CC9900"/>
                </a:solidFill>
              </a:rPr>
              <a:t>transferase</a:t>
            </a:r>
            <a:r>
              <a:rPr lang="en-US" u="sng" dirty="0">
                <a:solidFill>
                  <a:srgbClr val="CC9900"/>
                </a:solidFill>
              </a:rPr>
              <a:t> </a:t>
            </a:r>
            <a:r>
              <a:rPr lang="en-US" u="sng" dirty="0" smtClean="0">
                <a:solidFill>
                  <a:srgbClr val="CC9900"/>
                </a:solidFill>
              </a:rPr>
              <a:t>enzyme</a:t>
            </a:r>
            <a:r>
              <a:rPr lang="en-US" dirty="0" smtClean="0">
                <a:solidFill>
                  <a:srgbClr val="CC9900"/>
                </a:solidFill>
              </a:rPr>
              <a:t> </a:t>
            </a:r>
            <a:r>
              <a:rPr lang="en-US" dirty="0" smtClean="0"/>
              <a:t>drugs </a:t>
            </a:r>
            <a:r>
              <a:rPr lang="en-US" dirty="0"/>
              <a:t>and other substances requiring </a:t>
            </a:r>
            <a:r>
              <a:rPr lang="en-US" dirty="0" err="1"/>
              <a:t>glucuronic</a:t>
            </a:r>
            <a:r>
              <a:rPr lang="en-US" dirty="0"/>
              <a:t> acid </a:t>
            </a:r>
            <a:r>
              <a:rPr lang="en-US" dirty="0" smtClean="0"/>
              <a:t>conjugation.  </a:t>
            </a:r>
            <a:endParaRPr lang="en-US" dirty="0"/>
          </a:p>
          <a:p>
            <a:pPr marL="624078" indent="-514350" fontAlgn="auto">
              <a:spcAft>
                <a:spcPts val="0"/>
              </a:spcAft>
              <a:buClr>
                <a:schemeClr val="accent3"/>
              </a:buClr>
              <a:buFont typeface="+mj-lt"/>
              <a:buAutoNum type="arabicPeriod"/>
              <a:defRPr/>
            </a:pPr>
            <a:r>
              <a:rPr lang="ar-SA" dirty="0" smtClean="0"/>
              <a:t> </a:t>
            </a:r>
            <a:r>
              <a:rPr lang="en-US" u="sng" dirty="0">
                <a:solidFill>
                  <a:srgbClr val="CC9900"/>
                </a:solidFill>
              </a:rPr>
              <a:t>leads to an absence or decreased amounts of the enzyme </a:t>
            </a:r>
            <a:r>
              <a:rPr lang="en-US" dirty="0"/>
              <a:t>or to reduction of bilirubin uptake by liver cells </a:t>
            </a:r>
            <a:r>
              <a:rPr lang="ar-SA" dirty="0"/>
              <a:t>(</a:t>
            </a:r>
            <a:r>
              <a:rPr lang="en-US" dirty="0"/>
              <a:t>genetic defect, and prematurity</a:t>
            </a:r>
            <a:r>
              <a:rPr lang="ar-SA" dirty="0"/>
              <a:t>). </a:t>
            </a:r>
            <a:endParaRPr lang="en-US" dirty="0"/>
          </a:p>
          <a:p>
            <a:pPr marL="365760" indent="-256032" fontAlgn="auto">
              <a:spcAft>
                <a:spcPts val="0"/>
              </a:spcAft>
              <a:buClr>
                <a:schemeClr val="accent3"/>
              </a:buClr>
              <a:buFont typeface="Arial" pitchFamily="34" charset="0"/>
              <a:buChar char="•"/>
              <a:defRPr/>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p:cNvSpPr/>
          <p:nvPr/>
        </p:nvSpPr>
        <p:spPr>
          <a:xfrm>
            <a:off x="5500694" y="714356"/>
            <a:ext cx="3286148" cy="2071702"/>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dirty="0">
                <a:hlinkClick r:id="rId3" action="ppaction://hlinksldjump"/>
              </a:rPr>
              <a:t>increases the load of </a:t>
            </a:r>
            <a:r>
              <a:rPr lang="en-US" dirty="0" err="1">
                <a:hlinkClick r:id="rId3" action="ppaction://hlinksldjump"/>
              </a:rPr>
              <a:t>bilirubin</a:t>
            </a:r>
            <a:r>
              <a:rPr lang="en-US" dirty="0">
                <a:hlinkClick r:id="rId3" action="ppaction://hlinksldjump"/>
              </a:rPr>
              <a:t> to be metabolized by the liver </a:t>
            </a:r>
            <a:r>
              <a:rPr lang="ar-SA" dirty="0"/>
              <a:t>(</a:t>
            </a:r>
            <a:endParaRPr lang="en-US" dirty="0"/>
          </a:p>
        </p:txBody>
      </p:sp>
      <p:pic>
        <p:nvPicPr>
          <p:cNvPr id="55" name="Picture 54" descr="05.jpg"/>
          <p:cNvPicPr>
            <a:picLocks noChangeAspect="1"/>
          </p:cNvPicPr>
          <p:nvPr/>
        </p:nvPicPr>
        <p:blipFill>
          <a:blip r:embed="rId4" cstate="print">
            <a:clrChange>
              <a:clrFrom>
                <a:srgbClr val="FCFBFF"/>
              </a:clrFrom>
              <a:clrTo>
                <a:srgbClr val="FCFBFF">
                  <a:alpha val="0"/>
                </a:srgbClr>
              </a:clrTo>
            </a:clrChange>
          </a:blip>
          <a:srcRect/>
          <a:stretch>
            <a:fillRect/>
          </a:stretch>
        </p:blipFill>
        <p:spPr bwMode="auto">
          <a:xfrm>
            <a:off x="7072313" y="1143000"/>
            <a:ext cx="2928937" cy="2343150"/>
          </a:xfrm>
          <a:prstGeom prst="rect">
            <a:avLst/>
          </a:prstGeom>
          <a:noFill/>
          <a:ln w="9525">
            <a:noFill/>
            <a:miter lim="800000"/>
            <a:headEnd/>
            <a:tailEnd/>
          </a:ln>
        </p:spPr>
      </p:pic>
      <p:sp>
        <p:nvSpPr>
          <p:cNvPr id="33" name="Parallelogram 32"/>
          <p:cNvSpPr/>
          <p:nvPr/>
        </p:nvSpPr>
        <p:spPr>
          <a:xfrm>
            <a:off x="714348" y="857232"/>
            <a:ext cx="2786082" cy="2286016"/>
          </a:xfrm>
          <a:prstGeom prst="parallelogram">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hlinkClick r:id="rId3" action="ppaction://hlinksldjump"/>
              </a:rPr>
              <a:t>damages or reduces the activity of the </a:t>
            </a:r>
            <a:r>
              <a:rPr lang="en-US" dirty="0" err="1">
                <a:hlinkClick r:id="rId3" action="ppaction://hlinksldjump"/>
              </a:rPr>
              <a:t>transferase</a:t>
            </a:r>
            <a:r>
              <a:rPr lang="en-US" dirty="0">
                <a:hlinkClick r:id="rId3" action="ppaction://hlinksldjump"/>
              </a:rPr>
              <a:t> enzyme or other related enzymes </a:t>
            </a:r>
            <a:endParaRPr lang="en-US" dirty="0"/>
          </a:p>
        </p:txBody>
      </p:sp>
      <p:pic>
        <p:nvPicPr>
          <p:cNvPr id="35" name="Picture 34" descr="04.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0" y="1643063"/>
            <a:ext cx="2857500" cy="2286000"/>
          </a:xfrm>
          <a:prstGeom prst="rect">
            <a:avLst/>
          </a:prstGeom>
          <a:noFill/>
          <a:ln w="9525">
            <a:noFill/>
            <a:miter lim="800000"/>
            <a:headEnd/>
            <a:tailEnd/>
          </a:ln>
        </p:spPr>
      </p:pic>
      <p:sp>
        <p:nvSpPr>
          <p:cNvPr id="40" name="Teardrop 39"/>
          <p:cNvSpPr/>
          <p:nvPr/>
        </p:nvSpPr>
        <p:spPr>
          <a:xfrm>
            <a:off x="4000500" y="4357688"/>
            <a:ext cx="214313" cy="571500"/>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9" name="TextBox 3"/>
          <p:cNvSpPr txBox="1">
            <a:spLocks noChangeArrowheads="1"/>
          </p:cNvSpPr>
          <p:nvPr/>
        </p:nvSpPr>
        <p:spPr bwMode="auto">
          <a:xfrm>
            <a:off x="3786188" y="0"/>
            <a:ext cx="454025" cy="369888"/>
          </a:xfrm>
          <a:prstGeom prst="rect">
            <a:avLst/>
          </a:prstGeom>
          <a:noFill/>
          <a:ln w="9525">
            <a:noFill/>
            <a:miter lim="800000"/>
            <a:headEnd/>
            <a:tailEnd/>
          </a:ln>
        </p:spPr>
        <p:txBody>
          <a:bodyPr wrap="none">
            <a:spAutoFit/>
          </a:bodyPr>
          <a:lstStyle/>
          <a:p>
            <a:r>
              <a:rPr lang="en-US"/>
              <a:t>HB</a:t>
            </a:r>
          </a:p>
        </p:txBody>
      </p:sp>
      <p:cxnSp>
        <p:nvCxnSpPr>
          <p:cNvPr id="6" name="Straight Arrow Connector 5"/>
          <p:cNvCxnSpPr/>
          <p:nvPr/>
        </p:nvCxnSpPr>
        <p:spPr>
          <a:xfrm rot="5400000">
            <a:off x="4399756" y="1243807"/>
            <a:ext cx="642937"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ight Brace 6"/>
          <p:cNvSpPr/>
          <p:nvPr/>
        </p:nvSpPr>
        <p:spPr>
          <a:xfrm rot="16200000">
            <a:off x="3821906" y="-107156"/>
            <a:ext cx="500063" cy="1285875"/>
          </a:xfrm>
          <a:prstGeom prst="rightBrace">
            <a:avLst>
              <a:gd name="adj1" fmla="val 3450"/>
              <a:gd name="adj2" fmla="val 45975"/>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422" name="TextBox 7"/>
          <p:cNvSpPr txBox="1">
            <a:spLocks noChangeArrowheads="1"/>
          </p:cNvSpPr>
          <p:nvPr/>
        </p:nvSpPr>
        <p:spPr bwMode="auto">
          <a:xfrm>
            <a:off x="3092450" y="701675"/>
            <a:ext cx="765175" cy="369888"/>
          </a:xfrm>
          <a:prstGeom prst="rect">
            <a:avLst/>
          </a:prstGeom>
          <a:noFill/>
          <a:ln w="9525">
            <a:noFill/>
            <a:miter lim="800000"/>
            <a:headEnd/>
            <a:tailEnd/>
          </a:ln>
        </p:spPr>
        <p:txBody>
          <a:bodyPr wrap="none">
            <a:spAutoFit/>
          </a:bodyPr>
          <a:lstStyle/>
          <a:p>
            <a:r>
              <a:rPr lang="en-US"/>
              <a:t>globin</a:t>
            </a:r>
          </a:p>
        </p:txBody>
      </p:sp>
      <p:sp>
        <p:nvSpPr>
          <p:cNvPr id="17423" name="TextBox 8"/>
          <p:cNvSpPr txBox="1">
            <a:spLocks noChangeArrowheads="1"/>
          </p:cNvSpPr>
          <p:nvPr/>
        </p:nvSpPr>
        <p:spPr bwMode="auto">
          <a:xfrm>
            <a:off x="4357688" y="642938"/>
            <a:ext cx="1643062" cy="369887"/>
          </a:xfrm>
          <a:prstGeom prst="rect">
            <a:avLst/>
          </a:prstGeom>
          <a:noFill/>
          <a:ln w="9525">
            <a:noFill/>
            <a:miter lim="800000"/>
            <a:headEnd/>
            <a:tailEnd/>
          </a:ln>
        </p:spPr>
        <p:txBody>
          <a:bodyPr>
            <a:spAutoFit/>
          </a:bodyPr>
          <a:lstStyle/>
          <a:p>
            <a:r>
              <a:rPr lang="en-US"/>
              <a:t>heme</a:t>
            </a:r>
          </a:p>
        </p:txBody>
      </p:sp>
      <p:sp>
        <p:nvSpPr>
          <p:cNvPr id="17424" name="TextBox 9"/>
          <p:cNvSpPr txBox="1">
            <a:spLocks noChangeArrowheads="1"/>
          </p:cNvSpPr>
          <p:nvPr/>
        </p:nvSpPr>
        <p:spPr bwMode="auto">
          <a:xfrm>
            <a:off x="4286250" y="1500188"/>
            <a:ext cx="1055688" cy="369887"/>
          </a:xfrm>
          <a:prstGeom prst="rect">
            <a:avLst/>
          </a:prstGeom>
          <a:noFill/>
          <a:ln w="9525">
            <a:noFill/>
            <a:miter lim="800000"/>
            <a:headEnd/>
            <a:tailEnd/>
          </a:ln>
        </p:spPr>
        <p:txBody>
          <a:bodyPr wrap="none">
            <a:spAutoFit/>
          </a:bodyPr>
          <a:lstStyle/>
          <a:p>
            <a:r>
              <a:rPr lang="en-US"/>
              <a:t>biliverdin</a:t>
            </a:r>
          </a:p>
        </p:txBody>
      </p:sp>
      <p:cxnSp>
        <p:nvCxnSpPr>
          <p:cNvPr id="13" name="Curved Connector 12"/>
          <p:cNvCxnSpPr/>
          <p:nvPr/>
        </p:nvCxnSpPr>
        <p:spPr>
          <a:xfrm rot="10800000" flipV="1">
            <a:off x="4143375" y="1143000"/>
            <a:ext cx="571500" cy="142875"/>
          </a:xfrm>
          <a:prstGeom prst="curvedConnector3">
            <a:avLst>
              <a:gd name="adj1" fmla="val 43962"/>
            </a:avLst>
          </a:prstGeom>
          <a:ln>
            <a:tailEnd type="arrow"/>
          </a:ln>
        </p:spPr>
        <p:style>
          <a:lnRef idx="1">
            <a:schemeClr val="accent1"/>
          </a:lnRef>
          <a:fillRef idx="0">
            <a:schemeClr val="accent1"/>
          </a:fillRef>
          <a:effectRef idx="0">
            <a:schemeClr val="accent1"/>
          </a:effectRef>
          <a:fontRef idx="minor">
            <a:schemeClr val="tx1"/>
          </a:fontRef>
        </p:style>
      </p:cxnSp>
      <p:sp>
        <p:nvSpPr>
          <p:cNvPr id="17426" name="TextBox 14"/>
          <p:cNvSpPr txBox="1">
            <a:spLocks noChangeArrowheads="1"/>
          </p:cNvSpPr>
          <p:nvPr/>
        </p:nvSpPr>
        <p:spPr bwMode="auto">
          <a:xfrm>
            <a:off x="3714750" y="1214438"/>
            <a:ext cx="557213" cy="369887"/>
          </a:xfrm>
          <a:prstGeom prst="rect">
            <a:avLst/>
          </a:prstGeom>
          <a:noFill/>
          <a:ln w="9525">
            <a:noFill/>
            <a:miter lim="800000"/>
            <a:headEnd/>
            <a:tailEnd/>
          </a:ln>
        </p:spPr>
        <p:txBody>
          <a:bodyPr wrap="none">
            <a:spAutoFit/>
          </a:bodyPr>
          <a:lstStyle/>
          <a:p>
            <a:r>
              <a:rPr lang="en-US"/>
              <a:t>iron</a:t>
            </a:r>
          </a:p>
        </p:txBody>
      </p:sp>
      <p:cxnSp>
        <p:nvCxnSpPr>
          <p:cNvPr id="17" name="Straight Arrow Connector 16"/>
          <p:cNvCxnSpPr>
            <a:stCxn id="17424" idx="2"/>
          </p:cNvCxnSpPr>
          <p:nvPr/>
        </p:nvCxnSpPr>
        <p:spPr>
          <a:xfrm rot="5400000">
            <a:off x="4521201" y="2135187"/>
            <a:ext cx="558800" cy="2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28" name="TextBox 17"/>
          <p:cNvSpPr txBox="1">
            <a:spLocks noChangeArrowheads="1"/>
          </p:cNvSpPr>
          <p:nvPr/>
        </p:nvSpPr>
        <p:spPr bwMode="auto">
          <a:xfrm>
            <a:off x="4000500" y="2286000"/>
            <a:ext cx="2327275" cy="369888"/>
          </a:xfrm>
          <a:prstGeom prst="rect">
            <a:avLst/>
          </a:prstGeom>
          <a:noFill/>
          <a:ln w="9525">
            <a:noFill/>
            <a:miter lim="800000"/>
            <a:headEnd/>
            <a:tailEnd/>
          </a:ln>
        </p:spPr>
        <p:txBody>
          <a:bodyPr wrap="none">
            <a:spAutoFit/>
          </a:bodyPr>
          <a:lstStyle/>
          <a:p>
            <a:r>
              <a:rPr lang="en-US"/>
              <a:t>Unconjugated bilirubin</a:t>
            </a:r>
          </a:p>
        </p:txBody>
      </p:sp>
      <p:cxnSp>
        <p:nvCxnSpPr>
          <p:cNvPr id="20" name="Straight Arrow Connector 19"/>
          <p:cNvCxnSpPr/>
          <p:nvPr/>
        </p:nvCxnSpPr>
        <p:spPr>
          <a:xfrm rot="5400000">
            <a:off x="4037013" y="3178175"/>
            <a:ext cx="1214437"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Plus 20"/>
          <p:cNvSpPr/>
          <p:nvPr/>
        </p:nvSpPr>
        <p:spPr>
          <a:xfrm>
            <a:off x="4214813" y="2786063"/>
            <a:ext cx="285750" cy="2857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31" name="TextBox 21"/>
          <p:cNvSpPr txBox="1">
            <a:spLocks noChangeArrowheads="1"/>
          </p:cNvSpPr>
          <p:nvPr/>
        </p:nvSpPr>
        <p:spPr bwMode="auto">
          <a:xfrm flipH="1">
            <a:off x="3214688" y="2714625"/>
            <a:ext cx="1000125" cy="369888"/>
          </a:xfrm>
          <a:prstGeom prst="rect">
            <a:avLst/>
          </a:prstGeom>
          <a:solidFill>
            <a:srgbClr val="FFFF00"/>
          </a:solidFill>
          <a:ln w="9525">
            <a:noFill/>
            <a:miter lim="800000"/>
            <a:headEnd/>
            <a:tailEnd/>
          </a:ln>
        </p:spPr>
        <p:txBody>
          <a:bodyPr>
            <a:spAutoFit/>
          </a:bodyPr>
          <a:lstStyle/>
          <a:p>
            <a:r>
              <a:rPr lang="en-US"/>
              <a:t>albumin</a:t>
            </a:r>
          </a:p>
        </p:txBody>
      </p:sp>
      <p:sp>
        <p:nvSpPr>
          <p:cNvPr id="24" name="Right Triangle 23"/>
          <p:cNvSpPr/>
          <p:nvPr/>
        </p:nvSpPr>
        <p:spPr>
          <a:xfrm rot="8160557">
            <a:off x="3373438" y="3681413"/>
            <a:ext cx="2074862" cy="1295400"/>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33" name="TextBox 24"/>
          <p:cNvSpPr txBox="1">
            <a:spLocks noChangeArrowheads="1"/>
          </p:cNvSpPr>
          <p:nvPr/>
        </p:nvSpPr>
        <p:spPr bwMode="auto">
          <a:xfrm>
            <a:off x="2000250" y="3214688"/>
            <a:ext cx="1800225" cy="369887"/>
          </a:xfrm>
          <a:prstGeom prst="rect">
            <a:avLst/>
          </a:prstGeom>
          <a:noFill/>
          <a:ln w="9525">
            <a:noFill/>
            <a:miter lim="800000"/>
            <a:headEnd/>
            <a:tailEnd/>
          </a:ln>
        </p:spPr>
        <p:txBody>
          <a:bodyPr wrap="none">
            <a:spAutoFit/>
          </a:bodyPr>
          <a:lstStyle/>
          <a:p>
            <a:r>
              <a:rPr lang="en-US"/>
              <a:t>2 Glocoronic acid</a:t>
            </a:r>
          </a:p>
        </p:txBody>
      </p:sp>
      <p:cxnSp>
        <p:nvCxnSpPr>
          <p:cNvPr id="27" name="Curved Connector 26"/>
          <p:cNvCxnSpPr/>
          <p:nvPr/>
        </p:nvCxnSpPr>
        <p:spPr>
          <a:xfrm>
            <a:off x="3714750" y="3500438"/>
            <a:ext cx="642938" cy="285750"/>
          </a:xfrm>
          <a:prstGeom prst="curvedConnector3">
            <a:avLst>
              <a:gd name="adj1" fmla="val 61851"/>
            </a:avLst>
          </a:prstGeom>
          <a:ln>
            <a:tailEnd type="arrow"/>
          </a:ln>
        </p:spPr>
        <p:style>
          <a:lnRef idx="1">
            <a:schemeClr val="accent1"/>
          </a:lnRef>
          <a:fillRef idx="0">
            <a:schemeClr val="accent1"/>
          </a:fillRef>
          <a:effectRef idx="0">
            <a:schemeClr val="accent1"/>
          </a:effectRef>
          <a:fontRef idx="minor">
            <a:schemeClr val="tx1"/>
          </a:fontRef>
        </p:style>
      </p:cxnSp>
      <p:sp>
        <p:nvSpPr>
          <p:cNvPr id="17435" name="TextBox 35"/>
          <p:cNvSpPr txBox="1">
            <a:spLocks noChangeArrowheads="1"/>
          </p:cNvSpPr>
          <p:nvPr/>
        </p:nvSpPr>
        <p:spPr bwMode="auto">
          <a:xfrm>
            <a:off x="4429125" y="3357563"/>
            <a:ext cx="850900" cy="369887"/>
          </a:xfrm>
          <a:prstGeom prst="rect">
            <a:avLst/>
          </a:prstGeom>
          <a:solidFill>
            <a:srgbClr val="FFFF00"/>
          </a:solidFill>
          <a:ln w="9525">
            <a:noFill/>
            <a:miter lim="800000"/>
            <a:headEnd/>
            <a:tailEnd/>
          </a:ln>
        </p:spPr>
        <p:txBody>
          <a:bodyPr wrap="none">
            <a:spAutoFit/>
          </a:bodyPr>
          <a:lstStyle/>
          <a:p>
            <a:r>
              <a:rPr lang="en-US"/>
              <a:t>UDPGT</a:t>
            </a:r>
          </a:p>
        </p:txBody>
      </p:sp>
      <p:sp>
        <p:nvSpPr>
          <p:cNvPr id="17436" name="TextBox 38"/>
          <p:cNvSpPr txBox="1">
            <a:spLocks noChangeArrowheads="1"/>
          </p:cNvSpPr>
          <p:nvPr/>
        </p:nvSpPr>
        <p:spPr bwMode="auto">
          <a:xfrm>
            <a:off x="3795713" y="3998913"/>
            <a:ext cx="2305050" cy="369887"/>
          </a:xfrm>
          <a:prstGeom prst="rect">
            <a:avLst/>
          </a:prstGeom>
          <a:noFill/>
          <a:ln w="9525">
            <a:noFill/>
            <a:miter lim="800000"/>
            <a:headEnd/>
            <a:tailEnd/>
          </a:ln>
        </p:spPr>
        <p:txBody>
          <a:bodyPr wrap="none">
            <a:spAutoFit/>
          </a:bodyPr>
          <a:lstStyle/>
          <a:p>
            <a:r>
              <a:rPr lang="en-US"/>
              <a:t>Bilirubin diglocoronide</a:t>
            </a:r>
          </a:p>
        </p:txBody>
      </p:sp>
      <p:sp>
        <p:nvSpPr>
          <p:cNvPr id="41" name="Can 40"/>
          <p:cNvSpPr/>
          <p:nvPr/>
        </p:nvSpPr>
        <p:spPr>
          <a:xfrm rot="16200000">
            <a:off x="4214812" y="2500313"/>
            <a:ext cx="785813" cy="5500688"/>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5" name="Straight Arrow Connector 44"/>
          <p:cNvCxnSpPr/>
          <p:nvPr/>
        </p:nvCxnSpPr>
        <p:spPr>
          <a:xfrm rot="5400000">
            <a:off x="3785394" y="4715669"/>
            <a:ext cx="7143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39" name="TextBox 45"/>
          <p:cNvSpPr txBox="1">
            <a:spLocks noChangeArrowheads="1"/>
          </p:cNvSpPr>
          <p:nvPr/>
        </p:nvSpPr>
        <p:spPr bwMode="auto">
          <a:xfrm>
            <a:off x="3500438" y="5000625"/>
            <a:ext cx="1373187" cy="369888"/>
          </a:xfrm>
          <a:prstGeom prst="rect">
            <a:avLst/>
          </a:prstGeom>
          <a:noFill/>
          <a:ln w="9525">
            <a:noFill/>
            <a:miter lim="800000"/>
            <a:headEnd/>
            <a:tailEnd/>
          </a:ln>
        </p:spPr>
        <p:txBody>
          <a:bodyPr wrap="none">
            <a:spAutoFit/>
          </a:bodyPr>
          <a:lstStyle/>
          <a:p>
            <a:r>
              <a:rPr lang="en-US"/>
              <a:t>urobilinogen</a:t>
            </a:r>
          </a:p>
        </p:txBody>
      </p:sp>
      <p:sp>
        <p:nvSpPr>
          <p:cNvPr id="47" name="Right Brace 46"/>
          <p:cNvSpPr/>
          <p:nvPr/>
        </p:nvSpPr>
        <p:spPr>
          <a:xfrm rot="16200000">
            <a:off x="3929062" y="3429001"/>
            <a:ext cx="714375" cy="4286250"/>
          </a:xfrm>
          <a:prstGeom prst="rightBrace">
            <a:avLst>
              <a:gd name="adj1" fmla="val 10667"/>
              <a:gd name="adj2" fmla="val 46952"/>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441" name="TextBox 47"/>
          <p:cNvSpPr txBox="1">
            <a:spLocks noChangeArrowheads="1"/>
          </p:cNvSpPr>
          <p:nvPr/>
        </p:nvSpPr>
        <p:spPr bwMode="auto">
          <a:xfrm>
            <a:off x="1643063" y="5929313"/>
            <a:ext cx="1158875" cy="369887"/>
          </a:xfrm>
          <a:prstGeom prst="rect">
            <a:avLst/>
          </a:prstGeom>
          <a:noFill/>
          <a:ln w="9525">
            <a:noFill/>
            <a:miter lim="800000"/>
            <a:headEnd/>
            <a:tailEnd/>
          </a:ln>
        </p:spPr>
        <p:txBody>
          <a:bodyPr wrap="none">
            <a:spAutoFit/>
          </a:bodyPr>
          <a:lstStyle/>
          <a:p>
            <a:r>
              <a:rPr lang="en-US"/>
              <a:t>stercobilin</a:t>
            </a:r>
          </a:p>
        </p:txBody>
      </p:sp>
      <p:sp>
        <p:nvSpPr>
          <p:cNvPr id="17442" name="TextBox 48"/>
          <p:cNvSpPr txBox="1">
            <a:spLocks noChangeArrowheads="1"/>
          </p:cNvSpPr>
          <p:nvPr/>
        </p:nvSpPr>
        <p:spPr bwMode="auto">
          <a:xfrm>
            <a:off x="5357813" y="5786438"/>
            <a:ext cx="2500312" cy="369887"/>
          </a:xfrm>
          <a:prstGeom prst="rect">
            <a:avLst/>
          </a:prstGeom>
          <a:noFill/>
          <a:ln w="9525">
            <a:noFill/>
            <a:miter lim="800000"/>
            <a:headEnd/>
            <a:tailEnd/>
          </a:ln>
        </p:spPr>
        <p:txBody>
          <a:bodyPr>
            <a:spAutoFit/>
          </a:bodyPr>
          <a:lstStyle/>
          <a:p>
            <a:r>
              <a:rPr lang="en-US"/>
              <a:t>Reabsorbed to blood</a:t>
            </a:r>
          </a:p>
        </p:txBody>
      </p:sp>
      <p:cxnSp>
        <p:nvCxnSpPr>
          <p:cNvPr id="56" name="Straight Connector 55"/>
          <p:cNvCxnSpPr/>
          <p:nvPr/>
        </p:nvCxnSpPr>
        <p:spPr>
          <a:xfrm rot="5400000">
            <a:off x="3821906" y="5679282"/>
            <a:ext cx="642937" cy="0"/>
          </a:xfrm>
          <a:prstGeom prst="line">
            <a:avLst/>
          </a:prstGeom>
        </p:spPr>
        <p:style>
          <a:lnRef idx="1">
            <a:schemeClr val="accent1"/>
          </a:lnRef>
          <a:fillRef idx="0">
            <a:schemeClr val="accent1"/>
          </a:fillRef>
          <a:effectRef idx="0">
            <a:schemeClr val="accent1"/>
          </a:effectRef>
          <a:fontRef idx="minor">
            <a:schemeClr val="tx1"/>
          </a:fontRef>
        </p:style>
      </p:cxnSp>
      <p:sp>
        <p:nvSpPr>
          <p:cNvPr id="17444" name="TextBox 57"/>
          <p:cNvSpPr txBox="1">
            <a:spLocks noChangeArrowheads="1"/>
          </p:cNvSpPr>
          <p:nvPr/>
        </p:nvSpPr>
        <p:spPr bwMode="auto">
          <a:xfrm>
            <a:off x="3357563" y="5934075"/>
            <a:ext cx="1643062" cy="923925"/>
          </a:xfrm>
          <a:prstGeom prst="rect">
            <a:avLst/>
          </a:prstGeom>
          <a:noFill/>
          <a:ln w="9525">
            <a:noFill/>
            <a:miter lim="800000"/>
            <a:headEnd/>
            <a:tailEnd/>
          </a:ln>
        </p:spPr>
        <p:txBody>
          <a:bodyPr>
            <a:spAutoFit/>
          </a:bodyPr>
          <a:lstStyle/>
          <a:p>
            <a:r>
              <a:rPr lang="en-US"/>
              <a:t>Absorbed back to liver by</a:t>
            </a:r>
          </a:p>
          <a:p>
            <a:r>
              <a:rPr lang="en-US"/>
              <a:t>E.H circulation</a:t>
            </a:r>
          </a:p>
        </p:txBody>
      </p:sp>
      <p:sp>
        <p:nvSpPr>
          <p:cNvPr id="2" name="Action Button: Return 1">
            <a:hlinkClick r:id="rId3" action="ppaction://hlinksldjump" highlightClick="1"/>
          </p:cNvPr>
          <p:cNvSpPr/>
          <p:nvPr/>
        </p:nvSpPr>
        <p:spPr>
          <a:xfrm>
            <a:off x="8215338" y="5857892"/>
            <a:ext cx="714380" cy="714380"/>
          </a:xfrm>
          <a:prstGeom prst="actionButtonReturn">
            <a:avLst/>
          </a:pr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2" name="Straight Arrow Connector 31"/>
          <p:cNvCxnSpPr/>
          <p:nvPr/>
        </p:nvCxnSpPr>
        <p:spPr>
          <a:xfrm rot="10800000">
            <a:off x="5000625" y="928688"/>
            <a:ext cx="714375" cy="4286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Cloud Callout 33"/>
          <p:cNvSpPr/>
          <p:nvPr/>
        </p:nvSpPr>
        <p:spPr>
          <a:xfrm>
            <a:off x="0" y="3286125"/>
            <a:ext cx="1714500" cy="1857375"/>
          </a:xfrm>
          <a:prstGeom prst="cloudCallout">
            <a:avLst>
              <a:gd name="adj1" fmla="val 17116"/>
              <a:gd name="adj2" fmla="val -66525"/>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t>genetic deficiency, hypoxia, infection, thyroid deficiency</a:t>
            </a:r>
          </a:p>
        </p:txBody>
      </p:sp>
      <p:cxnSp>
        <p:nvCxnSpPr>
          <p:cNvPr id="37" name="Straight Arrow Connector 36"/>
          <p:cNvCxnSpPr/>
          <p:nvPr/>
        </p:nvCxnSpPr>
        <p:spPr>
          <a:xfrm>
            <a:off x="3214688" y="2143125"/>
            <a:ext cx="142875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2" name="Parallelogram 41"/>
          <p:cNvSpPr/>
          <p:nvPr/>
        </p:nvSpPr>
        <p:spPr>
          <a:xfrm>
            <a:off x="642910" y="3143248"/>
            <a:ext cx="2428892" cy="2143140"/>
          </a:xfrm>
          <a:prstGeom prst="parallelogram">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ar-SA" dirty="0"/>
              <a:t> </a:t>
            </a:r>
            <a:r>
              <a:rPr lang="en-US" u="sng" dirty="0">
                <a:solidFill>
                  <a:schemeClr val="accent2">
                    <a:lumMod val="60000"/>
                    <a:lumOff val="40000"/>
                  </a:schemeClr>
                </a:solidFill>
              </a:rPr>
              <a:t>leads to an absence or decreased amounts of the enzyme </a:t>
            </a:r>
            <a:endParaRPr lang="en-US" dirty="0"/>
          </a:p>
        </p:txBody>
      </p:sp>
      <p:sp>
        <p:nvSpPr>
          <p:cNvPr id="44" name="Parallelogram 43"/>
          <p:cNvSpPr/>
          <p:nvPr/>
        </p:nvSpPr>
        <p:spPr>
          <a:xfrm>
            <a:off x="6143636" y="2643182"/>
            <a:ext cx="2571768" cy="2357454"/>
          </a:xfrm>
          <a:prstGeom prst="parallelogram">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u="sng" dirty="0">
                <a:solidFill>
                  <a:schemeClr val="accent2">
                    <a:lumMod val="60000"/>
                    <a:lumOff val="40000"/>
                  </a:schemeClr>
                </a:solidFill>
              </a:rPr>
              <a:t>competes for or blocks the </a:t>
            </a:r>
            <a:r>
              <a:rPr lang="en-US" u="sng" dirty="0" err="1">
                <a:solidFill>
                  <a:schemeClr val="accent2">
                    <a:lumMod val="60000"/>
                    <a:lumOff val="40000"/>
                  </a:schemeClr>
                </a:solidFill>
              </a:rPr>
              <a:t>transferase</a:t>
            </a:r>
            <a:r>
              <a:rPr lang="en-US" u="sng" dirty="0">
                <a:solidFill>
                  <a:schemeClr val="accent2">
                    <a:lumMod val="60000"/>
                    <a:lumOff val="40000"/>
                  </a:schemeClr>
                </a:solidFill>
              </a:rPr>
              <a:t> enzyme</a:t>
            </a:r>
            <a:r>
              <a:rPr lang="en-US" dirty="0"/>
              <a:t> </a:t>
            </a:r>
          </a:p>
        </p:txBody>
      </p:sp>
      <p:cxnSp>
        <p:nvCxnSpPr>
          <p:cNvPr id="48" name="Straight Arrow Connector 47"/>
          <p:cNvCxnSpPr>
            <a:stCxn id="44" idx="5"/>
          </p:cNvCxnSpPr>
          <p:nvPr/>
        </p:nvCxnSpPr>
        <p:spPr>
          <a:xfrm rot="10800000">
            <a:off x="5357813" y="3500438"/>
            <a:ext cx="1081087" cy="3222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0" name="Straight Arrow Connector 49"/>
          <p:cNvCxnSpPr>
            <a:endCxn id="17435" idx="1"/>
          </p:cNvCxnSpPr>
          <p:nvPr/>
        </p:nvCxnSpPr>
        <p:spPr>
          <a:xfrm flipV="1">
            <a:off x="2928938" y="3541713"/>
            <a:ext cx="1500187" cy="3873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1" name="Cloud Callout 50"/>
          <p:cNvSpPr/>
          <p:nvPr/>
        </p:nvSpPr>
        <p:spPr>
          <a:xfrm>
            <a:off x="1143000" y="5000625"/>
            <a:ext cx="2214563" cy="1214438"/>
          </a:xfrm>
          <a:prstGeom prst="cloudCallout">
            <a:avLst>
              <a:gd name="adj1" fmla="val -54382"/>
              <a:gd name="adj2" fmla="val -55146"/>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genetic defect, and prematurity</a:t>
            </a:r>
          </a:p>
        </p:txBody>
      </p:sp>
      <p:pic>
        <p:nvPicPr>
          <p:cNvPr id="52" name="Picture 51" descr="20.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285750" y="4143375"/>
            <a:ext cx="2000250" cy="1600200"/>
          </a:xfrm>
          <a:prstGeom prst="rect">
            <a:avLst/>
          </a:prstGeom>
          <a:noFill/>
          <a:ln w="9525">
            <a:noFill/>
            <a:miter lim="800000"/>
            <a:headEnd/>
            <a:tailEnd/>
          </a:ln>
        </p:spPr>
      </p:pic>
      <p:sp>
        <p:nvSpPr>
          <p:cNvPr id="54" name="Cloud Callout 53"/>
          <p:cNvSpPr/>
          <p:nvPr/>
        </p:nvSpPr>
        <p:spPr>
          <a:xfrm>
            <a:off x="5357813" y="3429000"/>
            <a:ext cx="3429000" cy="3429000"/>
          </a:xfrm>
          <a:prstGeom prst="cloudCallout">
            <a:avLst>
              <a:gd name="adj1" fmla="val 35278"/>
              <a:gd name="adj2" fmla="val -81943"/>
            </a:avLst>
          </a:prstGeom>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marL="285750" indent="-285750" fontAlgn="auto">
              <a:spcBef>
                <a:spcPts val="0"/>
              </a:spcBef>
              <a:spcAft>
                <a:spcPts val="0"/>
              </a:spcAft>
              <a:buFont typeface="Wingdings" pitchFamily="2" charset="2"/>
              <a:buChar char="q"/>
              <a:defRPr/>
            </a:pPr>
            <a:endParaRPr lang="en-US" sz="1600" dirty="0"/>
          </a:p>
          <a:p>
            <a:pPr marL="285750" indent="-285750" fontAlgn="auto">
              <a:spcBef>
                <a:spcPts val="0"/>
              </a:spcBef>
              <a:spcAft>
                <a:spcPts val="0"/>
              </a:spcAft>
              <a:buFont typeface="Wingdings" pitchFamily="2" charset="2"/>
              <a:buChar char="q"/>
              <a:defRPr/>
            </a:pPr>
            <a:endParaRPr lang="en-US" sz="1600" dirty="0"/>
          </a:p>
          <a:p>
            <a:pPr marL="285750" indent="-285750" algn="ctr" fontAlgn="auto">
              <a:spcBef>
                <a:spcPts val="0"/>
              </a:spcBef>
              <a:spcAft>
                <a:spcPts val="0"/>
              </a:spcAft>
              <a:buFont typeface="Wingdings" pitchFamily="2" charset="2"/>
              <a:buChar char="q"/>
              <a:defRPr/>
            </a:pPr>
            <a:r>
              <a:rPr lang="en-US" sz="1600" dirty="0"/>
              <a:t>hemolytic </a:t>
            </a:r>
            <a:r>
              <a:rPr lang="en-US" sz="1600" dirty="0" err="1"/>
              <a:t>anemias</a:t>
            </a:r>
            <a:r>
              <a:rPr lang="en-US" sz="1600" dirty="0"/>
              <a:t> </a:t>
            </a:r>
          </a:p>
          <a:p>
            <a:pPr marL="285750" indent="-285750" fontAlgn="auto">
              <a:spcBef>
                <a:spcPts val="0"/>
              </a:spcBef>
              <a:spcAft>
                <a:spcPts val="0"/>
              </a:spcAft>
              <a:buFont typeface="Wingdings" pitchFamily="2" charset="2"/>
              <a:buChar char="q"/>
              <a:defRPr/>
            </a:pPr>
            <a:r>
              <a:rPr lang="en-US" sz="1600" dirty="0" err="1"/>
              <a:t>polycythemia</a:t>
            </a:r>
            <a:r>
              <a:rPr lang="en-US" sz="1600" dirty="0"/>
              <a:t>,</a:t>
            </a:r>
          </a:p>
          <a:p>
            <a:pPr marL="342900" indent="-342900" fontAlgn="auto">
              <a:spcBef>
                <a:spcPts val="0"/>
              </a:spcBef>
              <a:spcAft>
                <a:spcPts val="0"/>
              </a:spcAft>
              <a:buFont typeface="Wingdings" pitchFamily="2" charset="2"/>
              <a:buChar char="q"/>
              <a:defRPr/>
            </a:pPr>
            <a:r>
              <a:rPr lang="en-US" sz="1600" dirty="0"/>
              <a:t> shortened red cell life as a result of immaturity or transfused cells,</a:t>
            </a:r>
          </a:p>
          <a:p>
            <a:pPr marL="342900" indent="-342900" fontAlgn="auto">
              <a:spcBef>
                <a:spcPts val="0"/>
              </a:spcBef>
              <a:spcAft>
                <a:spcPts val="0"/>
              </a:spcAft>
              <a:buFont typeface="Wingdings" pitchFamily="2" charset="2"/>
              <a:buChar char="q"/>
              <a:defRPr/>
            </a:pPr>
            <a:r>
              <a:rPr lang="en-US" sz="1600" dirty="0"/>
              <a:t> increased </a:t>
            </a:r>
            <a:r>
              <a:rPr lang="en-US" sz="1600" dirty="0" err="1"/>
              <a:t>enterohepatic</a:t>
            </a:r>
            <a:r>
              <a:rPr lang="en-US" sz="1600" dirty="0"/>
              <a:t> circulation,</a:t>
            </a:r>
          </a:p>
          <a:p>
            <a:pPr marL="342900" indent="-342900" fontAlgn="auto">
              <a:spcBef>
                <a:spcPts val="0"/>
              </a:spcBef>
              <a:spcAft>
                <a:spcPts val="0"/>
              </a:spcAft>
              <a:buFont typeface="Wingdings" pitchFamily="2" charset="2"/>
              <a:buChar char="q"/>
              <a:defRPr/>
            </a:pPr>
            <a:r>
              <a:rPr lang="en-US" sz="1600" dirty="0"/>
              <a:t> infection</a:t>
            </a:r>
          </a:p>
          <a:p>
            <a:pPr algn="ctr">
              <a:defRPr/>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iterate type="lt">
                                    <p:tmPct val="0"/>
                                  </p:iterate>
                                  <p:childTnLst>
                                    <p:set>
                                      <p:cBhvr>
                                        <p:cTn id="6" dur="1" fill="hold">
                                          <p:stCondLst>
                                            <p:cond delay="0"/>
                                          </p:stCondLst>
                                        </p:cTn>
                                        <p:tgtEl>
                                          <p:spTgt spid="53"/>
                                        </p:tgtEl>
                                        <p:attrNameLst>
                                          <p:attrName>style.visibility</p:attrName>
                                        </p:attrNameLst>
                                      </p:cBhvr>
                                      <p:to>
                                        <p:strVal val="visible"/>
                                      </p:to>
                                    </p:set>
                                    <p:animEffect transition="in" filter="wedge">
                                      <p:cBhvr>
                                        <p:cTn id="7" dur="2000"/>
                                        <p:tgtEl>
                                          <p:spTgt spid="53"/>
                                        </p:tgtEl>
                                      </p:cBhvr>
                                    </p:animEffect>
                                  </p:childTnLst>
                                </p:cTn>
                              </p:par>
                              <p:par>
                                <p:cTn id="8" presetID="20" presetClass="entr" presetSubtype="0" fill="hold" nodeType="withEffect">
                                  <p:stCondLst>
                                    <p:cond delay="0"/>
                                  </p:stCondLst>
                                  <p:iterate type="lt">
                                    <p:tmPct val="0"/>
                                  </p:iterate>
                                  <p:childTnLst>
                                    <p:set>
                                      <p:cBhvr>
                                        <p:cTn id="9" dur="1" fill="hold">
                                          <p:stCondLst>
                                            <p:cond delay="0"/>
                                          </p:stCondLst>
                                        </p:cTn>
                                        <p:tgtEl>
                                          <p:spTgt spid="55"/>
                                        </p:tgtEl>
                                        <p:attrNameLst>
                                          <p:attrName>style.visibility</p:attrName>
                                        </p:attrNameLst>
                                      </p:cBhvr>
                                      <p:to>
                                        <p:strVal val="visible"/>
                                      </p:to>
                                    </p:set>
                                    <p:animEffect transition="in" filter="wedge">
                                      <p:cBhvr>
                                        <p:cTn id="10" dur="2000"/>
                                        <p:tgtEl>
                                          <p:spTgt spid="55"/>
                                        </p:tgtEl>
                                      </p:cBhvr>
                                    </p:animEffect>
                                  </p:childTnLst>
                                </p:cTn>
                              </p:par>
                              <p:par>
                                <p:cTn id="11" presetID="20" presetClass="entr" presetSubtype="0" fill="hold" grpId="0" nodeType="withEffect">
                                  <p:stCondLst>
                                    <p:cond delay="0"/>
                                  </p:stCondLst>
                                  <p:iterate type="lt">
                                    <p:tmPct val="0"/>
                                  </p:iterate>
                                  <p:childTnLst>
                                    <p:set>
                                      <p:cBhvr>
                                        <p:cTn id="12" dur="1" fill="hold">
                                          <p:stCondLst>
                                            <p:cond delay="0"/>
                                          </p:stCondLst>
                                        </p:cTn>
                                        <p:tgtEl>
                                          <p:spTgt spid="54"/>
                                        </p:tgtEl>
                                        <p:attrNameLst>
                                          <p:attrName>style.visibility</p:attrName>
                                        </p:attrNameLst>
                                      </p:cBhvr>
                                      <p:to>
                                        <p:strVal val="visible"/>
                                      </p:to>
                                    </p:set>
                                    <p:animEffect transition="in" filter="wedge">
                                      <p:cBhvr>
                                        <p:cTn id="13" dur="2000"/>
                                        <p:tgtEl>
                                          <p:spTgt spid="54"/>
                                        </p:tgtEl>
                                      </p:cBhvr>
                                    </p:animEffect>
                                  </p:childTnLst>
                                </p:cTn>
                              </p:par>
                              <p:par>
                                <p:cTn id="14" presetID="20" presetClass="entr" presetSubtype="0" fill="hold" nodeType="withEffect">
                                  <p:stCondLst>
                                    <p:cond delay="0"/>
                                  </p:stCondLst>
                                  <p:iterate type="lt">
                                    <p:tmPct val="0"/>
                                  </p:iterate>
                                  <p:childTnLst>
                                    <p:set>
                                      <p:cBhvr>
                                        <p:cTn id="15" dur="1" fill="hold">
                                          <p:stCondLst>
                                            <p:cond delay="0"/>
                                          </p:stCondLst>
                                        </p:cTn>
                                        <p:tgtEl>
                                          <p:spTgt spid="32"/>
                                        </p:tgtEl>
                                        <p:attrNameLst>
                                          <p:attrName>style.visibility</p:attrName>
                                        </p:attrNameLst>
                                      </p:cBhvr>
                                      <p:to>
                                        <p:strVal val="visible"/>
                                      </p:to>
                                    </p:set>
                                    <p:animEffect transition="in" filter="wedge">
                                      <p:cBhvr>
                                        <p:cTn id="16" dur="2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iterate type="lt">
                                    <p:tmPct val="0"/>
                                  </p:iterate>
                                  <p:childTnLst>
                                    <p:animEffect transition="out" filter="blinds(horizontal)">
                                      <p:cBhvr>
                                        <p:cTn id="20" dur="500"/>
                                        <p:tgtEl>
                                          <p:spTgt spid="55"/>
                                        </p:tgtEl>
                                      </p:cBhvr>
                                    </p:animEffect>
                                    <p:set>
                                      <p:cBhvr>
                                        <p:cTn id="21" dur="1" fill="hold">
                                          <p:stCondLst>
                                            <p:cond delay="499"/>
                                          </p:stCondLst>
                                        </p:cTn>
                                        <p:tgtEl>
                                          <p:spTgt spid="55"/>
                                        </p:tgtEl>
                                        <p:attrNameLst>
                                          <p:attrName>style.visibility</p:attrName>
                                        </p:attrNameLst>
                                      </p:cBhvr>
                                      <p:to>
                                        <p:strVal val="hidden"/>
                                      </p:to>
                                    </p:set>
                                  </p:childTnLst>
                                </p:cTn>
                              </p:par>
                              <p:par>
                                <p:cTn id="22" presetID="3" presetClass="exit" presetSubtype="10" fill="hold" nodeType="withEffect">
                                  <p:stCondLst>
                                    <p:cond delay="0"/>
                                  </p:stCondLst>
                                  <p:iterate type="lt">
                                    <p:tmPct val="0"/>
                                  </p:iterate>
                                  <p:childTnLst>
                                    <p:animEffect transition="out" filter="blinds(horizontal)">
                                      <p:cBhvr>
                                        <p:cTn id="23" dur="500"/>
                                        <p:tgtEl>
                                          <p:spTgt spid="53"/>
                                        </p:tgtEl>
                                      </p:cBhvr>
                                    </p:animEffect>
                                    <p:set>
                                      <p:cBhvr>
                                        <p:cTn id="24" dur="1" fill="hold">
                                          <p:stCondLst>
                                            <p:cond delay="499"/>
                                          </p:stCondLst>
                                        </p:cTn>
                                        <p:tgtEl>
                                          <p:spTgt spid="53"/>
                                        </p:tgtEl>
                                        <p:attrNameLst>
                                          <p:attrName>style.visibility</p:attrName>
                                        </p:attrNameLst>
                                      </p:cBhvr>
                                      <p:to>
                                        <p:strVal val="hidden"/>
                                      </p:to>
                                    </p:set>
                                  </p:childTnLst>
                                </p:cTn>
                              </p:par>
                              <p:par>
                                <p:cTn id="25" presetID="3" presetClass="exit" presetSubtype="10" fill="hold" grpId="1" nodeType="withEffect">
                                  <p:stCondLst>
                                    <p:cond delay="0"/>
                                  </p:stCondLst>
                                  <p:iterate type="lt">
                                    <p:tmPct val="0"/>
                                  </p:iterate>
                                  <p:childTnLst>
                                    <p:animEffect transition="out" filter="blinds(horizontal)">
                                      <p:cBhvr>
                                        <p:cTn id="26" dur="500"/>
                                        <p:tgtEl>
                                          <p:spTgt spid="54"/>
                                        </p:tgtEl>
                                      </p:cBhvr>
                                    </p:animEffect>
                                    <p:set>
                                      <p:cBhvr>
                                        <p:cTn id="27" dur="1" fill="hold">
                                          <p:stCondLst>
                                            <p:cond delay="499"/>
                                          </p:stCondLst>
                                        </p:cTn>
                                        <p:tgtEl>
                                          <p:spTgt spid="54"/>
                                        </p:tgtEl>
                                        <p:attrNameLst>
                                          <p:attrName>style.visibility</p:attrName>
                                        </p:attrNameLst>
                                      </p:cBhvr>
                                      <p:to>
                                        <p:strVal val="hidden"/>
                                      </p:to>
                                    </p:set>
                                  </p:childTnLst>
                                </p:cTn>
                              </p:par>
                              <p:par>
                                <p:cTn id="28" presetID="3" presetClass="exit" presetSubtype="10" fill="hold" nodeType="withEffect">
                                  <p:stCondLst>
                                    <p:cond delay="0"/>
                                  </p:stCondLst>
                                  <p:iterate type="lt">
                                    <p:tmPct val="0"/>
                                  </p:iterate>
                                  <p:childTnLst>
                                    <p:animEffect transition="out" filter="blinds(horizontal)">
                                      <p:cBhvr>
                                        <p:cTn id="29" dur="500"/>
                                        <p:tgtEl>
                                          <p:spTgt spid="32"/>
                                        </p:tgtEl>
                                      </p:cBhvr>
                                    </p:animEffect>
                                    <p:set>
                                      <p:cBhvr>
                                        <p:cTn id="30" dur="1" fill="hold">
                                          <p:stCondLst>
                                            <p:cond delay="499"/>
                                          </p:stCondLst>
                                        </p:cTn>
                                        <p:tgtEl>
                                          <p:spTgt spid="3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1000" fill="hold"/>
                                        <p:tgtEl>
                                          <p:spTgt spid="33"/>
                                        </p:tgtEl>
                                        <p:attrNameLst>
                                          <p:attrName>ppt_x</p:attrName>
                                        </p:attrNameLst>
                                      </p:cBhvr>
                                      <p:tavLst>
                                        <p:tav tm="0">
                                          <p:val>
                                            <p:strVal val="#ppt_x-.2"/>
                                          </p:val>
                                        </p:tav>
                                        <p:tav tm="100000">
                                          <p:val>
                                            <p:strVal val="#ppt_x"/>
                                          </p:val>
                                        </p:tav>
                                      </p:tavLst>
                                    </p:anim>
                                    <p:anim calcmode="lin" valueType="num">
                                      <p:cBhvr>
                                        <p:cTn id="36"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3"/>
                                        </p:tgtEl>
                                      </p:cBhvr>
                                    </p:animEffect>
                                  </p:childTnLst>
                                </p:cTn>
                              </p:par>
                              <p:par>
                                <p:cTn id="38" presetID="22" presetClass="entr" presetSubtype="1"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up)">
                                      <p:cBhvr>
                                        <p:cTn id="40" dur="1000"/>
                                        <p:tgtEl>
                                          <p:spTgt spid="37"/>
                                        </p:tgtEl>
                                      </p:cBhvr>
                                    </p:animEffect>
                                  </p:childTnLst>
                                </p:cTn>
                              </p:par>
                              <p:par>
                                <p:cTn id="41" presetID="29"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1000" fill="hold"/>
                                        <p:tgtEl>
                                          <p:spTgt spid="35"/>
                                        </p:tgtEl>
                                        <p:attrNameLst>
                                          <p:attrName>ppt_x</p:attrName>
                                        </p:attrNameLst>
                                      </p:cBhvr>
                                      <p:tavLst>
                                        <p:tav tm="0">
                                          <p:val>
                                            <p:strVal val="#ppt_x-.2"/>
                                          </p:val>
                                        </p:tav>
                                        <p:tav tm="100000">
                                          <p:val>
                                            <p:strVal val="#ppt_x"/>
                                          </p:val>
                                        </p:tav>
                                      </p:tavLst>
                                    </p:anim>
                                    <p:anim calcmode="lin" valueType="num">
                                      <p:cBhvr>
                                        <p:cTn id="44"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5"/>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ppt_x</p:attrName>
                                        </p:attrNameLst>
                                      </p:cBhvr>
                                      <p:tavLst>
                                        <p:tav tm="0">
                                          <p:val>
                                            <p:strVal val="#ppt_x-.2"/>
                                          </p:val>
                                        </p:tav>
                                        <p:tav tm="100000">
                                          <p:val>
                                            <p:strVal val="#ppt_x"/>
                                          </p:val>
                                        </p:tav>
                                      </p:tavLst>
                                    </p:anim>
                                    <p:anim calcmode="lin" valueType="num">
                                      <p:cBhvr>
                                        <p:cTn id="49"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xit" presetSubtype="4" fill="hold" nodeType="clickEffect">
                                  <p:stCondLst>
                                    <p:cond delay="0"/>
                                  </p:stCondLst>
                                  <p:childTnLst>
                                    <p:animEffect transition="out" filter="wheel(4)">
                                      <p:cBhvr>
                                        <p:cTn id="54" dur="1000"/>
                                        <p:tgtEl>
                                          <p:spTgt spid="33"/>
                                        </p:tgtEl>
                                      </p:cBhvr>
                                    </p:animEffect>
                                    <p:set>
                                      <p:cBhvr>
                                        <p:cTn id="55" dur="1" fill="hold">
                                          <p:stCondLst>
                                            <p:cond delay="999"/>
                                          </p:stCondLst>
                                        </p:cTn>
                                        <p:tgtEl>
                                          <p:spTgt spid="33"/>
                                        </p:tgtEl>
                                        <p:attrNameLst>
                                          <p:attrName>style.visibility</p:attrName>
                                        </p:attrNameLst>
                                      </p:cBhvr>
                                      <p:to>
                                        <p:strVal val="hidden"/>
                                      </p:to>
                                    </p:set>
                                  </p:childTnLst>
                                </p:cTn>
                              </p:par>
                              <p:par>
                                <p:cTn id="56" presetID="21" presetClass="exit" presetSubtype="4" fill="hold" nodeType="withEffect">
                                  <p:stCondLst>
                                    <p:cond delay="0"/>
                                  </p:stCondLst>
                                  <p:childTnLst>
                                    <p:animEffect transition="out" filter="wheel(4)">
                                      <p:cBhvr>
                                        <p:cTn id="57" dur="1000"/>
                                        <p:tgtEl>
                                          <p:spTgt spid="35"/>
                                        </p:tgtEl>
                                      </p:cBhvr>
                                    </p:animEffect>
                                    <p:set>
                                      <p:cBhvr>
                                        <p:cTn id="58" dur="1" fill="hold">
                                          <p:stCondLst>
                                            <p:cond delay="999"/>
                                          </p:stCondLst>
                                        </p:cTn>
                                        <p:tgtEl>
                                          <p:spTgt spid="35"/>
                                        </p:tgtEl>
                                        <p:attrNameLst>
                                          <p:attrName>style.visibility</p:attrName>
                                        </p:attrNameLst>
                                      </p:cBhvr>
                                      <p:to>
                                        <p:strVal val="hidden"/>
                                      </p:to>
                                    </p:set>
                                  </p:childTnLst>
                                </p:cTn>
                              </p:par>
                              <p:par>
                                <p:cTn id="59" presetID="21" presetClass="exit" presetSubtype="4" fill="hold" grpId="1" nodeType="withEffect">
                                  <p:stCondLst>
                                    <p:cond delay="0"/>
                                  </p:stCondLst>
                                  <p:childTnLst>
                                    <p:animEffect transition="out" filter="wheel(4)">
                                      <p:cBhvr>
                                        <p:cTn id="60" dur="1000"/>
                                        <p:tgtEl>
                                          <p:spTgt spid="34"/>
                                        </p:tgtEl>
                                      </p:cBhvr>
                                    </p:animEffect>
                                    <p:set>
                                      <p:cBhvr>
                                        <p:cTn id="61" dur="1" fill="hold">
                                          <p:stCondLst>
                                            <p:cond delay="999"/>
                                          </p:stCondLst>
                                        </p:cTn>
                                        <p:tgtEl>
                                          <p:spTgt spid="34"/>
                                        </p:tgtEl>
                                        <p:attrNameLst>
                                          <p:attrName>style.visibility</p:attrName>
                                        </p:attrNameLst>
                                      </p:cBhvr>
                                      <p:to>
                                        <p:strVal val="hidden"/>
                                      </p:to>
                                    </p:set>
                                  </p:childTnLst>
                                </p:cTn>
                              </p:par>
                              <p:par>
                                <p:cTn id="62" presetID="21" presetClass="exit" presetSubtype="4" fill="hold" nodeType="withEffect">
                                  <p:stCondLst>
                                    <p:cond delay="0"/>
                                  </p:stCondLst>
                                  <p:childTnLst>
                                    <p:animEffect transition="out" filter="wheel(4)">
                                      <p:cBhvr>
                                        <p:cTn id="63" dur="2000"/>
                                        <p:tgtEl>
                                          <p:spTgt spid="37"/>
                                        </p:tgtEl>
                                      </p:cBhvr>
                                    </p:animEffect>
                                    <p:set>
                                      <p:cBhvr>
                                        <p:cTn id="64" dur="1" fill="hold">
                                          <p:stCondLst>
                                            <p:cond delay="1999"/>
                                          </p:stCondLst>
                                        </p:cTn>
                                        <p:tgtEl>
                                          <p:spTgt spid="3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blinds(horizontal)">
                                      <p:cBhvr>
                                        <p:cTn id="69" dur="500"/>
                                        <p:tgtEl>
                                          <p:spTgt spid="44"/>
                                        </p:tgtEl>
                                      </p:cBhvr>
                                    </p:animEffect>
                                  </p:childTnLst>
                                </p:cTn>
                              </p:par>
                              <p:par>
                                <p:cTn id="70" presetID="3" presetClass="entr" presetSubtype="1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blinds(horizontal)">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nodeType="clickEffect">
                                  <p:stCondLst>
                                    <p:cond delay="0"/>
                                  </p:stCondLst>
                                  <p:childTnLst>
                                    <p:animEffect transition="out" filter="blinds(horizontal)">
                                      <p:cBhvr>
                                        <p:cTn id="76" dur="500"/>
                                        <p:tgtEl>
                                          <p:spTgt spid="44"/>
                                        </p:tgtEl>
                                      </p:cBhvr>
                                    </p:animEffect>
                                    <p:set>
                                      <p:cBhvr>
                                        <p:cTn id="77" dur="1" fill="hold">
                                          <p:stCondLst>
                                            <p:cond delay="499"/>
                                          </p:stCondLst>
                                        </p:cTn>
                                        <p:tgtEl>
                                          <p:spTgt spid="44"/>
                                        </p:tgtEl>
                                        <p:attrNameLst>
                                          <p:attrName>style.visibility</p:attrName>
                                        </p:attrNameLst>
                                      </p:cBhvr>
                                      <p:to>
                                        <p:strVal val="hidden"/>
                                      </p:to>
                                    </p:set>
                                  </p:childTnLst>
                                </p:cTn>
                              </p:par>
                              <p:par>
                                <p:cTn id="78" presetID="3" presetClass="exit" presetSubtype="10" fill="hold" nodeType="withEffect">
                                  <p:stCondLst>
                                    <p:cond delay="0"/>
                                  </p:stCondLst>
                                  <p:childTnLst>
                                    <p:animEffect transition="out" filter="blinds(horizontal)">
                                      <p:cBhvr>
                                        <p:cTn id="79" dur="500"/>
                                        <p:tgtEl>
                                          <p:spTgt spid="48"/>
                                        </p:tgtEl>
                                      </p:cBhvr>
                                    </p:animEffect>
                                    <p:set>
                                      <p:cBhvr>
                                        <p:cTn id="80" dur="1" fill="hold">
                                          <p:stCondLst>
                                            <p:cond delay="499"/>
                                          </p:stCondLst>
                                        </p:cTn>
                                        <p:tgtEl>
                                          <p:spTgt spid="48"/>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2000"/>
                                        <p:tgtEl>
                                          <p:spTgt spid="4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2000"/>
                                        <p:tgtEl>
                                          <p:spTgt spid="51"/>
                                        </p:tgtEl>
                                      </p:cBhvr>
                                    </p:animEffect>
                                  </p:childTnLst>
                                </p:cTn>
                              </p:par>
                              <p:par>
                                <p:cTn id="89" presetID="10" presetClass="entr" presetSubtype="0" fill="hold" nodeType="with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2000"/>
                                        <p:tgtEl>
                                          <p:spTgt spid="52"/>
                                        </p:tgtEl>
                                      </p:cBhvr>
                                    </p:animEffect>
                                  </p:childTnLst>
                                </p:cTn>
                              </p:par>
                              <p:par>
                                <p:cTn id="92" presetID="10"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2000"/>
                                        <p:tgtEl>
                                          <p:spTgt spid="5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2000"/>
                                        <p:tgtEl>
                                          <p:spTgt spid="42"/>
                                        </p:tgtEl>
                                      </p:cBhvr>
                                    </p:animEffect>
                                    <p:set>
                                      <p:cBhvr>
                                        <p:cTn id="99" dur="1" fill="hold">
                                          <p:stCondLst>
                                            <p:cond delay="1999"/>
                                          </p:stCondLst>
                                        </p:cTn>
                                        <p:tgtEl>
                                          <p:spTgt spid="42"/>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2000"/>
                                        <p:tgtEl>
                                          <p:spTgt spid="51"/>
                                        </p:tgtEl>
                                      </p:cBhvr>
                                    </p:animEffect>
                                    <p:set>
                                      <p:cBhvr>
                                        <p:cTn id="102" dur="1" fill="hold">
                                          <p:stCondLst>
                                            <p:cond delay="1999"/>
                                          </p:stCondLst>
                                        </p:cTn>
                                        <p:tgtEl>
                                          <p:spTgt spid="51"/>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2000"/>
                                        <p:tgtEl>
                                          <p:spTgt spid="52"/>
                                        </p:tgtEl>
                                      </p:cBhvr>
                                    </p:animEffect>
                                    <p:set>
                                      <p:cBhvr>
                                        <p:cTn id="105" dur="1" fill="hold">
                                          <p:stCondLst>
                                            <p:cond delay="1999"/>
                                          </p:stCondLst>
                                        </p:cTn>
                                        <p:tgtEl>
                                          <p:spTgt spid="52"/>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1000"/>
                                        <p:tgtEl>
                                          <p:spTgt spid="50"/>
                                        </p:tgtEl>
                                      </p:cBhvr>
                                    </p:animEffect>
                                    <p:set>
                                      <p:cBhvr>
                                        <p:cTn id="108" dur="1" fill="hold">
                                          <p:stCondLst>
                                            <p:cond delay="9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51" grpId="0" animBg="1"/>
      <p:bldP spid="51" grpId="1" animBg="1"/>
      <p:bldP spid="54" grpId="0" animBg="1"/>
      <p:bldP spid="5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2699792" y="548680"/>
            <a:ext cx="6320383" cy="5577483"/>
          </a:xfrm>
        </p:spPr>
        <p:txBody>
          <a:bodyPr/>
          <a:lstStyle/>
          <a:p>
            <a:pPr marL="0" indent="0">
              <a:buFont typeface="Arial" charset="0"/>
              <a:buNone/>
            </a:pPr>
            <a:r>
              <a:rPr lang="en-US" dirty="0" smtClean="0"/>
              <a:t>5.The toxic effects of elevated serum levels of </a:t>
            </a:r>
            <a:r>
              <a:rPr lang="en-US" dirty="0" err="1" smtClean="0"/>
              <a:t>unconjugated</a:t>
            </a:r>
            <a:r>
              <a:rPr lang="en-US" dirty="0" smtClean="0"/>
              <a:t> </a:t>
            </a:r>
            <a:r>
              <a:rPr lang="en-US" dirty="0" err="1" smtClean="0"/>
              <a:t>bilirubin</a:t>
            </a:r>
            <a:r>
              <a:rPr lang="en-US" dirty="0" smtClean="0"/>
              <a:t> are increased by factors that reduce the retention of </a:t>
            </a:r>
            <a:r>
              <a:rPr lang="en-US" dirty="0" err="1" smtClean="0"/>
              <a:t>bilirubin</a:t>
            </a:r>
            <a:r>
              <a:rPr lang="en-US" dirty="0" smtClean="0"/>
              <a:t> in the circulation </a:t>
            </a:r>
            <a:r>
              <a:rPr lang="en-US" dirty="0" err="1" smtClean="0"/>
              <a:t>hypoproteinemia</a:t>
            </a:r>
            <a:r>
              <a:rPr lang="en-US" dirty="0" smtClean="0"/>
              <a:t>,</a:t>
            </a:r>
          </a:p>
          <a:p>
            <a:pPr marL="0" indent="0">
              <a:buFont typeface="Arial" charset="0"/>
              <a:buNone/>
            </a:pPr>
            <a:r>
              <a:rPr lang="en-US" dirty="0" smtClean="0"/>
              <a:t> 6.displacement of bilirubin from its binding sites on albumin by competitive binding of drugs such as </a:t>
            </a:r>
            <a:r>
              <a:rPr lang="en-US" dirty="0" err="1" smtClean="0"/>
              <a:t>sulfisoxazole</a:t>
            </a:r>
            <a:r>
              <a:rPr lang="en-US" dirty="0" smtClean="0"/>
              <a:t> and </a:t>
            </a:r>
            <a:r>
              <a:rPr lang="en-US" dirty="0" err="1" smtClean="0"/>
              <a:t>moxalactam</a:t>
            </a:r>
            <a:r>
              <a:rPr lang="en-US" dirty="0" smtClean="0"/>
              <a:t>, acidosis, and</a:t>
            </a:r>
          </a:p>
          <a:p>
            <a:pPr marL="0" indent="0">
              <a:buFont typeface="Arial" charset="0"/>
              <a:buNone/>
            </a:pPr>
            <a:r>
              <a:rPr lang="en-US" dirty="0" smtClean="0"/>
              <a:t> increased free fatty acid concentration secondary to hypoglycemia, starvation, or hypothermia</a:t>
            </a:r>
          </a:p>
        </p:txBody>
      </p:sp>
    </p:spTree>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loud Callout 62"/>
          <p:cNvSpPr/>
          <p:nvPr/>
        </p:nvSpPr>
        <p:spPr>
          <a:xfrm>
            <a:off x="5357818" y="857232"/>
            <a:ext cx="4857816" cy="2928958"/>
          </a:xfrm>
          <a:prstGeom prst="cloudCallout">
            <a:avLst>
              <a:gd name="adj1" fmla="val 79950"/>
              <a:gd name="adj2" fmla="val 48842"/>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600" dirty="0" smtClean="0"/>
              <a:t> displacement of </a:t>
            </a:r>
            <a:r>
              <a:rPr lang="en-US" sz="1600" dirty="0" err="1" smtClean="0"/>
              <a:t>bilirubin</a:t>
            </a:r>
            <a:r>
              <a:rPr lang="en-US" sz="1600" dirty="0" smtClean="0"/>
              <a:t> from its binding sites on albumin  binding of drugs such as </a:t>
            </a:r>
            <a:r>
              <a:rPr lang="en-US" sz="1600" dirty="0" err="1" smtClean="0"/>
              <a:t>sulfisoxazole</a:t>
            </a:r>
            <a:r>
              <a:rPr lang="en-US" sz="1600" dirty="0" smtClean="0"/>
              <a:t> and </a:t>
            </a:r>
            <a:r>
              <a:rPr lang="en-US" sz="1600" dirty="0" err="1" smtClean="0"/>
              <a:t>moxalactam</a:t>
            </a:r>
            <a:r>
              <a:rPr lang="en-US" sz="1600" dirty="0" smtClean="0"/>
              <a:t>, acidosis, and increased free fatty acid concentration secondary to hypoglycemia, starvation, or hypothermia</a:t>
            </a:r>
            <a:endParaRPr lang="en-US" sz="1600" dirty="0"/>
          </a:p>
        </p:txBody>
      </p:sp>
      <p:sp>
        <p:nvSpPr>
          <p:cNvPr id="62" name="Cloud Callout 61"/>
          <p:cNvSpPr/>
          <p:nvPr/>
        </p:nvSpPr>
        <p:spPr>
          <a:xfrm>
            <a:off x="0" y="1071546"/>
            <a:ext cx="3357554" cy="2214578"/>
          </a:xfrm>
          <a:prstGeom prst="cloudCallout">
            <a:avLst>
              <a:gd name="adj1" fmla="val -112749"/>
              <a:gd name="adj2" fmla="val 8486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Teardrop 39"/>
          <p:cNvSpPr/>
          <p:nvPr/>
        </p:nvSpPr>
        <p:spPr>
          <a:xfrm>
            <a:off x="4000500" y="4357688"/>
            <a:ext cx="214313" cy="571500"/>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9" name="TextBox 3"/>
          <p:cNvSpPr txBox="1">
            <a:spLocks noChangeArrowheads="1"/>
          </p:cNvSpPr>
          <p:nvPr/>
        </p:nvSpPr>
        <p:spPr bwMode="auto">
          <a:xfrm>
            <a:off x="3786188" y="0"/>
            <a:ext cx="454025" cy="369888"/>
          </a:xfrm>
          <a:prstGeom prst="rect">
            <a:avLst/>
          </a:prstGeom>
          <a:noFill/>
          <a:ln w="9525">
            <a:noFill/>
            <a:miter lim="800000"/>
            <a:headEnd/>
            <a:tailEnd/>
          </a:ln>
        </p:spPr>
        <p:txBody>
          <a:bodyPr wrap="none">
            <a:spAutoFit/>
          </a:bodyPr>
          <a:lstStyle/>
          <a:p>
            <a:r>
              <a:rPr lang="en-US"/>
              <a:t>HB</a:t>
            </a:r>
          </a:p>
        </p:txBody>
      </p:sp>
      <p:cxnSp>
        <p:nvCxnSpPr>
          <p:cNvPr id="6" name="Straight Arrow Connector 5"/>
          <p:cNvCxnSpPr/>
          <p:nvPr/>
        </p:nvCxnSpPr>
        <p:spPr>
          <a:xfrm rot="5400000">
            <a:off x="4399756" y="1243807"/>
            <a:ext cx="642937"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ight Brace 6"/>
          <p:cNvSpPr/>
          <p:nvPr/>
        </p:nvSpPr>
        <p:spPr>
          <a:xfrm rot="16200000">
            <a:off x="3821906" y="-107156"/>
            <a:ext cx="500063" cy="1285875"/>
          </a:xfrm>
          <a:prstGeom prst="rightBrace">
            <a:avLst>
              <a:gd name="adj1" fmla="val 3450"/>
              <a:gd name="adj2" fmla="val 45975"/>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422" name="TextBox 7"/>
          <p:cNvSpPr txBox="1">
            <a:spLocks noChangeArrowheads="1"/>
          </p:cNvSpPr>
          <p:nvPr/>
        </p:nvSpPr>
        <p:spPr bwMode="auto">
          <a:xfrm>
            <a:off x="3092450" y="701675"/>
            <a:ext cx="765175" cy="369888"/>
          </a:xfrm>
          <a:prstGeom prst="rect">
            <a:avLst/>
          </a:prstGeom>
          <a:noFill/>
          <a:ln w="9525">
            <a:noFill/>
            <a:miter lim="800000"/>
            <a:headEnd/>
            <a:tailEnd/>
          </a:ln>
        </p:spPr>
        <p:txBody>
          <a:bodyPr wrap="none">
            <a:spAutoFit/>
          </a:bodyPr>
          <a:lstStyle/>
          <a:p>
            <a:r>
              <a:rPr lang="en-US"/>
              <a:t>globin</a:t>
            </a:r>
          </a:p>
        </p:txBody>
      </p:sp>
      <p:sp>
        <p:nvSpPr>
          <p:cNvPr id="17423" name="TextBox 8"/>
          <p:cNvSpPr txBox="1">
            <a:spLocks noChangeArrowheads="1"/>
          </p:cNvSpPr>
          <p:nvPr/>
        </p:nvSpPr>
        <p:spPr bwMode="auto">
          <a:xfrm>
            <a:off x="4357688" y="642938"/>
            <a:ext cx="1643062" cy="369887"/>
          </a:xfrm>
          <a:prstGeom prst="rect">
            <a:avLst/>
          </a:prstGeom>
          <a:noFill/>
          <a:ln w="9525">
            <a:noFill/>
            <a:miter lim="800000"/>
            <a:headEnd/>
            <a:tailEnd/>
          </a:ln>
        </p:spPr>
        <p:txBody>
          <a:bodyPr>
            <a:spAutoFit/>
          </a:bodyPr>
          <a:lstStyle/>
          <a:p>
            <a:r>
              <a:rPr lang="en-US"/>
              <a:t>heme</a:t>
            </a:r>
          </a:p>
        </p:txBody>
      </p:sp>
      <p:sp>
        <p:nvSpPr>
          <p:cNvPr id="17424" name="TextBox 9"/>
          <p:cNvSpPr txBox="1">
            <a:spLocks noChangeArrowheads="1"/>
          </p:cNvSpPr>
          <p:nvPr/>
        </p:nvSpPr>
        <p:spPr bwMode="auto">
          <a:xfrm>
            <a:off x="4286250" y="1500188"/>
            <a:ext cx="1055688" cy="369887"/>
          </a:xfrm>
          <a:prstGeom prst="rect">
            <a:avLst/>
          </a:prstGeom>
          <a:noFill/>
          <a:ln w="9525">
            <a:noFill/>
            <a:miter lim="800000"/>
            <a:headEnd/>
            <a:tailEnd/>
          </a:ln>
        </p:spPr>
        <p:txBody>
          <a:bodyPr wrap="none">
            <a:spAutoFit/>
          </a:bodyPr>
          <a:lstStyle/>
          <a:p>
            <a:r>
              <a:rPr lang="en-US" dirty="0" err="1"/>
              <a:t>biliverdin</a:t>
            </a:r>
            <a:endParaRPr lang="en-US" dirty="0"/>
          </a:p>
        </p:txBody>
      </p:sp>
      <p:cxnSp>
        <p:nvCxnSpPr>
          <p:cNvPr id="13" name="Curved Connector 12"/>
          <p:cNvCxnSpPr/>
          <p:nvPr/>
        </p:nvCxnSpPr>
        <p:spPr>
          <a:xfrm rot="10800000" flipV="1">
            <a:off x="4143375" y="1143000"/>
            <a:ext cx="571500" cy="142875"/>
          </a:xfrm>
          <a:prstGeom prst="curvedConnector3">
            <a:avLst>
              <a:gd name="adj1" fmla="val 43962"/>
            </a:avLst>
          </a:prstGeom>
          <a:ln>
            <a:tailEnd type="arrow"/>
          </a:ln>
        </p:spPr>
        <p:style>
          <a:lnRef idx="1">
            <a:schemeClr val="accent1"/>
          </a:lnRef>
          <a:fillRef idx="0">
            <a:schemeClr val="accent1"/>
          </a:fillRef>
          <a:effectRef idx="0">
            <a:schemeClr val="accent1"/>
          </a:effectRef>
          <a:fontRef idx="minor">
            <a:schemeClr val="tx1"/>
          </a:fontRef>
        </p:style>
      </p:cxnSp>
      <p:sp>
        <p:nvSpPr>
          <p:cNvPr id="17426" name="TextBox 14"/>
          <p:cNvSpPr txBox="1">
            <a:spLocks noChangeArrowheads="1"/>
          </p:cNvSpPr>
          <p:nvPr/>
        </p:nvSpPr>
        <p:spPr bwMode="auto">
          <a:xfrm>
            <a:off x="3714750" y="1214438"/>
            <a:ext cx="557213" cy="369887"/>
          </a:xfrm>
          <a:prstGeom prst="rect">
            <a:avLst/>
          </a:prstGeom>
          <a:noFill/>
          <a:ln w="9525">
            <a:noFill/>
            <a:miter lim="800000"/>
            <a:headEnd/>
            <a:tailEnd/>
          </a:ln>
        </p:spPr>
        <p:txBody>
          <a:bodyPr wrap="none">
            <a:spAutoFit/>
          </a:bodyPr>
          <a:lstStyle/>
          <a:p>
            <a:r>
              <a:rPr lang="en-US"/>
              <a:t>iron</a:t>
            </a:r>
          </a:p>
        </p:txBody>
      </p:sp>
      <p:cxnSp>
        <p:nvCxnSpPr>
          <p:cNvPr id="17" name="Straight Arrow Connector 16"/>
          <p:cNvCxnSpPr>
            <a:stCxn id="17424" idx="2"/>
          </p:cNvCxnSpPr>
          <p:nvPr/>
        </p:nvCxnSpPr>
        <p:spPr>
          <a:xfrm rot="5400000">
            <a:off x="4521201" y="2135187"/>
            <a:ext cx="558800" cy="2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28" name="TextBox 17"/>
          <p:cNvSpPr txBox="1">
            <a:spLocks noChangeArrowheads="1"/>
          </p:cNvSpPr>
          <p:nvPr/>
        </p:nvSpPr>
        <p:spPr bwMode="auto">
          <a:xfrm>
            <a:off x="3428992" y="2285992"/>
            <a:ext cx="2327275" cy="369888"/>
          </a:xfrm>
          <a:prstGeom prst="rect">
            <a:avLst/>
          </a:prstGeom>
          <a:noFill/>
          <a:ln w="9525">
            <a:noFill/>
            <a:miter lim="800000"/>
            <a:headEnd/>
            <a:tailEnd/>
          </a:ln>
        </p:spPr>
        <p:txBody>
          <a:bodyPr wrap="none">
            <a:spAutoFit/>
          </a:bodyPr>
          <a:lstStyle/>
          <a:p>
            <a:r>
              <a:rPr lang="en-US" dirty="0" err="1"/>
              <a:t>Unconjugated</a:t>
            </a:r>
            <a:r>
              <a:rPr lang="en-US" dirty="0"/>
              <a:t> </a:t>
            </a:r>
            <a:r>
              <a:rPr lang="en-US" dirty="0" err="1"/>
              <a:t>bilirubin</a:t>
            </a:r>
            <a:endParaRPr lang="en-US" dirty="0"/>
          </a:p>
        </p:txBody>
      </p:sp>
      <p:cxnSp>
        <p:nvCxnSpPr>
          <p:cNvPr id="20" name="Straight Arrow Connector 19"/>
          <p:cNvCxnSpPr/>
          <p:nvPr/>
        </p:nvCxnSpPr>
        <p:spPr>
          <a:xfrm rot="5400000">
            <a:off x="4037013" y="3178175"/>
            <a:ext cx="1214437"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Plus 20"/>
          <p:cNvSpPr/>
          <p:nvPr/>
        </p:nvSpPr>
        <p:spPr>
          <a:xfrm>
            <a:off x="4214813" y="2786063"/>
            <a:ext cx="285750" cy="2857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31" name="TextBox 21"/>
          <p:cNvSpPr txBox="1">
            <a:spLocks noChangeArrowheads="1"/>
          </p:cNvSpPr>
          <p:nvPr/>
        </p:nvSpPr>
        <p:spPr bwMode="auto">
          <a:xfrm flipH="1">
            <a:off x="3214688" y="2714625"/>
            <a:ext cx="1000125" cy="369888"/>
          </a:xfrm>
          <a:prstGeom prst="rect">
            <a:avLst/>
          </a:prstGeom>
          <a:solidFill>
            <a:srgbClr val="FFFF00"/>
          </a:solidFill>
          <a:ln w="9525">
            <a:noFill/>
            <a:miter lim="800000"/>
            <a:headEnd/>
            <a:tailEnd/>
          </a:ln>
        </p:spPr>
        <p:txBody>
          <a:bodyPr>
            <a:spAutoFit/>
          </a:bodyPr>
          <a:lstStyle/>
          <a:p>
            <a:r>
              <a:rPr lang="en-US"/>
              <a:t>albumin</a:t>
            </a:r>
          </a:p>
        </p:txBody>
      </p:sp>
      <p:sp>
        <p:nvSpPr>
          <p:cNvPr id="24" name="Right Triangle 23"/>
          <p:cNvSpPr/>
          <p:nvPr/>
        </p:nvSpPr>
        <p:spPr>
          <a:xfrm rot="8160557">
            <a:off x="3373438" y="3681413"/>
            <a:ext cx="2074862" cy="1295400"/>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33" name="TextBox 24"/>
          <p:cNvSpPr txBox="1">
            <a:spLocks noChangeArrowheads="1"/>
          </p:cNvSpPr>
          <p:nvPr/>
        </p:nvSpPr>
        <p:spPr bwMode="auto">
          <a:xfrm>
            <a:off x="2000250" y="3214688"/>
            <a:ext cx="1800225" cy="369887"/>
          </a:xfrm>
          <a:prstGeom prst="rect">
            <a:avLst/>
          </a:prstGeom>
          <a:noFill/>
          <a:ln w="9525">
            <a:noFill/>
            <a:miter lim="800000"/>
            <a:headEnd/>
            <a:tailEnd/>
          </a:ln>
        </p:spPr>
        <p:txBody>
          <a:bodyPr wrap="none">
            <a:spAutoFit/>
          </a:bodyPr>
          <a:lstStyle/>
          <a:p>
            <a:r>
              <a:rPr lang="en-US"/>
              <a:t>2 Glocoronic acid</a:t>
            </a:r>
          </a:p>
        </p:txBody>
      </p:sp>
      <p:cxnSp>
        <p:nvCxnSpPr>
          <p:cNvPr id="27" name="Curved Connector 26"/>
          <p:cNvCxnSpPr/>
          <p:nvPr/>
        </p:nvCxnSpPr>
        <p:spPr>
          <a:xfrm>
            <a:off x="3714750" y="3500438"/>
            <a:ext cx="642938" cy="285750"/>
          </a:xfrm>
          <a:prstGeom prst="curvedConnector3">
            <a:avLst>
              <a:gd name="adj1" fmla="val 61851"/>
            </a:avLst>
          </a:prstGeom>
          <a:ln>
            <a:tailEnd type="arrow"/>
          </a:ln>
        </p:spPr>
        <p:style>
          <a:lnRef idx="1">
            <a:schemeClr val="accent1"/>
          </a:lnRef>
          <a:fillRef idx="0">
            <a:schemeClr val="accent1"/>
          </a:fillRef>
          <a:effectRef idx="0">
            <a:schemeClr val="accent1"/>
          </a:effectRef>
          <a:fontRef idx="minor">
            <a:schemeClr val="tx1"/>
          </a:fontRef>
        </p:style>
      </p:cxnSp>
      <p:sp>
        <p:nvSpPr>
          <p:cNvPr id="17435" name="TextBox 35"/>
          <p:cNvSpPr txBox="1">
            <a:spLocks noChangeArrowheads="1"/>
          </p:cNvSpPr>
          <p:nvPr/>
        </p:nvSpPr>
        <p:spPr bwMode="auto">
          <a:xfrm>
            <a:off x="4429125" y="3357563"/>
            <a:ext cx="850900" cy="369887"/>
          </a:xfrm>
          <a:prstGeom prst="rect">
            <a:avLst/>
          </a:prstGeom>
          <a:solidFill>
            <a:srgbClr val="FFFF00"/>
          </a:solidFill>
          <a:ln w="9525">
            <a:noFill/>
            <a:miter lim="800000"/>
            <a:headEnd/>
            <a:tailEnd/>
          </a:ln>
        </p:spPr>
        <p:txBody>
          <a:bodyPr wrap="none">
            <a:spAutoFit/>
          </a:bodyPr>
          <a:lstStyle/>
          <a:p>
            <a:r>
              <a:rPr lang="en-US"/>
              <a:t>UDPGT</a:t>
            </a:r>
          </a:p>
        </p:txBody>
      </p:sp>
      <p:sp>
        <p:nvSpPr>
          <p:cNvPr id="17436" name="TextBox 38"/>
          <p:cNvSpPr txBox="1">
            <a:spLocks noChangeArrowheads="1"/>
          </p:cNvSpPr>
          <p:nvPr/>
        </p:nvSpPr>
        <p:spPr bwMode="auto">
          <a:xfrm>
            <a:off x="3795713" y="3998913"/>
            <a:ext cx="2305050" cy="369887"/>
          </a:xfrm>
          <a:prstGeom prst="rect">
            <a:avLst/>
          </a:prstGeom>
          <a:noFill/>
          <a:ln w="9525">
            <a:noFill/>
            <a:miter lim="800000"/>
            <a:headEnd/>
            <a:tailEnd/>
          </a:ln>
        </p:spPr>
        <p:txBody>
          <a:bodyPr wrap="none">
            <a:spAutoFit/>
          </a:bodyPr>
          <a:lstStyle/>
          <a:p>
            <a:r>
              <a:rPr lang="en-US"/>
              <a:t>Bilirubin diglocoronide</a:t>
            </a:r>
          </a:p>
        </p:txBody>
      </p:sp>
      <p:sp>
        <p:nvSpPr>
          <p:cNvPr id="41" name="Can 40"/>
          <p:cNvSpPr/>
          <p:nvPr/>
        </p:nvSpPr>
        <p:spPr>
          <a:xfrm rot="16200000">
            <a:off x="4214812" y="2500313"/>
            <a:ext cx="785813" cy="5500688"/>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5" name="Straight Arrow Connector 44"/>
          <p:cNvCxnSpPr/>
          <p:nvPr/>
        </p:nvCxnSpPr>
        <p:spPr>
          <a:xfrm rot="5400000">
            <a:off x="3785394" y="4715669"/>
            <a:ext cx="7143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39" name="TextBox 45"/>
          <p:cNvSpPr txBox="1">
            <a:spLocks noChangeArrowheads="1"/>
          </p:cNvSpPr>
          <p:nvPr/>
        </p:nvSpPr>
        <p:spPr bwMode="auto">
          <a:xfrm>
            <a:off x="3500438" y="5000625"/>
            <a:ext cx="1373187" cy="369888"/>
          </a:xfrm>
          <a:prstGeom prst="rect">
            <a:avLst/>
          </a:prstGeom>
          <a:noFill/>
          <a:ln w="9525">
            <a:noFill/>
            <a:miter lim="800000"/>
            <a:headEnd/>
            <a:tailEnd/>
          </a:ln>
        </p:spPr>
        <p:txBody>
          <a:bodyPr wrap="none">
            <a:spAutoFit/>
          </a:bodyPr>
          <a:lstStyle/>
          <a:p>
            <a:r>
              <a:rPr lang="en-US"/>
              <a:t>urobilinogen</a:t>
            </a:r>
          </a:p>
        </p:txBody>
      </p:sp>
      <p:sp>
        <p:nvSpPr>
          <p:cNvPr id="47" name="Right Brace 46"/>
          <p:cNvSpPr/>
          <p:nvPr/>
        </p:nvSpPr>
        <p:spPr>
          <a:xfrm rot="16200000">
            <a:off x="3929062" y="3429001"/>
            <a:ext cx="714375" cy="4286250"/>
          </a:xfrm>
          <a:prstGeom prst="rightBrace">
            <a:avLst>
              <a:gd name="adj1" fmla="val 10667"/>
              <a:gd name="adj2" fmla="val 46952"/>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441" name="TextBox 47"/>
          <p:cNvSpPr txBox="1">
            <a:spLocks noChangeArrowheads="1"/>
          </p:cNvSpPr>
          <p:nvPr/>
        </p:nvSpPr>
        <p:spPr bwMode="auto">
          <a:xfrm>
            <a:off x="1643063" y="5929313"/>
            <a:ext cx="1158875" cy="369887"/>
          </a:xfrm>
          <a:prstGeom prst="rect">
            <a:avLst/>
          </a:prstGeom>
          <a:noFill/>
          <a:ln w="9525">
            <a:noFill/>
            <a:miter lim="800000"/>
            <a:headEnd/>
            <a:tailEnd/>
          </a:ln>
        </p:spPr>
        <p:txBody>
          <a:bodyPr wrap="none">
            <a:spAutoFit/>
          </a:bodyPr>
          <a:lstStyle/>
          <a:p>
            <a:r>
              <a:rPr lang="en-US"/>
              <a:t>stercobilin</a:t>
            </a:r>
          </a:p>
        </p:txBody>
      </p:sp>
      <p:sp>
        <p:nvSpPr>
          <p:cNvPr id="17442" name="TextBox 48"/>
          <p:cNvSpPr txBox="1">
            <a:spLocks noChangeArrowheads="1"/>
          </p:cNvSpPr>
          <p:nvPr/>
        </p:nvSpPr>
        <p:spPr bwMode="auto">
          <a:xfrm>
            <a:off x="5357813" y="5786438"/>
            <a:ext cx="2500312" cy="369887"/>
          </a:xfrm>
          <a:prstGeom prst="rect">
            <a:avLst/>
          </a:prstGeom>
          <a:noFill/>
          <a:ln w="9525">
            <a:noFill/>
            <a:miter lim="800000"/>
            <a:headEnd/>
            <a:tailEnd/>
          </a:ln>
        </p:spPr>
        <p:txBody>
          <a:bodyPr>
            <a:spAutoFit/>
          </a:bodyPr>
          <a:lstStyle/>
          <a:p>
            <a:r>
              <a:rPr lang="en-US"/>
              <a:t>Reabsorbed to blood</a:t>
            </a:r>
          </a:p>
        </p:txBody>
      </p:sp>
      <p:cxnSp>
        <p:nvCxnSpPr>
          <p:cNvPr id="56" name="Straight Connector 55"/>
          <p:cNvCxnSpPr/>
          <p:nvPr/>
        </p:nvCxnSpPr>
        <p:spPr>
          <a:xfrm rot="5400000">
            <a:off x="3821906" y="5679282"/>
            <a:ext cx="642937" cy="0"/>
          </a:xfrm>
          <a:prstGeom prst="line">
            <a:avLst/>
          </a:prstGeom>
        </p:spPr>
        <p:style>
          <a:lnRef idx="1">
            <a:schemeClr val="accent1"/>
          </a:lnRef>
          <a:fillRef idx="0">
            <a:schemeClr val="accent1"/>
          </a:fillRef>
          <a:effectRef idx="0">
            <a:schemeClr val="accent1"/>
          </a:effectRef>
          <a:fontRef idx="minor">
            <a:schemeClr val="tx1"/>
          </a:fontRef>
        </p:style>
      </p:cxnSp>
      <p:sp>
        <p:nvSpPr>
          <p:cNvPr id="17444" name="TextBox 57"/>
          <p:cNvSpPr txBox="1">
            <a:spLocks noChangeArrowheads="1"/>
          </p:cNvSpPr>
          <p:nvPr/>
        </p:nvSpPr>
        <p:spPr bwMode="auto">
          <a:xfrm>
            <a:off x="3357563" y="5934075"/>
            <a:ext cx="1643062" cy="923925"/>
          </a:xfrm>
          <a:prstGeom prst="rect">
            <a:avLst/>
          </a:prstGeom>
          <a:noFill/>
          <a:ln w="9525">
            <a:noFill/>
            <a:miter lim="800000"/>
            <a:headEnd/>
            <a:tailEnd/>
          </a:ln>
        </p:spPr>
        <p:txBody>
          <a:bodyPr>
            <a:spAutoFit/>
          </a:bodyPr>
          <a:lstStyle/>
          <a:p>
            <a:r>
              <a:rPr lang="en-US"/>
              <a:t>Absorbed back to liver by</a:t>
            </a:r>
          </a:p>
          <a:p>
            <a:r>
              <a:rPr lang="en-US"/>
              <a:t>E.H circulation</a:t>
            </a:r>
          </a:p>
        </p:txBody>
      </p:sp>
      <p:sp>
        <p:nvSpPr>
          <p:cNvPr id="2" name="Action Button: Return 1">
            <a:hlinkClick r:id="rId3" action="ppaction://hlinksldjump" highlightClick="1"/>
          </p:cNvPr>
          <p:cNvSpPr/>
          <p:nvPr/>
        </p:nvSpPr>
        <p:spPr>
          <a:xfrm>
            <a:off x="8215338" y="5857892"/>
            <a:ext cx="714380" cy="714380"/>
          </a:xfrm>
          <a:prstGeom prst="actionButtonReturn">
            <a:avLst/>
          </a:pr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9" name="Straight Arrow Connector 48"/>
          <p:cNvCxnSpPr/>
          <p:nvPr/>
        </p:nvCxnSpPr>
        <p:spPr>
          <a:xfrm>
            <a:off x="3000364" y="2214554"/>
            <a:ext cx="928694"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8" name="Straight Arrow Connector 57"/>
          <p:cNvCxnSpPr/>
          <p:nvPr/>
        </p:nvCxnSpPr>
        <p:spPr>
          <a:xfrm rot="10800000" flipV="1">
            <a:off x="4143372" y="2143116"/>
            <a:ext cx="1214446"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9" name="Rectangle 58"/>
          <p:cNvSpPr/>
          <p:nvPr/>
        </p:nvSpPr>
        <p:spPr>
          <a:xfrm>
            <a:off x="500034" y="1643050"/>
            <a:ext cx="2857488" cy="1015663"/>
          </a:xfrm>
          <a:prstGeom prst="rect">
            <a:avLst/>
          </a:prstGeom>
        </p:spPr>
        <p:txBody>
          <a:bodyPr wrap="square">
            <a:spAutoFit/>
          </a:bodyPr>
          <a:lstStyle/>
          <a:p>
            <a:r>
              <a:rPr lang="en-US" sz="2000" dirty="0" smtClean="0"/>
              <a:t>factors that reduce the retention of </a:t>
            </a:r>
            <a:r>
              <a:rPr lang="en-US" sz="2000" dirty="0" err="1" smtClean="0"/>
              <a:t>bilirubin</a:t>
            </a:r>
            <a:r>
              <a:rPr lang="en-US" sz="2000" dirty="0" smtClean="0"/>
              <a:t> in the circulation</a:t>
            </a:r>
            <a:endParaRPr lang="en-US" sz="2000" dirty="0"/>
          </a:p>
        </p:txBody>
      </p:sp>
      <p:sp>
        <p:nvSpPr>
          <p:cNvPr id="64" name="Rounded Rectangle 63"/>
          <p:cNvSpPr/>
          <p:nvPr/>
        </p:nvSpPr>
        <p:spPr>
          <a:xfrm>
            <a:off x="2571736" y="0"/>
            <a:ext cx="3429024" cy="17144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5. Factors that increase the toxic effects of elevated serum levels of </a:t>
            </a:r>
            <a:r>
              <a:rPr lang="en-US" dirty="0" err="1" smtClean="0"/>
              <a:t>unconjugated</a:t>
            </a:r>
            <a:r>
              <a:rPr lang="en-US" dirty="0" smtClean="0"/>
              <a:t> </a:t>
            </a:r>
            <a:r>
              <a:rPr lang="en-US" dirty="0" err="1" smtClean="0"/>
              <a:t>bilirubin</a:t>
            </a:r>
            <a:r>
              <a:rPr lang="en-US" dirty="0" smtClean="0"/>
              <a:t>  </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3768" y="928670"/>
            <a:ext cx="6408712" cy="5645168"/>
          </a:xfrm>
        </p:spPr>
        <p:txBody>
          <a:bodyPr rtlCol="0">
            <a:normAutofit/>
          </a:bodyPr>
          <a:lstStyle/>
          <a:p>
            <a:pPr marL="365760" indent="-256032" fontAlgn="auto">
              <a:spcAft>
                <a:spcPts val="0"/>
              </a:spcAft>
              <a:buClr>
                <a:schemeClr val="accent3"/>
              </a:buClr>
              <a:buFont typeface="Arial" pitchFamily="34" charset="0"/>
              <a:buChar char="•"/>
              <a:defRPr/>
            </a:pPr>
            <a:r>
              <a:rPr lang="en-US" dirty="0"/>
              <a:t>the permeability of the blood</a:t>
            </a:r>
            <a:r>
              <a:rPr lang="ar-SA" dirty="0"/>
              <a:t>-</a:t>
            </a:r>
            <a:r>
              <a:rPr lang="en-US" dirty="0"/>
              <a:t>brain </a:t>
            </a:r>
            <a:r>
              <a:rPr lang="en-US" dirty="0" smtClean="0"/>
              <a:t>barrier</a:t>
            </a:r>
            <a:r>
              <a:rPr lang="en-US" dirty="0"/>
              <a:t> neuronal susceptibility to injury, all of which are adversely influenced by asphyxia, prematurity, </a:t>
            </a:r>
            <a:r>
              <a:rPr lang="en-US" dirty="0" err="1"/>
              <a:t>hyperosmolality</a:t>
            </a:r>
            <a:r>
              <a:rPr lang="en-US" dirty="0"/>
              <a:t>, and infection</a:t>
            </a:r>
            <a:r>
              <a:rPr lang="ar-SA" dirty="0"/>
              <a:t>. </a:t>
            </a:r>
            <a:endParaRPr lang="en-US" dirty="0" smtClean="0"/>
          </a:p>
          <a:p>
            <a:pPr marL="365760" indent="-256032" fontAlgn="auto">
              <a:spcAft>
                <a:spcPts val="0"/>
              </a:spcAft>
              <a:buClr>
                <a:schemeClr val="accent3"/>
              </a:buClr>
              <a:defRPr/>
            </a:pPr>
            <a:r>
              <a:rPr lang="ar-SA" dirty="0" smtClean="0"/>
              <a:t> </a:t>
            </a:r>
            <a:r>
              <a:rPr lang="en-US" dirty="0"/>
              <a:t>Early and frequent feeding decreases whereas breast</a:t>
            </a:r>
            <a:r>
              <a:rPr lang="ar-SA" dirty="0"/>
              <a:t>-</a:t>
            </a:r>
            <a:r>
              <a:rPr lang="en-US" dirty="0"/>
              <a:t>feeding and dehydration increase serum levels of </a:t>
            </a:r>
            <a:r>
              <a:rPr lang="en-US" dirty="0" smtClean="0"/>
              <a:t>bilirubin</a:t>
            </a:r>
          </a:p>
          <a:p>
            <a:pPr marL="365760" indent="-256032" fontAlgn="auto">
              <a:spcAft>
                <a:spcPts val="0"/>
              </a:spcAft>
              <a:buClr>
                <a:schemeClr val="accent3"/>
              </a:buClr>
              <a:buFont typeface="Arial" pitchFamily="34" charset="0"/>
              <a:buChar char="•"/>
              <a:defRPr/>
            </a:pPr>
            <a:r>
              <a:rPr lang="en-US" b="1" dirty="0" smtClean="0"/>
              <a:t> </a:t>
            </a:r>
            <a:r>
              <a:rPr lang="en-US" b="1" dirty="0"/>
              <a:t> </a:t>
            </a:r>
            <a:r>
              <a:rPr lang="en-US" dirty="0"/>
              <a:t> The neonatal production rate of bilirubin is 6–8 mg</a:t>
            </a:r>
            <a:r>
              <a:rPr lang="ar-SA" dirty="0"/>
              <a:t>/</a:t>
            </a:r>
            <a:r>
              <a:rPr lang="en-US" dirty="0"/>
              <a:t>kg</a:t>
            </a:r>
            <a:r>
              <a:rPr lang="ar-SA" dirty="0"/>
              <a:t>/</a:t>
            </a:r>
            <a:r>
              <a:rPr lang="en-US" dirty="0"/>
              <a:t>24 </a:t>
            </a:r>
            <a:r>
              <a:rPr lang="en-US" dirty="0" err="1"/>
              <a:t>hr</a:t>
            </a:r>
            <a:r>
              <a:rPr lang="en-US" dirty="0"/>
              <a:t> </a:t>
            </a:r>
            <a:r>
              <a:rPr lang="ar-SA" dirty="0"/>
              <a:t>(</a:t>
            </a:r>
            <a:r>
              <a:rPr lang="en-US" dirty="0"/>
              <a:t>in contrast to 3–4 mg</a:t>
            </a:r>
            <a:r>
              <a:rPr lang="ar-SA" dirty="0"/>
              <a:t>/</a:t>
            </a:r>
            <a:r>
              <a:rPr lang="en-US" dirty="0"/>
              <a:t>kg</a:t>
            </a:r>
            <a:r>
              <a:rPr lang="ar-SA" dirty="0"/>
              <a:t>/</a:t>
            </a:r>
            <a:r>
              <a:rPr lang="en-US" dirty="0"/>
              <a:t>24 </a:t>
            </a:r>
            <a:r>
              <a:rPr lang="en-US" dirty="0" err="1"/>
              <a:t>hr</a:t>
            </a:r>
            <a:r>
              <a:rPr lang="en-US" dirty="0"/>
              <a:t> in adults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1800" y="1052736"/>
            <a:ext cx="6059016" cy="6457206"/>
          </a:xfrm>
        </p:spPr>
        <p:txBody>
          <a:bodyPr/>
          <a:lstStyle/>
          <a:p>
            <a:pPr marL="365760" indent="-256032" fontAlgn="auto">
              <a:spcAft>
                <a:spcPts val="0"/>
              </a:spcAft>
              <a:buClr>
                <a:schemeClr val="accent3"/>
              </a:buClr>
              <a:buFont typeface="Arial" pitchFamily="34" charset="0"/>
              <a:buChar char="•"/>
              <a:defRPr/>
            </a:pPr>
            <a:r>
              <a:rPr lang="ar-SA" dirty="0" smtClean="0"/>
              <a:t> </a:t>
            </a:r>
            <a:r>
              <a:rPr lang="en-US" dirty="0" smtClean="0"/>
              <a:t>Delay in passage of meconium, which contains 1 mg bilirubin </a:t>
            </a:r>
            <a:r>
              <a:rPr lang="ar-SA" dirty="0" smtClean="0"/>
              <a:t>/</a:t>
            </a:r>
            <a:r>
              <a:rPr lang="en-US" dirty="0" err="1" smtClean="0"/>
              <a:t>dL</a:t>
            </a:r>
            <a:r>
              <a:rPr lang="en-US" dirty="0" smtClean="0"/>
              <a:t>, may contribute to jaundice by </a:t>
            </a:r>
            <a:r>
              <a:rPr lang="en-US" dirty="0" err="1" smtClean="0"/>
              <a:t>enterohepatic</a:t>
            </a:r>
            <a:r>
              <a:rPr lang="en-US" dirty="0" smtClean="0"/>
              <a:t> circulation after </a:t>
            </a:r>
            <a:r>
              <a:rPr lang="en-US" dirty="0" err="1" smtClean="0"/>
              <a:t>deconjugation</a:t>
            </a:r>
            <a:r>
              <a:rPr lang="en-US" dirty="0" smtClean="0"/>
              <a:t> by intestinal </a:t>
            </a:r>
            <a:r>
              <a:rPr lang="en-US" dirty="0" err="1" smtClean="0"/>
              <a:t>glucuronidase</a:t>
            </a:r>
            <a:r>
              <a:rPr lang="en-US" dirty="0" smtClean="0"/>
              <a:t> </a:t>
            </a:r>
            <a:r>
              <a:rPr lang="ar-SA" dirty="0" smtClean="0"/>
              <a:t>(</a:t>
            </a:r>
            <a:endParaRPr lang="en-US" dirty="0" smtClean="0"/>
          </a:p>
          <a:p>
            <a:pPr marL="365760" indent="-256032" fontAlgn="auto">
              <a:spcAft>
                <a:spcPts val="0"/>
              </a:spcAft>
              <a:buClr>
                <a:schemeClr val="accent3"/>
              </a:buClr>
              <a:buFont typeface="Arial" pitchFamily="34" charset="0"/>
              <a:buChar char="•"/>
              <a:defRPr/>
            </a:pPr>
            <a:r>
              <a:rPr lang="en-US" dirty="0" smtClean="0"/>
              <a:t>Drugs such as oxytocin and chemicals used in the nursery such as phenolic detergents may also produce unconjugated </a:t>
            </a:r>
            <a:r>
              <a:rPr lang="en-US" dirty="0" err="1" smtClean="0"/>
              <a:t>hyperbilirubinemia</a:t>
            </a:r>
            <a:endParaRPr lang="en-US" dirty="0" smtClean="0"/>
          </a:p>
          <a:p>
            <a:pPr marL="365760" indent="-256032" fontAlgn="auto">
              <a:spcAft>
                <a:spcPts val="0"/>
              </a:spcAft>
              <a:buClr>
                <a:schemeClr val="accent3"/>
              </a:buClr>
              <a:buFont typeface="Arial" pitchFamily="34" charset="0"/>
              <a:buChar char="•"/>
              <a:defRPr/>
            </a:pPr>
            <a:endParaRPr lang="en-US" dirty="0" smtClean="0"/>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6286512" y="1214422"/>
            <a:ext cx="2428860" cy="36433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SA" dirty="0" smtClean="0"/>
              <a:t>. </a:t>
            </a:r>
            <a:r>
              <a:rPr lang="en-US" dirty="0" smtClean="0"/>
              <a:t>Delay in passage of </a:t>
            </a:r>
            <a:r>
              <a:rPr lang="en-US" dirty="0" err="1" smtClean="0"/>
              <a:t>meconium</a:t>
            </a:r>
            <a:r>
              <a:rPr lang="en-US" dirty="0" smtClean="0"/>
              <a:t>, which contains 1 mg </a:t>
            </a:r>
            <a:r>
              <a:rPr lang="en-US" dirty="0" err="1" smtClean="0"/>
              <a:t>bilirubin</a:t>
            </a:r>
            <a:r>
              <a:rPr lang="ar-SA" dirty="0" smtClean="0"/>
              <a:t>/</a:t>
            </a:r>
            <a:r>
              <a:rPr lang="en-US" dirty="0" err="1" smtClean="0"/>
              <a:t>dL</a:t>
            </a:r>
            <a:r>
              <a:rPr lang="en-US" dirty="0" smtClean="0"/>
              <a:t>, may contribute to jaundice by </a:t>
            </a:r>
            <a:r>
              <a:rPr lang="en-US" dirty="0" err="1" smtClean="0"/>
              <a:t>enterohepatic</a:t>
            </a:r>
            <a:r>
              <a:rPr lang="en-US" dirty="0" smtClean="0"/>
              <a:t> circulation after </a:t>
            </a:r>
            <a:r>
              <a:rPr lang="en-US" dirty="0" err="1" smtClean="0"/>
              <a:t>deconjugation</a:t>
            </a:r>
            <a:r>
              <a:rPr lang="en-US" dirty="0" smtClean="0"/>
              <a:t> by intestinal </a:t>
            </a:r>
            <a:r>
              <a:rPr lang="en-US" dirty="0" err="1" smtClean="0"/>
              <a:t>glucuronidase</a:t>
            </a:r>
            <a:r>
              <a:rPr lang="en-US" dirty="0" smtClean="0"/>
              <a:t> </a:t>
            </a:r>
            <a:endParaRPr lang="en-US" dirty="0"/>
          </a:p>
        </p:txBody>
      </p:sp>
      <p:sp>
        <p:nvSpPr>
          <p:cNvPr id="40" name="Teardrop 39"/>
          <p:cNvSpPr/>
          <p:nvPr/>
        </p:nvSpPr>
        <p:spPr>
          <a:xfrm>
            <a:off x="4000500" y="4357688"/>
            <a:ext cx="214313" cy="571500"/>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9" name="TextBox 3"/>
          <p:cNvSpPr txBox="1">
            <a:spLocks noChangeArrowheads="1"/>
          </p:cNvSpPr>
          <p:nvPr/>
        </p:nvSpPr>
        <p:spPr bwMode="auto">
          <a:xfrm>
            <a:off x="3786188" y="0"/>
            <a:ext cx="454025" cy="369888"/>
          </a:xfrm>
          <a:prstGeom prst="rect">
            <a:avLst/>
          </a:prstGeom>
          <a:noFill/>
          <a:ln w="9525">
            <a:noFill/>
            <a:miter lim="800000"/>
            <a:headEnd/>
            <a:tailEnd/>
          </a:ln>
        </p:spPr>
        <p:txBody>
          <a:bodyPr wrap="none">
            <a:spAutoFit/>
          </a:bodyPr>
          <a:lstStyle/>
          <a:p>
            <a:r>
              <a:rPr lang="en-US"/>
              <a:t>HB</a:t>
            </a:r>
          </a:p>
        </p:txBody>
      </p:sp>
      <p:cxnSp>
        <p:nvCxnSpPr>
          <p:cNvPr id="6" name="Straight Arrow Connector 5"/>
          <p:cNvCxnSpPr/>
          <p:nvPr/>
        </p:nvCxnSpPr>
        <p:spPr>
          <a:xfrm rot="5400000">
            <a:off x="4399756" y="1243807"/>
            <a:ext cx="642937"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ight Brace 6"/>
          <p:cNvSpPr/>
          <p:nvPr/>
        </p:nvSpPr>
        <p:spPr>
          <a:xfrm rot="16200000">
            <a:off x="3821906" y="-107156"/>
            <a:ext cx="500063" cy="1285875"/>
          </a:xfrm>
          <a:prstGeom prst="rightBrace">
            <a:avLst>
              <a:gd name="adj1" fmla="val 3450"/>
              <a:gd name="adj2" fmla="val 45975"/>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422" name="TextBox 7"/>
          <p:cNvSpPr txBox="1">
            <a:spLocks noChangeArrowheads="1"/>
          </p:cNvSpPr>
          <p:nvPr/>
        </p:nvSpPr>
        <p:spPr bwMode="auto">
          <a:xfrm>
            <a:off x="3092450" y="701675"/>
            <a:ext cx="765175" cy="369888"/>
          </a:xfrm>
          <a:prstGeom prst="rect">
            <a:avLst/>
          </a:prstGeom>
          <a:noFill/>
          <a:ln w="9525">
            <a:noFill/>
            <a:miter lim="800000"/>
            <a:headEnd/>
            <a:tailEnd/>
          </a:ln>
        </p:spPr>
        <p:txBody>
          <a:bodyPr wrap="none">
            <a:spAutoFit/>
          </a:bodyPr>
          <a:lstStyle/>
          <a:p>
            <a:r>
              <a:rPr lang="en-US"/>
              <a:t>globin</a:t>
            </a:r>
          </a:p>
        </p:txBody>
      </p:sp>
      <p:sp>
        <p:nvSpPr>
          <p:cNvPr id="17423" name="TextBox 8"/>
          <p:cNvSpPr txBox="1">
            <a:spLocks noChangeArrowheads="1"/>
          </p:cNvSpPr>
          <p:nvPr/>
        </p:nvSpPr>
        <p:spPr bwMode="auto">
          <a:xfrm>
            <a:off x="4357688" y="642938"/>
            <a:ext cx="1643062" cy="369887"/>
          </a:xfrm>
          <a:prstGeom prst="rect">
            <a:avLst/>
          </a:prstGeom>
          <a:noFill/>
          <a:ln w="9525">
            <a:noFill/>
            <a:miter lim="800000"/>
            <a:headEnd/>
            <a:tailEnd/>
          </a:ln>
        </p:spPr>
        <p:txBody>
          <a:bodyPr>
            <a:spAutoFit/>
          </a:bodyPr>
          <a:lstStyle/>
          <a:p>
            <a:r>
              <a:rPr lang="en-US"/>
              <a:t>heme</a:t>
            </a:r>
          </a:p>
        </p:txBody>
      </p:sp>
      <p:sp>
        <p:nvSpPr>
          <p:cNvPr id="17424" name="TextBox 9"/>
          <p:cNvSpPr txBox="1">
            <a:spLocks noChangeArrowheads="1"/>
          </p:cNvSpPr>
          <p:nvPr/>
        </p:nvSpPr>
        <p:spPr bwMode="auto">
          <a:xfrm>
            <a:off x="4286250" y="1500188"/>
            <a:ext cx="1055688" cy="369887"/>
          </a:xfrm>
          <a:prstGeom prst="rect">
            <a:avLst/>
          </a:prstGeom>
          <a:noFill/>
          <a:ln w="9525">
            <a:noFill/>
            <a:miter lim="800000"/>
            <a:headEnd/>
            <a:tailEnd/>
          </a:ln>
        </p:spPr>
        <p:txBody>
          <a:bodyPr wrap="none">
            <a:spAutoFit/>
          </a:bodyPr>
          <a:lstStyle/>
          <a:p>
            <a:r>
              <a:rPr lang="en-US" dirty="0" err="1"/>
              <a:t>biliverdin</a:t>
            </a:r>
            <a:endParaRPr lang="en-US" dirty="0"/>
          </a:p>
        </p:txBody>
      </p:sp>
      <p:cxnSp>
        <p:nvCxnSpPr>
          <p:cNvPr id="13" name="Curved Connector 12"/>
          <p:cNvCxnSpPr/>
          <p:nvPr/>
        </p:nvCxnSpPr>
        <p:spPr>
          <a:xfrm rot="10800000" flipV="1">
            <a:off x="4143375" y="1143000"/>
            <a:ext cx="571500" cy="142875"/>
          </a:xfrm>
          <a:prstGeom prst="curvedConnector3">
            <a:avLst>
              <a:gd name="adj1" fmla="val 43962"/>
            </a:avLst>
          </a:prstGeom>
          <a:ln>
            <a:tailEnd type="arrow"/>
          </a:ln>
        </p:spPr>
        <p:style>
          <a:lnRef idx="1">
            <a:schemeClr val="accent1"/>
          </a:lnRef>
          <a:fillRef idx="0">
            <a:schemeClr val="accent1"/>
          </a:fillRef>
          <a:effectRef idx="0">
            <a:schemeClr val="accent1"/>
          </a:effectRef>
          <a:fontRef idx="minor">
            <a:schemeClr val="tx1"/>
          </a:fontRef>
        </p:style>
      </p:cxnSp>
      <p:sp>
        <p:nvSpPr>
          <p:cNvPr id="17426" name="TextBox 14"/>
          <p:cNvSpPr txBox="1">
            <a:spLocks noChangeArrowheads="1"/>
          </p:cNvSpPr>
          <p:nvPr/>
        </p:nvSpPr>
        <p:spPr bwMode="auto">
          <a:xfrm>
            <a:off x="3714750" y="1214438"/>
            <a:ext cx="557213" cy="369887"/>
          </a:xfrm>
          <a:prstGeom prst="rect">
            <a:avLst/>
          </a:prstGeom>
          <a:noFill/>
          <a:ln w="9525">
            <a:noFill/>
            <a:miter lim="800000"/>
            <a:headEnd/>
            <a:tailEnd/>
          </a:ln>
        </p:spPr>
        <p:txBody>
          <a:bodyPr wrap="none">
            <a:spAutoFit/>
          </a:bodyPr>
          <a:lstStyle/>
          <a:p>
            <a:r>
              <a:rPr lang="en-US"/>
              <a:t>iron</a:t>
            </a:r>
          </a:p>
        </p:txBody>
      </p:sp>
      <p:cxnSp>
        <p:nvCxnSpPr>
          <p:cNvPr id="17" name="Straight Arrow Connector 16"/>
          <p:cNvCxnSpPr>
            <a:stCxn id="17424" idx="2"/>
          </p:cNvCxnSpPr>
          <p:nvPr/>
        </p:nvCxnSpPr>
        <p:spPr>
          <a:xfrm rot="5400000">
            <a:off x="4521201" y="2135187"/>
            <a:ext cx="558800" cy="2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28" name="TextBox 17"/>
          <p:cNvSpPr txBox="1">
            <a:spLocks noChangeArrowheads="1"/>
          </p:cNvSpPr>
          <p:nvPr/>
        </p:nvSpPr>
        <p:spPr bwMode="auto">
          <a:xfrm>
            <a:off x="3428992" y="2285992"/>
            <a:ext cx="2327275" cy="369888"/>
          </a:xfrm>
          <a:prstGeom prst="rect">
            <a:avLst/>
          </a:prstGeom>
          <a:noFill/>
          <a:ln w="9525">
            <a:noFill/>
            <a:miter lim="800000"/>
            <a:headEnd/>
            <a:tailEnd/>
          </a:ln>
        </p:spPr>
        <p:txBody>
          <a:bodyPr wrap="none">
            <a:spAutoFit/>
          </a:bodyPr>
          <a:lstStyle/>
          <a:p>
            <a:r>
              <a:rPr lang="en-US" dirty="0" err="1"/>
              <a:t>Unconjugated</a:t>
            </a:r>
            <a:r>
              <a:rPr lang="en-US" dirty="0"/>
              <a:t> </a:t>
            </a:r>
            <a:r>
              <a:rPr lang="en-US" dirty="0" err="1"/>
              <a:t>bilirubin</a:t>
            </a:r>
            <a:endParaRPr lang="en-US" dirty="0"/>
          </a:p>
        </p:txBody>
      </p:sp>
      <p:cxnSp>
        <p:nvCxnSpPr>
          <p:cNvPr id="20" name="Straight Arrow Connector 19"/>
          <p:cNvCxnSpPr/>
          <p:nvPr/>
        </p:nvCxnSpPr>
        <p:spPr>
          <a:xfrm rot="5400000">
            <a:off x="4037013" y="3178175"/>
            <a:ext cx="1214437"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Plus 20"/>
          <p:cNvSpPr/>
          <p:nvPr/>
        </p:nvSpPr>
        <p:spPr>
          <a:xfrm>
            <a:off x="4214813" y="2786063"/>
            <a:ext cx="285750" cy="2857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31" name="TextBox 21"/>
          <p:cNvSpPr txBox="1">
            <a:spLocks noChangeArrowheads="1"/>
          </p:cNvSpPr>
          <p:nvPr/>
        </p:nvSpPr>
        <p:spPr bwMode="auto">
          <a:xfrm flipH="1">
            <a:off x="3214688" y="2714625"/>
            <a:ext cx="1000125" cy="369888"/>
          </a:xfrm>
          <a:prstGeom prst="rect">
            <a:avLst/>
          </a:prstGeom>
          <a:solidFill>
            <a:srgbClr val="FFFF00"/>
          </a:solidFill>
          <a:ln w="9525">
            <a:noFill/>
            <a:miter lim="800000"/>
            <a:headEnd/>
            <a:tailEnd/>
          </a:ln>
        </p:spPr>
        <p:txBody>
          <a:bodyPr>
            <a:spAutoFit/>
          </a:bodyPr>
          <a:lstStyle/>
          <a:p>
            <a:r>
              <a:rPr lang="en-US"/>
              <a:t>albumin</a:t>
            </a:r>
          </a:p>
        </p:txBody>
      </p:sp>
      <p:sp>
        <p:nvSpPr>
          <p:cNvPr id="24" name="Right Triangle 23"/>
          <p:cNvSpPr/>
          <p:nvPr/>
        </p:nvSpPr>
        <p:spPr>
          <a:xfrm rot="8160557">
            <a:off x="3373438" y="3681413"/>
            <a:ext cx="2074862" cy="1295400"/>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33" name="TextBox 24"/>
          <p:cNvSpPr txBox="1">
            <a:spLocks noChangeArrowheads="1"/>
          </p:cNvSpPr>
          <p:nvPr/>
        </p:nvSpPr>
        <p:spPr bwMode="auto">
          <a:xfrm>
            <a:off x="2000250" y="3214688"/>
            <a:ext cx="1800225" cy="369887"/>
          </a:xfrm>
          <a:prstGeom prst="rect">
            <a:avLst/>
          </a:prstGeom>
          <a:noFill/>
          <a:ln w="9525">
            <a:noFill/>
            <a:miter lim="800000"/>
            <a:headEnd/>
            <a:tailEnd/>
          </a:ln>
        </p:spPr>
        <p:txBody>
          <a:bodyPr wrap="none">
            <a:spAutoFit/>
          </a:bodyPr>
          <a:lstStyle/>
          <a:p>
            <a:r>
              <a:rPr lang="en-US"/>
              <a:t>2 Glocoronic acid</a:t>
            </a:r>
          </a:p>
        </p:txBody>
      </p:sp>
      <p:cxnSp>
        <p:nvCxnSpPr>
          <p:cNvPr id="27" name="Curved Connector 26"/>
          <p:cNvCxnSpPr/>
          <p:nvPr/>
        </p:nvCxnSpPr>
        <p:spPr>
          <a:xfrm>
            <a:off x="3714750" y="3500438"/>
            <a:ext cx="642938" cy="285750"/>
          </a:xfrm>
          <a:prstGeom prst="curvedConnector3">
            <a:avLst>
              <a:gd name="adj1" fmla="val 61851"/>
            </a:avLst>
          </a:prstGeom>
          <a:ln>
            <a:tailEnd type="arrow"/>
          </a:ln>
        </p:spPr>
        <p:style>
          <a:lnRef idx="1">
            <a:schemeClr val="accent1"/>
          </a:lnRef>
          <a:fillRef idx="0">
            <a:schemeClr val="accent1"/>
          </a:fillRef>
          <a:effectRef idx="0">
            <a:schemeClr val="accent1"/>
          </a:effectRef>
          <a:fontRef idx="minor">
            <a:schemeClr val="tx1"/>
          </a:fontRef>
        </p:style>
      </p:cxnSp>
      <p:sp>
        <p:nvSpPr>
          <p:cNvPr id="17435" name="TextBox 35"/>
          <p:cNvSpPr txBox="1">
            <a:spLocks noChangeArrowheads="1"/>
          </p:cNvSpPr>
          <p:nvPr/>
        </p:nvSpPr>
        <p:spPr bwMode="auto">
          <a:xfrm>
            <a:off x="4429125" y="3357563"/>
            <a:ext cx="850900" cy="369887"/>
          </a:xfrm>
          <a:prstGeom prst="rect">
            <a:avLst/>
          </a:prstGeom>
          <a:solidFill>
            <a:srgbClr val="FFFF00"/>
          </a:solidFill>
          <a:ln w="9525">
            <a:noFill/>
            <a:miter lim="800000"/>
            <a:headEnd/>
            <a:tailEnd/>
          </a:ln>
        </p:spPr>
        <p:txBody>
          <a:bodyPr wrap="none">
            <a:spAutoFit/>
          </a:bodyPr>
          <a:lstStyle/>
          <a:p>
            <a:r>
              <a:rPr lang="en-US"/>
              <a:t>UDPGT</a:t>
            </a:r>
          </a:p>
        </p:txBody>
      </p:sp>
      <p:sp>
        <p:nvSpPr>
          <p:cNvPr id="17436" name="TextBox 38"/>
          <p:cNvSpPr txBox="1">
            <a:spLocks noChangeArrowheads="1"/>
          </p:cNvSpPr>
          <p:nvPr/>
        </p:nvSpPr>
        <p:spPr bwMode="auto">
          <a:xfrm>
            <a:off x="3795713" y="3998913"/>
            <a:ext cx="2305050" cy="369887"/>
          </a:xfrm>
          <a:prstGeom prst="rect">
            <a:avLst/>
          </a:prstGeom>
          <a:noFill/>
          <a:ln w="9525">
            <a:noFill/>
            <a:miter lim="800000"/>
            <a:headEnd/>
            <a:tailEnd/>
          </a:ln>
        </p:spPr>
        <p:txBody>
          <a:bodyPr wrap="none">
            <a:spAutoFit/>
          </a:bodyPr>
          <a:lstStyle/>
          <a:p>
            <a:r>
              <a:rPr lang="en-US"/>
              <a:t>Bilirubin diglocoronide</a:t>
            </a:r>
          </a:p>
        </p:txBody>
      </p:sp>
      <p:sp>
        <p:nvSpPr>
          <p:cNvPr id="41" name="Can 40"/>
          <p:cNvSpPr/>
          <p:nvPr/>
        </p:nvSpPr>
        <p:spPr>
          <a:xfrm rot="16200000">
            <a:off x="4214812" y="2500313"/>
            <a:ext cx="785813" cy="5500688"/>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5" name="Straight Arrow Connector 44"/>
          <p:cNvCxnSpPr/>
          <p:nvPr/>
        </p:nvCxnSpPr>
        <p:spPr>
          <a:xfrm rot="5400000">
            <a:off x="3785394" y="4715669"/>
            <a:ext cx="7143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39" name="TextBox 45"/>
          <p:cNvSpPr txBox="1">
            <a:spLocks noChangeArrowheads="1"/>
          </p:cNvSpPr>
          <p:nvPr/>
        </p:nvSpPr>
        <p:spPr bwMode="auto">
          <a:xfrm>
            <a:off x="3500438" y="5000625"/>
            <a:ext cx="1373187" cy="369888"/>
          </a:xfrm>
          <a:prstGeom prst="rect">
            <a:avLst/>
          </a:prstGeom>
          <a:noFill/>
          <a:ln w="9525">
            <a:noFill/>
            <a:miter lim="800000"/>
            <a:headEnd/>
            <a:tailEnd/>
          </a:ln>
        </p:spPr>
        <p:txBody>
          <a:bodyPr wrap="none">
            <a:spAutoFit/>
          </a:bodyPr>
          <a:lstStyle/>
          <a:p>
            <a:r>
              <a:rPr lang="en-US"/>
              <a:t>urobilinogen</a:t>
            </a:r>
          </a:p>
        </p:txBody>
      </p:sp>
      <p:sp>
        <p:nvSpPr>
          <p:cNvPr id="47" name="Right Brace 46"/>
          <p:cNvSpPr/>
          <p:nvPr/>
        </p:nvSpPr>
        <p:spPr>
          <a:xfrm rot="16200000">
            <a:off x="3929062" y="3429001"/>
            <a:ext cx="714375" cy="4286250"/>
          </a:xfrm>
          <a:prstGeom prst="rightBrace">
            <a:avLst>
              <a:gd name="adj1" fmla="val 10667"/>
              <a:gd name="adj2" fmla="val 46952"/>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441" name="TextBox 47"/>
          <p:cNvSpPr txBox="1">
            <a:spLocks noChangeArrowheads="1"/>
          </p:cNvSpPr>
          <p:nvPr/>
        </p:nvSpPr>
        <p:spPr bwMode="auto">
          <a:xfrm>
            <a:off x="1643063" y="5929313"/>
            <a:ext cx="1158875" cy="369887"/>
          </a:xfrm>
          <a:prstGeom prst="rect">
            <a:avLst/>
          </a:prstGeom>
          <a:noFill/>
          <a:ln w="9525">
            <a:noFill/>
            <a:miter lim="800000"/>
            <a:headEnd/>
            <a:tailEnd/>
          </a:ln>
        </p:spPr>
        <p:txBody>
          <a:bodyPr wrap="none">
            <a:spAutoFit/>
          </a:bodyPr>
          <a:lstStyle/>
          <a:p>
            <a:r>
              <a:rPr lang="en-US"/>
              <a:t>stercobilin</a:t>
            </a:r>
          </a:p>
        </p:txBody>
      </p:sp>
      <p:sp>
        <p:nvSpPr>
          <p:cNvPr id="17442" name="TextBox 48"/>
          <p:cNvSpPr txBox="1">
            <a:spLocks noChangeArrowheads="1"/>
          </p:cNvSpPr>
          <p:nvPr/>
        </p:nvSpPr>
        <p:spPr bwMode="auto">
          <a:xfrm>
            <a:off x="5357813" y="5786438"/>
            <a:ext cx="2500312" cy="369887"/>
          </a:xfrm>
          <a:prstGeom prst="rect">
            <a:avLst/>
          </a:prstGeom>
          <a:noFill/>
          <a:ln w="9525">
            <a:noFill/>
            <a:miter lim="800000"/>
            <a:headEnd/>
            <a:tailEnd/>
          </a:ln>
        </p:spPr>
        <p:txBody>
          <a:bodyPr>
            <a:spAutoFit/>
          </a:bodyPr>
          <a:lstStyle/>
          <a:p>
            <a:r>
              <a:rPr lang="en-US"/>
              <a:t>Reabsorbed to blood</a:t>
            </a:r>
          </a:p>
        </p:txBody>
      </p:sp>
      <p:cxnSp>
        <p:nvCxnSpPr>
          <p:cNvPr id="56" name="Straight Connector 55"/>
          <p:cNvCxnSpPr/>
          <p:nvPr/>
        </p:nvCxnSpPr>
        <p:spPr>
          <a:xfrm rot="5400000">
            <a:off x="3821906" y="5679282"/>
            <a:ext cx="642937" cy="0"/>
          </a:xfrm>
          <a:prstGeom prst="line">
            <a:avLst/>
          </a:prstGeom>
        </p:spPr>
        <p:style>
          <a:lnRef idx="1">
            <a:schemeClr val="accent1"/>
          </a:lnRef>
          <a:fillRef idx="0">
            <a:schemeClr val="accent1"/>
          </a:fillRef>
          <a:effectRef idx="0">
            <a:schemeClr val="accent1"/>
          </a:effectRef>
          <a:fontRef idx="minor">
            <a:schemeClr val="tx1"/>
          </a:fontRef>
        </p:style>
      </p:cxnSp>
      <p:sp>
        <p:nvSpPr>
          <p:cNvPr id="17444" name="TextBox 57"/>
          <p:cNvSpPr txBox="1">
            <a:spLocks noChangeArrowheads="1"/>
          </p:cNvSpPr>
          <p:nvPr/>
        </p:nvSpPr>
        <p:spPr bwMode="auto">
          <a:xfrm>
            <a:off x="3357563" y="5934075"/>
            <a:ext cx="1643062" cy="923925"/>
          </a:xfrm>
          <a:prstGeom prst="rect">
            <a:avLst/>
          </a:prstGeom>
          <a:noFill/>
          <a:ln w="9525">
            <a:noFill/>
            <a:miter lim="800000"/>
            <a:headEnd/>
            <a:tailEnd/>
          </a:ln>
        </p:spPr>
        <p:txBody>
          <a:bodyPr>
            <a:spAutoFit/>
          </a:bodyPr>
          <a:lstStyle/>
          <a:p>
            <a:r>
              <a:rPr lang="en-US"/>
              <a:t>Absorbed back to liver by</a:t>
            </a:r>
          </a:p>
          <a:p>
            <a:r>
              <a:rPr lang="en-US"/>
              <a:t>E.H circulation</a:t>
            </a:r>
          </a:p>
        </p:txBody>
      </p:sp>
      <p:sp>
        <p:nvSpPr>
          <p:cNvPr id="2" name="Action Button: Return 1">
            <a:hlinkClick r:id="rId3" action="ppaction://hlinksldjump" highlightClick="1"/>
          </p:cNvPr>
          <p:cNvSpPr/>
          <p:nvPr/>
        </p:nvSpPr>
        <p:spPr>
          <a:xfrm>
            <a:off x="8215338" y="5857892"/>
            <a:ext cx="714380" cy="714380"/>
          </a:xfrm>
          <a:prstGeom prst="actionButtonReturn">
            <a:avLst/>
          </a:pr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8" name="Straight Arrow Connector 57"/>
          <p:cNvCxnSpPr/>
          <p:nvPr/>
        </p:nvCxnSpPr>
        <p:spPr>
          <a:xfrm rot="5400000">
            <a:off x="4679157" y="3536157"/>
            <a:ext cx="2571768"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b="1" dirty="0"/>
              <a:t>JAUNDICE (ICTERUS).</a:t>
            </a:r>
            <a:r>
              <a:rPr lang="en-US" dirty="0"/>
              <a:t> </a:t>
            </a:r>
            <a:br>
              <a:rPr lang="en-US" dirty="0"/>
            </a:br>
            <a:endParaRPr lang="en-US" dirty="0"/>
          </a:p>
        </p:txBody>
      </p:sp>
      <p:sp>
        <p:nvSpPr>
          <p:cNvPr id="3" name="Content Placeholder 2"/>
          <p:cNvSpPr>
            <a:spLocks noGrp="1"/>
          </p:cNvSpPr>
          <p:nvPr>
            <p:ph idx="1"/>
          </p:nvPr>
        </p:nvSpPr>
        <p:spPr/>
        <p:txBody>
          <a:bodyPr rtlCol="0">
            <a:normAutofit/>
          </a:bodyPr>
          <a:lstStyle/>
          <a:p>
            <a:pPr marL="365760" indent="-256032" fontAlgn="auto">
              <a:spcAft>
                <a:spcPts val="0"/>
              </a:spcAft>
              <a:buClr>
                <a:schemeClr val="accent3"/>
              </a:buClr>
              <a:buFont typeface="Arial" pitchFamily="34" charset="0"/>
              <a:buChar char="•"/>
              <a:defRPr/>
            </a:pPr>
            <a:r>
              <a:rPr lang="en-US" u="sng" dirty="0" err="1" smtClean="0">
                <a:effectLst>
                  <a:outerShdw blurRad="38100" dist="38100" dir="2700000" algn="tl">
                    <a:srgbClr val="000000">
                      <a:alpha val="43137"/>
                    </a:srgbClr>
                  </a:outerShdw>
                </a:effectLst>
              </a:rPr>
              <a:t>Def.</a:t>
            </a:r>
            <a:r>
              <a:rPr lang="en-US" dirty="0" err="1" smtClean="0"/>
              <a:t>:Yellow</a:t>
            </a:r>
            <a:r>
              <a:rPr lang="en-US" dirty="0" smtClean="0"/>
              <a:t> </a:t>
            </a:r>
            <a:r>
              <a:rPr lang="en-US" dirty="0"/>
              <a:t>discoloration of the sclera, skin, and mucous </a:t>
            </a:r>
            <a:r>
              <a:rPr lang="en-US" dirty="0" smtClean="0"/>
              <a:t>membranes</a:t>
            </a:r>
          </a:p>
          <a:p>
            <a:pPr marL="365760" indent="-256032" fontAlgn="auto">
              <a:spcAft>
                <a:spcPts val="0"/>
              </a:spcAft>
              <a:buClr>
                <a:schemeClr val="accent3"/>
              </a:buClr>
              <a:buFont typeface="Arial" pitchFamily="34" charset="0"/>
              <a:buChar char="•"/>
              <a:defRPr/>
            </a:pPr>
            <a:r>
              <a:rPr lang="en-US" dirty="0" smtClean="0"/>
              <a:t>Clinically </a:t>
            </a:r>
            <a:r>
              <a:rPr lang="en-US" dirty="0"/>
              <a:t>apparent jaundice in children and adults occurs when the serum concentration of bilirubin reaches 2–3 mg/</a:t>
            </a:r>
            <a:r>
              <a:rPr lang="en-US" dirty="0" err="1"/>
              <a:t>dL</a:t>
            </a:r>
            <a:r>
              <a:rPr lang="en-US" dirty="0"/>
              <a:t> (34–51 </a:t>
            </a:r>
            <a:r>
              <a:rPr lang="en-US" dirty="0" err="1"/>
              <a:t>μmol</a:t>
            </a:r>
            <a:r>
              <a:rPr lang="en-US" dirty="0"/>
              <a:t>/L</a:t>
            </a:r>
            <a:r>
              <a:rPr lang="en-US" dirty="0" smtClean="0"/>
              <a:t>);</a:t>
            </a:r>
          </a:p>
          <a:p>
            <a:pPr marL="365760" indent="-256032" fontAlgn="auto">
              <a:spcAft>
                <a:spcPts val="0"/>
              </a:spcAft>
              <a:buClr>
                <a:schemeClr val="accent3"/>
              </a:buClr>
              <a:buFont typeface="Arial" pitchFamily="34" charset="0"/>
              <a:buChar char="•"/>
              <a:defRPr/>
            </a:pPr>
            <a:r>
              <a:rPr lang="en-US" dirty="0" smtClean="0"/>
              <a:t> </a:t>
            </a:r>
            <a:r>
              <a:rPr lang="en-US" dirty="0"/>
              <a:t>the neonate may not appear icteric until the bilirubin level is &gt;5 mg/</a:t>
            </a:r>
            <a:r>
              <a:rPr lang="en-US" dirty="0" err="1"/>
              <a:t>dL</a:t>
            </a:r>
            <a:r>
              <a:rPr lang="en-US" dirty="0"/>
              <a:t> (85 </a:t>
            </a:r>
            <a:r>
              <a:rPr lang="en-US" dirty="0" err="1"/>
              <a:t>μmol</a:t>
            </a:r>
            <a:r>
              <a:rPr lang="en-US" dirty="0"/>
              <a:t>/L). </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4624"/>
            <a:ext cx="1872208" cy="237241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14" r="47179"/>
          <a:stretch/>
        </p:blipFill>
        <p:spPr>
          <a:xfrm>
            <a:off x="7452320" y="4727631"/>
            <a:ext cx="1406847" cy="2124027"/>
          </a:xfrm>
          <a:prstGeom prst="rect">
            <a:avLst/>
          </a:prstGeom>
        </p:spPr>
      </p:pic>
    </p:spTree>
  </p:cSld>
  <p:clrMapOvr>
    <a:masterClrMapping/>
  </p:clrMapOvr>
  <p:transition spd="med">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grpSp>
        <p:nvGrpSpPr>
          <p:cNvPr id="20483" name="Group 5"/>
          <p:cNvGrpSpPr>
            <a:grpSpLocks noChangeAspect="1"/>
          </p:cNvGrpSpPr>
          <p:nvPr/>
        </p:nvGrpSpPr>
        <p:grpSpPr bwMode="auto">
          <a:xfrm>
            <a:off x="214313" y="0"/>
            <a:ext cx="7292975" cy="6465888"/>
            <a:chOff x="990" y="450"/>
            <a:chExt cx="3789" cy="3467"/>
          </a:xfrm>
        </p:grpSpPr>
        <p:sp>
          <p:nvSpPr>
            <p:cNvPr id="20484" name="AutoShape 4"/>
            <p:cNvSpPr>
              <a:spLocks noChangeAspect="1" noChangeArrowheads="1" noTextEdit="1"/>
            </p:cNvSpPr>
            <p:nvPr/>
          </p:nvSpPr>
          <p:spPr bwMode="auto">
            <a:xfrm>
              <a:off x="990" y="450"/>
              <a:ext cx="3600" cy="3455"/>
            </a:xfrm>
            <a:prstGeom prst="rect">
              <a:avLst/>
            </a:prstGeom>
            <a:noFill/>
            <a:ln w="9525">
              <a:noFill/>
              <a:miter lim="800000"/>
              <a:headEnd/>
              <a:tailEnd/>
            </a:ln>
          </p:spPr>
          <p:txBody>
            <a:bodyPr/>
            <a:lstStyle/>
            <a:p>
              <a:endParaRPr lang="en-US"/>
            </a:p>
          </p:txBody>
        </p:sp>
        <p:pic>
          <p:nvPicPr>
            <p:cNvPr id="20485" name="Picture 6"/>
            <p:cNvPicPr>
              <a:picLocks noChangeAspect="1" noChangeArrowheads="1"/>
            </p:cNvPicPr>
            <p:nvPr/>
          </p:nvPicPr>
          <p:blipFill>
            <a:blip r:embed="rId2" cstate="print"/>
            <a:srcRect/>
            <a:stretch>
              <a:fillRect/>
            </a:stretch>
          </p:blipFill>
          <p:spPr bwMode="auto">
            <a:xfrm>
              <a:off x="1955" y="1216"/>
              <a:ext cx="2824" cy="2701"/>
            </a:xfrm>
            <a:prstGeom prst="rect">
              <a:avLst/>
            </a:prstGeom>
            <a:noFill/>
            <a:ln w="9525">
              <a:noFill/>
              <a:miter lim="800000"/>
              <a:headEnd/>
              <a:tailEnd/>
            </a:ln>
          </p:spPr>
        </p:pic>
      </p:grpSp>
    </p:spTree>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solidFill>
                  <a:srgbClr val="0033CC"/>
                </a:solidFill>
                <a:latin typeface="Times New Roman" pitchFamily="18" charset="0"/>
                <a:cs typeface="Times New Roman" pitchFamily="18" charset="0"/>
              </a:rPr>
              <a:t>CLINICAL MANIFESTATIONS</a:t>
            </a:r>
            <a:endParaRPr lang="en-US" dirty="0" smtClean="0">
              <a:solidFill>
                <a:srgbClr val="0033CC"/>
              </a:solidFill>
            </a:endParaRPr>
          </a:p>
        </p:txBody>
      </p:sp>
      <p:sp>
        <p:nvSpPr>
          <p:cNvPr id="3" name="Content Placeholder 2"/>
          <p:cNvSpPr>
            <a:spLocks noGrp="1"/>
          </p:cNvSpPr>
          <p:nvPr>
            <p:ph idx="1"/>
          </p:nvPr>
        </p:nvSpPr>
        <p:spPr/>
        <p:txBody>
          <a:bodyPr rtlCol="0">
            <a:normAutofit/>
          </a:bodyPr>
          <a:lstStyle/>
          <a:p>
            <a:pPr marL="365760" indent="-256032" fontAlgn="auto">
              <a:spcAft>
                <a:spcPts val="0"/>
              </a:spcAft>
              <a:buClr>
                <a:schemeClr val="accent3"/>
              </a:buClr>
              <a:defRPr/>
            </a:pPr>
            <a:r>
              <a:rPr lang="ar-SA" dirty="0" smtClean="0">
                <a:latin typeface="Times New Roman"/>
                <a:ea typeface="Times New Roman"/>
              </a:rPr>
              <a:t> </a:t>
            </a:r>
            <a:r>
              <a:rPr lang="en-US" dirty="0">
                <a:latin typeface="Times New Roman"/>
                <a:ea typeface="Times New Roman"/>
              </a:rPr>
              <a:t>Jaundice usually becomes apparent in a </a:t>
            </a:r>
            <a:r>
              <a:rPr lang="en-US" dirty="0" err="1">
                <a:latin typeface="Times New Roman"/>
                <a:ea typeface="Times New Roman"/>
              </a:rPr>
              <a:t>cephalocaudal</a:t>
            </a:r>
            <a:r>
              <a:rPr lang="en-US" dirty="0">
                <a:latin typeface="Times New Roman"/>
                <a:ea typeface="Times New Roman"/>
              </a:rPr>
              <a:t> progression starting on the face and progressing to the abdomen and then feet, as serum levels </a:t>
            </a:r>
            <a:r>
              <a:rPr lang="en-US" dirty="0" smtClean="0">
                <a:latin typeface="Times New Roman"/>
                <a:ea typeface="Times New Roman"/>
              </a:rPr>
              <a:t>increase</a:t>
            </a:r>
            <a:r>
              <a:rPr lang="ar-SA" dirty="0" smtClean="0">
                <a:latin typeface="Times New Roman"/>
                <a:ea typeface="Times New Roman"/>
              </a:rPr>
              <a:t> </a:t>
            </a:r>
            <a:endParaRPr lang="en-US" dirty="0" smtClean="0">
              <a:latin typeface="Times New Roman"/>
              <a:ea typeface="Times New Roman"/>
            </a:endParaRPr>
          </a:p>
        </p:txBody>
      </p:sp>
    </p:spTree>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53737"/>
            <a:ext cx="8784976" cy="4525963"/>
          </a:xfrm>
        </p:spPr>
        <p:txBody>
          <a:bodyPr/>
          <a:lstStyle/>
          <a:p>
            <a:r>
              <a:rPr lang="en-US" dirty="0">
                <a:latin typeface="Times New Roman"/>
                <a:ea typeface="Times New Roman"/>
              </a:rPr>
              <a:t>Dermal pressure may reveal the anatomic progression of jaundice  face, </a:t>
            </a:r>
            <a:r>
              <a:rPr lang="ar-SA" dirty="0">
                <a:latin typeface="Times New Roman"/>
                <a:ea typeface="Times New Roman"/>
              </a:rPr>
              <a:t>= </a:t>
            </a:r>
            <a:r>
              <a:rPr lang="en-US" dirty="0">
                <a:latin typeface="Times New Roman"/>
                <a:ea typeface="Times New Roman"/>
              </a:rPr>
              <a:t>5 mg</a:t>
            </a:r>
            <a:r>
              <a:rPr lang="ar-SA" dirty="0">
                <a:latin typeface="Times New Roman"/>
                <a:ea typeface="Times New Roman"/>
              </a:rPr>
              <a:t>/</a:t>
            </a:r>
            <a:r>
              <a:rPr lang="en-US" dirty="0" err="1">
                <a:latin typeface="Times New Roman"/>
                <a:ea typeface="Times New Roman"/>
              </a:rPr>
              <a:t>dL</a:t>
            </a:r>
            <a:r>
              <a:rPr lang="en-US" dirty="0">
                <a:latin typeface="Times New Roman"/>
                <a:ea typeface="Times New Roman"/>
              </a:rPr>
              <a:t>; mid</a:t>
            </a:r>
            <a:r>
              <a:rPr lang="ar-SA" dirty="0">
                <a:latin typeface="Times New Roman"/>
                <a:ea typeface="Times New Roman"/>
              </a:rPr>
              <a:t>-</a:t>
            </a:r>
            <a:r>
              <a:rPr lang="en-US" dirty="0">
                <a:latin typeface="Times New Roman"/>
                <a:ea typeface="Times New Roman"/>
              </a:rPr>
              <a:t>abdomen, </a:t>
            </a:r>
            <a:r>
              <a:rPr lang="ar-SA" dirty="0">
                <a:latin typeface="Times New Roman"/>
                <a:ea typeface="Times New Roman"/>
              </a:rPr>
              <a:t>= </a:t>
            </a:r>
            <a:r>
              <a:rPr lang="en-US" dirty="0">
                <a:latin typeface="Times New Roman"/>
                <a:ea typeface="Times New Roman"/>
              </a:rPr>
              <a:t>15 mg</a:t>
            </a:r>
            <a:r>
              <a:rPr lang="ar-SA" dirty="0">
                <a:latin typeface="Times New Roman"/>
                <a:ea typeface="Times New Roman"/>
              </a:rPr>
              <a:t>/</a:t>
            </a:r>
            <a:r>
              <a:rPr lang="en-US" dirty="0" err="1">
                <a:latin typeface="Times New Roman"/>
                <a:ea typeface="Times New Roman"/>
              </a:rPr>
              <a:t>dL</a:t>
            </a:r>
            <a:r>
              <a:rPr lang="en-US" dirty="0">
                <a:latin typeface="Times New Roman"/>
                <a:ea typeface="Times New Roman"/>
              </a:rPr>
              <a:t>; soles, </a:t>
            </a:r>
            <a:r>
              <a:rPr lang="ar-SA" dirty="0">
                <a:latin typeface="Times New Roman"/>
                <a:ea typeface="Times New Roman"/>
              </a:rPr>
              <a:t>= </a:t>
            </a:r>
            <a:r>
              <a:rPr lang="en-US" dirty="0">
                <a:latin typeface="Times New Roman"/>
                <a:ea typeface="Times New Roman"/>
              </a:rPr>
              <a:t>20 mg</a:t>
            </a:r>
            <a:r>
              <a:rPr lang="ar-SA" dirty="0">
                <a:latin typeface="Times New Roman"/>
                <a:ea typeface="Times New Roman"/>
              </a:rPr>
              <a:t>/</a:t>
            </a:r>
            <a:r>
              <a:rPr lang="en-US" dirty="0" err="1">
                <a:latin typeface="Times New Roman"/>
                <a:ea typeface="Times New Roman"/>
              </a:rPr>
              <a:t>dL</a:t>
            </a:r>
            <a:r>
              <a:rPr lang="en-US" dirty="0">
                <a:latin typeface="Times New Roman"/>
                <a:ea typeface="Times New Roman"/>
              </a:rPr>
              <a:t> , but clinical examination cannot be depended on to estimate serum levels</a:t>
            </a:r>
            <a:r>
              <a:rPr lang="ar-SA" dirty="0">
                <a:latin typeface="Times New Roman"/>
                <a:ea typeface="Times New Roman"/>
              </a:rPr>
              <a:t>. </a:t>
            </a:r>
            <a:endParaRPr lang="en-US" dirty="0"/>
          </a:p>
          <a:p>
            <a:endParaRPr lang="en-US" dirty="0"/>
          </a:p>
        </p:txBody>
      </p:sp>
      <p:sp>
        <p:nvSpPr>
          <p:cNvPr id="4" name="Rectangle 1"/>
          <p:cNvSpPr>
            <a:spLocks noChangeArrowheads="1"/>
          </p:cNvSpPr>
          <p:nvPr/>
        </p:nvSpPr>
        <p:spPr bwMode="auto">
          <a:xfrm>
            <a:off x="22884" y="4589289"/>
            <a:ext cx="547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r>
              <a:rPr kumimoji="0" lang="en-US" altLang="en-US" sz="28000" b="0" i="0" u="none" strike="noStrike" cap="none" normalizeH="0" baseline="0" smtClean="0">
                <a:ln>
                  <a:noFill/>
                </a:ln>
                <a:solidFill>
                  <a:srgbClr val="000000"/>
                </a:solidFill>
                <a:effectLst/>
                <a:latin typeface="Calibri" panose="020F0502020204030204" pitchFamily="34" charset="0"/>
              </a:rPr>
              <a:t> </a:t>
            </a:r>
            <a:r>
              <a:rPr kumimoji="0" lang="en-US" altLang="en-US" sz="11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595959"/>
                </a:solidFill>
                <a:effectLst/>
                <a:latin typeface="Calibri" panose="020F0502020204030204" pitchFamily="34" charset="0"/>
              </a:rPr>
              <a:t> </a:t>
            </a:r>
            <a:endParaRPr kumimoji="0" lang="en-US" altLang="en-US" sz="11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595959"/>
                </a:solidFill>
                <a:effectLst/>
                <a:latin typeface="Calibri" panose="020F0502020204030204" pitchFamily="34" charset="0"/>
              </a:rPr>
              <a:t> </a:t>
            </a:r>
            <a:endParaRPr kumimoji="0" lang="en-US" altLang="en-US" sz="11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595959"/>
                </a:solidFill>
                <a:effectLst/>
                <a:latin typeface="Calibri" panose="020F0502020204030204" pitchFamily="34" charset="0"/>
              </a:rPr>
              <a:t>11/4/2014 6:37 PM - Screen Clipping</a:t>
            </a:r>
            <a:endParaRPr kumimoji="0" lang="en-US" altLang="en-US" sz="11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p>
        </p:txBody>
      </p:sp>
      <p:pic>
        <p:nvPicPr>
          <p:cNvPr id="2050" name="Picture 2" descr="Machine generated alternative text:&#10;Grading of extent of jaundice &#10;Schema for grading extent of jaundice &#10;.2 &#10;Grade &#10;3 &#10;4 &#10;Extent Jaundice &#10;None &#10;Face and neck only &#10;Chest and back &#10;Abdomen below urnbilieus to knees &#10;Arms and legs below knees &#10;Hands and Fee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628800"/>
            <a:ext cx="6335365" cy="519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789835"/>
      </p:ext>
    </p:extLst>
  </p:cSld>
  <p:clrMapOvr>
    <a:masterClrMapping/>
  </p:clrMapOvr>
  <p:transition spd="med">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sp>
        <p:nvSpPr>
          <p:cNvPr id="22531" name="Content Placeholder 2"/>
          <p:cNvSpPr>
            <a:spLocks noGrp="1"/>
          </p:cNvSpPr>
          <p:nvPr>
            <p:ph idx="1"/>
          </p:nvPr>
        </p:nvSpPr>
        <p:spPr/>
        <p:txBody>
          <a:bodyPr/>
          <a:lstStyle/>
          <a:p>
            <a:r>
              <a:rPr lang="ar-SA" smtClean="0">
                <a:cs typeface="Times New Roman" pitchFamily="18" charset="0"/>
              </a:rPr>
              <a:t>]). </a:t>
            </a:r>
            <a:r>
              <a:rPr lang="en-US" smtClean="0">
                <a:latin typeface="Times New Roman" pitchFamily="18" charset="0"/>
                <a:cs typeface="Times New Roman" pitchFamily="18" charset="0"/>
              </a:rPr>
              <a:t>Noninvasive techniques for transcutaneous measurement of bilirubin </a:t>
            </a:r>
            <a:r>
              <a:rPr lang="ar-SA" smtClean="0">
                <a:latin typeface="Times New Roman" pitchFamily="18" charset="0"/>
                <a:ea typeface="Times New Roman" pitchFamily="18" charset="0"/>
              </a:rPr>
              <a:t>(</a:t>
            </a:r>
            <a:r>
              <a:rPr lang="en-US" smtClean="0">
                <a:latin typeface="Times New Roman" pitchFamily="18" charset="0"/>
                <a:cs typeface="Times New Roman" pitchFamily="18" charset="0"/>
              </a:rPr>
              <a:t>TcB</a:t>
            </a:r>
            <a:r>
              <a:rPr lang="ar-SA" smtClean="0">
                <a:latin typeface="Times New Roman" pitchFamily="18" charset="0"/>
              </a:rPr>
              <a:t>) </a:t>
            </a:r>
            <a:r>
              <a:rPr lang="en-US" smtClean="0">
                <a:latin typeface="Times New Roman" pitchFamily="18" charset="0"/>
                <a:cs typeface="Times New Roman" pitchFamily="18" charset="0"/>
              </a:rPr>
              <a:t>that correlate with serum levels may be used to screen infants, but determina tion of serum bilirubin level is indicated in patients with elevated age</a:t>
            </a:r>
            <a:r>
              <a:rPr lang="ar-SA" smtClean="0">
                <a:latin typeface="Times New Roman" pitchFamily="18" charset="0"/>
              </a:rPr>
              <a:t>-</a:t>
            </a:r>
            <a:r>
              <a:rPr lang="en-US" smtClean="0">
                <a:latin typeface="Times New Roman" pitchFamily="18" charset="0"/>
                <a:cs typeface="Times New Roman" pitchFamily="18" charset="0"/>
              </a:rPr>
              <a:t>specific transcutaneous measurement, progressing jaundice, or risk for either hemolysis or sepsis</a:t>
            </a:r>
            <a:r>
              <a:rPr lang="ar-SA" smtClean="0">
                <a:latin typeface="Times New Roman" pitchFamily="18" charset="0"/>
              </a:rPr>
              <a:t>. </a:t>
            </a:r>
            <a:endParaRPr lang="en-US" smtClean="0"/>
          </a:p>
        </p:txBody>
      </p:sp>
    </p:spTree>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3"/>
          <p:cNvSpPr>
            <a:spLocks noGrp="1"/>
          </p:cNvSpPr>
          <p:nvPr>
            <p:ph idx="1"/>
          </p:nvPr>
        </p:nvSpPr>
        <p:spPr>
          <a:xfrm>
            <a:off x="2498576" y="1700808"/>
            <a:ext cx="6645424" cy="4525962"/>
          </a:xfrm>
        </p:spPr>
        <p:txBody>
          <a:bodyPr/>
          <a:lstStyle/>
          <a:p>
            <a:r>
              <a:rPr lang="en-US" dirty="0" smtClean="0">
                <a:latin typeface="Times New Roman" pitchFamily="18" charset="0"/>
                <a:cs typeface="Times New Roman" pitchFamily="18" charset="0"/>
              </a:rPr>
              <a:t>jaundice from deposition of indirect </a:t>
            </a:r>
            <a:r>
              <a:rPr lang="en-US" dirty="0" err="1" smtClean="0">
                <a:latin typeface="Times New Roman" pitchFamily="18" charset="0"/>
                <a:cs typeface="Times New Roman" pitchFamily="18" charset="0"/>
              </a:rPr>
              <a:t>bilirubin</a:t>
            </a:r>
            <a:r>
              <a:rPr lang="en-US" dirty="0" smtClean="0">
                <a:latin typeface="Times New Roman" pitchFamily="18" charset="0"/>
                <a:cs typeface="Times New Roman" pitchFamily="18" charset="0"/>
              </a:rPr>
              <a:t> in the skin tends to appear bright yellow or orange,</a:t>
            </a:r>
          </a:p>
          <a:p>
            <a:r>
              <a:rPr lang="en-US" dirty="0" smtClean="0">
                <a:latin typeface="Times New Roman" pitchFamily="18" charset="0"/>
                <a:cs typeface="Times New Roman" pitchFamily="18" charset="0"/>
              </a:rPr>
              <a:t> jaundice of the obstructive type </a:t>
            </a:r>
            <a:r>
              <a:rPr lang="en-US" dirty="0" smtClean="0">
                <a:latin typeface="Times New Roman" pitchFamily="18" charset="0"/>
                <a:ea typeface="Times New Roman" pitchFamily="18" charset="0"/>
              </a:rPr>
              <a:t>(</a:t>
            </a:r>
            <a:r>
              <a:rPr lang="en-US" dirty="0" smtClean="0">
                <a:latin typeface="Times New Roman" pitchFamily="18" charset="0"/>
                <a:cs typeface="Times New Roman" pitchFamily="18" charset="0"/>
              </a:rPr>
              <a:t>direct bilirubin</a:t>
            </a:r>
            <a:r>
              <a:rPr lang="en-US" dirty="0" smtClean="0">
                <a:latin typeface="Times New Roman" pitchFamily="18" charset="0"/>
              </a:rPr>
              <a:t>) </a:t>
            </a:r>
            <a:r>
              <a:rPr lang="en-US" dirty="0" smtClean="0">
                <a:latin typeface="Times New Roman" pitchFamily="18" charset="0"/>
                <a:cs typeface="Times New Roman" pitchFamily="18" charset="0"/>
              </a:rPr>
              <a:t>has a greenish or muddy yellow cast</a:t>
            </a:r>
            <a:r>
              <a:rPr lang="ar-SA" dirty="0" smtClean="0">
                <a:latin typeface="Times New Roman" pitchFamily="18" charset="0"/>
              </a:rPr>
              <a:t>. </a:t>
            </a:r>
            <a:endParaRPr lang="en-US" dirty="0" smtClean="0">
              <a:latin typeface="Times New Roman" pitchFamily="18" charset="0"/>
            </a:endParaRPr>
          </a:p>
          <a:p>
            <a:r>
              <a:rPr lang="en-US" dirty="0" smtClean="0">
                <a:latin typeface="Times New Roman" pitchFamily="18" charset="0"/>
                <a:cs typeface="Times New Roman" pitchFamily="18" charset="0"/>
              </a:rPr>
              <a:t>Although signs of kernicterus rarely appear on the 1st day, affected infants may present with lethargy and poor feeding and, without treatment, can progress to acute bilirubin encephalopathy</a:t>
            </a:r>
            <a:endParaRPr lang="en-US" dirty="0" smtClean="0"/>
          </a:p>
        </p:txBody>
      </p:sp>
      <p:sp>
        <p:nvSpPr>
          <p:cNvPr id="2" name="Rectangle 1"/>
          <p:cNvSpPr>
            <a:spLocks noChangeArrowheads="1"/>
          </p:cNvSpPr>
          <p:nvPr/>
        </p:nvSpPr>
        <p:spPr bwMode="auto">
          <a:xfrm>
            <a:off x="0" y="0"/>
            <a:ext cx="5391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r>
              <a:rPr kumimoji="0" lang="en-US" altLang="en-US" sz="22700" b="0" i="0" u="none" strike="noStrike" cap="none" normalizeH="0" baseline="0" smtClean="0">
                <a:ln>
                  <a:noFill/>
                </a:ln>
                <a:solidFill>
                  <a:srgbClr val="000000"/>
                </a:solidFill>
                <a:effectLst/>
                <a:latin typeface="Calibri" panose="020F0502020204030204" pitchFamily="34" charset="0"/>
              </a:rPr>
              <a:t> </a:t>
            </a:r>
            <a:r>
              <a:rPr kumimoji="0" lang="en-US" altLang="en-US" sz="11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595959"/>
                </a:solidFill>
                <a:effectLst/>
                <a:latin typeface="Calibri" panose="020F0502020204030204" pitchFamily="34" charset="0"/>
              </a:rPr>
              <a:t> </a:t>
            </a:r>
            <a:endParaRPr kumimoji="0" lang="en-US" altLang="en-US" sz="11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595959"/>
                </a:solidFill>
                <a:effectLst/>
                <a:latin typeface="Calibri" panose="020F0502020204030204" pitchFamily="34" charset="0"/>
              </a:rPr>
              <a:t> </a:t>
            </a:r>
            <a:endParaRPr kumimoji="0" lang="en-US" altLang="en-US" sz="11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595959"/>
                </a:solidFill>
                <a:effectLst/>
                <a:latin typeface="Calibri" panose="020F0502020204030204" pitchFamily="34" charset="0"/>
              </a:rPr>
              <a:t>11/4/2014 6:37 PM - Screen Clipping</a:t>
            </a:r>
            <a:endParaRPr kumimoji="0" lang="en-US" altLang="en-US" sz="11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 </a:t>
            </a:r>
          </a:p>
        </p:txBody>
      </p:sp>
    </p:spTree>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Machine generated alternative text:&#10;Abnormally dark urine &#10;Normal urin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433" y="1608684"/>
            <a:ext cx="6698742" cy="451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828229"/>
      </p:ext>
    </p:extLst>
  </p:cSld>
  <p:clrMapOvr>
    <a:masterClrMapping/>
  </p:clrMapOvr>
  <p:transition spd="med">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0658" name="Picture 2" descr="C:\sciense\ATLASES\pediatrics atlas\Signs of Biliary atresia(jaundice,abd.distension).jpg"/>
          <p:cNvPicPr>
            <a:picLocks noGrp="1" noChangeAspect="1" noChangeArrowheads="1"/>
          </p:cNvPicPr>
          <p:nvPr>
            <p:ph idx="1"/>
          </p:nvPr>
        </p:nvPicPr>
        <p:blipFill>
          <a:blip r:embed="rId2" cstate="print"/>
          <a:srcRect/>
          <a:stretch>
            <a:fillRect/>
          </a:stretch>
        </p:blipFill>
        <p:spPr bwMode="auto">
          <a:xfrm>
            <a:off x="5357818" y="214291"/>
            <a:ext cx="3786214" cy="6359548"/>
          </a:xfrm>
          <a:prstGeom prst="rect">
            <a:avLst/>
          </a:prstGeom>
          <a:noFill/>
        </p:spPr>
      </p:pic>
      <p:pic>
        <p:nvPicPr>
          <p:cNvPr id="70659" name="Picture 3"/>
          <p:cNvPicPr>
            <a:picLocks noChangeAspect="1" noChangeArrowheads="1"/>
          </p:cNvPicPr>
          <p:nvPr/>
        </p:nvPicPr>
        <p:blipFill>
          <a:blip r:embed="rId3" cstate="print"/>
          <a:srcRect/>
          <a:stretch>
            <a:fillRect/>
          </a:stretch>
        </p:blipFill>
        <p:spPr bwMode="auto">
          <a:xfrm>
            <a:off x="-32" y="217122"/>
            <a:ext cx="6019827" cy="6355150"/>
          </a:xfrm>
          <a:prstGeom prst="rect">
            <a:avLst/>
          </a:prstGeom>
          <a:noFill/>
          <a:ln w="9525">
            <a:noFill/>
            <a:miter lim="800000"/>
            <a:headEnd/>
            <a:tailEnd/>
          </a:ln>
          <a:effectLst/>
        </p:spPr>
      </p:pic>
    </p:spTree>
  </p:cSld>
  <p:clrMapOvr>
    <a:masterClrMapping/>
  </p:clrMapOvr>
  <p:transition spd="med">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764704"/>
            <a:ext cx="6316662" cy="1143000"/>
          </a:xfrm>
        </p:spPr>
        <p:txBody>
          <a:bodyPr rtlCol="0">
            <a:normAutofit fontScale="90000"/>
          </a:bodyPr>
          <a:lstStyle/>
          <a:p>
            <a:pPr fontAlgn="auto">
              <a:lnSpc>
                <a:spcPct val="115000"/>
              </a:lnSpc>
              <a:spcAft>
                <a:spcPts val="0"/>
              </a:spcAft>
              <a:defRPr/>
            </a:pPr>
            <a:r>
              <a:rPr lang="en-US" b="1" dirty="0">
                <a:solidFill>
                  <a:srgbClr val="003D6D"/>
                </a:solidFill>
                <a:latin typeface="Times New Roman"/>
                <a:ea typeface="Times New Roman"/>
                <a:cs typeface="Arial"/>
              </a:rPr>
              <a:t>DIFFERENTIAL DIAGNOSIS</a:t>
            </a:r>
            <a:r>
              <a:rPr lang="ar-SA" b="1" dirty="0">
                <a:solidFill>
                  <a:srgbClr val="003D6D"/>
                </a:solidFill>
                <a:latin typeface="Times New Roman"/>
                <a:ea typeface="Times New Roman"/>
                <a:cs typeface="Arial"/>
              </a:rPr>
              <a:t>.</a:t>
            </a:r>
            <a:r>
              <a:rPr lang="ar-SA" dirty="0">
                <a:ea typeface="Times New Roman"/>
              </a:rPr>
              <a:t> </a:t>
            </a:r>
            <a:r>
              <a:rPr lang="en-US" sz="3600" dirty="0">
                <a:ea typeface="Calibri"/>
                <a:cs typeface="Arial"/>
              </a:rPr>
              <a:t/>
            </a:r>
            <a:br>
              <a:rPr lang="en-US" sz="3600" dirty="0">
                <a:ea typeface="Calibri"/>
                <a:cs typeface="Arial"/>
              </a:rPr>
            </a:br>
            <a:r>
              <a:rPr lang="en-US" dirty="0">
                <a:latin typeface="Times New Roman"/>
                <a:ea typeface="Times New Roman"/>
              </a:rPr>
              <a:t>Jaundice that is present at birth or appears within the 1st 24 </a:t>
            </a:r>
            <a:r>
              <a:rPr lang="en-US" dirty="0" err="1">
                <a:latin typeface="Times New Roman"/>
                <a:ea typeface="Times New Roman"/>
              </a:rPr>
              <a:t>hr</a:t>
            </a:r>
            <a:r>
              <a:rPr lang="en-US" dirty="0">
                <a:latin typeface="Times New Roman"/>
                <a:ea typeface="Times New Roman"/>
              </a:rPr>
              <a:t> of life</a:t>
            </a:r>
            <a:endParaRPr lang="en-US" dirty="0"/>
          </a:p>
        </p:txBody>
      </p:sp>
      <p:sp>
        <p:nvSpPr>
          <p:cNvPr id="3" name="Content Placeholder 2"/>
          <p:cNvSpPr>
            <a:spLocks noGrp="1"/>
          </p:cNvSpPr>
          <p:nvPr>
            <p:ph idx="1"/>
          </p:nvPr>
        </p:nvSpPr>
        <p:spPr/>
        <p:txBody>
          <a:bodyPr rtlCol="0">
            <a:normAutofit/>
          </a:bodyPr>
          <a:lstStyle/>
          <a:p>
            <a:pPr marL="109728" indent="0" fontAlgn="auto">
              <a:spcAft>
                <a:spcPts val="0"/>
              </a:spcAft>
              <a:buClr>
                <a:schemeClr val="accent3"/>
              </a:buClr>
              <a:buNone/>
              <a:defRPr/>
            </a:pPr>
            <a:endParaRPr lang="en-US" dirty="0" smtClean="0">
              <a:latin typeface="Times New Roman"/>
              <a:ea typeface="Times New Roman"/>
            </a:endParaRPr>
          </a:p>
          <a:p>
            <a:pPr marL="514350" indent="-514350" fontAlgn="auto">
              <a:spcAft>
                <a:spcPts val="0"/>
              </a:spcAft>
              <a:buClr>
                <a:schemeClr val="bg1">
                  <a:lumMod val="75000"/>
                </a:schemeClr>
              </a:buClr>
              <a:buFont typeface="+mj-lt"/>
              <a:buAutoNum type="arabicPeriod"/>
              <a:defRPr/>
            </a:pPr>
            <a:r>
              <a:rPr lang="en-US" dirty="0" err="1">
                <a:latin typeface="Times New Roman"/>
                <a:ea typeface="Times New Roman"/>
              </a:rPr>
              <a:t>erythroblastosis</a:t>
            </a:r>
            <a:r>
              <a:rPr lang="en-US" dirty="0">
                <a:latin typeface="Times New Roman"/>
                <a:ea typeface="Times New Roman"/>
              </a:rPr>
              <a:t> </a:t>
            </a:r>
            <a:r>
              <a:rPr lang="en-US" dirty="0" err="1">
                <a:latin typeface="Times New Roman"/>
                <a:ea typeface="Times New Roman"/>
              </a:rPr>
              <a:t>fetalis</a:t>
            </a:r>
            <a:r>
              <a:rPr lang="en-US" dirty="0">
                <a:latin typeface="Times New Roman"/>
                <a:ea typeface="Times New Roman"/>
              </a:rPr>
              <a:t>, </a:t>
            </a:r>
            <a:endParaRPr lang="en-US" dirty="0" smtClean="0">
              <a:latin typeface="Times New Roman"/>
              <a:ea typeface="Times New Roman"/>
            </a:endParaRPr>
          </a:p>
          <a:p>
            <a:pPr marL="514350" indent="-514350" fontAlgn="auto">
              <a:spcAft>
                <a:spcPts val="0"/>
              </a:spcAft>
              <a:buClr>
                <a:schemeClr val="bg1">
                  <a:lumMod val="75000"/>
                </a:schemeClr>
              </a:buClr>
              <a:buFont typeface="+mj-lt"/>
              <a:buAutoNum type="arabicPeriod"/>
              <a:defRPr/>
            </a:pPr>
            <a:r>
              <a:rPr lang="en-US" dirty="0" smtClean="0">
                <a:latin typeface="Times New Roman"/>
                <a:ea typeface="Times New Roman"/>
              </a:rPr>
              <a:t>concealed </a:t>
            </a:r>
            <a:r>
              <a:rPr lang="en-US" dirty="0">
                <a:latin typeface="Times New Roman"/>
                <a:ea typeface="Times New Roman"/>
              </a:rPr>
              <a:t>hemorrhage</a:t>
            </a:r>
            <a:r>
              <a:rPr lang="en-US" dirty="0" smtClean="0">
                <a:latin typeface="Times New Roman"/>
                <a:ea typeface="Times New Roman"/>
              </a:rPr>
              <a:t>,</a:t>
            </a:r>
          </a:p>
          <a:p>
            <a:pPr marL="514350" indent="-514350" fontAlgn="auto">
              <a:spcAft>
                <a:spcPts val="0"/>
              </a:spcAft>
              <a:buClr>
                <a:schemeClr val="bg1">
                  <a:lumMod val="75000"/>
                </a:schemeClr>
              </a:buClr>
              <a:buFont typeface="+mj-lt"/>
              <a:buAutoNum type="arabicPeriod"/>
              <a:defRPr/>
            </a:pPr>
            <a:r>
              <a:rPr lang="en-US" dirty="0" smtClean="0">
                <a:latin typeface="Times New Roman"/>
                <a:ea typeface="Times New Roman"/>
              </a:rPr>
              <a:t> </a:t>
            </a:r>
            <a:r>
              <a:rPr lang="en-US" dirty="0">
                <a:latin typeface="Times New Roman"/>
                <a:ea typeface="Times New Roman"/>
              </a:rPr>
              <a:t>sepsis</a:t>
            </a:r>
            <a:r>
              <a:rPr lang="en-US" dirty="0" smtClean="0">
                <a:latin typeface="Times New Roman"/>
                <a:ea typeface="Times New Roman"/>
              </a:rPr>
              <a:t>,</a:t>
            </a:r>
          </a:p>
          <a:p>
            <a:pPr marL="514350" indent="-514350" fontAlgn="auto">
              <a:spcAft>
                <a:spcPts val="0"/>
              </a:spcAft>
              <a:buClr>
                <a:schemeClr val="bg1">
                  <a:lumMod val="75000"/>
                </a:schemeClr>
              </a:buClr>
              <a:buFont typeface="+mj-lt"/>
              <a:buAutoNum type="arabicPeriod"/>
              <a:defRPr/>
            </a:pPr>
            <a:r>
              <a:rPr lang="en-US" dirty="0" smtClean="0">
                <a:latin typeface="Times New Roman"/>
                <a:ea typeface="Times New Roman"/>
              </a:rPr>
              <a:t> </a:t>
            </a:r>
            <a:r>
              <a:rPr lang="en-US" dirty="0">
                <a:latin typeface="Times New Roman"/>
                <a:ea typeface="Times New Roman"/>
              </a:rPr>
              <a:t>congenital infections, including syphilis, cytomegalovirus, rubella, and </a:t>
            </a:r>
            <a:r>
              <a:rPr lang="en-US" dirty="0" smtClean="0">
                <a:latin typeface="Times New Roman"/>
                <a:ea typeface="Times New Roman"/>
              </a:rPr>
              <a:t>toxoplasmosis</a:t>
            </a:r>
          </a:p>
          <a:p>
            <a:pPr marL="0" indent="0" fontAlgn="auto">
              <a:spcAft>
                <a:spcPts val="0"/>
              </a:spcAft>
              <a:buClr>
                <a:schemeClr val="bg1">
                  <a:lumMod val="75000"/>
                </a:schemeClr>
              </a:buClr>
              <a:buFont typeface="Arial" pitchFamily="34" charset="0"/>
              <a:buNone/>
              <a:defRPr/>
            </a:pPr>
            <a:endParaRPr lang="en-US" dirty="0"/>
          </a:p>
        </p:txBody>
      </p:sp>
    </p:spTree>
  </p:cSld>
  <p:clrMapOvr>
    <a:masterClrMapping/>
  </p:clrMapOvr>
  <p:transition spd="med">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latin typeface="Times New Roman"/>
                <a:ea typeface="Times New Roman"/>
              </a:rPr>
              <a:t>Jaundice that 1st appears on the 2nd or 3rd day </a:t>
            </a:r>
            <a:endParaRPr lang="en-US" dirty="0" smtClean="0"/>
          </a:p>
        </p:txBody>
      </p:sp>
      <p:sp>
        <p:nvSpPr>
          <p:cNvPr id="3" name="Content Placeholder 2"/>
          <p:cNvSpPr>
            <a:spLocks noGrp="1"/>
          </p:cNvSpPr>
          <p:nvPr>
            <p:ph idx="1"/>
          </p:nvPr>
        </p:nvSpPr>
        <p:spPr/>
        <p:txBody>
          <a:bodyPr rtlCol="0">
            <a:normAutofit/>
          </a:bodyPr>
          <a:lstStyle/>
          <a:p>
            <a:pPr marL="0" indent="0" fontAlgn="auto">
              <a:spcAft>
                <a:spcPts val="0"/>
              </a:spcAft>
              <a:buClr>
                <a:schemeClr val="accent3"/>
              </a:buClr>
              <a:buFont typeface="Arial" pitchFamily="34" charset="0"/>
              <a:buNone/>
              <a:defRPr/>
            </a:pPr>
            <a:r>
              <a:rPr lang="en-US" dirty="0" smtClean="0">
                <a:latin typeface="Times New Roman"/>
                <a:ea typeface="Times New Roman"/>
              </a:rPr>
              <a:t>is </a:t>
            </a:r>
          </a:p>
          <a:p>
            <a:pPr fontAlgn="auto">
              <a:spcAft>
                <a:spcPts val="0"/>
              </a:spcAft>
              <a:buClr>
                <a:schemeClr val="bg1">
                  <a:lumMod val="75000"/>
                </a:schemeClr>
              </a:buClr>
              <a:defRPr/>
            </a:pPr>
            <a:r>
              <a:rPr lang="en-US" dirty="0" smtClean="0">
                <a:latin typeface="Times New Roman"/>
                <a:ea typeface="Times New Roman"/>
              </a:rPr>
              <a:t>usually </a:t>
            </a:r>
            <a:r>
              <a:rPr lang="en-US" b="1" dirty="0" smtClean="0">
                <a:latin typeface="Times New Roman"/>
                <a:ea typeface="Times New Roman"/>
              </a:rPr>
              <a:t>physiologic</a:t>
            </a:r>
            <a:r>
              <a:rPr lang="en-US" dirty="0" smtClean="0">
                <a:latin typeface="Times New Roman"/>
                <a:ea typeface="Times New Roman"/>
              </a:rPr>
              <a:t> </a:t>
            </a:r>
            <a:r>
              <a:rPr lang="en-US" dirty="0">
                <a:latin typeface="Times New Roman"/>
                <a:ea typeface="Times New Roman"/>
              </a:rPr>
              <a:t>but may represent a more severe </a:t>
            </a:r>
            <a:r>
              <a:rPr lang="en-US" dirty="0" smtClean="0">
                <a:latin typeface="Times New Roman"/>
                <a:ea typeface="Times New Roman"/>
              </a:rPr>
              <a:t>form.</a:t>
            </a:r>
          </a:p>
          <a:p>
            <a:pPr fontAlgn="auto">
              <a:spcAft>
                <a:spcPts val="0"/>
              </a:spcAft>
              <a:buClr>
                <a:schemeClr val="bg1">
                  <a:lumMod val="75000"/>
                </a:schemeClr>
              </a:buClr>
              <a:defRPr/>
            </a:pPr>
            <a:r>
              <a:rPr lang="ar-SA" dirty="0" smtClean="0">
                <a:latin typeface="Times New Roman"/>
                <a:ea typeface="Times New Roman"/>
              </a:rPr>
              <a:t> </a:t>
            </a:r>
            <a:r>
              <a:rPr lang="en-US" dirty="0">
                <a:latin typeface="Times New Roman"/>
                <a:ea typeface="Times New Roman"/>
              </a:rPr>
              <a:t>Familial non</a:t>
            </a:r>
            <a:r>
              <a:rPr lang="ar-SA" dirty="0">
                <a:latin typeface="Times New Roman"/>
                <a:ea typeface="Times New Roman"/>
              </a:rPr>
              <a:t>-</a:t>
            </a:r>
            <a:r>
              <a:rPr lang="en-US" dirty="0">
                <a:latin typeface="Times New Roman"/>
                <a:ea typeface="Times New Roman"/>
              </a:rPr>
              <a:t>hemolytic </a:t>
            </a:r>
            <a:r>
              <a:rPr lang="en-US" dirty="0" err="1">
                <a:latin typeface="Times New Roman"/>
                <a:ea typeface="Times New Roman"/>
              </a:rPr>
              <a:t>icterus</a:t>
            </a:r>
            <a:r>
              <a:rPr lang="en-US" dirty="0">
                <a:latin typeface="Times New Roman"/>
                <a:ea typeface="Times New Roman"/>
              </a:rPr>
              <a:t> </a:t>
            </a:r>
            <a:r>
              <a:rPr lang="en-US" b="1" dirty="0" smtClean="0">
                <a:latin typeface="Times New Roman"/>
                <a:ea typeface="Times New Roman"/>
              </a:rPr>
              <a:t>(</a:t>
            </a:r>
            <a:r>
              <a:rPr lang="en-US" b="1" dirty="0" err="1" smtClean="0">
                <a:latin typeface="Times New Roman"/>
                <a:ea typeface="Times New Roman"/>
              </a:rPr>
              <a:t>Crigler</a:t>
            </a:r>
            <a:r>
              <a:rPr lang="ar-SA" b="1" dirty="0">
                <a:latin typeface="Times New Roman"/>
                <a:ea typeface="Times New Roman"/>
              </a:rPr>
              <a:t>-</a:t>
            </a:r>
            <a:r>
              <a:rPr lang="en-US" b="1" dirty="0" err="1">
                <a:latin typeface="Times New Roman"/>
                <a:ea typeface="Times New Roman"/>
              </a:rPr>
              <a:t>Najjar</a:t>
            </a:r>
            <a:r>
              <a:rPr lang="en-US" b="1" dirty="0">
                <a:latin typeface="Times New Roman"/>
                <a:ea typeface="Times New Roman"/>
              </a:rPr>
              <a:t> </a:t>
            </a:r>
            <a:r>
              <a:rPr lang="en-US" b="1" dirty="0" smtClean="0">
                <a:latin typeface="Times New Roman"/>
                <a:ea typeface="Times New Roman"/>
              </a:rPr>
              <a:t>syndrome)</a:t>
            </a:r>
            <a:endParaRPr lang="en-US" dirty="0" smtClean="0">
              <a:latin typeface="Times New Roman"/>
              <a:ea typeface="Times New Roman"/>
            </a:endParaRPr>
          </a:p>
          <a:p>
            <a:pPr fontAlgn="auto">
              <a:spcAft>
                <a:spcPts val="0"/>
              </a:spcAft>
              <a:buClr>
                <a:schemeClr val="bg1">
                  <a:lumMod val="75000"/>
                </a:schemeClr>
              </a:buClr>
              <a:defRPr/>
            </a:pPr>
            <a:r>
              <a:rPr lang="en-US" dirty="0" smtClean="0">
                <a:latin typeface="Times New Roman"/>
                <a:ea typeface="Times New Roman"/>
              </a:rPr>
              <a:t>early</a:t>
            </a:r>
            <a:r>
              <a:rPr lang="ar-SA" dirty="0">
                <a:latin typeface="Times New Roman"/>
                <a:ea typeface="Times New Roman"/>
              </a:rPr>
              <a:t>-</a:t>
            </a:r>
            <a:r>
              <a:rPr lang="en-US" dirty="0">
                <a:latin typeface="Times New Roman"/>
                <a:ea typeface="Times New Roman"/>
              </a:rPr>
              <a:t>onset breast</a:t>
            </a:r>
            <a:r>
              <a:rPr lang="ar-SA" dirty="0">
                <a:latin typeface="Times New Roman"/>
                <a:ea typeface="Times New Roman"/>
              </a:rPr>
              <a:t>-</a:t>
            </a:r>
            <a:r>
              <a:rPr lang="en-US" dirty="0">
                <a:latin typeface="Times New Roman"/>
                <a:ea typeface="Times New Roman"/>
              </a:rPr>
              <a:t>feeding </a:t>
            </a:r>
            <a:r>
              <a:rPr lang="en-US" dirty="0" smtClean="0">
                <a:latin typeface="Times New Roman"/>
                <a:ea typeface="Times New Roman"/>
              </a:rPr>
              <a:t>jaundice.</a:t>
            </a:r>
            <a:endParaRPr lang="en-US" dirty="0"/>
          </a:p>
        </p:txBody>
      </p:sp>
    </p:spTree>
  </p:cSld>
  <p:clrMapOvr>
    <a:masterClrMapping/>
  </p:clrMapOvr>
  <p:transition spd="med">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123728" y="764704"/>
            <a:ext cx="6316662" cy="1143000"/>
          </a:xfrm>
        </p:spPr>
        <p:txBody>
          <a:bodyPr/>
          <a:lstStyle/>
          <a:p>
            <a:r>
              <a:rPr lang="ar-SA" dirty="0">
                <a:cs typeface="Times New Roman" pitchFamily="18" charset="0"/>
              </a:rPr>
              <a:t>. </a:t>
            </a:r>
            <a:r>
              <a:rPr lang="en-US" dirty="0">
                <a:latin typeface="Times New Roman" pitchFamily="18" charset="0"/>
                <a:cs typeface="Times New Roman" pitchFamily="18" charset="0"/>
              </a:rPr>
              <a:t>Jaundice appearing after the 3rd day and within the 1st </a:t>
            </a:r>
            <a:r>
              <a:rPr lang="en-US" dirty="0" err="1">
                <a:latin typeface="Times New Roman" pitchFamily="18" charset="0"/>
                <a:cs typeface="Times New Roman" pitchFamily="18" charset="0"/>
              </a:rPr>
              <a:t>wk</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endParaRPr lang="en-US" dirty="0" smtClean="0"/>
          </a:p>
        </p:txBody>
      </p:sp>
      <p:sp>
        <p:nvSpPr>
          <p:cNvPr id="26627" name="Content Placeholder 2"/>
          <p:cNvSpPr>
            <a:spLocks noGrp="1"/>
          </p:cNvSpPr>
          <p:nvPr>
            <p:ph idx="1"/>
          </p:nvPr>
        </p:nvSpPr>
        <p:spPr/>
        <p:txBody>
          <a:bodyPr/>
          <a:lstStyle/>
          <a:p>
            <a:pPr>
              <a:lnSpc>
                <a:spcPct val="115000"/>
              </a:lnSpc>
              <a:spcAft>
                <a:spcPts val="1000"/>
              </a:spcAft>
              <a:buFont typeface="Arial" charset="0"/>
              <a:buChar char="•"/>
            </a:pPr>
            <a:r>
              <a:rPr lang="en-US" dirty="0" smtClean="0">
                <a:latin typeface="Times New Roman" pitchFamily="18" charset="0"/>
                <a:ea typeface="Times New Roman" pitchFamily="18" charset="0"/>
                <a:cs typeface="Arial" charset="0"/>
              </a:rPr>
              <a:t>bacterial sepsis </a:t>
            </a:r>
          </a:p>
          <a:p>
            <a:pPr>
              <a:lnSpc>
                <a:spcPct val="115000"/>
              </a:lnSpc>
              <a:spcAft>
                <a:spcPts val="1000"/>
              </a:spcAft>
              <a:buFont typeface="Arial" charset="0"/>
              <a:buChar char="•"/>
            </a:pPr>
            <a:r>
              <a:rPr lang="en-US" dirty="0" smtClean="0">
                <a:latin typeface="Times New Roman" pitchFamily="18" charset="0"/>
                <a:ea typeface="Times New Roman" pitchFamily="18" charset="0"/>
                <a:cs typeface="Arial" charset="0"/>
              </a:rPr>
              <a:t>urinary tract infection; </a:t>
            </a:r>
          </a:p>
          <a:p>
            <a:pPr>
              <a:lnSpc>
                <a:spcPct val="115000"/>
              </a:lnSpc>
              <a:spcAft>
                <a:spcPts val="1000"/>
              </a:spcAft>
              <a:buFont typeface="Arial" charset="0"/>
              <a:buChar char="•"/>
            </a:pPr>
            <a:r>
              <a:rPr lang="en-US" dirty="0" smtClean="0">
                <a:latin typeface="Times New Roman" pitchFamily="18" charset="0"/>
                <a:ea typeface="Times New Roman" pitchFamily="18" charset="0"/>
                <a:cs typeface="Arial" charset="0"/>
              </a:rPr>
              <a:t>it may also be due to other infections, notably syphilis, toxoplasmosis, cytomegalovirus, (TORCH)or </a:t>
            </a:r>
            <a:r>
              <a:rPr lang="en-US" dirty="0" err="1" smtClean="0">
                <a:latin typeface="Times New Roman" pitchFamily="18" charset="0"/>
                <a:ea typeface="Times New Roman" pitchFamily="18" charset="0"/>
                <a:cs typeface="Arial" charset="0"/>
              </a:rPr>
              <a:t>enterovirus</a:t>
            </a:r>
            <a:endParaRPr lang="en-US" dirty="0" smtClean="0">
              <a:latin typeface="Times New Roman" pitchFamily="18" charset="0"/>
              <a:ea typeface="Times New Roman" pitchFamily="18" charset="0"/>
              <a:cs typeface="Arial" charset="0"/>
            </a:endParaRPr>
          </a:p>
          <a:p>
            <a:pPr>
              <a:buFont typeface="Arial" charset="0"/>
              <a:buChar char="•"/>
            </a:pPr>
            <a:endParaRPr lang="en-US" dirty="0" smtClean="0"/>
          </a:p>
        </p:txBody>
      </p:sp>
    </p:spTree>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714620"/>
            <a:ext cx="8229600" cy="1066800"/>
          </a:xfrm>
        </p:spPr>
        <p:txBody>
          <a:bodyPr/>
          <a:lstStyle/>
          <a:p>
            <a:pPr algn="ctr"/>
            <a:r>
              <a:rPr lang="en-US" sz="4800" smtClean="0"/>
              <a:t>Types of jaundice</a:t>
            </a:r>
          </a:p>
        </p:txBody>
      </p:sp>
      <p:sp>
        <p:nvSpPr>
          <p:cNvPr id="3" name="Content Placeholder 2"/>
          <p:cNvSpPr>
            <a:spLocks noGrp="1"/>
          </p:cNvSpPr>
          <p:nvPr>
            <p:ph idx="1"/>
          </p:nvPr>
        </p:nvSpPr>
        <p:spPr/>
        <p:txBody>
          <a:bodyPr/>
          <a:lstStyle/>
          <a:p>
            <a:endParaRPr lang="en-US"/>
          </a:p>
        </p:txBody>
      </p:sp>
    </p:spTree>
  </p:cSld>
  <p:clrMapOvr>
    <a:masterClrMapping/>
  </p:clrMapOvr>
  <p:transition spd="med">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latin typeface="Times New Roman"/>
                <a:ea typeface="Times New Roman"/>
              </a:rPr>
              <a:t>1st recognized after the 1st </a:t>
            </a:r>
            <a:r>
              <a:rPr lang="en-US" dirty="0" err="1">
                <a:latin typeface="Times New Roman"/>
                <a:ea typeface="Times New Roman"/>
              </a:rPr>
              <a:t>wk</a:t>
            </a:r>
            <a:r>
              <a:rPr lang="en-US" dirty="0">
                <a:latin typeface="Times New Roman"/>
                <a:ea typeface="Times New Roman"/>
              </a:rPr>
              <a:t> of life</a:t>
            </a:r>
            <a:endParaRPr lang="en-US" dirty="0" smtClean="0"/>
          </a:p>
        </p:txBody>
      </p:sp>
      <p:sp>
        <p:nvSpPr>
          <p:cNvPr id="3" name="Content Placeholder 2"/>
          <p:cNvSpPr>
            <a:spLocks noGrp="1"/>
          </p:cNvSpPr>
          <p:nvPr>
            <p:ph idx="1"/>
          </p:nvPr>
        </p:nvSpPr>
        <p:spPr/>
        <p:txBody>
          <a:bodyPr rtlCol="0">
            <a:normAutofit fontScale="92500" lnSpcReduction="10000"/>
          </a:bodyPr>
          <a:lstStyle/>
          <a:p>
            <a:pPr marL="109728" indent="0" fontAlgn="auto">
              <a:spcAft>
                <a:spcPts val="0"/>
              </a:spcAft>
              <a:buClr>
                <a:schemeClr val="accent3"/>
              </a:buClr>
              <a:buNone/>
              <a:defRPr/>
            </a:pPr>
            <a:r>
              <a:rPr lang="en-US" dirty="0">
                <a:latin typeface="Times New Roman"/>
                <a:ea typeface="Times New Roman"/>
              </a:rPr>
              <a:t>There is a long differential diagnosis for jaundice </a:t>
            </a:r>
            <a:r>
              <a:rPr lang="en-US" dirty="0" smtClean="0">
                <a:latin typeface="Times New Roman"/>
                <a:ea typeface="Times New Roman"/>
              </a:rPr>
              <a:t>:</a:t>
            </a:r>
          </a:p>
          <a:p>
            <a:pPr marL="109728" indent="0" fontAlgn="auto">
              <a:spcAft>
                <a:spcPts val="0"/>
              </a:spcAft>
              <a:buClr>
                <a:schemeClr val="accent3"/>
              </a:buClr>
              <a:buNone/>
              <a:defRPr/>
            </a:pPr>
            <a:r>
              <a:rPr lang="en-US" dirty="0" smtClean="0">
                <a:latin typeface="Times New Roman"/>
                <a:ea typeface="Times New Roman"/>
              </a:rPr>
              <a:t>Including</a:t>
            </a:r>
          </a:p>
          <a:p>
            <a:pPr marL="365760" indent="-256032" fontAlgn="auto">
              <a:spcAft>
                <a:spcPts val="0"/>
              </a:spcAft>
              <a:buClr>
                <a:schemeClr val="bg1">
                  <a:lumMod val="75000"/>
                </a:schemeClr>
              </a:buClr>
              <a:buFont typeface="Arial" pitchFamily="34" charset="0"/>
              <a:buChar char="•"/>
              <a:defRPr/>
            </a:pPr>
            <a:r>
              <a:rPr lang="en-US" dirty="0" smtClean="0">
                <a:latin typeface="Times New Roman"/>
                <a:ea typeface="Times New Roman"/>
              </a:rPr>
              <a:t> </a:t>
            </a:r>
            <a:r>
              <a:rPr lang="en-US" dirty="0">
                <a:latin typeface="Times New Roman"/>
                <a:ea typeface="Times New Roman"/>
              </a:rPr>
              <a:t>breast</a:t>
            </a:r>
            <a:r>
              <a:rPr lang="ar-SA" dirty="0">
                <a:latin typeface="Times New Roman"/>
                <a:ea typeface="Times New Roman"/>
              </a:rPr>
              <a:t>-</a:t>
            </a:r>
            <a:r>
              <a:rPr lang="en-US" dirty="0">
                <a:latin typeface="Times New Roman"/>
                <a:ea typeface="Times New Roman"/>
              </a:rPr>
              <a:t>milk jaundice, </a:t>
            </a:r>
            <a:endParaRPr lang="en-US" dirty="0" smtClean="0">
              <a:latin typeface="Times New Roman"/>
              <a:ea typeface="Times New Roman"/>
            </a:endParaRPr>
          </a:p>
          <a:p>
            <a:pPr marL="365760" indent="-256032" fontAlgn="auto">
              <a:spcAft>
                <a:spcPts val="0"/>
              </a:spcAft>
              <a:buClr>
                <a:schemeClr val="bg1">
                  <a:lumMod val="75000"/>
                </a:schemeClr>
              </a:buClr>
              <a:buFont typeface="Arial" pitchFamily="34" charset="0"/>
              <a:buChar char="•"/>
              <a:defRPr/>
            </a:pPr>
            <a:r>
              <a:rPr lang="en-US" dirty="0" smtClean="0">
                <a:latin typeface="Times New Roman"/>
                <a:ea typeface="Times New Roman"/>
              </a:rPr>
              <a:t>septicemia</a:t>
            </a:r>
            <a:r>
              <a:rPr lang="en-US" dirty="0">
                <a:latin typeface="Times New Roman"/>
                <a:ea typeface="Times New Roman"/>
              </a:rPr>
              <a:t>, </a:t>
            </a:r>
            <a:endParaRPr lang="en-US" dirty="0" smtClean="0">
              <a:latin typeface="Times New Roman"/>
              <a:ea typeface="Times New Roman"/>
            </a:endParaRPr>
          </a:p>
          <a:p>
            <a:pPr marL="365760" indent="-256032" fontAlgn="auto">
              <a:spcAft>
                <a:spcPts val="0"/>
              </a:spcAft>
              <a:buClr>
                <a:schemeClr val="bg1">
                  <a:lumMod val="75000"/>
                </a:schemeClr>
              </a:buClr>
              <a:buFont typeface="Arial" pitchFamily="34" charset="0"/>
              <a:buChar char="•"/>
              <a:defRPr/>
            </a:pPr>
            <a:r>
              <a:rPr lang="en-US" dirty="0" smtClean="0">
                <a:latin typeface="Times New Roman"/>
                <a:ea typeface="Times New Roman"/>
              </a:rPr>
              <a:t>congenital </a:t>
            </a:r>
            <a:r>
              <a:rPr lang="en-US" dirty="0">
                <a:latin typeface="Times New Roman"/>
                <a:ea typeface="Times New Roman"/>
              </a:rPr>
              <a:t>atresia or paucity of the bile ducts, hepatitis</a:t>
            </a:r>
            <a:r>
              <a:rPr lang="en-US" dirty="0" smtClean="0">
                <a:latin typeface="Times New Roman"/>
                <a:ea typeface="Times New Roman"/>
              </a:rPr>
              <a:t>,</a:t>
            </a:r>
          </a:p>
          <a:p>
            <a:pPr marL="365760" indent="-256032" fontAlgn="auto">
              <a:spcAft>
                <a:spcPts val="0"/>
              </a:spcAft>
              <a:buClr>
                <a:schemeClr val="bg1">
                  <a:lumMod val="75000"/>
                </a:schemeClr>
              </a:buClr>
              <a:buFont typeface="Arial" pitchFamily="34" charset="0"/>
              <a:buChar char="•"/>
              <a:defRPr/>
            </a:pPr>
            <a:r>
              <a:rPr lang="en-US" dirty="0" smtClean="0">
                <a:latin typeface="Times New Roman"/>
                <a:ea typeface="Times New Roman"/>
              </a:rPr>
              <a:t> </a:t>
            </a:r>
            <a:r>
              <a:rPr lang="en-US" dirty="0" err="1">
                <a:latin typeface="Times New Roman"/>
                <a:ea typeface="Times New Roman"/>
              </a:rPr>
              <a:t>galactosemia</a:t>
            </a:r>
            <a:r>
              <a:rPr lang="en-US" dirty="0">
                <a:latin typeface="Times New Roman"/>
                <a:ea typeface="Times New Roman"/>
              </a:rPr>
              <a:t>, </a:t>
            </a:r>
            <a:endParaRPr lang="en-US" dirty="0" smtClean="0">
              <a:latin typeface="Times New Roman"/>
              <a:ea typeface="Times New Roman"/>
            </a:endParaRPr>
          </a:p>
          <a:p>
            <a:pPr marL="365760" indent="-256032" fontAlgn="auto">
              <a:spcAft>
                <a:spcPts val="0"/>
              </a:spcAft>
              <a:buClr>
                <a:schemeClr val="bg1">
                  <a:lumMod val="75000"/>
                </a:schemeClr>
              </a:buClr>
              <a:buFont typeface="Arial" pitchFamily="34" charset="0"/>
              <a:buChar char="•"/>
              <a:defRPr/>
            </a:pPr>
            <a:r>
              <a:rPr lang="en-US" dirty="0" smtClean="0">
                <a:latin typeface="Times New Roman"/>
                <a:ea typeface="Times New Roman"/>
              </a:rPr>
              <a:t>hypothyroidism,</a:t>
            </a:r>
          </a:p>
          <a:p>
            <a:pPr marL="365760" indent="-256032" fontAlgn="auto">
              <a:spcAft>
                <a:spcPts val="0"/>
              </a:spcAft>
              <a:buClr>
                <a:schemeClr val="bg1">
                  <a:lumMod val="75000"/>
                </a:schemeClr>
              </a:buClr>
              <a:buFont typeface="Arial" pitchFamily="34" charset="0"/>
              <a:buChar char="•"/>
              <a:defRPr/>
            </a:pPr>
            <a:r>
              <a:rPr lang="en-US" dirty="0" smtClean="0">
                <a:latin typeface="Times New Roman"/>
                <a:ea typeface="Times New Roman"/>
              </a:rPr>
              <a:t> </a:t>
            </a:r>
            <a:r>
              <a:rPr lang="en-US" dirty="0">
                <a:latin typeface="Times New Roman"/>
                <a:ea typeface="Times New Roman"/>
              </a:rPr>
              <a:t>CF, </a:t>
            </a:r>
            <a:endParaRPr lang="en-US" dirty="0" smtClean="0">
              <a:latin typeface="Times New Roman"/>
              <a:ea typeface="Times New Roman"/>
            </a:endParaRPr>
          </a:p>
          <a:p>
            <a:pPr marL="365760" indent="-256032" fontAlgn="auto">
              <a:spcAft>
                <a:spcPts val="0"/>
              </a:spcAft>
              <a:buClr>
                <a:schemeClr val="bg1">
                  <a:lumMod val="75000"/>
                </a:schemeClr>
              </a:buClr>
              <a:buFont typeface="Arial" pitchFamily="34" charset="0"/>
              <a:buChar char="•"/>
              <a:defRPr/>
            </a:pPr>
            <a:r>
              <a:rPr lang="en-US" dirty="0" smtClean="0">
                <a:latin typeface="Times New Roman"/>
                <a:ea typeface="Times New Roman"/>
              </a:rPr>
              <a:t>congenital </a:t>
            </a:r>
            <a:r>
              <a:rPr lang="en-US" dirty="0">
                <a:latin typeface="Times New Roman"/>
                <a:ea typeface="Times New Roman"/>
              </a:rPr>
              <a:t>hemolytic anemia crises related to red cell morphology and enzyme deficiencies </a:t>
            </a:r>
            <a:r>
              <a:rPr lang="en-US" dirty="0" smtClean="0">
                <a:latin typeface="Times New Roman"/>
                <a:ea typeface="Times New Roman"/>
              </a:rPr>
              <a:t>spherocytosis,G6PD,pyruvate kinase def.</a:t>
            </a:r>
            <a:r>
              <a:rPr lang="ar-SA" dirty="0" smtClean="0">
                <a:latin typeface="Times New Roman"/>
                <a:ea typeface="Times New Roman"/>
              </a:rPr>
              <a:t>( </a:t>
            </a:r>
            <a:endParaRPr lang="en-US" dirty="0"/>
          </a:p>
        </p:txBody>
      </p:sp>
    </p:spTree>
  </p:cSld>
  <p:clrMapOvr>
    <a:masterClrMapping/>
  </p:clrMapOvr>
  <p:transition spd="med">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429000"/>
            <a:ext cx="8229600" cy="1066800"/>
          </a:xfrm>
        </p:spPr>
        <p:txBody>
          <a:bodyPr/>
          <a:lstStyle/>
          <a:p>
            <a:pPr algn="ctr"/>
            <a:r>
              <a:rPr lang="en-US" sz="5400" dirty="0" smtClean="0"/>
              <a:t>DIAGNOSIS</a:t>
            </a:r>
            <a:endParaRPr lang="en-US" sz="5400" dirty="0"/>
          </a:p>
        </p:txBody>
      </p:sp>
      <p:sp>
        <p:nvSpPr>
          <p:cNvPr id="3" name="Content Placeholder 2"/>
          <p:cNvSpPr>
            <a:spLocks noGrp="1"/>
          </p:cNvSpPr>
          <p:nvPr>
            <p:ph idx="1"/>
          </p:nvPr>
        </p:nvSpPr>
        <p:spPr/>
        <p:txBody>
          <a:bodyPr/>
          <a:lstStyle/>
          <a:p>
            <a:endParaRPr lang="en-US"/>
          </a:p>
        </p:txBody>
      </p:sp>
    </p:spTree>
  </p:cSld>
  <p:clrMapOvr>
    <a:masterClrMapping/>
  </p:clrMapOvr>
  <p:transition spd="med">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250825" y="304800"/>
            <a:ext cx="8569325" cy="1252538"/>
          </a:xfrm>
        </p:spPr>
        <p:style>
          <a:lnRef idx="2">
            <a:schemeClr val="accent1"/>
          </a:lnRef>
          <a:fillRef idx="1">
            <a:schemeClr val="lt1"/>
          </a:fillRef>
          <a:effectRef idx="0">
            <a:schemeClr val="accent1"/>
          </a:effectRef>
          <a:fontRef idx="minor">
            <a:schemeClr val="dk1"/>
          </a:fontRef>
        </p:style>
        <p:txBody>
          <a:bodyPr/>
          <a:lstStyle/>
          <a:p>
            <a:pPr eaLnBrk="1" hangingPunct="1"/>
            <a:r>
              <a:rPr lang="en-AU" altLang="en-US" sz="4000" b="1" smtClean="0">
                <a:latin typeface="Arial" panose="020B0604020202020204" pitchFamily="34" charset="0"/>
              </a:rPr>
              <a:t>Investigations for early jaundice</a:t>
            </a:r>
          </a:p>
        </p:txBody>
      </p:sp>
      <p:sp>
        <p:nvSpPr>
          <p:cNvPr id="14339" name="Rectangle 1027"/>
          <p:cNvSpPr>
            <a:spLocks noGrp="1" noChangeArrowheads="1"/>
          </p:cNvSpPr>
          <p:nvPr>
            <p:ph type="body" idx="1"/>
          </p:nvPr>
        </p:nvSpPr>
        <p:spPr>
          <a:xfrm>
            <a:off x="1116013" y="1989138"/>
            <a:ext cx="7199312" cy="4330700"/>
          </a:xfrm>
        </p:spPr>
        <p:txBody>
          <a:bodyPr/>
          <a:lstStyle/>
          <a:p>
            <a:pPr eaLnBrk="1" hangingPunct="1"/>
            <a:r>
              <a:rPr lang="en-AU" altLang="en-US" smtClean="0">
                <a:latin typeface="Arial" panose="020B0604020202020204" pitchFamily="34" charset="0"/>
              </a:rPr>
              <a:t>Serum bilirubin level</a:t>
            </a:r>
          </a:p>
          <a:p>
            <a:pPr eaLnBrk="1" hangingPunct="1"/>
            <a:r>
              <a:rPr lang="en-AU" altLang="en-US" smtClean="0">
                <a:latin typeface="Arial" panose="020B0604020202020204" pitchFamily="34" charset="0"/>
              </a:rPr>
              <a:t>FBC and film</a:t>
            </a:r>
          </a:p>
          <a:p>
            <a:pPr eaLnBrk="1" hangingPunct="1"/>
            <a:r>
              <a:rPr lang="en-AU" altLang="en-US" smtClean="0">
                <a:latin typeface="Arial" panose="020B0604020202020204" pitchFamily="34" charset="0"/>
              </a:rPr>
              <a:t>Blood group </a:t>
            </a:r>
          </a:p>
          <a:p>
            <a:pPr eaLnBrk="1" hangingPunct="1"/>
            <a:r>
              <a:rPr lang="en-AU" altLang="en-US" smtClean="0">
                <a:latin typeface="Arial" panose="020B0604020202020204" pitchFamily="34" charset="0"/>
              </a:rPr>
              <a:t>Maternal blood group</a:t>
            </a:r>
          </a:p>
          <a:p>
            <a:pPr eaLnBrk="1" hangingPunct="1"/>
            <a:r>
              <a:rPr lang="en-AU" altLang="en-US" smtClean="0">
                <a:latin typeface="Arial" panose="020B0604020202020204" pitchFamily="34" charset="0"/>
              </a:rPr>
              <a:t>Direct coombs test</a:t>
            </a:r>
          </a:p>
          <a:p>
            <a:pPr eaLnBrk="1" hangingPunct="1"/>
            <a:r>
              <a:rPr lang="en-AU" altLang="en-US" smtClean="0">
                <a:latin typeface="Arial" panose="020B0604020202020204" pitchFamily="34" charset="0"/>
              </a:rPr>
              <a:t>Consider G6PD level</a:t>
            </a:r>
          </a:p>
          <a:p>
            <a:pPr eaLnBrk="1" hangingPunct="1"/>
            <a:endParaRPr lang="en-AU" altLang="en-US" smtClean="0">
              <a:latin typeface="Arial" panose="020B0604020202020204" pitchFamily="34" charset="0"/>
            </a:endParaRPr>
          </a:p>
        </p:txBody>
      </p:sp>
    </p:spTree>
    <p:extLst>
      <p:ext uri="{BB962C8B-B14F-4D97-AF65-F5344CB8AC3E}">
        <p14:creationId xmlns:p14="http://schemas.microsoft.com/office/powerpoint/2010/main" val="198194065"/>
      </p:ext>
    </p:extLst>
  </p:cSld>
  <p:clrMapOvr>
    <a:masterClrMapping/>
  </p:clrMapOvr>
  <p:transition spd="med">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817044" y="1052736"/>
            <a:ext cx="6316662" cy="1143000"/>
          </a:xfrm>
        </p:spPr>
        <p:txBody>
          <a:bodyPr/>
          <a:lstStyle/>
          <a:p>
            <a:r>
              <a:rPr lang="en-US" dirty="0">
                <a:latin typeface="Times New Roman"/>
                <a:ea typeface="Times New Roman"/>
              </a:rPr>
              <a:t>The differential diagnosis for persistent jaundice during the 1st </a:t>
            </a:r>
            <a:r>
              <a:rPr lang="en-US" dirty="0" err="1">
                <a:latin typeface="Times New Roman"/>
                <a:ea typeface="Times New Roman"/>
              </a:rPr>
              <a:t>mo</a:t>
            </a:r>
            <a:r>
              <a:rPr lang="en-US" dirty="0">
                <a:latin typeface="Times New Roman"/>
                <a:ea typeface="Times New Roman"/>
              </a:rPr>
              <a:t> of life:</a:t>
            </a:r>
            <a:br>
              <a:rPr lang="en-US" dirty="0">
                <a:latin typeface="Times New Roman"/>
                <a:ea typeface="Times New Roman"/>
              </a:rPr>
            </a:br>
            <a:endParaRPr lang="en-US" dirty="0" smtClean="0"/>
          </a:p>
        </p:txBody>
      </p:sp>
      <p:sp>
        <p:nvSpPr>
          <p:cNvPr id="3" name="Content Placeholder 2"/>
          <p:cNvSpPr>
            <a:spLocks noGrp="1"/>
          </p:cNvSpPr>
          <p:nvPr>
            <p:ph idx="1"/>
          </p:nvPr>
        </p:nvSpPr>
        <p:spPr>
          <a:xfrm>
            <a:off x="2817813" y="1916832"/>
            <a:ext cx="6326187" cy="4525963"/>
          </a:xfrm>
        </p:spPr>
        <p:txBody>
          <a:bodyPr rtlCol="0">
            <a:normAutofit fontScale="77500" lnSpcReduction="20000"/>
          </a:bodyPr>
          <a:lstStyle/>
          <a:p>
            <a:pPr marL="365760" indent="-256032" fontAlgn="auto">
              <a:lnSpc>
                <a:spcPct val="115000"/>
              </a:lnSpc>
              <a:spcAft>
                <a:spcPts val="1000"/>
              </a:spcAft>
              <a:buClr>
                <a:schemeClr val="bg1">
                  <a:lumMod val="75000"/>
                </a:schemeClr>
              </a:buClr>
              <a:buFont typeface="Arial" pitchFamily="34" charset="0"/>
              <a:buChar char="•"/>
              <a:defRPr/>
            </a:pPr>
            <a:r>
              <a:rPr lang="en-US" dirty="0" smtClean="0">
                <a:latin typeface="Times New Roman"/>
                <a:ea typeface="Times New Roman"/>
                <a:cs typeface="Arial"/>
              </a:rPr>
              <a:t>cholestasis</a:t>
            </a:r>
            <a:r>
              <a:rPr lang="en-US" dirty="0">
                <a:latin typeface="Times New Roman"/>
                <a:ea typeface="Times New Roman"/>
                <a:cs typeface="Arial"/>
              </a:rPr>
              <a:t>, </a:t>
            </a:r>
            <a:endParaRPr lang="en-US" dirty="0" smtClean="0">
              <a:latin typeface="Times New Roman"/>
              <a:ea typeface="Times New Roman"/>
              <a:cs typeface="Arial"/>
            </a:endParaRPr>
          </a:p>
          <a:p>
            <a:pPr marL="365760" indent="-256032" fontAlgn="auto">
              <a:lnSpc>
                <a:spcPct val="115000"/>
              </a:lnSpc>
              <a:spcAft>
                <a:spcPts val="1000"/>
              </a:spcAft>
              <a:buClr>
                <a:schemeClr val="bg1">
                  <a:lumMod val="75000"/>
                </a:schemeClr>
              </a:buClr>
              <a:buFont typeface="Arial" pitchFamily="34" charset="0"/>
              <a:buChar char="•"/>
              <a:defRPr/>
            </a:pPr>
            <a:r>
              <a:rPr lang="en-US" dirty="0" smtClean="0">
                <a:latin typeface="Times New Roman"/>
                <a:ea typeface="Times New Roman"/>
                <a:cs typeface="Arial"/>
              </a:rPr>
              <a:t>hepatitis</a:t>
            </a:r>
          </a:p>
          <a:p>
            <a:pPr marL="365760" indent="-256032" fontAlgn="auto">
              <a:lnSpc>
                <a:spcPct val="115000"/>
              </a:lnSpc>
              <a:spcAft>
                <a:spcPts val="1000"/>
              </a:spcAft>
              <a:buClr>
                <a:schemeClr val="bg1">
                  <a:lumMod val="75000"/>
                </a:schemeClr>
              </a:buClr>
              <a:buFont typeface="Arial" pitchFamily="34" charset="0"/>
              <a:buChar char="•"/>
              <a:defRPr/>
            </a:pPr>
            <a:r>
              <a:rPr lang="en-US" dirty="0" smtClean="0">
                <a:latin typeface="Times New Roman"/>
                <a:ea typeface="Times New Roman"/>
                <a:cs typeface="Arial"/>
              </a:rPr>
              <a:t>, </a:t>
            </a:r>
            <a:r>
              <a:rPr lang="en-US" dirty="0">
                <a:latin typeface="Times New Roman"/>
                <a:ea typeface="Times New Roman"/>
                <a:cs typeface="Arial"/>
              </a:rPr>
              <a:t>cytomegalic inclusion </a:t>
            </a:r>
            <a:r>
              <a:rPr lang="en-US" dirty="0" smtClean="0">
                <a:latin typeface="Times New Roman"/>
                <a:ea typeface="Times New Roman"/>
                <a:cs typeface="Arial"/>
              </a:rPr>
              <a:t>disease, </a:t>
            </a:r>
            <a:r>
              <a:rPr lang="en-US" dirty="0">
                <a:latin typeface="Times New Roman"/>
                <a:ea typeface="Times New Roman"/>
                <a:cs typeface="Arial"/>
              </a:rPr>
              <a:t>syphilis, toxoplasmosis, </a:t>
            </a:r>
            <a:endParaRPr lang="en-US" dirty="0" smtClean="0">
              <a:latin typeface="Times New Roman"/>
              <a:ea typeface="Times New Roman"/>
              <a:cs typeface="Arial"/>
            </a:endParaRPr>
          </a:p>
          <a:p>
            <a:pPr marL="365760" indent="-256032" fontAlgn="auto">
              <a:lnSpc>
                <a:spcPct val="115000"/>
              </a:lnSpc>
              <a:spcAft>
                <a:spcPts val="1000"/>
              </a:spcAft>
              <a:buClr>
                <a:schemeClr val="bg1">
                  <a:lumMod val="75000"/>
                </a:schemeClr>
              </a:buClr>
              <a:buFont typeface="Arial" pitchFamily="34" charset="0"/>
              <a:buChar char="•"/>
              <a:defRPr/>
            </a:pPr>
            <a:r>
              <a:rPr lang="en-US" dirty="0" smtClean="0">
                <a:latin typeface="Times New Roman"/>
                <a:ea typeface="Times New Roman"/>
                <a:cs typeface="Arial"/>
              </a:rPr>
              <a:t>familial </a:t>
            </a:r>
            <a:r>
              <a:rPr lang="en-US" dirty="0">
                <a:latin typeface="Times New Roman"/>
                <a:ea typeface="Times New Roman"/>
                <a:cs typeface="Arial"/>
              </a:rPr>
              <a:t>non</a:t>
            </a:r>
            <a:r>
              <a:rPr lang="ar-SA" dirty="0">
                <a:latin typeface="Times New Roman"/>
                <a:ea typeface="Times New Roman"/>
              </a:rPr>
              <a:t>-</a:t>
            </a:r>
            <a:r>
              <a:rPr lang="en-US" dirty="0">
                <a:latin typeface="Times New Roman"/>
                <a:ea typeface="Times New Roman"/>
                <a:cs typeface="Arial"/>
              </a:rPr>
              <a:t>hemolytic icterus</a:t>
            </a:r>
            <a:r>
              <a:rPr lang="en-US" dirty="0" smtClean="0">
                <a:latin typeface="Times New Roman"/>
                <a:ea typeface="Times New Roman"/>
                <a:cs typeface="Arial"/>
              </a:rPr>
              <a:t>,</a:t>
            </a:r>
          </a:p>
          <a:p>
            <a:pPr marL="365760" indent="-256032" fontAlgn="auto">
              <a:lnSpc>
                <a:spcPct val="115000"/>
              </a:lnSpc>
              <a:spcAft>
                <a:spcPts val="1000"/>
              </a:spcAft>
              <a:buClr>
                <a:schemeClr val="bg1">
                  <a:lumMod val="75000"/>
                </a:schemeClr>
              </a:buClr>
              <a:buFont typeface="Arial" pitchFamily="34" charset="0"/>
              <a:buChar char="•"/>
              <a:defRPr/>
            </a:pPr>
            <a:r>
              <a:rPr lang="en-US" dirty="0" smtClean="0">
                <a:latin typeface="Times New Roman"/>
                <a:ea typeface="Times New Roman"/>
                <a:cs typeface="Arial"/>
              </a:rPr>
              <a:t> </a:t>
            </a:r>
            <a:r>
              <a:rPr lang="en-US" dirty="0">
                <a:latin typeface="Times New Roman"/>
                <a:ea typeface="Times New Roman"/>
                <a:cs typeface="Arial"/>
              </a:rPr>
              <a:t>congenital atresia of the bile ducts</a:t>
            </a:r>
            <a:r>
              <a:rPr lang="en-US" dirty="0" smtClean="0">
                <a:latin typeface="Times New Roman"/>
                <a:ea typeface="Times New Roman"/>
                <a:cs typeface="Arial"/>
              </a:rPr>
              <a:t>,</a:t>
            </a:r>
          </a:p>
          <a:p>
            <a:pPr marL="365760" indent="-256032" fontAlgn="auto">
              <a:lnSpc>
                <a:spcPct val="115000"/>
              </a:lnSpc>
              <a:spcAft>
                <a:spcPts val="1000"/>
              </a:spcAft>
              <a:buClr>
                <a:schemeClr val="bg1">
                  <a:lumMod val="75000"/>
                </a:schemeClr>
              </a:buClr>
              <a:buFont typeface="Arial" pitchFamily="34" charset="0"/>
              <a:buChar char="•"/>
              <a:defRPr/>
            </a:pPr>
            <a:r>
              <a:rPr lang="en-US" dirty="0" smtClean="0">
                <a:latin typeface="Times New Roman"/>
                <a:ea typeface="Times New Roman"/>
                <a:cs typeface="Arial"/>
              </a:rPr>
              <a:t> </a:t>
            </a:r>
            <a:r>
              <a:rPr lang="en-US" dirty="0" err="1">
                <a:latin typeface="Times New Roman"/>
                <a:ea typeface="Times New Roman"/>
                <a:cs typeface="Arial"/>
              </a:rPr>
              <a:t>galactosemia</a:t>
            </a:r>
            <a:r>
              <a:rPr lang="en-US" dirty="0">
                <a:latin typeface="Times New Roman"/>
                <a:ea typeface="Times New Roman"/>
                <a:cs typeface="Arial"/>
              </a:rPr>
              <a:t>, </a:t>
            </a:r>
            <a:r>
              <a:rPr lang="en-US" dirty="0" smtClean="0">
                <a:latin typeface="Times New Roman"/>
                <a:ea typeface="Times New Roman"/>
                <a:cs typeface="Arial"/>
              </a:rPr>
              <a:t>or</a:t>
            </a:r>
          </a:p>
          <a:p>
            <a:pPr marL="365760" indent="-256032" fontAlgn="auto">
              <a:lnSpc>
                <a:spcPct val="115000"/>
              </a:lnSpc>
              <a:spcAft>
                <a:spcPts val="1000"/>
              </a:spcAft>
              <a:buClr>
                <a:schemeClr val="bg1">
                  <a:lumMod val="75000"/>
                </a:schemeClr>
              </a:buClr>
              <a:buFont typeface="Arial" pitchFamily="34" charset="0"/>
              <a:buChar char="•"/>
              <a:defRPr/>
            </a:pPr>
            <a:r>
              <a:rPr lang="en-US" dirty="0" smtClean="0">
                <a:latin typeface="Times New Roman"/>
                <a:ea typeface="Times New Roman"/>
                <a:cs typeface="Arial"/>
              </a:rPr>
              <a:t> </a:t>
            </a:r>
            <a:r>
              <a:rPr lang="en-US" dirty="0" err="1">
                <a:latin typeface="Times New Roman"/>
                <a:ea typeface="Times New Roman"/>
                <a:cs typeface="Arial"/>
              </a:rPr>
              <a:t>inspissated</a:t>
            </a:r>
            <a:r>
              <a:rPr lang="en-US" dirty="0">
                <a:latin typeface="Times New Roman"/>
                <a:ea typeface="Times New Roman"/>
                <a:cs typeface="Arial"/>
              </a:rPr>
              <a:t> bile syndrome following hemolytic disease of the newborn</a:t>
            </a:r>
            <a:r>
              <a:rPr lang="ar-SA" dirty="0">
                <a:latin typeface="Times New Roman"/>
                <a:ea typeface="Times New Roman"/>
              </a:rPr>
              <a:t>. </a:t>
            </a:r>
            <a:endParaRPr lang="en-US" dirty="0" smtClean="0">
              <a:latin typeface="Times New Roman"/>
              <a:ea typeface="Times New Roman"/>
            </a:endParaRPr>
          </a:p>
          <a:p>
            <a:pPr marL="365760" indent="-256032" fontAlgn="auto">
              <a:lnSpc>
                <a:spcPct val="115000"/>
              </a:lnSpc>
              <a:spcAft>
                <a:spcPts val="1000"/>
              </a:spcAft>
              <a:buClr>
                <a:schemeClr val="bg1">
                  <a:lumMod val="75000"/>
                </a:schemeClr>
              </a:buClr>
              <a:buFont typeface="Arial" pitchFamily="34" charset="0"/>
              <a:buChar char="•"/>
              <a:defRPr/>
            </a:pPr>
            <a:r>
              <a:rPr lang="en-US" dirty="0" smtClean="0">
                <a:latin typeface="Times New Roman"/>
                <a:ea typeface="Times New Roman"/>
                <a:cs typeface="Arial"/>
              </a:rPr>
              <a:t>Rarely</a:t>
            </a:r>
            <a:r>
              <a:rPr lang="en-US" dirty="0">
                <a:latin typeface="Times New Roman"/>
                <a:ea typeface="Times New Roman"/>
                <a:cs typeface="Arial"/>
              </a:rPr>
              <a:t>, physiologic jaundice may be prolonged for several </a:t>
            </a:r>
            <a:r>
              <a:rPr lang="en-US" dirty="0" err="1">
                <a:latin typeface="Times New Roman"/>
                <a:ea typeface="Times New Roman"/>
                <a:cs typeface="Arial"/>
              </a:rPr>
              <a:t>wk</a:t>
            </a:r>
            <a:r>
              <a:rPr lang="en-US" dirty="0">
                <a:latin typeface="Times New Roman"/>
                <a:ea typeface="Times New Roman"/>
                <a:cs typeface="Arial"/>
              </a:rPr>
              <a:t>, as in infants with hypothyroidism or pyloric stenosis</a:t>
            </a:r>
            <a:r>
              <a:rPr lang="ar-SA" dirty="0">
                <a:latin typeface="Times New Roman"/>
                <a:ea typeface="Times New Roman"/>
              </a:rPr>
              <a:t>. </a:t>
            </a:r>
            <a:endParaRPr lang="en-US" dirty="0">
              <a:ea typeface="Calibri"/>
              <a:cs typeface="Arial"/>
            </a:endParaRPr>
          </a:p>
          <a:p>
            <a:pPr marL="365760" indent="-256032" fontAlgn="auto">
              <a:spcAft>
                <a:spcPts val="0"/>
              </a:spcAft>
              <a:buClr>
                <a:schemeClr val="bg1">
                  <a:lumMod val="75000"/>
                </a:schemeClr>
              </a:buClr>
              <a:buFont typeface="Arial" pitchFamily="34" charset="0"/>
              <a:buChar char="•"/>
              <a:defRPr/>
            </a:pPr>
            <a:endParaRPr lang="en-US" dirty="0"/>
          </a:p>
        </p:txBody>
      </p:sp>
    </p:spTree>
  </p:cSld>
  <p:clrMapOvr>
    <a:masterClrMapping/>
  </p:clrMapOvr>
  <p:transition spd="med">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2195736" y="1052736"/>
            <a:ext cx="7773987" cy="5472112"/>
          </a:xfrm>
        </p:spPr>
        <p:txBody>
          <a:bodyPr/>
          <a:lstStyle/>
          <a:p>
            <a:pPr eaLnBrk="1" hangingPunct="1">
              <a:lnSpc>
                <a:spcPct val="105000"/>
              </a:lnSpc>
            </a:pPr>
            <a:r>
              <a:rPr lang="en-AU" altLang="en-US" sz="2000" dirty="0" smtClean="0">
                <a:latin typeface="Arial" panose="020B0604020202020204" pitchFamily="34" charset="0"/>
              </a:rPr>
              <a:t>Serum bilirubin level </a:t>
            </a:r>
          </a:p>
          <a:p>
            <a:pPr eaLnBrk="1" hangingPunct="1">
              <a:lnSpc>
                <a:spcPct val="105000"/>
              </a:lnSpc>
            </a:pPr>
            <a:r>
              <a:rPr lang="en-AU" altLang="en-US" sz="2000" dirty="0" smtClean="0">
                <a:latin typeface="Arial" panose="020B0604020202020204" pitchFamily="34" charset="0"/>
              </a:rPr>
              <a:t>Conjugated fraction of bilirubin</a:t>
            </a:r>
          </a:p>
          <a:p>
            <a:pPr eaLnBrk="1" hangingPunct="1">
              <a:lnSpc>
                <a:spcPct val="105000"/>
              </a:lnSpc>
            </a:pPr>
            <a:endParaRPr lang="en-AU" altLang="en-US" sz="1000" dirty="0" smtClean="0">
              <a:latin typeface="Arial" panose="020B0604020202020204" pitchFamily="34" charset="0"/>
            </a:endParaRPr>
          </a:p>
          <a:p>
            <a:pPr eaLnBrk="1" hangingPunct="1">
              <a:lnSpc>
                <a:spcPct val="105000"/>
              </a:lnSpc>
            </a:pPr>
            <a:r>
              <a:rPr lang="en-AU" altLang="en-US" sz="2000" dirty="0" smtClean="0">
                <a:latin typeface="Arial" panose="020B0604020202020204" pitchFamily="34" charset="0"/>
              </a:rPr>
              <a:t>Liver function test </a:t>
            </a:r>
            <a:r>
              <a:rPr lang="en-AU" altLang="en-US" sz="1600" dirty="0" smtClean="0">
                <a:latin typeface="Arial" panose="020B0604020202020204" pitchFamily="34" charset="0"/>
              </a:rPr>
              <a:t>(GGT, ALT, AST, Albumin)</a:t>
            </a:r>
          </a:p>
          <a:p>
            <a:pPr eaLnBrk="1" hangingPunct="1">
              <a:lnSpc>
                <a:spcPct val="105000"/>
              </a:lnSpc>
            </a:pPr>
            <a:r>
              <a:rPr lang="en-AU" altLang="en-US" sz="2000" dirty="0" smtClean="0">
                <a:latin typeface="Arial" panose="020B0604020202020204" pitchFamily="34" charset="0"/>
              </a:rPr>
              <a:t>Coagulation profile </a:t>
            </a:r>
            <a:r>
              <a:rPr lang="en-AU" altLang="en-US" sz="1600" dirty="0" smtClean="0">
                <a:latin typeface="Arial" panose="020B0604020202020204" pitchFamily="34" charset="0"/>
              </a:rPr>
              <a:t>(PT, PTT, INR)</a:t>
            </a:r>
          </a:p>
          <a:p>
            <a:pPr eaLnBrk="1" hangingPunct="1">
              <a:lnSpc>
                <a:spcPct val="105000"/>
              </a:lnSpc>
            </a:pPr>
            <a:r>
              <a:rPr lang="en-AU" altLang="en-US" sz="2000" dirty="0" smtClean="0">
                <a:latin typeface="Arial" panose="020B0604020202020204" pitchFamily="34" charset="0"/>
              </a:rPr>
              <a:t>Abdominal ultrasound </a:t>
            </a:r>
            <a:r>
              <a:rPr lang="en-AU" altLang="en-US" sz="1600" dirty="0" smtClean="0">
                <a:latin typeface="Arial" panose="020B0604020202020204" pitchFamily="34" charset="0"/>
              </a:rPr>
              <a:t>(gallbladder)</a:t>
            </a:r>
          </a:p>
          <a:p>
            <a:pPr eaLnBrk="1" hangingPunct="1">
              <a:lnSpc>
                <a:spcPct val="105000"/>
              </a:lnSpc>
            </a:pPr>
            <a:r>
              <a:rPr lang="en-AU" altLang="en-US" sz="2000" dirty="0" smtClean="0">
                <a:latin typeface="Arial" panose="020B0604020202020204" pitchFamily="34" charset="0"/>
              </a:rPr>
              <a:t>HIDA scan </a:t>
            </a:r>
            <a:r>
              <a:rPr lang="en-AU" altLang="en-US" sz="1600" dirty="0" smtClean="0">
                <a:latin typeface="Arial" panose="020B0604020202020204" pitchFamily="34" charset="0"/>
              </a:rPr>
              <a:t>(with follow through)</a:t>
            </a:r>
          </a:p>
          <a:p>
            <a:pPr eaLnBrk="1" hangingPunct="1">
              <a:lnSpc>
                <a:spcPct val="105000"/>
              </a:lnSpc>
            </a:pPr>
            <a:r>
              <a:rPr lang="en-AU" altLang="en-US" sz="2000" dirty="0" smtClean="0">
                <a:latin typeface="Arial" panose="020B0604020202020204" pitchFamily="34" charset="0"/>
              </a:rPr>
              <a:t>Thyroid function test</a:t>
            </a:r>
            <a:r>
              <a:rPr lang="en-AU" altLang="en-US" sz="1600" dirty="0" smtClean="0">
                <a:latin typeface="Arial" panose="020B0604020202020204" pitchFamily="34" charset="0"/>
              </a:rPr>
              <a:t> (TSH, free T4)</a:t>
            </a:r>
          </a:p>
          <a:p>
            <a:pPr eaLnBrk="1" hangingPunct="1">
              <a:lnSpc>
                <a:spcPct val="105000"/>
              </a:lnSpc>
            </a:pPr>
            <a:r>
              <a:rPr lang="en-AU" altLang="en-US" sz="2000" dirty="0" smtClean="0">
                <a:latin typeface="Arial" panose="020B0604020202020204" pitchFamily="34" charset="0"/>
              </a:rPr>
              <a:t>Metabolic screen</a:t>
            </a:r>
            <a:r>
              <a:rPr lang="en-AU" altLang="en-US" sz="1600" dirty="0" smtClean="0">
                <a:latin typeface="Arial" panose="020B0604020202020204" pitchFamily="34" charset="0"/>
              </a:rPr>
              <a:t> (urine for reducing substance)</a:t>
            </a:r>
          </a:p>
          <a:p>
            <a:pPr eaLnBrk="1" hangingPunct="1">
              <a:lnSpc>
                <a:spcPct val="105000"/>
              </a:lnSpc>
            </a:pPr>
            <a:r>
              <a:rPr lang="en-AU" altLang="en-US" sz="2000" dirty="0" smtClean="0">
                <a:latin typeface="Arial" panose="020B0604020202020204" pitchFamily="34" charset="0"/>
              </a:rPr>
              <a:t>Hepatitis screen </a:t>
            </a:r>
            <a:r>
              <a:rPr lang="en-AU" altLang="en-US" sz="1600" dirty="0" smtClean="0">
                <a:latin typeface="Arial" panose="020B0604020202020204" pitchFamily="34" charset="0"/>
              </a:rPr>
              <a:t>(TORCH)</a:t>
            </a:r>
            <a:endParaRPr lang="en-AU" altLang="en-US" sz="2000" dirty="0" smtClean="0">
              <a:latin typeface="Arial" panose="020B0604020202020204" pitchFamily="34" charset="0"/>
            </a:endParaRPr>
          </a:p>
          <a:p>
            <a:pPr eaLnBrk="1" hangingPunct="1">
              <a:lnSpc>
                <a:spcPct val="105000"/>
              </a:lnSpc>
            </a:pPr>
            <a:r>
              <a:rPr lang="en-AU" altLang="en-US" sz="2000" dirty="0" smtClean="0">
                <a:latin typeface="Arial" panose="020B0604020202020204" pitchFamily="34" charset="0"/>
              </a:rPr>
              <a:t>Liver biopsy </a:t>
            </a:r>
            <a:r>
              <a:rPr lang="en-AU" altLang="en-US" sz="1600" dirty="0" smtClean="0">
                <a:latin typeface="Arial" panose="020B0604020202020204" pitchFamily="34" charset="0"/>
              </a:rPr>
              <a:t>(bile duct proliferation)</a:t>
            </a:r>
          </a:p>
          <a:p>
            <a:pPr eaLnBrk="1" hangingPunct="1">
              <a:lnSpc>
                <a:spcPct val="105000"/>
              </a:lnSpc>
            </a:pPr>
            <a:endParaRPr lang="en-AU" altLang="en-US" sz="1000" dirty="0" smtClean="0">
              <a:latin typeface="Arial" panose="020B0604020202020204" pitchFamily="34" charset="0"/>
            </a:endParaRPr>
          </a:p>
          <a:p>
            <a:pPr eaLnBrk="1" hangingPunct="1">
              <a:lnSpc>
                <a:spcPct val="105000"/>
              </a:lnSpc>
            </a:pPr>
            <a:r>
              <a:rPr lang="en-AU" altLang="en-US" sz="1600" dirty="0" smtClean="0">
                <a:latin typeface="Arial" panose="020B0604020202020204" pitchFamily="34" charset="0"/>
              </a:rPr>
              <a:t>FBC and film</a:t>
            </a:r>
          </a:p>
          <a:p>
            <a:pPr eaLnBrk="1" hangingPunct="1">
              <a:lnSpc>
                <a:spcPct val="105000"/>
              </a:lnSpc>
            </a:pPr>
            <a:r>
              <a:rPr lang="en-AU" altLang="en-US" sz="1600" dirty="0" smtClean="0">
                <a:latin typeface="Arial" panose="020B0604020202020204" pitchFamily="34" charset="0"/>
              </a:rPr>
              <a:t>Blood group </a:t>
            </a:r>
          </a:p>
          <a:p>
            <a:pPr eaLnBrk="1" hangingPunct="1">
              <a:lnSpc>
                <a:spcPct val="105000"/>
              </a:lnSpc>
            </a:pPr>
            <a:r>
              <a:rPr lang="en-AU" altLang="en-US" sz="1600" dirty="0" smtClean="0">
                <a:latin typeface="Arial" panose="020B0604020202020204" pitchFamily="34" charset="0"/>
              </a:rPr>
              <a:t>Maternal blood group</a:t>
            </a:r>
          </a:p>
          <a:p>
            <a:pPr eaLnBrk="1" hangingPunct="1">
              <a:lnSpc>
                <a:spcPct val="105000"/>
              </a:lnSpc>
            </a:pPr>
            <a:r>
              <a:rPr lang="en-AU" altLang="en-US" sz="1600" dirty="0" smtClean="0">
                <a:latin typeface="Arial" panose="020B0604020202020204" pitchFamily="34" charset="0"/>
              </a:rPr>
              <a:t>Direct coombs test</a:t>
            </a:r>
          </a:p>
        </p:txBody>
      </p:sp>
      <p:sp>
        <p:nvSpPr>
          <p:cNvPr id="23555" name="Rectangle 1026"/>
          <p:cNvSpPr>
            <a:spLocks noChangeArrowheads="1"/>
          </p:cNvSpPr>
          <p:nvPr/>
        </p:nvSpPr>
        <p:spPr bwMode="auto">
          <a:xfrm>
            <a:off x="395288" y="260350"/>
            <a:ext cx="8353425" cy="6477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AU" altLang="en-US" sz="3600" b="1" dirty="0">
                <a:solidFill>
                  <a:schemeClr val="tx2"/>
                </a:solidFill>
                <a:latin typeface="Arial" panose="020B0604020202020204" pitchFamily="34" charset="0"/>
              </a:rPr>
              <a:t>Investigations for prolonged jaundice</a:t>
            </a:r>
          </a:p>
        </p:txBody>
      </p:sp>
    </p:spTree>
    <p:extLst>
      <p:ext uri="{BB962C8B-B14F-4D97-AF65-F5344CB8AC3E}">
        <p14:creationId xmlns:p14="http://schemas.microsoft.com/office/powerpoint/2010/main" val="2651122985"/>
      </p:ext>
    </p:extLst>
  </p:cSld>
  <p:clrMapOvr>
    <a:masterClrMapping/>
  </p:clrMapOvr>
  <p:transition spd="med">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p>
        </p:txBody>
      </p:sp>
      <p:pic>
        <p:nvPicPr>
          <p:cNvPr id="31747" name="Picture 2"/>
          <p:cNvPicPr>
            <a:picLocks noGrp="1" noChangeAspect="1" noChangeArrowheads="1"/>
          </p:cNvPicPr>
          <p:nvPr>
            <p:ph idx="1"/>
          </p:nvPr>
        </p:nvPicPr>
        <p:blipFill>
          <a:blip r:embed="rId2" cstate="print"/>
          <a:srcRect/>
          <a:stretch>
            <a:fillRect/>
          </a:stretch>
        </p:blipFill>
        <p:spPr>
          <a:xfrm>
            <a:off x="0" y="0"/>
            <a:ext cx="9144000" cy="6858000"/>
          </a:xfrm>
        </p:spPr>
      </p:pic>
    </p:spTree>
  </p:cSld>
  <p:clrMapOvr>
    <a:masterClrMapping/>
  </p:clrMapOvr>
  <p:transition spd="med">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p>
        </p:txBody>
      </p:sp>
      <p:pic>
        <p:nvPicPr>
          <p:cNvPr id="32771" name="Picture 2"/>
          <p:cNvPicPr>
            <a:picLocks noGrp="1" noChangeAspect="1" noChangeArrowheads="1"/>
          </p:cNvPicPr>
          <p:nvPr>
            <p:ph idx="1"/>
          </p:nvPr>
        </p:nvPicPr>
        <p:blipFill>
          <a:blip r:embed="rId2" cstate="print"/>
          <a:srcRect/>
          <a:stretch>
            <a:fillRect/>
          </a:stretch>
        </p:blipFill>
        <p:spPr>
          <a:xfrm>
            <a:off x="0" y="0"/>
            <a:ext cx="9144000" cy="6858000"/>
          </a:xfrm>
        </p:spPr>
      </p:pic>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rtlCol="0">
            <a:normAutofit fontScale="92500"/>
          </a:bodyPr>
          <a:lstStyle/>
          <a:p>
            <a:pPr marL="365760" indent="-256032" fontAlgn="auto">
              <a:spcAft>
                <a:spcPts val="0"/>
              </a:spcAft>
              <a:buClr>
                <a:schemeClr val="accent3"/>
              </a:buClr>
              <a:buFont typeface="Arial" pitchFamily="34" charset="0"/>
              <a:buChar char="•"/>
              <a:defRPr/>
            </a:pPr>
            <a:r>
              <a:rPr lang="en-US" dirty="0">
                <a:latin typeface="Times New Roman"/>
                <a:ea typeface="Times New Roman"/>
              </a:rPr>
              <a:t>Full</a:t>
            </a:r>
            <a:r>
              <a:rPr lang="ar-SA" dirty="0">
                <a:latin typeface="Times New Roman"/>
                <a:ea typeface="Times New Roman"/>
              </a:rPr>
              <a:t>-</a:t>
            </a:r>
            <a:r>
              <a:rPr lang="en-US" dirty="0">
                <a:latin typeface="Times New Roman"/>
                <a:ea typeface="Times New Roman"/>
              </a:rPr>
              <a:t>term, low</a:t>
            </a:r>
            <a:r>
              <a:rPr lang="ar-SA" dirty="0">
                <a:latin typeface="Times New Roman"/>
                <a:ea typeface="Times New Roman"/>
              </a:rPr>
              <a:t>-</a:t>
            </a:r>
            <a:r>
              <a:rPr lang="en-US" dirty="0">
                <a:latin typeface="Times New Roman"/>
                <a:ea typeface="Times New Roman"/>
              </a:rPr>
              <a:t>risk, asymptomatic infants may be evaluated by monitoring total serum bilirubin </a:t>
            </a:r>
            <a:r>
              <a:rPr lang="ar-SA" dirty="0">
                <a:latin typeface="Times New Roman"/>
                <a:ea typeface="Times New Roman"/>
              </a:rPr>
              <a:t>(</a:t>
            </a:r>
            <a:r>
              <a:rPr lang="en-US" dirty="0">
                <a:latin typeface="Times New Roman"/>
                <a:ea typeface="Times New Roman"/>
              </a:rPr>
              <a:t>TSB</a:t>
            </a:r>
            <a:r>
              <a:rPr lang="ar-SA" dirty="0">
                <a:latin typeface="Times New Roman"/>
                <a:ea typeface="Times New Roman"/>
              </a:rPr>
              <a:t>) </a:t>
            </a:r>
            <a:r>
              <a:rPr lang="en-US" dirty="0">
                <a:latin typeface="Times New Roman"/>
                <a:ea typeface="Times New Roman"/>
              </a:rPr>
              <a:t>levels</a:t>
            </a:r>
            <a:r>
              <a:rPr lang="ar-SA" dirty="0">
                <a:latin typeface="Times New Roman"/>
                <a:ea typeface="Times New Roman"/>
              </a:rPr>
              <a:t>. </a:t>
            </a:r>
            <a:r>
              <a:rPr lang="en-US" dirty="0">
                <a:latin typeface="Times New Roman"/>
                <a:ea typeface="Times New Roman"/>
              </a:rPr>
              <a:t>Regardless of gestation or time of appearance of jaundice, patients with significant </a:t>
            </a:r>
            <a:r>
              <a:rPr lang="en-US" dirty="0" err="1">
                <a:latin typeface="Times New Roman"/>
                <a:ea typeface="Times New Roman"/>
              </a:rPr>
              <a:t>hyperbilirubinemia</a:t>
            </a:r>
            <a:r>
              <a:rPr lang="en-US" dirty="0">
                <a:latin typeface="Times New Roman"/>
                <a:ea typeface="Times New Roman"/>
              </a:rPr>
              <a:t> and those with symptoms or signs require a complete diagnostic evaluation, which includes determination of direct and indirect bilirubin fractions, hemoglobin, reticulocyte count, blood type, Coombs test, and examination of a peripheral blood smear</a:t>
            </a:r>
            <a:r>
              <a:rPr lang="ar-SA" dirty="0">
                <a:latin typeface="Times New Roman"/>
                <a:ea typeface="Times New Roman"/>
              </a:rPr>
              <a:t>. </a:t>
            </a:r>
            <a:r>
              <a:rPr lang="en-US" dirty="0">
                <a:latin typeface="Times New Roman"/>
                <a:ea typeface="Times New Roman"/>
              </a:rPr>
              <a:t>Indirect </a:t>
            </a:r>
            <a:r>
              <a:rPr lang="en-US" dirty="0" err="1">
                <a:latin typeface="Times New Roman"/>
                <a:ea typeface="Times New Roman"/>
              </a:rPr>
              <a:t>hyperbilirubinemia</a:t>
            </a:r>
            <a:r>
              <a:rPr lang="en-US" dirty="0">
                <a:latin typeface="Times New Roman"/>
                <a:ea typeface="Times New Roman"/>
              </a:rPr>
              <a:t>, </a:t>
            </a:r>
            <a:r>
              <a:rPr lang="en-US" dirty="0" err="1">
                <a:latin typeface="Times New Roman"/>
                <a:ea typeface="Times New Roman"/>
              </a:rPr>
              <a:t>reticulocytosis</a:t>
            </a:r>
            <a:r>
              <a:rPr lang="en-US" dirty="0">
                <a:latin typeface="Times New Roman"/>
                <a:ea typeface="Times New Roman"/>
              </a:rPr>
              <a:t>, and a smear with evidence of red blood cell destruction suggest hemolysis </a:t>
            </a:r>
            <a:r>
              <a:rPr lang="ar-SA" dirty="0">
                <a:latin typeface="Times New Roman"/>
                <a:ea typeface="Times New Roman"/>
              </a:rPr>
              <a:t>(</a:t>
            </a:r>
            <a:endParaRPr lang="en-US" dirty="0"/>
          </a:p>
        </p:txBody>
      </p:sp>
    </p:spTree>
  </p:cSld>
  <p:clrMapOvr>
    <a:masterClrMapping/>
  </p:clrMapOvr>
  <p:transition spd="med">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rtlCol="0">
            <a:normAutofit/>
          </a:bodyPr>
          <a:lstStyle/>
          <a:p>
            <a:pPr marL="365760" indent="-256032" fontAlgn="auto">
              <a:spcAft>
                <a:spcPts val="0"/>
              </a:spcAft>
              <a:buClr>
                <a:schemeClr val="accent3"/>
              </a:buClr>
              <a:buFont typeface="Arial" pitchFamily="34" charset="0"/>
              <a:buChar char="•"/>
              <a:defRPr/>
            </a:pPr>
            <a:r>
              <a:rPr lang="ar-SA" dirty="0">
                <a:ea typeface="Times New Roman"/>
                <a:cs typeface="Times New Roman"/>
              </a:rPr>
              <a:t>). </a:t>
            </a:r>
            <a:r>
              <a:rPr lang="en-US" dirty="0">
                <a:latin typeface="Times New Roman"/>
                <a:ea typeface="Times New Roman"/>
              </a:rPr>
              <a:t>In the absence of blood group incompatibility, non–immunologically induced hemolysis should be considered</a:t>
            </a:r>
            <a:r>
              <a:rPr lang="ar-SA" dirty="0">
                <a:latin typeface="Times New Roman"/>
                <a:ea typeface="Times New Roman"/>
              </a:rPr>
              <a:t>. </a:t>
            </a:r>
            <a:endParaRPr lang="en-US" dirty="0" smtClean="0">
              <a:latin typeface="Times New Roman"/>
              <a:ea typeface="Times New Roman"/>
            </a:endParaRP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If </a:t>
            </a:r>
            <a:r>
              <a:rPr lang="en-US" dirty="0">
                <a:latin typeface="Times New Roman"/>
                <a:ea typeface="Times New Roman"/>
              </a:rPr>
              <a:t>direct </a:t>
            </a:r>
            <a:r>
              <a:rPr lang="en-US" dirty="0" err="1">
                <a:latin typeface="Times New Roman"/>
                <a:ea typeface="Times New Roman"/>
              </a:rPr>
              <a:t>hyperbilirubinemia</a:t>
            </a:r>
            <a:r>
              <a:rPr lang="en-US" dirty="0">
                <a:latin typeface="Times New Roman"/>
                <a:ea typeface="Times New Roman"/>
              </a:rPr>
              <a:t> is present, hepatitis, congenital bile duct disorders </a:t>
            </a:r>
            <a:r>
              <a:rPr lang="ar-SA" dirty="0">
                <a:latin typeface="Times New Roman"/>
                <a:ea typeface="Times New Roman"/>
              </a:rPr>
              <a:t>(</a:t>
            </a:r>
            <a:r>
              <a:rPr lang="en-US" dirty="0">
                <a:latin typeface="Times New Roman"/>
                <a:ea typeface="Times New Roman"/>
              </a:rPr>
              <a:t>atresia, paucity, Byler disease</a:t>
            </a:r>
            <a:r>
              <a:rPr lang="ar-SA" dirty="0">
                <a:latin typeface="Times New Roman"/>
                <a:ea typeface="Times New Roman"/>
              </a:rPr>
              <a:t>)</a:t>
            </a:r>
            <a:r>
              <a:rPr lang="en-US" dirty="0">
                <a:latin typeface="Times New Roman"/>
                <a:ea typeface="Times New Roman"/>
              </a:rPr>
              <a:t>, cholestasis, inborn errors of metabolism, CF, and sepsis are diagnostic possibilities</a:t>
            </a:r>
            <a:r>
              <a:rPr lang="ar-SA" dirty="0">
                <a:latin typeface="Times New Roman"/>
                <a:ea typeface="Times New Roman"/>
              </a:rPr>
              <a:t>. </a:t>
            </a:r>
            <a:r>
              <a:rPr lang="en-US" dirty="0">
                <a:latin typeface="Times New Roman"/>
                <a:ea typeface="Times New Roman"/>
              </a:rPr>
              <a:t>If the reticulocyte count, Coombs test, and direct bilirubin are normal, physiologic or pathologic indirect </a:t>
            </a:r>
            <a:r>
              <a:rPr lang="en-US" dirty="0" err="1">
                <a:latin typeface="Times New Roman"/>
                <a:ea typeface="Times New Roman"/>
              </a:rPr>
              <a:t>hyperbilirubinemia</a:t>
            </a:r>
            <a:r>
              <a:rPr lang="en-US" dirty="0">
                <a:latin typeface="Times New Roman"/>
                <a:ea typeface="Times New Roman"/>
              </a:rPr>
              <a:t> may be present </a:t>
            </a:r>
            <a:r>
              <a:rPr lang="ar-SA" dirty="0">
                <a:latin typeface="Times New Roman"/>
                <a:ea typeface="Times New Roman"/>
              </a:rPr>
              <a:t>(</a:t>
            </a:r>
            <a:endParaRPr lang="en-US" dirty="0"/>
          </a:p>
        </p:txBody>
      </p:sp>
    </p:spTree>
  </p:cSld>
  <p:clrMapOvr>
    <a:masterClrMapping/>
  </p:clrMapOvr>
  <p:transition spd="med">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488"/>
            <a:ext cx="8229600" cy="1143000"/>
          </a:xfrm>
        </p:spPr>
        <p:txBody>
          <a:bodyPr rtlCol="0" anchor="t">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lnSpc>
                <a:spcPct val="115000"/>
              </a:lnSpc>
              <a:spcAft>
                <a:spcPts val="0"/>
              </a:spcAft>
              <a:defRPr/>
            </a:pPr>
            <a:r>
              <a:rPr lang="en-US" sz="3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Times New Roman"/>
                <a:cs typeface="Arial"/>
              </a:rPr>
              <a:t>PHYSIOLOGIC </a:t>
            </a:r>
            <a:r>
              <a:rPr lang="en-US" sz="3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Times New Roman"/>
                <a:cs typeface="Arial"/>
              </a:rPr>
              <a:t>JAUNDICE</a:t>
            </a:r>
            <a:br>
              <a:rPr lang="en-US" sz="3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Times New Roman"/>
                <a:cs typeface="Arial"/>
              </a:rPr>
            </a:br>
            <a:r>
              <a:rPr lang="en-US" sz="3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Times New Roman"/>
                <a:cs typeface="Arial"/>
              </a:rPr>
              <a:t> (ICTERUS NEONATORUM</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Times New Roman"/>
                <a:cs typeface="Arial"/>
              </a:rPr>
              <a:t>) </a:t>
            </a:r>
            <a:r>
              <a:rPr lang="ar-S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a:rPr>
              <a:t>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Calibri"/>
                <a:cs typeface="Arial"/>
              </a:rPr>
              <a:t/>
            </a:r>
            <a:b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Calibri"/>
                <a:cs typeface="Arial"/>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1907704" y="1556792"/>
            <a:ext cx="6912768" cy="4857762"/>
          </a:xfrm>
        </p:spPr>
        <p:txBody>
          <a:bodyPr rtlCol="0">
            <a:normAutofit fontScale="92500"/>
          </a:bodyPr>
          <a:lstStyle/>
          <a:p>
            <a:pPr marL="365760" indent="-256032" fontAlgn="auto">
              <a:lnSpc>
                <a:spcPct val="115000"/>
              </a:lnSpc>
              <a:spcAft>
                <a:spcPts val="1000"/>
              </a:spcAft>
              <a:buClr>
                <a:schemeClr val="accent3"/>
              </a:buClr>
              <a:buFont typeface="Arial" pitchFamily="34" charset="0"/>
              <a:buChar char="•"/>
              <a:defRPr/>
            </a:pPr>
            <a:endParaRPr lang="en-US" dirty="0" smtClean="0">
              <a:latin typeface="Times New Roman"/>
              <a:ea typeface="Times New Roman"/>
              <a:cs typeface="Arial"/>
            </a:endParaRPr>
          </a:p>
          <a:p>
            <a:pPr marL="365760" indent="-256032" fontAlgn="auto">
              <a:lnSpc>
                <a:spcPct val="115000"/>
              </a:lnSpc>
              <a:spcAft>
                <a:spcPts val="1000"/>
              </a:spcAft>
              <a:buClr>
                <a:schemeClr val="accent3"/>
              </a:buClr>
              <a:buFont typeface="Arial" pitchFamily="34" charset="0"/>
              <a:buChar char="•"/>
              <a:defRPr/>
            </a:pPr>
            <a:r>
              <a:rPr lang="en-US" dirty="0" smtClean="0">
                <a:latin typeface="Times New Roman"/>
                <a:ea typeface="Times New Roman"/>
                <a:cs typeface="Arial"/>
              </a:rPr>
              <a:t>Under </a:t>
            </a:r>
            <a:r>
              <a:rPr lang="en-US" dirty="0">
                <a:latin typeface="Times New Roman"/>
                <a:ea typeface="Times New Roman"/>
                <a:cs typeface="Arial"/>
              </a:rPr>
              <a:t>normal circumstances, the level of indirect</a:t>
            </a:r>
            <a:r>
              <a:rPr lang="ar-SA" dirty="0">
                <a:latin typeface="Times New Roman"/>
                <a:ea typeface="Times New Roman"/>
              </a:rPr>
              <a:t>-</a:t>
            </a:r>
            <a:r>
              <a:rPr lang="en-US" dirty="0">
                <a:latin typeface="Times New Roman"/>
                <a:ea typeface="Times New Roman"/>
                <a:cs typeface="Arial"/>
              </a:rPr>
              <a:t>reacting bilirubin in umbilical cord serum is 1–3 mg</a:t>
            </a:r>
            <a:r>
              <a:rPr lang="ar-SA" dirty="0">
                <a:latin typeface="Times New Roman"/>
                <a:ea typeface="Times New Roman"/>
              </a:rPr>
              <a:t>/</a:t>
            </a:r>
            <a:r>
              <a:rPr lang="en-US" dirty="0" err="1" smtClean="0">
                <a:latin typeface="Times New Roman"/>
                <a:ea typeface="Times New Roman"/>
                <a:cs typeface="Arial"/>
              </a:rPr>
              <a:t>dL</a:t>
            </a:r>
            <a:endParaRPr lang="en-US" dirty="0" smtClean="0">
              <a:latin typeface="Times New Roman"/>
              <a:ea typeface="Times New Roman"/>
              <a:cs typeface="Arial"/>
            </a:endParaRPr>
          </a:p>
          <a:p>
            <a:pPr marL="365760" indent="-256032" fontAlgn="auto">
              <a:lnSpc>
                <a:spcPct val="115000"/>
              </a:lnSpc>
              <a:spcAft>
                <a:spcPts val="1000"/>
              </a:spcAft>
              <a:buClr>
                <a:schemeClr val="accent3"/>
              </a:buClr>
              <a:buFont typeface="Arial" pitchFamily="34" charset="0"/>
              <a:buChar char="•"/>
              <a:defRPr/>
            </a:pPr>
            <a:r>
              <a:rPr lang="en-US" dirty="0" smtClean="0">
                <a:latin typeface="Times New Roman"/>
                <a:ea typeface="Times New Roman"/>
                <a:cs typeface="Arial"/>
              </a:rPr>
              <a:t> rises </a:t>
            </a:r>
            <a:r>
              <a:rPr lang="en-US" dirty="0">
                <a:latin typeface="Times New Roman"/>
                <a:ea typeface="Times New Roman"/>
                <a:cs typeface="Arial"/>
              </a:rPr>
              <a:t>at a rate of &lt;5 mg</a:t>
            </a:r>
            <a:r>
              <a:rPr lang="ar-SA" dirty="0">
                <a:latin typeface="Times New Roman"/>
                <a:ea typeface="Times New Roman"/>
              </a:rPr>
              <a:t>/</a:t>
            </a:r>
            <a:r>
              <a:rPr lang="en-US" dirty="0" err="1">
                <a:latin typeface="Times New Roman"/>
                <a:ea typeface="Times New Roman"/>
                <a:cs typeface="Arial"/>
              </a:rPr>
              <a:t>dL</a:t>
            </a:r>
            <a:r>
              <a:rPr lang="ar-SA" dirty="0">
                <a:latin typeface="Times New Roman"/>
                <a:ea typeface="Times New Roman"/>
              </a:rPr>
              <a:t>/</a:t>
            </a:r>
            <a:r>
              <a:rPr lang="en-US" dirty="0">
                <a:latin typeface="Times New Roman"/>
                <a:ea typeface="Times New Roman"/>
                <a:cs typeface="Arial"/>
              </a:rPr>
              <a:t>24 </a:t>
            </a:r>
            <a:r>
              <a:rPr lang="en-US" dirty="0" err="1">
                <a:latin typeface="Times New Roman"/>
                <a:ea typeface="Times New Roman"/>
                <a:cs typeface="Arial"/>
              </a:rPr>
              <a:t>hr</a:t>
            </a:r>
            <a:r>
              <a:rPr lang="en-US" dirty="0" smtClean="0">
                <a:latin typeface="Times New Roman"/>
                <a:ea typeface="Times New Roman"/>
                <a:cs typeface="Arial"/>
              </a:rPr>
              <a:t>;</a:t>
            </a:r>
          </a:p>
          <a:p>
            <a:pPr marL="365760" indent="-256032" fontAlgn="auto">
              <a:lnSpc>
                <a:spcPct val="115000"/>
              </a:lnSpc>
              <a:spcAft>
                <a:spcPts val="1000"/>
              </a:spcAft>
              <a:buClr>
                <a:schemeClr val="accent3"/>
              </a:buClr>
              <a:buFont typeface="Arial" pitchFamily="34" charset="0"/>
              <a:buChar char="•"/>
              <a:defRPr/>
            </a:pPr>
            <a:r>
              <a:rPr lang="en-US" dirty="0" smtClean="0">
                <a:latin typeface="Times New Roman"/>
                <a:ea typeface="Times New Roman"/>
                <a:cs typeface="Arial"/>
              </a:rPr>
              <a:t> </a:t>
            </a:r>
            <a:r>
              <a:rPr lang="en-US" dirty="0">
                <a:latin typeface="Times New Roman"/>
                <a:ea typeface="Times New Roman"/>
                <a:cs typeface="Arial"/>
              </a:rPr>
              <a:t>thus, jaundice becomes visible on the 2nd–3rd day, </a:t>
            </a:r>
            <a:endParaRPr lang="en-US" dirty="0" smtClean="0">
              <a:latin typeface="Times New Roman"/>
              <a:ea typeface="Times New Roman"/>
              <a:cs typeface="Arial"/>
            </a:endParaRPr>
          </a:p>
          <a:p>
            <a:pPr marL="365760" indent="-256032" fontAlgn="auto">
              <a:lnSpc>
                <a:spcPct val="115000"/>
              </a:lnSpc>
              <a:spcAft>
                <a:spcPts val="1000"/>
              </a:spcAft>
              <a:buClr>
                <a:schemeClr val="accent3"/>
              </a:buClr>
              <a:buFont typeface="Arial" pitchFamily="34" charset="0"/>
              <a:buChar char="•"/>
              <a:defRPr/>
            </a:pPr>
            <a:r>
              <a:rPr lang="en-US" dirty="0" smtClean="0">
                <a:latin typeface="Times New Roman"/>
                <a:ea typeface="Times New Roman"/>
                <a:cs typeface="Arial"/>
              </a:rPr>
              <a:t>usually </a:t>
            </a:r>
            <a:r>
              <a:rPr lang="en-US" dirty="0">
                <a:latin typeface="Times New Roman"/>
                <a:ea typeface="Times New Roman"/>
                <a:cs typeface="Arial"/>
              </a:rPr>
              <a:t>peaking between the 2nd and 4th days at 5–6 mg</a:t>
            </a:r>
            <a:r>
              <a:rPr lang="ar-SA" dirty="0">
                <a:latin typeface="Times New Roman"/>
                <a:ea typeface="Times New Roman"/>
              </a:rPr>
              <a:t>/</a:t>
            </a:r>
            <a:r>
              <a:rPr lang="en-US" dirty="0" err="1" smtClean="0">
                <a:latin typeface="Times New Roman"/>
                <a:ea typeface="Times New Roman"/>
                <a:cs typeface="Arial"/>
              </a:rPr>
              <a:t>dL</a:t>
            </a:r>
            <a:endParaRPr lang="en-US" dirty="0" smtClean="0">
              <a:latin typeface="Times New Roman"/>
              <a:ea typeface="Times New Roman"/>
              <a:cs typeface="Arial"/>
            </a:endParaRPr>
          </a:p>
          <a:p>
            <a:pPr marL="365760" indent="-256032" fontAlgn="auto">
              <a:lnSpc>
                <a:spcPct val="115000"/>
              </a:lnSpc>
              <a:spcAft>
                <a:spcPts val="1000"/>
              </a:spcAft>
              <a:buClr>
                <a:schemeClr val="accent3"/>
              </a:buClr>
              <a:buFont typeface="Arial" pitchFamily="34" charset="0"/>
              <a:buChar char="•"/>
              <a:defRPr/>
            </a:pPr>
            <a:r>
              <a:rPr lang="en-US" dirty="0" smtClean="0">
                <a:latin typeface="Times New Roman"/>
                <a:ea typeface="Times New Roman"/>
                <a:cs typeface="Arial"/>
              </a:rPr>
              <a:t> </a:t>
            </a:r>
            <a:r>
              <a:rPr lang="en-US" dirty="0">
                <a:latin typeface="Times New Roman"/>
                <a:ea typeface="Times New Roman"/>
                <a:cs typeface="Arial"/>
              </a:rPr>
              <a:t>and decreasing to below 2 mg</a:t>
            </a:r>
            <a:r>
              <a:rPr lang="ar-SA" dirty="0">
                <a:latin typeface="Times New Roman"/>
                <a:ea typeface="Times New Roman"/>
              </a:rPr>
              <a:t>/</a:t>
            </a:r>
            <a:r>
              <a:rPr lang="en-US" dirty="0" err="1">
                <a:latin typeface="Times New Roman"/>
                <a:ea typeface="Times New Roman"/>
                <a:cs typeface="Arial"/>
              </a:rPr>
              <a:t>dL</a:t>
            </a:r>
            <a:r>
              <a:rPr lang="en-US" dirty="0">
                <a:latin typeface="Times New Roman"/>
                <a:ea typeface="Times New Roman"/>
                <a:cs typeface="Arial"/>
              </a:rPr>
              <a:t> between the 5th and 7th days of </a:t>
            </a:r>
            <a:r>
              <a:rPr lang="en-US" dirty="0" smtClean="0">
                <a:latin typeface="Times New Roman"/>
                <a:ea typeface="Times New Roman"/>
                <a:cs typeface="Arial"/>
              </a:rPr>
              <a:t>life</a:t>
            </a:r>
          </a:p>
          <a:p>
            <a:pPr marL="365760" indent="-256032" fontAlgn="auto">
              <a:spcAft>
                <a:spcPts val="0"/>
              </a:spcAft>
              <a:buClr>
                <a:schemeClr val="accent3"/>
              </a:buClr>
              <a:buFont typeface="Arial" pitchFamily="34" charset="0"/>
              <a:buChar char="•"/>
              <a:defRPr/>
            </a:pPr>
            <a:endParaRPr lang="en-US" dirty="0"/>
          </a:p>
        </p:txBody>
      </p:sp>
    </p:spTree>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pic>
        <p:nvPicPr>
          <p:cNvPr id="9219" name="Content Placeholder 3"/>
          <p:cNvPicPr>
            <a:picLocks noGrp="1" noChangeArrowheads="1"/>
          </p:cNvPicPr>
          <p:nvPr>
            <p:ph idx="1"/>
          </p:nvPr>
        </p:nvPicPr>
        <p:blipFill>
          <a:blip r:embed="rId2" cstate="print"/>
          <a:srcRect/>
          <a:stretch>
            <a:fillRect/>
          </a:stretch>
        </p:blipFill>
        <p:spPr>
          <a:xfrm>
            <a:off x="390524" y="653752"/>
            <a:ext cx="8467755" cy="5943600"/>
          </a:xfr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randombar(horizontal)">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1988840"/>
            <a:ext cx="6326187" cy="4525963"/>
          </a:xfrm>
        </p:spPr>
        <p:txBody>
          <a:bodyPr/>
          <a:lstStyle/>
          <a:p>
            <a:pPr marL="0" indent="0">
              <a:buNone/>
            </a:pPr>
            <a:r>
              <a:rPr lang="en-US" dirty="0" smtClean="0">
                <a:latin typeface="Times New Roman"/>
                <a:ea typeface="Times New Roman"/>
              </a:rPr>
              <a:t>increased </a:t>
            </a:r>
            <a:r>
              <a:rPr lang="en-US" dirty="0">
                <a:latin typeface="Times New Roman"/>
                <a:ea typeface="Times New Roman"/>
              </a:rPr>
              <a:t>bilirubin production resulting from </a:t>
            </a:r>
          </a:p>
          <a:p>
            <a:pPr lvl="1"/>
            <a:r>
              <a:rPr lang="en-US" dirty="0" smtClean="0">
                <a:latin typeface="Times New Roman"/>
                <a:ea typeface="Times New Roman"/>
              </a:rPr>
              <a:t> </a:t>
            </a:r>
            <a:r>
              <a:rPr lang="en-US" dirty="0">
                <a:latin typeface="Times New Roman"/>
                <a:ea typeface="Times New Roman"/>
              </a:rPr>
              <a:t>increased RBC mass</a:t>
            </a:r>
            <a:r>
              <a:rPr lang="en-US" dirty="0" smtClean="0">
                <a:latin typeface="Times New Roman"/>
                <a:ea typeface="Times New Roman"/>
              </a:rPr>
              <a:t>,</a:t>
            </a:r>
          </a:p>
          <a:p>
            <a:pPr lvl="1"/>
            <a:r>
              <a:rPr lang="en-US" dirty="0" smtClean="0">
                <a:latin typeface="Times New Roman"/>
                <a:ea typeface="Times New Roman"/>
              </a:rPr>
              <a:t> </a:t>
            </a:r>
            <a:r>
              <a:rPr lang="en-US" dirty="0">
                <a:latin typeface="Times New Roman"/>
                <a:ea typeface="Times New Roman"/>
              </a:rPr>
              <a:t>shortened RBC life span, </a:t>
            </a:r>
          </a:p>
          <a:p>
            <a:pPr lvl="1"/>
            <a:r>
              <a:rPr lang="en-US" dirty="0" smtClean="0">
                <a:latin typeface="Times New Roman"/>
                <a:ea typeface="Times New Roman"/>
              </a:rPr>
              <a:t>hepatic </a:t>
            </a:r>
            <a:r>
              <a:rPr lang="en-US" dirty="0">
                <a:latin typeface="Times New Roman"/>
                <a:ea typeface="Times New Roman"/>
              </a:rPr>
              <a:t>immaturity of </a:t>
            </a:r>
            <a:r>
              <a:rPr lang="en-US" dirty="0" err="1">
                <a:latin typeface="Times New Roman"/>
                <a:ea typeface="Times New Roman"/>
              </a:rPr>
              <a:t>glucuronosyltransferase</a:t>
            </a:r>
            <a:r>
              <a:rPr lang="en-US" dirty="0">
                <a:latin typeface="Times New Roman"/>
                <a:ea typeface="Times New Roman"/>
              </a:rPr>
              <a:t>. </a:t>
            </a:r>
            <a:endParaRPr lang="en-US" dirty="0">
              <a:ea typeface="Calibri"/>
            </a:endParaRPr>
          </a:p>
          <a:p>
            <a:endParaRPr lang="en-US" dirty="0"/>
          </a:p>
        </p:txBody>
      </p:sp>
      <p:sp>
        <p:nvSpPr>
          <p:cNvPr id="4" name="Title 3"/>
          <p:cNvSpPr>
            <a:spLocks noGrp="1"/>
          </p:cNvSpPr>
          <p:nvPr>
            <p:ph type="title"/>
          </p:nvPr>
        </p:nvSpPr>
        <p:spPr/>
        <p:txBody>
          <a:bodyPr/>
          <a:lstStyle/>
          <a:p>
            <a:r>
              <a:rPr lang="en-US" dirty="0">
                <a:latin typeface="Times New Roman"/>
                <a:ea typeface="Times New Roman"/>
              </a:rPr>
              <a:t>Cause of physiological jaundice</a:t>
            </a:r>
            <a:br>
              <a:rPr lang="en-US" dirty="0">
                <a:latin typeface="Times New Roman"/>
                <a:ea typeface="Times New Roman"/>
              </a:rPr>
            </a:br>
            <a:endParaRPr lang="en-US" dirty="0"/>
          </a:p>
        </p:txBody>
      </p:sp>
    </p:spTree>
    <p:extLst>
      <p:ext uri="{BB962C8B-B14F-4D97-AF65-F5344CB8AC3E}">
        <p14:creationId xmlns:p14="http://schemas.microsoft.com/office/powerpoint/2010/main" val="2354452549"/>
      </p:ext>
    </p:extLst>
  </p:cSld>
  <p:clrMapOvr>
    <a:masterClrMapping/>
  </p:clrMapOvr>
  <p:transition spd="med">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0"/>
            <a:ext cx="6984776" cy="6317655"/>
          </a:xfrm>
        </p:spPr>
        <p:txBody>
          <a:bodyPr rtlCol="0">
            <a:normAutofit fontScale="85000" lnSpcReduction="20000"/>
          </a:bodyPr>
          <a:lstStyle/>
          <a:p>
            <a:pPr marL="0" indent="0" fontAlgn="auto">
              <a:spcAft>
                <a:spcPts val="0"/>
              </a:spcAft>
              <a:buClr>
                <a:schemeClr val="accent3"/>
              </a:buClr>
              <a:buFont typeface="Arial" pitchFamily="34" charset="0"/>
              <a:buNone/>
              <a:defRPr/>
            </a:pPr>
            <a:endParaRPr lang="en-US" sz="3400" b="1" dirty="0" smtClean="0">
              <a:latin typeface="Times New Roman"/>
              <a:ea typeface="Times New Roman"/>
            </a:endParaRPr>
          </a:p>
          <a:p>
            <a:pPr marL="0" indent="0" algn="ctr" fontAlgn="auto">
              <a:spcAft>
                <a:spcPts val="0"/>
              </a:spcAft>
              <a:buClr>
                <a:schemeClr val="accent3"/>
              </a:buClr>
              <a:buFont typeface="Arial" pitchFamily="34" charset="0"/>
              <a:buNone/>
              <a:defRPr/>
            </a:pPr>
            <a:r>
              <a:rPr lang="en-US" sz="3600" b="1" dirty="0" smtClean="0">
                <a:latin typeface="Times New Roman"/>
                <a:ea typeface="Times New Roman"/>
              </a:rPr>
              <a:t>Risk </a:t>
            </a:r>
            <a:r>
              <a:rPr lang="en-US" sz="3600" b="1" dirty="0">
                <a:latin typeface="Times New Roman"/>
                <a:ea typeface="Times New Roman"/>
              </a:rPr>
              <a:t>factors for elevated indirect </a:t>
            </a:r>
            <a:r>
              <a:rPr lang="en-US" sz="3600" b="1" dirty="0" err="1">
                <a:latin typeface="Times New Roman"/>
                <a:ea typeface="Times New Roman"/>
              </a:rPr>
              <a:t>hyperbilirubinemia</a:t>
            </a:r>
            <a:r>
              <a:rPr lang="en-US" sz="3600" b="1" dirty="0">
                <a:latin typeface="Times New Roman"/>
                <a:ea typeface="Times New Roman"/>
              </a:rPr>
              <a:t> </a:t>
            </a:r>
            <a:r>
              <a:rPr lang="en-US" sz="3600" b="1" dirty="0" smtClean="0">
                <a:latin typeface="Times New Roman"/>
                <a:ea typeface="Times New Roman"/>
              </a:rPr>
              <a:t>include:</a:t>
            </a:r>
          </a:p>
          <a:p>
            <a:pPr marL="0" indent="0" algn="ctr" fontAlgn="auto">
              <a:spcAft>
                <a:spcPts val="0"/>
              </a:spcAft>
              <a:buClr>
                <a:schemeClr val="accent3"/>
              </a:buClr>
              <a:buFont typeface="Arial" pitchFamily="34" charset="0"/>
              <a:buNone/>
              <a:defRPr/>
            </a:pPr>
            <a:endParaRPr lang="en-US" sz="3100" b="1" dirty="0" smtClean="0">
              <a:latin typeface="Times New Roman"/>
              <a:ea typeface="Times New Roman"/>
            </a:endParaRP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maternal </a:t>
            </a:r>
            <a:r>
              <a:rPr lang="en-US" dirty="0">
                <a:latin typeface="Times New Roman"/>
                <a:ea typeface="Times New Roman"/>
              </a:rPr>
              <a:t>age, race </a:t>
            </a:r>
            <a:r>
              <a:rPr lang="en-US" dirty="0" smtClean="0">
                <a:latin typeface="Times New Roman"/>
                <a:ea typeface="Times New Roman"/>
              </a:rPr>
              <a:t>(Chinese</a:t>
            </a:r>
            <a:r>
              <a:rPr lang="en-US" dirty="0">
                <a:latin typeface="Times New Roman"/>
                <a:ea typeface="Times New Roman"/>
              </a:rPr>
              <a:t>, Japanese, Korean, and Native </a:t>
            </a:r>
            <a:r>
              <a:rPr lang="en-US" dirty="0" smtClean="0">
                <a:latin typeface="Times New Roman"/>
                <a:ea typeface="Times New Roman"/>
              </a:rPr>
              <a:t>American),</a:t>
            </a: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 </a:t>
            </a:r>
            <a:r>
              <a:rPr lang="en-US" dirty="0">
                <a:latin typeface="Times New Roman"/>
                <a:ea typeface="Times New Roman"/>
              </a:rPr>
              <a:t>maternal diabetes</a:t>
            </a:r>
            <a:r>
              <a:rPr lang="en-US" dirty="0" smtClean="0">
                <a:latin typeface="Times New Roman"/>
                <a:ea typeface="Times New Roman"/>
              </a:rPr>
              <a:t>,</a:t>
            </a: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 </a:t>
            </a:r>
            <a:r>
              <a:rPr lang="en-US" dirty="0">
                <a:latin typeface="Times New Roman"/>
                <a:ea typeface="Times New Roman"/>
              </a:rPr>
              <a:t>oxytocin induction, </a:t>
            </a:r>
            <a:endParaRPr lang="en-US" dirty="0" smtClean="0">
              <a:latin typeface="Times New Roman"/>
              <a:ea typeface="Times New Roman"/>
            </a:endParaRP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prematurity</a:t>
            </a:r>
            <a:r>
              <a:rPr lang="en-US" dirty="0">
                <a:latin typeface="Times New Roman"/>
                <a:ea typeface="Times New Roman"/>
              </a:rPr>
              <a:t>, </a:t>
            </a:r>
            <a:endParaRPr lang="en-US" dirty="0" smtClean="0">
              <a:latin typeface="Times New Roman"/>
              <a:ea typeface="Times New Roman"/>
            </a:endParaRP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drugs  vitamin K</a:t>
            </a:r>
            <a:r>
              <a:rPr lang="en-US" baseline="-25000" dirty="0" smtClean="0">
                <a:latin typeface="Times New Roman"/>
                <a:ea typeface="Times New Roman"/>
              </a:rPr>
              <a:t>3</a:t>
            </a:r>
            <a:r>
              <a:rPr lang="en-US" dirty="0" smtClean="0">
                <a:latin typeface="Times New Roman"/>
                <a:ea typeface="Times New Roman"/>
              </a:rPr>
              <a:t> </a:t>
            </a: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 </a:t>
            </a:r>
            <a:r>
              <a:rPr lang="en-US" dirty="0">
                <a:latin typeface="Times New Roman"/>
                <a:ea typeface="Times New Roman"/>
              </a:rPr>
              <a:t>polycythemia</a:t>
            </a:r>
            <a:r>
              <a:rPr lang="en-US" dirty="0" smtClean="0">
                <a:latin typeface="Times New Roman"/>
                <a:ea typeface="Times New Roman"/>
              </a:rPr>
              <a:t>,</a:t>
            </a: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 </a:t>
            </a:r>
            <a:r>
              <a:rPr lang="en-US" dirty="0">
                <a:latin typeface="Times New Roman"/>
                <a:ea typeface="Times New Roman"/>
              </a:rPr>
              <a:t>male sex, </a:t>
            </a:r>
            <a:endParaRPr lang="en-US" dirty="0" smtClean="0">
              <a:latin typeface="Times New Roman"/>
              <a:ea typeface="Times New Roman"/>
            </a:endParaRP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trisomy </a:t>
            </a:r>
            <a:r>
              <a:rPr lang="en-US" dirty="0">
                <a:latin typeface="Times New Roman"/>
                <a:ea typeface="Times New Roman"/>
              </a:rPr>
              <a:t>21, </a:t>
            </a:r>
            <a:endParaRPr lang="en-US" dirty="0" smtClean="0">
              <a:latin typeface="Times New Roman"/>
              <a:ea typeface="Times New Roman"/>
            </a:endParaRP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cutaneous </a:t>
            </a:r>
            <a:r>
              <a:rPr lang="en-US" dirty="0">
                <a:latin typeface="Times New Roman"/>
                <a:ea typeface="Times New Roman"/>
              </a:rPr>
              <a:t>bruising, blood </a:t>
            </a:r>
            <a:r>
              <a:rPr lang="en-US" dirty="0" err="1">
                <a:latin typeface="Times New Roman"/>
                <a:ea typeface="Times New Roman"/>
              </a:rPr>
              <a:t>extravasation</a:t>
            </a:r>
            <a:r>
              <a:rPr lang="en-US" dirty="0">
                <a:latin typeface="Times New Roman"/>
                <a:ea typeface="Times New Roman"/>
              </a:rPr>
              <a:t> </a:t>
            </a:r>
            <a:r>
              <a:rPr lang="en-US" dirty="0" smtClean="0">
                <a:latin typeface="Times New Roman"/>
                <a:ea typeface="Times New Roman"/>
              </a:rPr>
              <a:t>(</a:t>
            </a:r>
            <a:r>
              <a:rPr lang="en-US" dirty="0" err="1" smtClean="0">
                <a:latin typeface="Times New Roman"/>
                <a:ea typeface="Times New Roman"/>
              </a:rPr>
              <a:t>cephalohematoma</a:t>
            </a:r>
            <a:r>
              <a:rPr lang="en-US" dirty="0" smtClean="0">
                <a:latin typeface="Times New Roman"/>
                <a:ea typeface="Times New Roman"/>
              </a:rPr>
              <a:t>), </a:t>
            </a: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breast</a:t>
            </a:r>
            <a:r>
              <a:rPr lang="ar-SA" dirty="0" smtClean="0">
                <a:latin typeface="Times New Roman"/>
                <a:ea typeface="Times New Roman"/>
              </a:rPr>
              <a:t>-</a:t>
            </a:r>
            <a:r>
              <a:rPr lang="en-US" dirty="0" smtClean="0">
                <a:latin typeface="Times New Roman"/>
                <a:ea typeface="Times New Roman"/>
              </a:rPr>
              <a:t>feeding, </a:t>
            </a: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weight </a:t>
            </a:r>
            <a:r>
              <a:rPr lang="en-US" dirty="0">
                <a:latin typeface="Times New Roman"/>
                <a:ea typeface="Times New Roman"/>
              </a:rPr>
              <a:t>loss </a:t>
            </a:r>
            <a:r>
              <a:rPr lang="en-US" dirty="0" smtClean="0">
                <a:latin typeface="Times New Roman"/>
                <a:ea typeface="Times New Roman"/>
              </a:rPr>
              <a:t>(dehydration </a:t>
            </a:r>
            <a:r>
              <a:rPr lang="en-US" dirty="0">
                <a:latin typeface="Times New Roman"/>
                <a:ea typeface="Times New Roman"/>
              </a:rPr>
              <a:t>or caloric </a:t>
            </a:r>
            <a:r>
              <a:rPr lang="en-US" dirty="0" smtClean="0">
                <a:latin typeface="Times New Roman"/>
                <a:ea typeface="Times New Roman"/>
              </a:rPr>
              <a:t>deprivation), </a:t>
            </a: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delayed </a:t>
            </a:r>
            <a:r>
              <a:rPr lang="en-US" dirty="0">
                <a:latin typeface="Times New Roman"/>
                <a:ea typeface="Times New Roman"/>
              </a:rPr>
              <a:t>bowel movement, </a:t>
            </a:r>
            <a:r>
              <a:rPr lang="en-US" dirty="0" smtClean="0">
                <a:latin typeface="Times New Roman"/>
                <a:ea typeface="Times New Roman"/>
              </a:rPr>
              <a:t>and</a:t>
            </a:r>
          </a:p>
          <a:p>
            <a:pPr marL="365760" indent="-256032" fontAlgn="auto">
              <a:spcAft>
                <a:spcPts val="0"/>
              </a:spcAft>
              <a:buClr>
                <a:schemeClr val="accent3"/>
              </a:buClr>
              <a:buFont typeface="Arial" pitchFamily="34" charset="0"/>
              <a:buChar char="•"/>
              <a:defRPr/>
            </a:pPr>
            <a:r>
              <a:rPr lang="en-US" dirty="0" smtClean="0">
                <a:latin typeface="Times New Roman"/>
                <a:ea typeface="Times New Roman"/>
              </a:rPr>
              <a:t> </a:t>
            </a:r>
            <a:r>
              <a:rPr lang="en-US" dirty="0">
                <a:latin typeface="Times New Roman"/>
                <a:ea typeface="Times New Roman"/>
              </a:rPr>
              <a:t>a family history</a:t>
            </a:r>
            <a:r>
              <a:rPr lang="ar-SA" dirty="0">
                <a:latin typeface="Times New Roman"/>
                <a:ea typeface="Times New Roman"/>
              </a:rPr>
              <a:t>/</a:t>
            </a:r>
            <a:r>
              <a:rPr lang="en-US" dirty="0">
                <a:latin typeface="Times New Roman"/>
                <a:ea typeface="Times New Roman"/>
              </a:rPr>
              <a:t>sibling who had physiologic jaundice </a:t>
            </a:r>
            <a:r>
              <a:rPr lang="ar-SA" dirty="0">
                <a:latin typeface="Times New Roman"/>
                <a:ea typeface="Times New Roman"/>
              </a:rPr>
              <a:t>(</a:t>
            </a:r>
            <a:endParaRPr lang="en-US" dirty="0"/>
          </a:p>
        </p:txBody>
      </p:sp>
    </p:spTree>
  </p:cSld>
  <p:clrMapOvr>
    <a:masterClrMapping/>
  </p:clrMapOvr>
  <p:transition spd="med">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2483768" y="324321"/>
            <a:ext cx="6660232" cy="5768975"/>
          </a:xfrm>
        </p:spPr>
        <p:txBody>
          <a:bodyPr/>
          <a:lstStyle/>
          <a:p>
            <a:pPr marL="0" indent="0">
              <a:buFont typeface="Arial" charset="0"/>
              <a:buNone/>
            </a:pPr>
            <a:r>
              <a:rPr lang="ar-SA" dirty="0" smtClean="0">
                <a:cs typeface="Times New Roman" pitchFamily="18" charset="0"/>
              </a:rPr>
              <a:t> </a:t>
            </a:r>
            <a:r>
              <a:rPr lang="en-US" dirty="0" smtClean="0">
                <a:latin typeface="Times New Roman" pitchFamily="18" charset="0"/>
                <a:cs typeface="Times New Roman" pitchFamily="18" charset="0"/>
              </a:rPr>
              <a:t>Prediction of which neonates are at </a:t>
            </a:r>
            <a:r>
              <a:rPr lang="en-US" b="1" dirty="0" smtClean="0">
                <a:solidFill>
                  <a:srgbClr val="FF0000"/>
                </a:solidFill>
                <a:latin typeface="Times New Roman" pitchFamily="18" charset="0"/>
                <a:cs typeface="Times New Roman" pitchFamily="18" charset="0"/>
              </a:rPr>
              <a:t>risk for exaggerated physiologic jaundice </a:t>
            </a:r>
            <a:r>
              <a:rPr lang="en-US" dirty="0" smtClean="0">
                <a:latin typeface="Times New Roman" pitchFamily="18" charset="0"/>
                <a:cs typeface="Times New Roman" pitchFamily="18" charset="0"/>
              </a:rPr>
              <a:t>can be based on hour</a:t>
            </a:r>
            <a:r>
              <a:rPr lang="ar-SA" dirty="0" smtClean="0">
                <a:latin typeface="Times New Roman" pitchFamily="18" charset="0"/>
                <a:ea typeface="Times New Roman" pitchFamily="18" charset="0"/>
              </a:rPr>
              <a:t>-</a:t>
            </a:r>
            <a:r>
              <a:rPr lang="en-US" dirty="0" smtClean="0">
                <a:latin typeface="Times New Roman" pitchFamily="18" charset="0"/>
                <a:cs typeface="Times New Roman" pitchFamily="18" charset="0"/>
              </a:rPr>
              <a:t>specific </a:t>
            </a:r>
            <a:r>
              <a:rPr lang="en-US" dirty="0" err="1" smtClean="0">
                <a:latin typeface="Times New Roman" pitchFamily="18" charset="0"/>
                <a:cs typeface="Times New Roman" pitchFamily="18" charset="0"/>
              </a:rPr>
              <a:t>bilirubin</a:t>
            </a:r>
            <a:r>
              <a:rPr lang="en-US" dirty="0" smtClean="0">
                <a:latin typeface="Times New Roman" pitchFamily="18" charset="0"/>
                <a:cs typeface="Times New Roman" pitchFamily="18" charset="0"/>
              </a:rPr>
              <a:t> levels in the 1st 24–72 hr of life  (</a:t>
            </a:r>
            <a:r>
              <a:rPr lang="ar-SA" dirty="0" smtClean="0">
                <a:latin typeface="Times New Roman" pitchFamily="18" charset="0"/>
              </a:rPr>
              <a:t> </a:t>
            </a:r>
            <a:r>
              <a:rPr lang="en-US" dirty="0" smtClean="0">
                <a:latin typeface="Times New Roman" pitchFamily="18" charset="0"/>
                <a:cs typeface="Times New Roman" pitchFamily="18" charset="0"/>
                <a:hlinkClick r:id="rId2" action="ppaction://hlinksldjump"/>
              </a:rPr>
              <a:t>Fig</a:t>
            </a:r>
            <a:r>
              <a:rPr lang="en-US" dirty="0" smtClean="0">
                <a:latin typeface="Times New Roman" pitchFamily="18" charset="0"/>
                <a:cs typeface="Times New Roman" pitchFamily="18" charset="0"/>
              </a:rPr>
              <a:t> )</a:t>
            </a:r>
          </a:p>
          <a:p>
            <a:pPr marL="0" indent="0">
              <a:buFont typeface="Arial" charset="0"/>
              <a:buNone/>
            </a:pPr>
            <a:r>
              <a:rPr lang="en-US" dirty="0" smtClean="0">
                <a:latin typeface="Times New Roman" pitchFamily="18" charset="0"/>
                <a:cs typeface="Times New Roman" pitchFamily="18" charset="0"/>
              </a:rPr>
              <a:t>Indirect </a:t>
            </a:r>
            <a:r>
              <a:rPr lang="en-US" dirty="0" err="1" smtClean="0">
                <a:latin typeface="Times New Roman" pitchFamily="18" charset="0"/>
                <a:cs typeface="Times New Roman" pitchFamily="18" charset="0"/>
              </a:rPr>
              <a:t>bilirubin</a:t>
            </a:r>
            <a:r>
              <a:rPr lang="en-US" dirty="0" smtClean="0">
                <a:latin typeface="Times New Roman" pitchFamily="18" charset="0"/>
                <a:cs typeface="Times New Roman" pitchFamily="18" charset="0"/>
              </a:rPr>
              <a:t> levels in full</a:t>
            </a:r>
            <a:r>
              <a:rPr lang="ar-SA" dirty="0" smtClean="0">
                <a:latin typeface="Times New Roman" pitchFamily="18" charset="0"/>
              </a:rPr>
              <a:t>-</a:t>
            </a:r>
            <a:r>
              <a:rPr lang="en-US" dirty="0" smtClean="0">
                <a:latin typeface="Times New Roman" pitchFamily="18" charset="0"/>
                <a:cs typeface="Times New Roman" pitchFamily="18" charset="0"/>
              </a:rPr>
              <a:t>term infants decline to adult levels </a:t>
            </a:r>
            <a:r>
              <a:rPr lang="en-US" dirty="0" smtClean="0">
                <a:latin typeface="Times New Roman" pitchFamily="18" charset="0"/>
              </a:rPr>
              <a:t>(</a:t>
            </a:r>
            <a:r>
              <a:rPr lang="en-US" dirty="0" smtClean="0">
                <a:latin typeface="Times New Roman" pitchFamily="18" charset="0"/>
                <a:cs typeface="Times New Roman" pitchFamily="18" charset="0"/>
              </a:rPr>
              <a:t>1 mg</a:t>
            </a:r>
            <a:r>
              <a:rPr lang="ar-SA" dirty="0" smtClean="0">
                <a:latin typeface="Times New Roman" pitchFamily="18" charset="0"/>
              </a:rPr>
              <a:t>/</a:t>
            </a:r>
            <a:r>
              <a:rPr lang="en-US" dirty="0" smtClean="0">
                <a:latin typeface="Times New Roman" pitchFamily="18" charset="0"/>
                <a:cs typeface="Times New Roman" pitchFamily="18" charset="0"/>
              </a:rPr>
              <a:t>dl</a:t>
            </a:r>
            <a:r>
              <a:rPr lang="en-US" dirty="0" smtClean="0">
                <a:latin typeface="Times New Roman" pitchFamily="18" charset="0"/>
              </a:rPr>
              <a:t>)</a:t>
            </a:r>
            <a:r>
              <a:rPr lang="ar-SA" dirty="0" smtClean="0">
                <a:latin typeface="Times New Roman" pitchFamily="18" charset="0"/>
              </a:rPr>
              <a:t> </a:t>
            </a:r>
            <a:r>
              <a:rPr lang="en-US" dirty="0" smtClean="0">
                <a:latin typeface="Times New Roman" pitchFamily="18" charset="0"/>
                <a:cs typeface="Times New Roman" pitchFamily="18" charset="0"/>
              </a:rPr>
              <a:t>by 10–14 days of life</a:t>
            </a:r>
            <a:r>
              <a:rPr lang="ar-SA" dirty="0" smtClean="0">
                <a:latin typeface="Times New Roman" pitchFamily="18" charset="0"/>
              </a:rPr>
              <a:t>. </a:t>
            </a:r>
            <a:endParaRPr lang="en-US" dirty="0" smtClean="0">
              <a:latin typeface="Times New Roman" pitchFamily="18" charset="0"/>
              <a:cs typeface="Times New Roman" pitchFamily="18" charset="0"/>
            </a:endParaRPr>
          </a:p>
          <a:p>
            <a:pPr marL="0" indent="0">
              <a:buFont typeface="Arial" charset="0"/>
              <a:buNone/>
            </a:pPr>
            <a:r>
              <a:rPr lang="ar-SA" dirty="0" smtClean="0">
                <a:latin typeface="Times New Roman" pitchFamily="18" charset="0"/>
              </a:rPr>
              <a:t> </a:t>
            </a:r>
            <a:endParaRPr lang="en-US" dirty="0" smtClean="0">
              <a:latin typeface="Times New Roman" pitchFamily="18" charset="0"/>
              <a:cs typeface="Times New Roman" pitchFamily="18" charset="0"/>
            </a:endParaRPr>
          </a:p>
        </p:txBody>
      </p:sp>
    </p:spTree>
  </p:cSld>
  <p:clrMapOvr>
    <a:masterClrMapping/>
  </p:clrMapOvr>
  <p:transition spd="med">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cstate="print"/>
          <a:srcRect/>
          <a:stretch>
            <a:fillRect/>
          </a:stretch>
        </p:blipFill>
        <p:spPr>
          <a:xfrm>
            <a:off x="71438" y="0"/>
            <a:ext cx="8918575" cy="6858000"/>
          </a:xfrm>
        </p:spPr>
      </p:pic>
      <p:sp>
        <p:nvSpPr>
          <p:cNvPr id="5" name="Action Button: Return 4">
            <a:hlinkClick r:id="rId3" action="ppaction://hlinksldjump" highlightClick="1"/>
          </p:cNvPr>
          <p:cNvSpPr/>
          <p:nvPr/>
        </p:nvSpPr>
        <p:spPr>
          <a:xfrm>
            <a:off x="285720" y="6072206"/>
            <a:ext cx="571504" cy="571504"/>
          </a:xfrm>
          <a:prstGeom prst="actionButtonReturn">
            <a:avLst/>
          </a:prstGeom>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med">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339752" y="404664"/>
            <a:ext cx="6552728" cy="5768975"/>
          </a:xfrm>
        </p:spPr>
        <p:txBody>
          <a:bodyPr/>
          <a:lstStyle/>
          <a:p>
            <a:pPr marL="0" indent="0">
              <a:buNone/>
            </a:pPr>
            <a:r>
              <a:rPr lang="en-US" b="1" dirty="0" smtClean="0">
                <a:solidFill>
                  <a:srgbClr val="FF0000"/>
                </a:solidFill>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buNone/>
            </a:pPr>
            <a:r>
              <a:rPr lang="ar-SA" dirty="0" smtClean="0">
                <a:latin typeface="Times New Roman" pitchFamily="18" charset="0"/>
              </a:rPr>
              <a:t> </a:t>
            </a:r>
            <a:r>
              <a:rPr lang="en-US" dirty="0" smtClean="0">
                <a:latin typeface="Times New Roman" pitchFamily="18" charset="0"/>
                <a:cs typeface="Times New Roman" pitchFamily="18" charset="0"/>
              </a:rPr>
              <a:t>In </a:t>
            </a:r>
            <a:r>
              <a:rPr lang="en-US" b="1" dirty="0" smtClean="0">
                <a:solidFill>
                  <a:srgbClr val="FF0000"/>
                </a:solidFill>
                <a:latin typeface="Times New Roman" pitchFamily="18" charset="0"/>
                <a:cs typeface="Times New Roman" pitchFamily="18" charset="0"/>
              </a:rPr>
              <a:t>premature infants</a:t>
            </a:r>
            <a:r>
              <a:rPr lang="en-US" dirty="0" smtClean="0">
                <a:latin typeface="Times New Roman" pitchFamily="18" charset="0"/>
                <a:cs typeface="Times New Roman" pitchFamily="18" charset="0"/>
              </a:rPr>
              <a:t>, the rise in serum bilirubin tends to be the same or somewhat </a:t>
            </a:r>
            <a:r>
              <a:rPr lang="en-US" u="sng" dirty="0" smtClean="0">
                <a:latin typeface="Times New Roman" pitchFamily="18" charset="0"/>
                <a:cs typeface="Times New Roman" pitchFamily="18" charset="0"/>
              </a:rPr>
              <a:t>slower</a:t>
            </a:r>
            <a:r>
              <a:rPr lang="en-US" dirty="0" smtClean="0">
                <a:latin typeface="Times New Roman" pitchFamily="18" charset="0"/>
                <a:cs typeface="Times New Roman" pitchFamily="18" charset="0"/>
              </a:rPr>
              <a:t> but of </a:t>
            </a:r>
            <a:r>
              <a:rPr lang="en-US" u="sng" dirty="0" smtClean="0">
                <a:latin typeface="Times New Roman" pitchFamily="18" charset="0"/>
                <a:cs typeface="Times New Roman" pitchFamily="18" charset="0"/>
              </a:rPr>
              <a:t>longer</a:t>
            </a:r>
            <a:r>
              <a:rPr lang="en-US" dirty="0" smtClean="0">
                <a:latin typeface="Times New Roman" pitchFamily="18" charset="0"/>
                <a:cs typeface="Times New Roman" pitchFamily="18" charset="0"/>
              </a:rPr>
              <a:t> duration than in term infants</a:t>
            </a:r>
            <a:r>
              <a:rPr lang="en-US" dirty="0">
                <a:latin typeface="Times New Roman" pitchFamily="18" charset="0"/>
              </a:rPr>
              <a:t>.</a:t>
            </a:r>
            <a:r>
              <a:rPr lang="ar-SA" dirty="0" smtClean="0">
                <a:latin typeface="Times New Roman" pitchFamily="18" charset="0"/>
              </a:rPr>
              <a:t> </a:t>
            </a:r>
            <a:endParaRPr lang="en-US" dirty="0" smtClean="0">
              <a:latin typeface="Times New Roman" pitchFamily="18" charset="0"/>
            </a:endParaRPr>
          </a:p>
          <a:p>
            <a:r>
              <a:rPr lang="en-US" dirty="0" smtClean="0">
                <a:latin typeface="Times New Roman" pitchFamily="18" charset="0"/>
                <a:cs typeface="Times New Roman" pitchFamily="18" charset="0"/>
              </a:rPr>
              <a:t>Peak levels of 8–12 mg</a:t>
            </a:r>
            <a:r>
              <a:rPr lang="ar-SA" dirty="0" smtClean="0">
                <a:latin typeface="Times New Roman" pitchFamily="18" charset="0"/>
              </a:rPr>
              <a:t>/</a:t>
            </a:r>
            <a:r>
              <a:rPr lang="en-US" dirty="0" err="1" smtClean="0">
                <a:latin typeface="Times New Roman" pitchFamily="18" charset="0"/>
                <a:cs typeface="Times New Roman" pitchFamily="18" charset="0"/>
              </a:rPr>
              <a:t>dL</a:t>
            </a:r>
            <a:r>
              <a:rPr lang="en-US" dirty="0" smtClean="0">
                <a:latin typeface="Times New Roman" pitchFamily="18" charset="0"/>
                <a:cs typeface="Times New Roman" pitchFamily="18" charset="0"/>
              </a:rPr>
              <a:t> are not usually reached until the 4th–7th day,</a:t>
            </a:r>
          </a:p>
          <a:p>
            <a:r>
              <a:rPr lang="en-US" dirty="0" smtClean="0">
                <a:latin typeface="Times New Roman" pitchFamily="18" charset="0"/>
                <a:cs typeface="Times New Roman" pitchFamily="18" charset="0"/>
              </a:rPr>
              <a:t> and jaundice is infrequently observed after the 10th day, corresponding to the maturation of mechanisms for bilirubin metabolism and excretion</a:t>
            </a:r>
            <a:r>
              <a:rPr lang="ar-SA" dirty="0" smtClean="0">
                <a:latin typeface="Times New Roman" pitchFamily="18" charset="0"/>
              </a:rPr>
              <a:t>. </a:t>
            </a:r>
            <a:endParaRPr lang="en-US" dirty="0" smtClean="0"/>
          </a:p>
        </p:txBody>
      </p:sp>
    </p:spTree>
  </p:cSld>
  <p:clrMapOvr>
    <a:masterClrMapping/>
  </p:clrMapOvr>
  <p:transition spd="med">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7176" y="260648"/>
            <a:ext cx="7416824" cy="6215063"/>
          </a:xfrm>
        </p:spPr>
        <p:txBody>
          <a:bodyPr>
            <a:normAutofit/>
          </a:bodyPr>
          <a:lstStyle/>
          <a:p>
            <a:pPr marL="365760" indent="-256032" algn="ctr" fontAlgn="auto">
              <a:lnSpc>
                <a:spcPct val="95000"/>
              </a:lnSpc>
              <a:spcAft>
                <a:spcPts val="1000"/>
              </a:spcAft>
              <a:buClr>
                <a:schemeClr val="bg1">
                  <a:lumMod val="50000"/>
                </a:schemeClr>
              </a:buClr>
              <a:buFont typeface="Arial" charset="0"/>
              <a:buNone/>
              <a:defRPr/>
            </a:pPr>
            <a:r>
              <a:rPr lang="en-US" sz="3000" dirty="0" smtClean="0">
                <a:latin typeface="Times New Roman" pitchFamily="18" charset="0"/>
                <a:ea typeface="Times New Roman" pitchFamily="18" charset="0"/>
                <a:cs typeface="Arial" charset="0"/>
              </a:rPr>
              <a:t>Pathological jaundice is suspected if :</a:t>
            </a:r>
          </a:p>
          <a:p>
            <a:pPr marL="624078" indent="-514350" fontAlgn="auto">
              <a:lnSpc>
                <a:spcPct val="120000"/>
              </a:lnSpc>
              <a:spcAft>
                <a:spcPts val="1000"/>
              </a:spcAft>
              <a:buClr>
                <a:schemeClr val="bg1">
                  <a:lumMod val="50000"/>
                </a:schemeClr>
              </a:buClr>
              <a:buFont typeface="+mj-lt"/>
              <a:buAutoNum type="arabicPeriod"/>
              <a:defRPr/>
            </a:pPr>
            <a:r>
              <a:rPr lang="en-US" dirty="0" smtClean="0">
                <a:latin typeface="Times New Roman" pitchFamily="18" charset="0"/>
                <a:cs typeface="Arial" charset="0"/>
              </a:rPr>
              <a:t>it appears in the 1st 24–36 hr of life</a:t>
            </a:r>
            <a:r>
              <a:rPr lang="en-US" dirty="0" smtClean="0">
                <a:latin typeface="Times New Roman" pitchFamily="18" charset="0"/>
              </a:rPr>
              <a:t>.</a:t>
            </a:r>
            <a:endParaRPr lang="en-US" dirty="0" smtClean="0">
              <a:latin typeface="Times New Roman" pitchFamily="18" charset="0"/>
              <a:cs typeface="Times New Roman" pitchFamily="18" charset="0"/>
            </a:endParaRPr>
          </a:p>
          <a:p>
            <a:pPr marL="624078" indent="-514350" fontAlgn="auto">
              <a:lnSpc>
                <a:spcPct val="120000"/>
              </a:lnSpc>
              <a:spcAft>
                <a:spcPts val="1000"/>
              </a:spcAft>
              <a:buClr>
                <a:schemeClr val="bg1">
                  <a:lumMod val="50000"/>
                </a:schemeClr>
              </a:buClr>
              <a:buFont typeface="+mj-lt"/>
              <a:buAutoNum type="arabicPeriod"/>
              <a:defRPr/>
            </a:pPr>
            <a:r>
              <a:rPr lang="en-US" dirty="0" smtClean="0">
                <a:latin typeface="Times New Roman" pitchFamily="18" charset="0"/>
                <a:cs typeface="Arial" charset="0"/>
              </a:rPr>
              <a:t>serum bilirubin is rising at a rate faster than 5 mg</a:t>
            </a:r>
            <a:r>
              <a:rPr lang="ar-SA" dirty="0" smtClean="0">
                <a:latin typeface="Times New Roman" pitchFamily="18" charset="0"/>
              </a:rPr>
              <a:t>/</a:t>
            </a:r>
            <a:r>
              <a:rPr lang="en-US" dirty="0" err="1" smtClean="0">
                <a:latin typeface="Times New Roman" pitchFamily="18" charset="0"/>
                <a:cs typeface="Arial" charset="0"/>
              </a:rPr>
              <a:t>dL</a:t>
            </a:r>
            <a:r>
              <a:rPr lang="ar-SA" dirty="0" smtClean="0">
                <a:latin typeface="Times New Roman" pitchFamily="18" charset="0"/>
              </a:rPr>
              <a:t>/</a:t>
            </a:r>
            <a:r>
              <a:rPr lang="en-US" dirty="0" smtClean="0">
                <a:latin typeface="Times New Roman" pitchFamily="18" charset="0"/>
                <a:cs typeface="Arial" charset="0"/>
              </a:rPr>
              <a:t>24 </a:t>
            </a:r>
            <a:r>
              <a:rPr lang="en-US" dirty="0" err="1" smtClean="0">
                <a:latin typeface="Times New Roman" pitchFamily="18" charset="0"/>
                <a:cs typeface="Arial" charset="0"/>
              </a:rPr>
              <a:t>hr</a:t>
            </a:r>
            <a:r>
              <a:rPr lang="en-US" dirty="0" smtClean="0">
                <a:latin typeface="Times New Roman" pitchFamily="18" charset="0"/>
                <a:cs typeface="Arial" charset="0"/>
              </a:rPr>
              <a:t>, </a:t>
            </a:r>
            <a:r>
              <a:rPr lang="ar-SA" dirty="0" smtClean="0">
                <a:latin typeface="Times New Roman" pitchFamily="18" charset="0"/>
              </a:rPr>
              <a:t>(</a:t>
            </a:r>
            <a:endParaRPr lang="en-US" dirty="0" smtClean="0">
              <a:latin typeface="Times New Roman" pitchFamily="18" charset="0"/>
              <a:cs typeface="Times New Roman" pitchFamily="18" charset="0"/>
            </a:endParaRPr>
          </a:p>
          <a:p>
            <a:pPr marL="624078" indent="-514350" fontAlgn="auto">
              <a:lnSpc>
                <a:spcPct val="120000"/>
              </a:lnSpc>
              <a:spcAft>
                <a:spcPts val="1000"/>
              </a:spcAft>
              <a:buClr>
                <a:schemeClr val="bg1">
                  <a:lumMod val="50000"/>
                </a:schemeClr>
              </a:buClr>
              <a:buFont typeface="+mj-lt"/>
              <a:buAutoNum type="arabicPeriod"/>
              <a:defRPr/>
            </a:pPr>
            <a:r>
              <a:rPr lang="en-US" dirty="0" smtClean="0">
                <a:latin typeface="Times New Roman" pitchFamily="18" charset="0"/>
                <a:cs typeface="Arial" charset="0"/>
              </a:rPr>
              <a:t>serum bilirubin is &gt;12 mg</a:t>
            </a:r>
            <a:r>
              <a:rPr lang="ar-SA" dirty="0" smtClean="0">
                <a:latin typeface="Times New Roman" pitchFamily="18" charset="0"/>
              </a:rPr>
              <a:t>/</a:t>
            </a:r>
            <a:r>
              <a:rPr lang="en-US" dirty="0" err="1" smtClean="0">
                <a:latin typeface="Times New Roman" pitchFamily="18" charset="0"/>
                <a:cs typeface="Arial" charset="0"/>
              </a:rPr>
              <a:t>dL</a:t>
            </a:r>
            <a:r>
              <a:rPr lang="en-US" dirty="0" smtClean="0">
                <a:latin typeface="Times New Roman" pitchFamily="18" charset="0"/>
                <a:cs typeface="Arial" charset="0"/>
              </a:rPr>
              <a:t> in full</a:t>
            </a:r>
            <a:r>
              <a:rPr lang="ar-SA" dirty="0" smtClean="0">
                <a:latin typeface="Times New Roman" pitchFamily="18" charset="0"/>
              </a:rPr>
              <a:t>-</a:t>
            </a:r>
            <a:r>
              <a:rPr lang="en-US" dirty="0" smtClean="0">
                <a:latin typeface="Times New Roman" pitchFamily="18" charset="0"/>
                <a:cs typeface="Arial" charset="0"/>
              </a:rPr>
              <a:t>term infants </a:t>
            </a:r>
            <a:r>
              <a:rPr lang="en-US" dirty="0" smtClean="0">
                <a:latin typeface="Times New Roman" pitchFamily="18" charset="0"/>
              </a:rPr>
              <a:t>(</a:t>
            </a:r>
            <a:r>
              <a:rPr lang="en-US" dirty="0" smtClean="0">
                <a:latin typeface="Times New Roman" pitchFamily="18" charset="0"/>
                <a:cs typeface="Arial" charset="0"/>
              </a:rPr>
              <a:t>especially in the absence of risk factors</a:t>
            </a:r>
            <a:r>
              <a:rPr lang="en-US" dirty="0" smtClean="0">
                <a:latin typeface="Times New Roman" pitchFamily="18" charset="0"/>
              </a:rPr>
              <a:t>)</a:t>
            </a:r>
            <a:r>
              <a:rPr lang="ar-SA" dirty="0" smtClean="0">
                <a:latin typeface="Times New Roman" pitchFamily="18" charset="0"/>
              </a:rPr>
              <a:t> </a:t>
            </a:r>
            <a:r>
              <a:rPr lang="en-US" dirty="0" smtClean="0">
                <a:latin typeface="Times New Roman" pitchFamily="18" charset="0"/>
                <a:cs typeface="Arial" charset="0"/>
              </a:rPr>
              <a:t>or 10–14 mg</a:t>
            </a:r>
            <a:r>
              <a:rPr lang="ar-SA" dirty="0" smtClean="0">
                <a:latin typeface="Times New Roman" pitchFamily="18" charset="0"/>
              </a:rPr>
              <a:t>/</a:t>
            </a:r>
            <a:r>
              <a:rPr lang="en-US" dirty="0" err="1" smtClean="0">
                <a:latin typeface="Times New Roman" pitchFamily="18" charset="0"/>
                <a:cs typeface="Arial" charset="0"/>
              </a:rPr>
              <a:t>dL</a:t>
            </a:r>
            <a:r>
              <a:rPr lang="en-US" dirty="0" smtClean="0">
                <a:latin typeface="Times New Roman" pitchFamily="18" charset="0"/>
                <a:cs typeface="Arial" charset="0"/>
              </a:rPr>
              <a:t> in preterm infants, </a:t>
            </a:r>
            <a:endParaRPr lang="en-US" dirty="0" smtClean="0">
              <a:latin typeface="Times New Roman" pitchFamily="18" charset="0"/>
            </a:endParaRPr>
          </a:p>
          <a:p>
            <a:pPr marL="624078" indent="-514350" fontAlgn="auto">
              <a:lnSpc>
                <a:spcPct val="120000"/>
              </a:lnSpc>
              <a:spcAft>
                <a:spcPts val="1000"/>
              </a:spcAft>
              <a:buClr>
                <a:schemeClr val="bg1">
                  <a:lumMod val="50000"/>
                </a:schemeClr>
              </a:buClr>
              <a:buFont typeface="+mj-lt"/>
              <a:buAutoNum type="arabicPeriod"/>
              <a:defRPr/>
            </a:pPr>
            <a:r>
              <a:rPr lang="en-US" dirty="0" smtClean="0">
                <a:latin typeface="Times New Roman"/>
                <a:ea typeface="Times New Roman"/>
                <a:cs typeface="Arial"/>
              </a:rPr>
              <a:t>jaundice </a:t>
            </a:r>
            <a:r>
              <a:rPr lang="en-US" dirty="0">
                <a:latin typeface="Times New Roman"/>
                <a:ea typeface="Times New Roman"/>
                <a:cs typeface="Arial"/>
              </a:rPr>
              <a:t>persists after 10–14 days of life, </a:t>
            </a:r>
            <a:r>
              <a:rPr lang="en-US" dirty="0" smtClean="0">
                <a:latin typeface="Times New Roman"/>
                <a:ea typeface="Times New Roman"/>
                <a:cs typeface="Arial"/>
              </a:rPr>
              <a:t> </a:t>
            </a:r>
            <a:endParaRPr lang="en-US" dirty="0" smtClean="0">
              <a:latin typeface="Times New Roman"/>
              <a:ea typeface="Times New Roman"/>
            </a:endParaRPr>
          </a:p>
          <a:p>
            <a:pPr marL="624078" indent="-514350" fontAlgn="auto">
              <a:lnSpc>
                <a:spcPct val="120000"/>
              </a:lnSpc>
              <a:spcAft>
                <a:spcPts val="1000"/>
              </a:spcAft>
              <a:buClr>
                <a:schemeClr val="bg1">
                  <a:lumMod val="50000"/>
                </a:schemeClr>
              </a:buClr>
              <a:buFont typeface="+mj-lt"/>
              <a:buAutoNum type="arabicPeriod"/>
              <a:defRPr/>
            </a:pPr>
            <a:r>
              <a:rPr lang="ar-SA" dirty="0" smtClean="0">
                <a:latin typeface="Times New Roman"/>
                <a:ea typeface="Times New Roman"/>
              </a:rPr>
              <a:t> </a:t>
            </a:r>
            <a:r>
              <a:rPr lang="en-US" dirty="0">
                <a:latin typeface="Times New Roman"/>
                <a:ea typeface="Times New Roman"/>
                <a:cs typeface="Arial"/>
              </a:rPr>
              <a:t>direct</a:t>
            </a:r>
            <a:r>
              <a:rPr lang="ar-SA" dirty="0">
                <a:latin typeface="Times New Roman"/>
                <a:ea typeface="Times New Roman"/>
              </a:rPr>
              <a:t>-</a:t>
            </a:r>
            <a:r>
              <a:rPr lang="en-US" dirty="0">
                <a:latin typeface="Times New Roman"/>
                <a:ea typeface="Times New Roman"/>
                <a:cs typeface="Arial"/>
              </a:rPr>
              <a:t>reacting bilirubin is &gt;2 mg</a:t>
            </a:r>
            <a:r>
              <a:rPr lang="ar-SA" dirty="0">
                <a:latin typeface="Times New Roman"/>
                <a:ea typeface="Times New Roman"/>
              </a:rPr>
              <a:t>/</a:t>
            </a:r>
            <a:r>
              <a:rPr lang="en-US" dirty="0" err="1">
                <a:latin typeface="Times New Roman"/>
                <a:ea typeface="Times New Roman"/>
                <a:cs typeface="Arial"/>
              </a:rPr>
              <a:t>dL</a:t>
            </a:r>
            <a:r>
              <a:rPr lang="en-US" dirty="0">
                <a:latin typeface="Times New Roman"/>
                <a:ea typeface="Times New Roman"/>
                <a:cs typeface="Arial"/>
              </a:rPr>
              <a:t> at any time</a:t>
            </a:r>
            <a:r>
              <a:rPr lang="ar-SA" dirty="0">
                <a:latin typeface="Times New Roman"/>
                <a:ea typeface="Times New Roman"/>
              </a:rPr>
              <a:t>. </a:t>
            </a:r>
            <a:endParaRPr lang="en-US" dirty="0">
              <a:latin typeface="Times New Roman"/>
              <a:ea typeface="Times New Roman"/>
            </a:endParaRPr>
          </a:p>
          <a:p>
            <a:pPr marL="365760" indent="-256032" fontAlgn="auto">
              <a:lnSpc>
                <a:spcPct val="95000"/>
              </a:lnSpc>
              <a:spcAft>
                <a:spcPts val="1000"/>
              </a:spcAft>
              <a:buClr>
                <a:schemeClr val="bg1">
                  <a:lumMod val="50000"/>
                </a:schemeClr>
              </a:buClr>
              <a:buFont typeface="Georgia"/>
              <a:buChar char="•"/>
              <a:defRPr/>
            </a:pPr>
            <a:endParaRPr lang="en-US" sz="3000" dirty="0" smtClean="0">
              <a:latin typeface="Times New Roman" pitchFamily="18" charset="0"/>
              <a:cs typeface="Times New Roman" pitchFamily="18" charset="0"/>
            </a:endParaRPr>
          </a:p>
        </p:txBody>
      </p:sp>
    </p:spTree>
  </p:cSld>
  <p:clrMapOvr>
    <a:masterClrMapping/>
  </p:clrMapOvr>
  <p:transition spd="med">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8229600" cy="5840413"/>
          </a:xfrm>
        </p:spPr>
        <p:txBody>
          <a:bodyPr rtlCol="0">
            <a:normAutofit/>
          </a:bodyPr>
          <a:lstStyle/>
          <a:p>
            <a:pPr marL="566928" indent="-457200" fontAlgn="auto">
              <a:lnSpc>
                <a:spcPct val="115000"/>
              </a:lnSpc>
              <a:spcAft>
                <a:spcPts val="1000"/>
              </a:spcAft>
              <a:buClr>
                <a:schemeClr val="bg1">
                  <a:lumMod val="50000"/>
                </a:schemeClr>
              </a:buClr>
              <a:buFont typeface="+mj-lt"/>
              <a:buAutoNum type="arabicPeriod" startAt="6"/>
              <a:defRPr/>
            </a:pPr>
            <a:r>
              <a:rPr lang="en-US" dirty="0" smtClean="0">
                <a:latin typeface="Times New Roman"/>
                <a:ea typeface="Times New Roman"/>
                <a:cs typeface="Arial"/>
              </a:rPr>
              <a:t>Other </a:t>
            </a:r>
            <a:r>
              <a:rPr lang="en-US" dirty="0">
                <a:latin typeface="Times New Roman"/>
                <a:ea typeface="Times New Roman"/>
                <a:cs typeface="Arial"/>
              </a:rPr>
              <a:t>factors suggesting a </a:t>
            </a:r>
            <a:r>
              <a:rPr lang="en-US" dirty="0" err="1">
                <a:latin typeface="Times New Roman"/>
                <a:ea typeface="Times New Roman"/>
                <a:cs typeface="Arial"/>
              </a:rPr>
              <a:t>nonphysiologic</a:t>
            </a:r>
            <a:r>
              <a:rPr lang="en-US" dirty="0">
                <a:latin typeface="Times New Roman"/>
                <a:ea typeface="Times New Roman"/>
                <a:cs typeface="Arial"/>
              </a:rPr>
              <a:t> cause of jaundice are family history of hemolytic disease, pallor, hepatomegaly, splenomegaly, failure of phototherapy to lower bilirubin, vomiting, lethargy, poor feeding, excessive weight loss, apnea, </a:t>
            </a:r>
            <a:r>
              <a:rPr lang="en-US" dirty="0" err="1">
                <a:latin typeface="Times New Roman"/>
                <a:ea typeface="Times New Roman"/>
                <a:cs typeface="Arial"/>
              </a:rPr>
              <a:t>bradycardia</a:t>
            </a:r>
            <a:r>
              <a:rPr lang="en-US" dirty="0">
                <a:latin typeface="Times New Roman"/>
                <a:ea typeface="Times New Roman"/>
                <a:cs typeface="Arial"/>
              </a:rPr>
              <a:t>, abnormal vital signs </a:t>
            </a:r>
            <a:r>
              <a:rPr lang="en-US" dirty="0" smtClean="0">
                <a:latin typeface="Times New Roman"/>
                <a:ea typeface="Times New Roman"/>
              </a:rPr>
              <a:t>(</a:t>
            </a:r>
            <a:r>
              <a:rPr lang="en-US" dirty="0" smtClean="0">
                <a:latin typeface="Times New Roman"/>
                <a:ea typeface="Times New Roman"/>
                <a:cs typeface="Arial"/>
              </a:rPr>
              <a:t>including hypothermia</a:t>
            </a:r>
            <a:r>
              <a:rPr lang="en-US" dirty="0" smtClean="0">
                <a:latin typeface="Times New Roman"/>
                <a:ea typeface="Times New Roman"/>
              </a:rPr>
              <a:t>)</a:t>
            </a:r>
            <a:r>
              <a:rPr lang="en-US" dirty="0" smtClean="0">
                <a:latin typeface="Times New Roman"/>
                <a:ea typeface="Times New Roman"/>
                <a:cs typeface="Arial"/>
              </a:rPr>
              <a:t>, </a:t>
            </a:r>
            <a:r>
              <a:rPr lang="en-US" dirty="0">
                <a:latin typeface="Times New Roman"/>
                <a:ea typeface="Times New Roman"/>
                <a:cs typeface="Arial"/>
              </a:rPr>
              <a:t>light</a:t>
            </a:r>
            <a:r>
              <a:rPr lang="ar-SA" dirty="0">
                <a:latin typeface="Times New Roman"/>
                <a:ea typeface="Times New Roman"/>
              </a:rPr>
              <a:t>-</a:t>
            </a:r>
            <a:r>
              <a:rPr lang="en-US" dirty="0">
                <a:latin typeface="Times New Roman"/>
                <a:ea typeface="Times New Roman"/>
                <a:cs typeface="Arial"/>
              </a:rPr>
              <a:t>colored stools, dark urine positive for bilirubin, and signs of </a:t>
            </a:r>
            <a:r>
              <a:rPr lang="en-US" dirty="0" smtClean="0">
                <a:latin typeface="Times New Roman"/>
                <a:ea typeface="Times New Roman"/>
                <a:cs typeface="Arial"/>
              </a:rPr>
              <a:t>kernicterus</a:t>
            </a:r>
            <a:endParaRPr lang="en-US" dirty="0">
              <a:ea typeface="Calibri"/>
              <a:cs typeface="Arial"/>
            </a:endParaRPr>
          </a:p>
          <a:p>
            <a:pPr marL="0" indent="0" fontAlgn="auto">
              <a:spcAft>
                <a:spcPts val="0"/>
              </a:spcAft>
              <a:buClr>
                <a:schemeClr val="accent3"/>
              </a:buClr>
              <a:buFont typeface="Arial" pitchFamily="34" charset="0"/>
              <a:buNone/>
              <a:defRPr/>
            </a:pPr>
            <a:r>
              <a:rPr lang="en-US" dirty="0">
                <a:latin typeface="Times New Roman"/>
                <a:ea typeface="Times New Roman"/>
              </a:rPr>
              <a:t/>
            </a:r>
            <a:br>
              <a:rPr lang="en-US" dirty="0">
                <a:latin typeface="Times New Roman"/>
                <a:ea typeface="Times New Roman"/>
              </a:rPr>
            </a:br>
            <a:endParaRPr lang="en-US" dirty="0"/>
          </a:p>
        </p:txBody>
      </p:sp>
    </p:spTree>
  </p:cSld>
  <p:clrMapOvr>
    <a:masterClrMapping/>
  </p:clrMapOvr>
  <p:transition spd="med">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51520" y="856662"/>
            <a:ext cx="2664296" cy="1132178"/>
          </a:xfrm>
          <a:prstGeom prst="roundRect">
            <a:avLst/>
          </a:prstGeom>
        </p:spPr>
        <p:style>
          <a:lnRef idx="0">
            <a:schemeClr val="accent2"/>
          </a:lnRef>
          <a:fillRef idx="3">
            <a:schemeClr val="accent2"/>
          </a:fillRef>
          <a:effectRef idx="3">
            <a:schemeClr val="accent2"/>
          </a:effectRef>
          <a:fontRef idx="minor">
            <a:schemeClr val="lt1"/>
          </a:fontRef>
        </p:style>
        <p:txBody>
          <a:bodyPr anchor="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ln/>
                <a:solidFill>
                  <a:schemeClr val="accent3"/>
                </a:solidFill>
                <a:latin typeface="+mn-lt"/>
                <a:ea typeface="Times New Roman" pitchFamily="18" charset="0"/>
                <a:cs typeface="Arial" charset="0"/>
              </a:rPr>
              <a:t>breast</a:t>
            </a:r>
            <a:r>
              <a:rPr lang="ar-SA" sz="2400" b="1" dirty="0" smtClean="0">
                <a:ln/>
                <a:solidFill>
                  <a:schemeClr val="accent3"/>
                </a:solidFill>
                <a:latin typeface="+mn-lt"/>
                <a:ea typeface="Times New Roman" pitchFamily="18" charset="0"/>
              </a:rPr>
              <a:t>-</a:t>
            </a:r>
            <a:r>
              <a:rPr lang="en-US" sz="2400" b="1" dirty="0" smtClean="0">
                <a:ln/>
                <a:solidFill>
                  <a:schemeClr val="accent3"/>
                </a:solidFill>
                <a:latin typeface="+mn-lt"/>
                <a:ea typeface="Times New Roman" pitchFamily="18" charset="0"/>
                <a:cs typeface="Arial" charset="0"/>
              </a:rPr>
              <a:t>feeding jaundice </a:t>
            </a:r>
            <a:endParaRPr lang="en-US" sz="4800" b="1" dirty="0" smtClean="0">
              <a:ln/>
              <a:solidFill>
                <a:schemeClr val="accent3"/>
              </a:solidFill>
              <a:latin typeface="+mn-lt"/>
            </a:endParaRPr>
          </a:p>
        </p:txBody>
      </p:sp>
      <p:sp>
        <p:nvSpPr>
          <p:cNvPr id="34819" name="Content Placeholder 2"/>
          <p:cNvSpPr>
            <a:spLocks noGrp="1"/>
          </p:cNvSpPr>
          <p:nvPr>
            <p:ph idx="1"/>
          </p:nvPr>
        </p:nvSpPr>
        <p:spPr>
          <a:xfrm>
            <a:off x="2790630" y="1340768"/>
            <a:ext cx="6029842" cy="5054600"/>
          </a:xfrm>
        </p:spPr>
        <p:txBody>
          <a:bodyPr>
            <a:normAutofit lnSpcReduction="10000"/>
          </a:bodyPr>
          <a:lstStyle/>
          <a:p>
            <a:pPr marL="365760" indent="-256032" fontAlgn="auto">
              <a:lnSpc>
                <a:spcPct val="115000"/>
              </a:lnSpc>
              <a:spcAft>
                <a:spcPts val="1000"/>
              </a:spcAft>
              <a:buClr>
                <a:schemeClr val="accent3"/>
              </a:buClr>
              <a:buFont typeface="Georgia"/>
              <a:buChar char="•"/>
              <a:defRPr/>
            </a:pPr>
            <a:r>
              <a:rPr lang="en-US" dirty="0" smtClean="0">
                <a:ea typeface="Times New Roman"/>
                <a:cs typeface="Arial"/>
              </a:rPr>
              <a:t>occurs in the 1st week of life, in breast</a:t>
            </a:r>
            <a:r>
              <a:rPr lang="ar-SA" dirty="0">
                <a:ea typeface="Times New Roman"/>
              </a:rPr>
              <a:t>-</a:t>
            </a:r>
            <a:r>
              <a:rPr lang="en-US" dirty="0" smtClean="0">
                <a:ea typeface="Times New Roman"/>
                <a:cs typeface="Arial"/>
              </a:rPr>
              <a:t>fed infants who normally have higher bilirubin levels than formula</a:t>
            </a:r>
            <a:r>
              <a:rPr lang="ar-SA" dirty="0">
                <a:ea typeface="Times New Roman"/>
              </a:rPr>
              <a:t>-</a:t>
            </a:r>
            <a:r>
              <a:rPr lang="en-US" dirty="0" smtClean="0">
                <a:ea typeface="Times New Roman"/>
                <a:cs typeface="Arial"/>
              </a:rPr>
              <a:t>fed infants </a:t>
            </a:r>
            <a:r>
              <a:rPr lang="en-US" dirty="0" smtClean="0">
                <a:ea typeface="Times New Roman"/>
              </a:rPr>
              <a:t>.</a:t>
            </a:r>
          </a:p>
          <a:p>
            <a:pPr marL="365760" indent="-256032" fontAlgn="auto">
              <a:lnSpc>
                <a:spcPct val="115000"/>
              </a:lnSpc>
              <a:spcAft>
                <a:spcPts val="1000"/>
              </a:spcAft>
              <a:buClr>
                <a:schemeClr val="accent3"/>
              </a:buClr>
              <a:buFont typeface="Georgia"/>
              <a:buChar char="•"/>
              <a:defRPr/>
            </a:pPr>
            <a:r>
              <a:rPr lang="ar-SA" dirty="0" smtClean="0">
                <a:ea typeface="Times New Roman"/>
              </a:rPr>
              <a:t> </a:t>
            </a:r>
            <a:r>
              <a:rPr lang="en-US" dirty="0" smtClean="0">
                <a:ea typeface="Times New Roman"/>
                <a:cs typeface="Arial"/>
              </a:rPr>
              <a:t>Hyperbilirubinemia </a:t>
            </a:r>
            <a:r>
              <a:rPr lang="en-US" dirty="0" smtClean="0">
                <a:ea typeface="Times New Roman"/>
              </a:rPr>
              <a:t>(</a:t>
            </a:r>
            <a:r>
              <a:rPr lang="en-US" dirty="0" smtClean="0">
                <a:ea typeface="Times New Roman"/>
                <a:cs typeface="Arial"/>
              </a:rPr>
              <a:t>&gt;12 mg</a:t>
            </a:r>
            <a:r>
              <a:rPr lang="ar-SA" dirty="0">
                <a:ea typeface="Times New Roman"/>
              </a:rPr>
              <a:t>/</a:t>
            </a:r>
            <a:r>
              <a:rPr lang="en-US" dirty="0" err="1" smtClean="0">
                <a:ea typeface="Times New Roman"/>
                <a:cs typeface="Arial"/>
              </a:rPr>
              <a:t>dL</a:t>
            </a:r>
            <a:r>
              <a:rPr lang="en-US" dirty="0" smtClean="0">
                <a:ea typeface="Times New Roman"/>
              </a:rPr>
              <a:t>)</a:t>
            </a:r>
            <a:r>
              <a:rPr lang="ar-SA" dirty="0" smtClean="0">
                <a:ea typeface="Times New Roman"/>
              </a:rPr>
              <a:t> </a:t>
            </a:r>
            <a:r>
              <a:rPr lang="en-US" dirty="0" smtClean="0">
                <a:ea typeface="Times New Roman"/>
                <a:cs typeface="Arial"/>
              </a:rPr>
              <a:t>develops in 13</a:t>
            </a:r>
            <a:r>
              <a:rPr lang="ar-SA" dirty="0">
                <a:ea typeface="Times New Roman"/>
              </a:rPr>
              <a:t>% </a:t>
            </a:r>
            <a:r>
              <a:rPr lang="en-US" dirty="0" smtClean="0">
                <a:ea typeface="Times New Roman"/>
                <a:cs typeface="Arial"/>
              </a:rPr>
              <a:t>of breast</a:t>
            </a:r>
            <a:r>
              <a:rPr lang="ar-SA" dirty="0">
                <a:ea typeface="Times New Roman"/>
              </a:rPr>
              <a:t>-</a:t>
            </a:r>
            <a:r>
              <a:rPr lang="en-US" dirty="0" smtClean="0">
                <a:ea typeface="Times New Roman"/>
                <a:cs typeface="Arial"/>
              </a:rPr>
              <a:t>fed infants in the 1st </a:t>
            </a:r>
            <a:r>
              <a:rPr lang="en-US" dirty="0" err="1" smtClean="0">
                <a:ea typeface="Times New Roman"/>
                <a:cs typeface="Arial"/>
              </a:rPr>
              <a:t>wk</a:t>
            </a:r>
            <a:r>
              <a:rPr lang="en-US" dirty="0" smtClean="0">
                <a:ea typeface="Times New Roman"/>
                <a:cs typeface="Arial"/>
              </a:rPr>
              <a:t> of life  </a:t>
            </a:r>
          </a:p>
          <a:p>
            <a:pPr marL="365760" indent="-256032" fontAlgn="auto">
              <a:lnSpc>
                <a:spcPct val="115000"/>
              </a:lnSpc>
              <a:spcAft>
                <a:spcPts val="1000"/>
              </a:spcAft>
              <a:buClr>
                <a:schemeClr val="accent3"/>
              </a:buClr>
              <a:buFont typeface="Georgia"/>
              <a:buChar char="•"/>
              <a:defRPr/>
            </a:pPr>
            <a:r>
              <a:rPr lang="en-US" dirty="0" smtClean="0">
                <a:ea typeface="Times New Roman"/>
                <a:cs typeface="Arial"/>
              </a:rPr>
              <a:t> may be due to decreased milk intake with dehydration </a:t>
            </a:r>
          </a:p>
          <a:p>
            <a:pPr marL="365760" indent="-256032" fontAlgn="auto">
              <a:lnSpc>
                <a:spcPct val="115000"/>
              </a:lnSpc>
              <a:spcAft>
                <a:spcPts val="1000"/>
              </a:spcAft>
              <a:buClr>
                <a:schemeClr val="accent3"/>
              </a:buClr>
              <a:buFont typeface="Georgia"/>
              <a:buChar char="•"/>
              <a:defRPr/>
            </a:pPr>
            <a:r>
              <a:rPr lang="en-US" dirty="0" smtClean="0">
                <a:ea typeface="Times New Roman"/>
                <a:cs typeface="Arial"/>
              </a:rPr>
              <a:t>and</a:t>
            </a:r>
            <a:r>
              <a:rPr lang="ar-SA" dirty="0">
                <a:ea typeface="Times New Roman"/>
              </a:rPr>
              <a:t>/</a:t>
            </a:r>
            <a:r>
              <a:rPr lang="en-US" dirty="0" smtClean="0">
                <a:ea typeface="Times New Roman"/>
                <a:cs typeface="Arial"/>
              </a:rPr>
              <a:t>or reduced caloric intake</a:t>
            </a:r>
            <a:r>
              <a:rPr lang="ar-SA" dirty="0">
                <a:ea typeface="Times New Roman"/>
              </a:rPr>
              <a:t>. </a:t>
            </a:r>
            <a:endParaRPr lang="en-US" dirty="0" smtClean="0">
              <a:ea typeface="Times New Roman"/>
            </a:endParaRPr>
          </a:p>
          <a:p>
            <a:pPr marL="365760" indent="-256032" fontAlgn="auto">
              <a:lnSpc>
                <a:spcPct val="115000"/>
              </a:lnSpc>
              <a:spcAft>
                <a:spcPts val="1000"/>
              </a:spcAft>
              <a:buClr>
                <a:schemeClr val="accent3"/>
              </a:buClr>
              <a:buFont typeface="Georgia"/>
              <a:buChar char="•"/>
              <a:defRPr/>
            </a:pPr>
            <a:r>
              <a:rPr lang="en-US" dirty="0" smtClean="0">
                <a:ea typeface="Calibri"/>
                <a:cs typeface="Arial"/>
              </a:rPr>
              <a:t>More in </a:t>
            </a:r>
            <a:r>
              <a:rPr lang="en-US" dirty="0" err="1" smtClean="0">
                <a:ea typeface="Calibri"/>
                <a:cs typeface="Arial"/>
              </a:rPr>
              <a:t>primi</a:t>
            </a:r>
            <a:r>
              <a:rPr lang="en-US" dirty="0" smtClean="0">
                <a:ea typeface="Calibri"/>
                <a:cs typeface="Arial"/>
              </a:rPr>
              <a:t>- </a:t>
            </a:r>
            <a:r>
              <a:rPr lang="en-US" dirty="0" err="1" smtClean="0">
                <a:ea typeface="Calibri"/>
                <a:cs typeface="Arial"/>
              </a:rPr>
              <a:t>mother,C</a:t>
            </a:r>
            <a:r>
              <a:rPr lang="en-US" dirty="0" smtClean="0">
                <a:ea typeface="Calibri"/>
                <a:cs typeface="Arial"/>
              </a:rPr>
              <a:t>/S</a:t>
            </a:r>
            <a:endParaRPr lang="en-US" dirty="0">
              <a:ea typeface="Calibri"/>
              <a:cs typeface="Arial"/>
            </a:endParaRPr>
          </a:p>
          <a:p>
            <a:pPr marL="365760" indent="-256032" fontAlgn="auto">
              <a:spcAft>
                <a:spcPts val="0"/>
              </a:spcAft>
              <a:buClr>
                <a:schemeClr val="accent3"/>
              </a:buClr>
              <a:buFont typeface="Georgia"/>
              <a:buChar char="•"/>
              <a:defRPr/>
            </a:pPr>
            <a:endParaRPr lang="en-US" dirty="0" smtClean="0"/>
          </a:p>
        </p:txBody>
      </p:sp>
      <p:sp>
        <p:nvSpPr>
          <p:cNvPr id="4" name="Title 1"/>
          <p:cNvSpPr txBox="1">
            <a:spLocks/>
          </p:cNvSpPr>
          <p:nvPr/>
        </p:nvSpPr>
        <p:spPr bwMode="auto">
          <a:xfrm>
            <a:off x="462226" y="188640"/>
            <a:ext cx="8358246" cy="1000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uLnTx/>
                <a:uFillTx/>
                <a:latin typeface="+mj-lt"/>
                <a:ea typeface="Times New Roman"/>
                <a:cs typeface="Calibri" pitchFamily="34" charset="0"/>
              </a:rPr>
              <a:t>JAUNDICE ASSOCIATED WITH BREAST</a:t>
            </a:r>
            <a:r>
              <a:rPr kumimoji="0" lang="ar-SA" sz="2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uLnTx/>
                <a:uFillTx/>
                <a:latin typeface="+mj-lt"/>
                <a:ea typeface="Times New Roman"/>
                <a:cs typeface="+mj-cs"/>
              </a:rPr>
              <a:t>-</a:t>
            </a:r>
            <a:r>
              <a:rPr kumimoji="0" lang="en-US" sz="2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uLnTx/>
                <a:uFillTx/>
                <a:latin typeface="+mj-lt"/>
                <a:ea typeface="Times New Roman"/>
                <a:cs typeface="Calibri" pitchFamily="34" charset="0"/>
              </a:rPr>
              <a:t>FEEDING</a:t>
            </a:r>
            <a:r>
              <a:rPr kumimoji="0" lang="en-US" sz="1800" b="0" i="0" u="none" strike="noStrike" kern="1200" cap="none" spc="0" normalizeH="0" baseline="0" noProof="0" dirty="0" smtClean="0">
                <a:ln>
                  <a:noFill/>
                </a:ln>
                <a:solidFill>
                  <a:schemeClr val="tx2"/>
                </a:solidFill>
                <a:effectLst>
                  <a:reflection blurRad="6350" stA="55000" endA="300" endPos="45500" dir="5400000" sy="-100000" algn="bl" rotWithShape="0"/>
                </a:effectLst>
                <a:uLnTx/>
                <a:uFillTx/>
                <a:latin typeface="+mj-lt"/>
                <a:ea typeface="Calibri"/>
                <a:cs typeface="Arial"/>
              </a:rPr>
              <a:t/>
            </a:r>
            <a:br>
              <a:rPr kumimoji="0" lang="en-US" sz="1800" b="0" i="0" u="none" strike="noStrike" kern="1200" cap="none" spc="0" normalizeH="0" baseline="0" noProof="0" dirty="0" smtClean="0">
                <a:ln>
                  <a:noFill/>
                </a:ln>
                <a:solidFill>
                  <a:schemeClr val="tx2"/>
                </a:solidFill>
                <a:effectLst>
                  <a:reflection blurRad="6350" stA="55000" endA="300" endPos="45500" dir="5400000" sy="-100000" algn="bl" rotWithShape="0"/>
                </a:effectLst>
                <a:uLnTx/>
                <a:uFillTx/>
                <a:latin typeface="+mj-lt"/>
                <a:ea typeface="Calibri"/>
                <a:cs typeface="Arial"/>
              </a:rPr>
            </a:br>
            <a:endParaRPr kumimoji="0" lang="en-US" sz="4000" b="0" i="0" u="none" strike="noStrike" kern="1200" cap="none" spc="0" normalizeH="0" baseline="0" noProof="0" dirty="0" smtClean="0">
              <a:ln>
                <a:noFill/>
              </a:ln>
              <a:solidFill>
                <a:schemeClr val="tx2"/>
              </a:solidFill>
              <a:effectLst>
                <a:reflection blurRad="6350" stA="55000" endA="300" endPos="45500" dir="5400000" sy="-100000" algn="bl" rotWithShape="0"/>
              </a:effectLst>
              <a:uLnTx/>
              <a:uFillTx/>
              <a:latin typeface="+mj-lt"/>
              <a:ea typeface="+mj-ea"/>
              <a:cs typeface="+mj-cs"/>
            </a:endParaRPr>
          </a:p>
        </p:txBody>
      </p:sp>
    </p:spTree>
  </p:cSld>
  <p:clrMapOvr>
    <a:masterClrMapping/>
  </p:clrMapOvr>
  <p:transition spd="med">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016224" y="1872208"/>
            <a:ext cx="7380312" cy="3356992"/>
          </a:xfrm>
          <a:prstGeom prst="cloud">
            <a:avLst/>
          </a:prstGeom>
          <a:solidFill>
            <a:srgbClr val="CC0099">
              <a:alpha val="5882"/>
            </a:srgb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ysClr val="windowText" lastClr="000000"/>
              </a:solidFill>
            </a:endParaRPr>
          </a:p>
        </p:txBody>
      </p:sp>
      <p:sp>
        <p:nvSpPr>
          <p:cNvPr id="3" name="Content Placeholder 2"/>
          <p:cNvSpPr>
            <a:spLocks noGrp="1"/>
          </p:cNvSpPr>
          <p:nvPr>
            <p:ph idx="1"/>
          </p:nvPr>
        </p:nvSpPr>
        <p:spPr>
          <a:xfrm>
            <a:off x="2555776" y="2348880"/>
            <a:ext cx="6326187" cy="6264696"/>
          </a:xfrm>
        </p:spPr>
        <p:txBody>
          <a:bodyPr/>
          <a:lstStyle/>
          <a:p>
            <a:pPr marL="365760" indent="-256032" fontAlgn="auto">
              <a:lnSpc>
                <a:spcPct val="115000"/>
              </a:lnSpc>
              <a:spcAft>
                <a:spcPts val="1000"/>
              </a:spcAft>
              <a:buClr>
                <a:schemeClr val="accent3"/>
              </a:buClr>
              <a:buFont typeface="Georgia"/>
              <a:buChar char="•"/>
              <a:defRPr/>
            </a:pPr>
            <a:r>
              <a:rPr lang="en-US" dirty="0">
                <a:ea typeface="Times New Roman"/>
              </a:rPr>
              <a:t>Giving supplements of glucose water to breast</a:t>
            </a:r>
            <a:r>
              <a:rPr lang="ar-SA" dirty="0">
                <a:ea typeface="Times New Roman"/>
              </a:rPr>
              <a:t>-</a:t>
            </a:r>
            <a:r>
              <a:rPr lang="en-US" dirty="0">
                <a:ea typeface="Times New Roman"/>
              </a:rPr>
              <a:t>fed infants is associated with higher bilirubin levels</a:t>
            </a:r>
            <a:r>
              <a:rPr lang="en-US" dirty="0" smtClean="0">
                <a:ea typeface="Times New Roman"/>
              </a:rPr>
              <a:t>,</a:t>
            </a:r>
          </a:p>
          <a:p>
            <a:pPr marL="365760" indent="-256032" fontAlgn="auto">
              <a:lnSpc>
                <a:spcPct val="115000"/>
              </a:lnSpc>
              <a:spcAft>
                <a:spcPts val="1000"/>
              </a:spcAft>
              <a:buClr>
                <a:schemeClr val="accent3"/>
              </a:buClr>
              <a:buFont typeface="Georgia"/>
              <a:buChar char="•"/>
              <a:defRPr/>
            </a:pPr>
            <a:r>
              <a:rPr lang="en-US" dirty="0" smtClean="0">
                <a:ea typeface="Times New Roman"/>
              </a:rPr>
              <a:t> </a:t>
            </a:r>
            <a:r>
              <a:rPr lang="en-US" dirty="0">
                <a:ea typeface="Times New Roman"/>
              </a:rPr>
              <a:t>in part because of reduced intake of the higher caloric density of breast milk</a:t>
            </a:r>
            <a:r>
              <a:rPr lang="ar-SA" dirty="0">
                <a:ea typeface="Times New Roman"/>
              </a:rPr>
              <a:t>.</a:t>
            </a:r>
            <a:endParaRPr lang="en-US" dirty="0">
              <a:ea typeface="Times New Roman"/>
            </a:endParaRPr>
          </a:p>
          <a:p>
            <a:pPr marL="109728" indent="0" fontAlgn="auto">
              <a:lnSpc>
                <a:spcPct val="115000"/>
              </a:lnSpc>
              <a:spcAft>
                <a:spcPts val="1000"/>
              </a:spcAft>
              <a:buClr>
                <a:schemeClr val="accent3"/>
              </a:buClr>
              <a:buNone/>
              <a:defRPr/>
            </a:pPr>
            <a:endParaRPr lang="en-US" dirty="0">
              <a:ea typeface="Times New Roman"/>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3690" y="764704"/>
            <a:ext cx="1428750" cy="14287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149286411"/>
      </p:ext>
    </p:extLst>
  </p:cSld>
  <p:clrMapOvr>
    <a:masterClrMapping/>
  </p:clrMapOvr>
  <p:transition spd="med">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980728"/>
            <a:ext cx="6326187" cy="5400600"/>
          </a:xfrm>
        </p:spPr>
        <p:txBody>
          <a:bodyPr/>
          <a:lstStyle/>
          <a:p>
            <a:pPr marL="452628" fontAlgn="auto">
              <a:lnSpc>
                <a:spcPct val="115000"/>
              </a:lnSpc>
              <a:spcAft>
                <a:spcPts val="1000"/>
              </a:spcAft>
              <a:buClr>
                <a:schemeClr val="accent3"/>
              </a:buClr>
              <a:defRPr/>
            </a:pPr>
            <a:r>
              <a:rPr lang="en-US" sz="2800" dirty="0">
                <a:ea typeface="Times New Roman"/>
              </a:rPr>
              <a:t>Frequent breast</a:t>
            </a:r>
            <a:r>
              <a:rPr lang="ar-SA" sz="2800" dirty="0">
                <a:ea typeface="Times New Roman"/>
              </a:rPr>
              <a:t>-</a:t>
            </a:r>
            <a:r>
              <a:rPr lang="en-US" sz="2800" dirty="0">
                <a:ea typeface="Times New Roman"/>
              </a:rPr>
              <a:t>feeding(&gt;10</a:t>
            </a:r>
            <a:r>
              <a:rPr lang="ar-SA" sz="2800" dirty="0">
                <a:ea typeface="Times New Roman"/>
              </a:rPr>
              <a:t>/</a:t>
            </a:r>
            <a:r>
              <a:rPr lang="en-US" sz="2800" dirty="0">
                <a:ea typeface="Times New Roman"/>
              </a:rPr>
              <a:t>24 </a:t>
            </a:r>
            <a:r>
              <a:rPr lang="en-US" sz="2800" dirty="0" err="1">
                <a:ea typeface="Times New Roman"/>
              </a:rPr>
              <a:t>hr</a:t>
            </a:r>
            <a:r>
              <a:rPr lang="en-US" sz="2800" dirty="0">
                <a:ea typeface="Times New Roman"/>
              </a:rPr>
              <a:t>), </a:t>
            </a:r>
          </a:p>
          <a:p>
            <a:pPr marL="452628" fontAlgn="auto">
              <a:lnSpc>
                <a:spcPct val="115000"/>
              </a:lnSpc>
              <a:spcAft>
                <a:spcPts val="1000"/>
              </a:spcAft>
              <a:buClr>
                <a:schemeClr val="accent3"/>
              </a:buClr>
              <a:defRPr/>
            </a:pPr>
            <a:r>
              <a:rPr lang="en-US" sz="2800" dirty="0">
                <a:ea typeface="Times New Roman"/>
              </a:rPr>
              <a:t>rooming</a:t>
            </a:r>
            <a:r>
              <a:rPr lang="ar-SA" sz="2800" dirty="0">
                <a:ea typeface="Times New Roman"/>
              </a:rPr>
              <a:t>-</a:t>
            </a:r>
            <a:r>
              <a:rPr lang="en-US" sz="2800" dirty="0">
                <a:ea typeface="Times New Roman"/>
              </a:rPr>
              <a:t>in with night feeding, </a:t>
            </a:r>
          </a:p>
          <a:p>
            <a:pPr marL="452628" fontAlgn="auto">
              <a:lnSpc>
                <a:spcPct val="115000"/>
              </a:lnSpc>
              <a:spcAft>
                <a:spcPts val="1000"/>
              </a:spcAft>
              <a:buClr>
                <a:schemeClr val="accent3"/>
              </a:buClr>
              <a:defRPr/>
            </a:pPr>
            <a:r>
              <a:rPr lang="en-US" sz="2800" dirty="0">
                <a:ea typeface="Times New Roman"/>
              </a:rPr>
              <a:t>discouraging 5</a:t>
            </a:r>
            <a:r>
              <a:rPr lang="ar-SA" sz="2800" dirty="0">
                <a:ea typeface="Times New Roman"/>
              </a:rPr>
              <a:t>% </a:t>
            </a:r>
            <a:r>
              <a:rPr lang="en-US" sz="2800" dirty="0">
                <a:ea typeface="Times New Roman"/>
              </a:rPr>
              <a:t>dextrose or water supplementation, </a:t>
            </a:r>
          </a:p>
          <a:p>
            <a:pPr marL="452628" fontAlgn="auto">
              <a:lnSpc>
                <a:spcPct val="115000"/>
              </a:lnSpc>
              <a:spcAft>
                <a:spcPts val="1000"/>
              </a:spcAft>
              <a:buClr>
                <a:schemeClr val="accent3"/>
              </a:buClr>
              <a:defRPr/>
            </a:pPr>
            <a:r>
              <a:rPr lang="en-US" sz="2800" dirty="0">
                <a:ea typeface="Times New Roman"/>
              </a:rPr>
              <a:t>and ongoing lactation support may reduce the incidence of early breast</a:t>
            </a:r>
            <a:r>
              <a:rPr lang="ar-SA" sz="2800" dirty="0">
                <a:ea typeface="Times New Roman"/>
              </a:rPr>
              <a:t>-</a:t>
            </a:r>
            <a:r>
              <a:rPr lang="en-US" sz="2800" dirty="0">
                <a:ea typeface="Times New Roman"/>
              </a:rPr>
              <a:t>feeding jaundice</a:t>
            </a:r>
            <a:endParaRPr lang="en-US" sz="2800" dirty="0"/>
          </a:p>
          <a:p>
            <a:endParaRPr lang="en-US" sz="2800" dirty="0"/>
          </a:p>
        </p:txBody>
      </p:sp>
    </p:spTree>
    <p:extLst>
      <p:ext uri="{BB962C8B-B14F-4D97-AF65-F5344CB8AC3E}">
        <p14:creationId xmlns:p14="http://schemas.microsoft.com/office/powerpoint/2010/main" val="3472845835"/>
      </p:ext>
    </p:extLst>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Types of jaundice</a:t>
            </a:r>
          </a:p>
        </p:txBody>
      </p:sp>
      <p:sp>
        <p:nvSpPr>
          <p:cNvPr id="3" name="Content Placeholder 2"/>
          <p:cNvSpPr>
            <a:spLocks noGrp="1"/>
          </p:cNvSpPr>
          <p:nvPr>
            <p:ph idx="1"/>
          </p:nvPr>
        </p:nvSpPr>
        <p:spPr/>
        <p:txBody>
          <a:bodyPr rtlCol="0">
            <a:normAutofit fontScale="85000" lnSpcReduction="20000"/>
          </a:bodyPr>
          <a:lstStyle/>
          <a:p>
            <a:pPr marL="365760" indent="-256032" fontAlgn="auto">
              <a:spcAft>
                <a:spcPts val="0"/>
              </a:spcAft>
              <a:buClr>
                <a:schemeClr val="accent3"/>
              </a:buClr>
              <a:buFont typeface="Arial" pitchFamily="34" charset="0"/>
              <a:buChar char="•"/>
              <a:defRPr/>
            </a:pPr>
            <a:r>
              <a:rPr lang="en-US" sz="2400" dirty="0" smtClean="0">
                <a:latin typeface="Times New Roman"/>
                <a:ea typeface="Times New Roman"/>
              </a:rPr>
              <a:t>unconjugated</a:t>
            </a:r>
            <a:r>
              <a:rPr lang="en-US" sz="2400" dirty="0">
                <a:latin typeface="Times New Roman"/>
                <a:ea typeface="Times New Roman"/>
              </a:rPr>
              <a:t>, nonpolar, lipid</a:t>
            </a:r>
            <a:r>
              <a:rPr lang="ar-SA" sz="2400" dirty="0">
                <a:latin typeface="Times New Roman"/>
                <a:ea typeface="Times New Roman"/>
              </a:rPr>
              <a:t>-</a:t>
            </a:r>
            <a:r>
              <a:rPr lang="en-US" sz="2400" dirty="0">
                <a:latin typeface="Times New Roman"/>
                <a:ea typeface="Times New Roman"/>
              </a:rPr>
              <a:t>soluble bilirubin pigment in the skin</a:t>
            </a:r>
            <a:r>
              <a:rPr lang="ar-SA" sz="2400" dirty="0">
                <a:latin typeface="Times New Roman"/>
                <a:ea typeface="Times New Roman"/>
              </a:rPr>
              <a:t>. </a:t>
            </a:r>
            <a:r>
              <a:rPr lang="en-US" sz="2400" dirty="0">
                <a:latin typeface="Times New Roman"/>
                <a:ea typeface="Times New Roman"/>
              </a:rPr>
              <a:t>This unconjugated bilirubin </a:t>
            </a:r>
            <a:r>
              <a:rPr lang="ar-SA" sz="2400" dirty="0">
                <a:latin typeface="Times New Roman"/>
                <a:ea typeface="Times New Roman"/>
              </a:rPr>
              <a:t>(</a:t>
            </a:r>
            <a:r>
              <a:rPr lang="en-US" sz="2400" dirty="0">
                <a:latin typeface="Times New Roman"/>
                <a:ea typeface="Times New Roman"/>
              </a:rPr>
              <a:t>designated </a:t>
            </a:r>
            <a:r>
              <a:rPr lang="en-US" sz="2400" b="1" dirty="0">
                <a:latin typeface="Times New Roman"/>
                <a:ea typeface="Times New Roman"/>
              </a:rPr>
              <a:t>indirect acting</a:t>
            </a:r>
            <a:r>
              <a:rPr lang="en-US" sz="2400" dirty="0">
                <a:latin typeface="Times New Roman"/>
                <a:ea typeface="Times New Roman"/>
              </a:rPr>
              <a:t> by nature of the Van den Bergh reaction</a:t>
            </a:r>
            <a:r>
              <a:rPr lang="ar-SA" sz="2400" dirty="0">
                <a:latin typeface="Times New Roman"/>
                <a:ea typeface="Times New Roman"/>
              </a:rPr>
              <a:t>) </a:t>
            </a:r>
            <a:r>
              <a:rPr lang="en-US" sz="2400" dirty="0">
                <a:latin typeface="Times New Roman"/>
                <a:ea typeface="Times New Roman"/>
              </a:rPr>
              <a:t>is an end product of </a:t>
            </a:r>
            <a:r>
              <a:rPr lang="en-US" sz="2400" dirty="0" err="1">
                <a:latin typeface="Times New Roman"/>
                <a:ea typeface="Times New Roman"/>
              </a:rPr>
              <a:t>heme</a:t>
            </a:r>
            <a:r>
              <a:rPr lang="ar-SA" sz="2400" dirty="0">
                <a:latin typeface="Times New Roman"/>
                <a:ea typeface="Times New Roman"/>
              </a:rPr>
              <a:t>-</a:t>
            </a:r>
            <a:r>
              <a:rPr lang="en-US" sz="2400" dirty="0">
                <a:latin typeface="Times New Roman"/>
                <a:ea typeface="Times New Roman"/>
              </a:rPr>
              <a:t>protein catabolism from a series of enzymatic reactions  in the </a:t>
            </a:r>
            <a:r>
              <a:rPr lang="en-US" sz="2400" dirty="0" err="1">
                <a:latin typeface="Times New Roman"/>
                <a:ea typeface="Times New Roman"/>
              </a:rPr>
              <a:t>reticuloendothelial</a:t>
            </a:r>
            <a:r>
              <a:rPr lang="en-US" sz="2400" dirty="0">
                <a:latin typeface="Times New Roman"/>
                <a:ea typeface="Times New Roman"/>
              </a:rPr>
              <a:t> </a:t>
            </a:r>
            <a:r>
              <a:rPr lang="en-US" sz="2400" dirty="0" smtClean="0">
                <a:latin typeface="Times New Roman"/>
                <a:ea typeface="Times New Roman"/>
              </a:rPr>
              <a:t>cells.</a:t>
            </a:r>
            <a:r>
              <a:rPr lang="en-US" sz="2400" dirty="0"/>
              <a:t> unconjugated bilirubin are potentially neurotoxic</a:t>
            </a:r>
            <a:endParaRPr lang="en-US" sz="2400" dirty="0" smtClean="0">
              <a:latin typeface="Times New Roman"/>
              <a:ea typeface="Times New Roman"/>
            </a:endParaRPr>
          </a:p>
          <a:p>
            <a:pPr marL="365760" indent="-256032" fontAlgn="auto">
              <a:spcAft>
                <a:spcPts val="0"/>
              </a:spcAft>
              <a:buClr>
                <a:schemeClr val="accent3"/>
              </a:buClr>
              <a:buFont typeface="Arial" pitchFamily="34" charset="0"/>
              <a:buChar char="•"/>
              <a:defRPr/>
            </a:pPr>
            <a:r>
              <a:rPr lang="en-US" sz="2400" dirty="0"/>
              <a:t>conjugated bilirubin, the end product from indirect, unconjugated bilirubin that has undergone conjugation in the liver cell </a:t>
            </a:r>
            <a:r>
              <a:rPr lang="en-US" sz="2400" dirty="0" err="1"/>
              <a:t>microsome</a:t>
            </a:r>
            <a:r>
              <a:rPr lang="en-US" sz="2400" dirty="0"/>
              <a:t> by the enzyme </a:t>
            </a:r>
            <a:r>
              <a:rPr lang="en-US" sz="2400" dirty="0" err="1"/>
              <a:t>uridine</a:t>
            </a:r>
            <a:r>
              <a:rPr lang="en-US" sz="2400" dirty="0"/>
              <a:t> </a:t>
            </a:r>
            <a:r>
              <a:rPr lang="en-US" sz="2400" dirty="0" err="1"/>
              <a:t>diphosphoglucuronic</a:t>
            </a:r>
            <a:r>
              <a:rPr lang="en-US" sz="2400" dirty="0"/>
              <a:t> acid </a:t>
            </a:r>
            <a:r>
              <a:rPr lang="ar-SA" sz="2400" dirty="0"/>
              <a:t>(</a:t>
            </a:r>
            <a:r>
              <a:rPr lang="en-US" sz="2400" dirty="0"/>
              <a:t>UDP</a:t>
            </a:r>
            <a:r>
              <a:rPr lang="ar-SA" sz="2400" dirty="0"/>
              <a:t>)</a:t>
            </a:r>
            <a:r>
              <a:rPr lang="en-US" sz="2400" dirty="0"/>
              <a:t>–</a:t>
            </a:r>
            <a:r>
              <a:rPr lang="en-US" sz="2400" dirty="0" err="1"/>
              <a:t>glucuronyl</a:t>
            </a:r>
            <a:r>
              <a:rPr lang="en-US" sz="2400" dirty="0"/>
              <a:t> </a:t>
            </a:r>
            <a:r>
              <a:rPr lang="en-US" sz="2400" dirty="0" err="1"/>
              <a:t>transferase</a:t>
            </a:r>
            <a:r>
              <a:rPr lang="en-US" sz="2400" dirty="0"/>
              <a:t> to form the polar, water</a:t>
            </a:r>
            <a:r>
              <a:rPr lang="ar-SA" sz="2400" dirty="0"/>
              <a:t>-</a:t>
            </a:r>
            <a:r>
              <a:rPr lang="en-US" sz="2400" dirty="0"/>
              <a:t>soluble </a:t>
            </a:r>
            <a:r>
              <a:rPr lang="en-US" sz="2400" dirty="0" err="1"/>
              <a:t>glucuronide</a:t>
            </a:r>
            <a:r>
              <a:rPr lang="en-US" sz="2400" dirty="0"/>
              <a:t> of bilirubin </a:t>
            </a:r>
            <a:r>
              <a:rPr lang="ar-SA" sz="2400" b="1" dirty="0"/>
              <a:t>(</a:t>
            </a:r>
            <a:r>
              <a:rPr lang="en-US" sz="2400" b="1" dirty="0"/>
              <a:t>direct reacting</a:t>
            </a:r>
            <a:r>
              <a:rPr lang="ar-SA" sz="2400" b="1" dirty="0" smtClean="0"/>
              <a:t>)</a:t>
            </a:r>
            <a:r>
              <a:rPr lang="en-US" sz="2400" dirty="0"/>
              <a:t> Even though the conjugated form is not neurotoxic, direct </a:t>
            </a:r>
            <a:r>
              <a:rPr lang="en-US" sz="2400" dirty="0" err="1"/>
              <a:t>hyperbilirubinemia</a:t>
            </a:r>
            <a:r>
              <a:rPr lang="en-US" sz="2400" dirty="0"/>
              <a:t> indicates potentially serious hepatic disorders or systemic illnesses</a:t>
            </a:r>
            <a:r>
              <a:rPr lang="ar-SA" sz="2400" dirty="0"/>
              <a:t>.</a:t>
            </a:r>
            <a:endParaRPr lang="en-US" sz="2400" dirty="0"/>
          </a:p>
          <a:p>
            <a:pPr marL="365760" indent="-256032" fontAlgn="auto">
              <a:spcAft>
                <a:spcPts val="0"/>
              </a:spcAft>
              <a:buClr>
                <a:schemeClr val="accent3"/>
              </a:buClr>
              <a:buFont typeface="Arial" pitchFamily="34" charset="0"/>
              <a:buChar char="•"/>
              <a:defRPr/>
            </a:pPr>
            <a:endParaRPr lang="en-US" sz="2400" dirty="0"/>
          </a:p>
        </p:txBody>
      </p:sp>
    </p:spTree>
  </p:cSld>
  <p:clrMapOvr>
    <a:masterClrMapping/>
  </p:clrMapOvr>
  <p:transition spd="med">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28596" y="188640"/>
            <a:ext cx="8229600" cy="582613"/>
          </a:xfrm>
        </p:spPr>
        <p:txBody>
          <a:bodyPr anchor="t">
            <a:normAutofit fontScale="90000"/>
          </a:bodyPr>
          <a:lstStyle/>
          <a:p>
            <a:pPr algn="ctr" fontAlgn="auto">
              <a:spcAft>
                <a:spcPts val="0"/>
              </a:spcAft>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rPr>
              <a:t>JAUNDICE ASSOCIATED WITH BREAST</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rPr>
              <a:t>-</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rPr>
              <a:t>FEEDING</a:t>
            </a:r>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rPr>
              <a:t>.</a:t>
            </a:r>
            <a:r>
              <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rPr>
              <a:t> </a:t>
            </a:r>
            <a: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Calibri"/>
                <a:cs typeface="Arial"/>
              </a:rPr>
              <a:t/>
            </a:r>
            <a:b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Calibri"/>
                <a:cs typeface="Arial"/>
              </a:rPr>
            </a:br>
            <a:r>
              <a:rPr lang="en-US" sz="5400" b="1" dirty="0">
                <a:latin typeface="Times New Roman" pitchFamily="18" charset="0"/>
                <a:ea typeface="Times New Roman" pitchFamily="18" charset="0"/>
                <a:cs typeface="Arial" charset="0"/>
              </a:rPr>
              <a:t/>
            </a:r>
            <a:br>
              <a:rPr lang="en-US" sz="5400" b="1" dirty="0">
                <a:latin typeface="Times New Roman" pitchFamily="18" charset="0"/>
                <a:ea typeface="Times New Roman" pitchFamily="18" charset="0"/>
                <a:cs typeface="Arial" charset="0"/>
              </a:rPr>
            </a:b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4819" name="Content Placeholder 2"/>
          <p:cNvSpPr>
            <a:spLocks noGrp="1"/>
          </p:cNvSpPr>
          <p:nvPr>
            <p:ph idx="1"/>
          </p:nvPr>
        </p:nvSpPr>
        <p:spPr>
          <a:xfrm>
            <a:off x="2771800" y="1484784"/>
            <a:ext cx="6180806" cy="5998855"/>
          </a:xfrm>
        </p:spPr>
        <p:txBody>
          <a:bodyPr>
            <a:normAutofit/>
          </a:bodyPr>
          <a:lstStyle/>
          <a:p>
            <a:pPr marL="0" indent="0">
              <a:lnSpc>
                <a:spcPct val="95000"/>
              </a:lnSpc>
              <a:spcAft>
                <a:spcPts val="1000"/>
              </a:spcAft>
            </a:pPr>
            <a:r>
              <a:rPr lang="en-US" dirty="0" smtClean="0">
                <a:ea typeface="Times New Roman" pitchFamily="18" charset="0"/>
                <a:cs typeface="Arial" charset="0"/>
              </a:rPr>
              <a:t>Significant elevation in unconjugated bilirubin </a:t>
            </a:r>
            <a:r>
              <a:rPr lang="en-US" dirty="0" smtClean="0">
                <a:ea typeface="Times New Roman" pitchFamily="18" charset="0"/>
              </a:rPr>
              <a:t>(</a:t>
            </a:r>
            <a:r>
              <a:rPr lang="en-US" dirty="0" smtClean="0">
                <a:ea typeface="Times New Roman" pitchFamily="18" charset="0"/>
                <a:cs typeface="Arial" charset="0"/>
              </a:rPr>
              <a:t>breast</a:t>
            </a:r>
            <a:r>
              <a:rPr lang="ar-SA" dirty="0" smtClean="0">
                <a:ea typeface="Times New Roman" pitchFamily="18" charset="0"/>
              </a:rPr>
              <a:t>-</a:t>
            </a:r>
            <a:r>
              <a:rPr lang="en-US" dirty="0" smtClean="0">
                <a:ea typeface="Times New Roman" pitchFamily="18" charset="0"/>
                <a:cs typeface="Arial" charset="0"/>
              </a:rPr>
              <a:t>milk jaundice</a:t>
            </a:r>
            <a:r>
              <a:rPr lang="en-US" dirty="0" smtClean="0">
                <a:ea typeface="Times New Roman" pitchFamily="18" charset="0"/>
              </a:rPr>
              <a:t>)</a:t>
            </a:r>
            <a:r>
              <a:rPr lang="ar-SA" dirty="0" smtClean="0">
                <a:ea typeface="Times New Roman" pitchFamily="18" charset="0"/>
              </a:rPr>
              <a:t> </a:t>
            </a:r>
            <a:r>
              <a:rPr lang="en-US" dirty="0" smtClean="0">
                <a:ea typeface="Times New Roman" pitchFamily="18" charset="0"/>
                <a:cs typeface="Arial" charset="0"/>
              </a:rPr>
              <a:t>develops in an estimated 2</a:t>
            </a:r>
            <a:r>
              <a:rPr lang="ar-SA" dirty="0" smtClean="0">
                <a:ea typeface="Times New Roman" pitchFamily="18" charset="0"/>
              </a:rPr>
              <a:t>% </a:t>
            </a:r>
            <a:r>
              <a:rPr lang="en-US" dirty="0" smtClean="0">
                <a:ea typeface="Times New Roman" pitchFamily="18" charset="0"/>
                <a:cs typeface="Arial" charset="0"/>
              </a:rPr>
              <a:t>of breast</a:t>
            </a:r>
            <a:r>
              <a:rPr lang="ar-SA" dirty="0" smtClean="0">
                <a:ea typeface="Times New Roman" pitchFamily="18" charset="0"/>
              </a:rPr>
              <a:t>-</a:t>
            </a:r>
            <a:r>
              <a:rPr lang="en-US" dirty="0" smtClean="0">
                <a:ea typeface="Times New Roman" pitchFamily="18" charset="0"/>
                <a:cs typeface="Arial" charset="0"/>
              </a:rPr>
              <a:t>fed term infants </a:t>
            </a:r>
          </a:p>
          <a:p>
            <a:pPr marL="0" indent="0">
              <a:lnSpc>
                <a:spcPct val="95000"/>
              </a:lnSpc>
              <a:spcAft>
                <a:spcPts val="1000"/>
              </a:spcAft>
            </a:pPr>
            <a:r>
              <a:rPr lang="en-US" dirty="0" smtClean="0">
                <a:ea typeface="Times New Roman" pitchFamily="18" charset="0"/>
                <a:cs typeface="Arial" charset="0"/>
              </a:rPr>
              <a:t>after the 7th day of life,</a:t>
            </a:r>
          </a:p>
          <a:p>
            <a:pPr marL="0" indent="0">
              <a:lnSpc>
                <a:spcPct val="95000"/>
              </a:lnSpc>
              <a:spcAft>
                <a:spcPts val="1000"/>
              </a:spcAft>
            </a:pPr>
            <a:r>
              <a:rPr lang="en-US" dirty="0" smtClean="0">
                <a:ea typeface="Times New Roman" pitchFamily="18" charset="0"/>
                <a:cs typeface="Arial" charset="0"/>
              </a:rPr>
              <a:t> with maximal concentrations as high as 10–30 mg</a:t>
            </a:r>
            <a:r>
              <a:rPr lang="ar-SA" dirty="0" smtClean="0">
                <a:ea typeface="Times New Roman" pitchFamily="18" charset="0"/>
              </a:rPr>
              <a:t>/</a:t>
            </a:r>
            <a:r>
              <a:rPr lang="en-US" dirty="0" err="1" smtClean="0">
                <a:ea typeface="Times New Roman" pitchFamily="18" charset="0"/>
                <a:cs typeface="Arial" charset="0"/>
              </a:rPr>
              <a:t>dL</a:t>
            </a:r>
            <a:r>
              <a:rPr lang="en-US" dirty="0" smtClean="0">
                <a:ea typeface="Times New Roman" pitchFamily="18" charset="0"/>
                <a:cs typeface="Arial" charset="0"/>
              </a:rPr>
              <a:t> reached during the 2nd–3rd week</a:t>
            </a:r>
          </a:p>
          <a:p>
            <a:pPr marL="0" indent="0">
              <a:lnSpc>
                <a:spcPct val="95000"/>
              </a:lnSpc>
              <a:spcAft>
                <a:spcPts val="1000"/>
              </a:spcAft>
            </a:pPr>
            <a:r>
              <a:rPr lang="en-US" dirty="0" smtClean="0">
                <a:ea typeface="Times New Roman" pitchFamily="18" charset="0"/>
              </a:rPr>
              <a:t>If </a:t>
            </a:r>
            <a:r>
              <a:rPr lang="en-US" dirty="0" smtClean="0">
                <a:ea typeface="Times New Roman" pitchFamily="18" charset="0"/>
                <a:cs typeface="Arial" charset="0"/>
              </a:rPr>
              <a:t>breast</a:t>
            </a:r>
            <a:r>
              <a:rPr lang="ar-SA" dirty="0" smtClean="0">
                <a:ea typeface="Times New Roman" pitchFamily="18" charset="0"/>
              </a:rPr>
              <a:t>-</a:t>
            </a:r>
            <a:r>
              <a:rPr lang="en-US" dirty="0" smtClean="0">
                <a:ea typeface="Times New Roman" pitchFamily="18" charset="0"/>
                <a:cs typeface="Arial" charset="0"/>
              </a:rPr>
              <a:t>feeding is continued, the </a:t>
            </a:r>
            <a:r>
              <a:rPr lang="en-US" dirty="0" err="1" smtClean="0">
                <a:ea typeface="Times New Roman" pitchFamily="18" charset="0"/>
                <a:cs typeface="Arial" charset="0"/>
              </a:rPr>
              <a:t>bilirubin</a:t>
            </a:r>
            <a:r>
              <a:rPr lang="en-US" dirty="0" smtClean="0">
                <a:ea typeface="Times New Roman" pitchFamily="18" charset="0"/>
                <a:cs typeface="Arial" charset="0"/>
              </a:rPr>
              <a:t> gradually decreases but may persist for 3–10 wk at lower levels</a:t>
            </a:r>
            <a:r>
              <a:rPr lang="ar-SA" dirty="0" smtClean="0">
                <a:ea typeface="Times New Roman" pitchFamily="18" charset="0"/>
              </a:rPr>
              <a:t>. </a:t>
            </a:r>
            <a:endParaRPr lang="en-US" dirty="0" smtClean="0">
              <a:ea typeface="Times New Roman" pitchFamily="18" charset="0"/>
              <a:cs typeface="Arial" charset="0"/>
            </a:endParaRPr>
          </a:p>
        </p:txBody>
      </p:sp>
      <p:sp>
        <p:nvSpPr>
          <p:cNvPr id="2" name="Rounded Rectangle 1"/>
          <p:cNvSpPr/>
          <p:nvPr/>
        </p:nvSpPr>
        <p:spPr>
          <a:xfrm>
            <a:off x="251520" y="850008"/>
            <a:ext cx="2286000" cy="919401"/>
          </a:xfrm>
          <a:prstGeom prst="roundRect">
            <a:avLst/>
          </a:prstGeom>
        </p:spPr>
        <p:style>
          <a:lnRef idx="0">
            <a:schemeClr val="accent2"/>
          </a:lnRef>
          <a:fillRef idx="3">
            <a:schemeClr val="accent2"/>
          </a:fillRef>
          <a:effectRef idx="3">
            <a:schemeClr val="accent2"/>
          </a:effectRef>
          <a:fontRef idx="minor">
            <a:schemeClr val="lt1"/>
          </a:fontRef>
        </p:style>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kern="0" dirty="0">
                <a:ln/>
                <a:solidFill>
                  <a:schemeClr val="accent3"/>
                </a:solidFill>
                <a:ea typeface="Times New Roman" pitchFamily="18" charset="0"/>
              </a:rPr>
              <a:t>breast</a:t>
            </a:r>
            <a:r>
              <a:rPr lang="ar-SA" sz="2400" b="1" kern="0" dirty="0">
                <a:ln/>
                <a:solidFill>
                  <a:schemeClr val="accent3"/>
                </a:solidFill>
                <a:ea typeface="Times New Roman" pitchFamily="18" charset="0"/>
                <a:cs typeface="Arial"/>
              </a:rPr>
              <a:t>-</a:t>
            </a:r>
            <a:r>
              <a:rPr lang="en-US" sz="2400" b="1" kern="0" dirty="0">
                <a:ln/>
                <a:solidFill>
                  <a:schemeClr val="accent3"/>
                </a:solidFill>
                <a:ea typeface="Times New Roman" pitchFamily="18" charset="0"/>
              </a:rPr>
              <a:t>milk jaundice</a:t>
            </a:r>
            <a:endParaRPr lang="en-US" sz="1400" b="1" dirty="0">
              <a:ln/>
              <a:solidFill>
                <a:schemeClr val="accent3"/>
              </a:solidFill>
            </a:endParaRPr>
          </a:p>
        </p:txBody>
      </p:sp>
    </p:spTree>
  </p:cSld>
  <p:clrMapOvr>
    <a:masterClrMapping/>
  </p:clrMapOvr>
  <p:transition spd="med">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332656"/>
            <a:ext cx="6326187" cy="5793507"/>
          </a:xfrm>
        </p:spPr>
        <p:txBody>
          <a:bodyPr/>
          <a:lstStyle/>
          <a:p>
            <a:pPr marL="0" indent="0">
              <a:lnSpc>
                <a:spcPct val="95000"/>
              </a:lnSpc>
              <a:spcAft>
                <a:spcPts val="1000"/>
              </a:spcAft>
            </a:pPr>
            <a:r>
              <a:rPr lang="en-US" dirty="0">
                <a:ea typeface="Times New Roman" pitchFamily="18" charset="0"/>
                <a:cs typeface="Arial" charset="0"/>
              </a:rPr>
              <a:t>If nursing is discontinued, the serum bilirubin level falls rapidly, reaching normal levels within a few days</a:t>
            </a:r>
            <a:r>
              <a:rPr lang="ar-SA" dirty="0">
                <a:ea typeface="Times New Roman" pitchFamily="18" charset="0"/>
              </a:rPr>
              <a:t>. </a:t>
            </a:r>
            <a:endParaRPr lang="en-US" dirty="0" smtClean="0">
              <a:ea typeface="Times New Roman" pitchFamily="18" charset="0"/>
            </a:endParaRPr>
          </a:p>
          <a:p>
            <a:pPr marL="0" indent="0">
              <a:lnSpc>
                <a:spcPct val="95000"/>
              </a:lnSpc>
              <a:spcAft>
                <a:spcPts val="1000"/>
              </a:spcAft>
            </a:pPr>
            <a:r>
              <a:rPr lang="en-US" dirty="0" smtClean="0">
                <a:ea typeface="Times New Roman" pitchFamily="18" charset="0"/>
                <a:cs typeface="Arial" charset="0"/>
              </a:rPr>
              <a:t>With </a:t>
            </a:r>
            <a:r>
              <a:rPr lang="en-US" dirty="0">
                <a:ea typeface="Times New Roman" pitchFamily="18" charset="0"/>
                <a:cs typeface="Arial" charset="0"/>
              </a:rPr>
              <a:t>resumption of breast</a:t>
            </a:r>
            <a:r>
              <a:rPr lang="ar-SA" dirty="0">
                <a:ea typeface="Times New Roman" pitchFamily="18" charset="0"/>
              </a:rPr>
              <a:t>-</a:t>
            </a:r>
            <a:r>
              <a:rPr lang="en-US" dirty="0">
                <a:ea typeface="Times New Roman" pitchFamily="18" charset="0"/>
                <a:cs typeface="Arial" charset="0"/>
              </a:rPr>
              <a:t>feeding, bilirubin levels seldom return to previously high levels</a:t>
            </a:r>
            <a:r>
              <a:rPr lang="ar-SA" dirty="0">
                <a:ea typeface="Calibri" pitchFamily="34" charset="0"/>
              </a:rPr>
              <a:t>. </a:t>
            </a:r>
            <a:endParaRPr lang="en-US" dirty="0">
              <a:cs typeface="Times New Roman" pitchFamily="18" charset="0"/>
            </a:endParaRPr>
          </a:p>
          <a:p>
            <a:pPr marL="0" indent="0">
              <a:lnSpc>
                <a:spcPct val="95000"/>
              </a:lnSpc>
              <a:spcAft>
                <a:spcPts val="1000"/>
              </a:spcAft>
            </a:pPr>
            <a:r>
              <a:rPr lang="en-US" dirty="0">
                <a:cs typeface="Arial" charset="0"/>
              </a:rPr>
              <a:t>Phototherapy may be of benefit </a:t>
            </a:r>
            <a:r>
              <a:rPr lang="en-US" dirty="0" smtClean="0"/>
              <a:t>.</a:t>
            </a:r>
          </a:p>
          <a:p>
            <a:pPr marL="0" indent="0">
              <a:lnSpc>
                <a:spcPct val="95000"/>
              </a:lnSpc>
              <a:spcAft>
                <a:spcPts val="1000"/>
              </a:spcAft>
            </a:pPr>
            <a:r>
              <a:rPr lang="en-US" dirty="0" smtClean="0">
                <a:cs typeface="Arial" charset="0"/>
              </a:rPr>
              <a:t>Although </a:t>
            </a:r>
            <a:r>
              <a:rPr lang="en-US" dirty="0">
                <a:cs typeface="Arial" charset="0"/>
              </a:rPr>
              <a:t>uncommon, kernicterus can occur in patients with breast</a:t>
            </a:r>
            <a:r>
              <a:rPr lang="ar-SA" dirty="0"/>
              <a:t>-</a:t>
            </a:r>
            <a:r>
              <a:rPr lang="en-US" dirty="0">
                <a:cs typeface="Arial" charset="0"/>
              </a:rPr>
              <a:t>milk jaundice</a:t>
            </a:r>
            <a:r>
              <a:rPr lang="ar-SA" dirty="0"/>
              <a:t>. </a:t>
            </a:r>
            <a:endParaRPr lang="en-US" dirty="0" smtClean="0"/>
          </a:p>
          <a:p>
            <a:pPr marL="0" indent="0">
              <a:lnSpc>
                <a:spcPct val="95000"/>
              </a:lnSpc>
              <a:spcAft>
                <a:spcPts val="1000"/>
              </a:spcAft>
            </a:pPr>
            <a:r>
              <a:rPr lang="en-US" dirty="0" smtClean="0">
                <a:cs typeface="Arial" charset="0"/>
              </a:rPr>
              <a:t>The </a:t>
            </a:r>
            <a:r>
              <a:rPr lang="en-US" dirty="0">
                <a:cs typeface="Arial" charset="0"/>
              </a:rPr>
              <a:t>etiology of breast</a:t>
            </a:r>
            <a:r>
              <a:rPr lang="ar-SA" dirty="0"/>
              <a:t>-</a:t>
            </a:r>
            <a:r>
              <a:rPr lang="en-US" dirty="0">
                <a:cs typeface="Arial" charset="0"/>
              </a:rPr>
              <a:t>milk jaundice is not entirely clear, but may be attributed to the presence of </a:t>
            </a:r>
            <a:r>
              <a:rPr lang="en-US" b="1" dirty="0" err="1">
                <a:solidFill>
                  <a:srgbClr val="FF0000"/>
                </a:solidFill>
                <a:cs typeface="Arial" charset="0"/>
              </a:rPr>
              <a:t>glucuronidase</a:t>
            </a:r>
            <a:r>
              <a:rPr lang="en-US" dirty="0">
                <a:cs typeface="Arial" charset="0"/>
              </a:rPr>
              <a:t> in some breast milk</a:t>
            </a:r>
            <a:r>
              <a:rPr lang="ar-SA" dirty="0"/>
              <a:t>.</a:t>
            </a:r>
            <a:endParaRPr lang="en-US" dirty="0">
              <a:cs typeface="Arial" charset="0"/>
            </a:endParaRPr>
          </a:p>
          <a:p>
            <a:endParaRPr lang="en-US" dirty="0"/>
          </a:p>
        </p:txBody>
      </p:sp>
    </p:spTree>
    <p:extLst>
      <p:ext uri="{BB962C8B-B14F-4D97-AF65-F5344CB8AC3E}">
        <p14:creationId xmlns:p14="http://schemas.microsoft.com/office/powerpoint/2010/main" val="3618373828"/>
      </p:ext>
    </p:extLst>
  </p:cSld>
  <p:clrMapOvr>
    <a:masterClrMapping/>
  </p:clrMapOvr>
  <p:transition spd="med">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chor="t"/>
          <a:lstStyle/>
          <a:p>
            <a:pPr algn="ctr"/>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Kernicterus </a:t>
            </a:r>
            <a:endPar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5843" name="Content Placeholder 2"/>
          <p:cNvSpPr>
            <a:spLocks noGrp="1"/>
          </p:cNvSpPr>
          <p:nvPr>
            <p:ph idx="1"/>
          </p:nvPr>
        </p:nvSpPr>
        <p:spPr>
          <a:xfrm>
            <a:off x="2817813" y="2492896"/>
            <a:ext cx="6326187" cy="5616624"/>
          </a:xfrm>
        </p:spPr>
        <p:txBody>
          <a:bodyPr>
            <a:normAutofit/>
          </a:bodyPr>
          <a:lstStyle/>
          <a:p>
            <a:pPr marL="365760" indent="-256032" fontAlgn="auto">
              <a:spcAft>
                <a:spcPts val="0"/>
              </a:spcAft>
              <a:buClr>
                <a:schemeClr val="accent3"/>
              </a:buClr>
              <a:buFont typeface="Georgia"/>
              <a:buChar char="•"/>
              <a:defRPr/>
            </a:pPr>
            <a:r>
              <a:rPr lang="en-US" u="sng" dirty="0" smtClean="0">
                <a:solidFill>
                  <a:srgbClr val="FF0000"/>
                </a:solidFill>
                <a:ea typeface="Times New Roman"/>
              </a:rPr>
              <a:t>Kernicterus</a:t>
            </a:r>
            <a:r>
              <a:rPr lang="en-US" dirty="0" smtClean="0">
                <a:ea typeface="Times New Roman"/>
              </a:rPr>
              <a:t>: </a:t>
            </a:r>
            <a:r>
              <a:rPr lang="en-US" dirty="0">
                <a:ea typeface="Times New Roman"/>
              </a:rPr>
              <a:t>or </a:t>
            </a:r>
            <a:r>
              <a:rPr lang="en-US" i="1" dirty="0">
                <a:ea typeface="Times New Roman"/>
              </a:rPr>
              <a:t>bilirubin encephalopathy</a:t>
            </a:r>
            <a:r>
              <a:rPr lang="en-US" dirty="0">
                <a:ea typeface="Times New Roman"/>
              </a:rPr>
              <a:t>, is a neurologic syndrome resulting from the deposition of unconjugated </a:t>
            </a:r>
            <a:r>
              <a:rPr lang="en-US" dirty="0" smtClean="0">
                <a:ea typeface="Times New Roman"/>
              </a:rPr>
              <a:t>(indirect)</a:t>
            </a:r>
            <a:r>
              <a:rPr lang="ar-SA" dirty="0" smtClean="0">
                <a:ea typeface="Times New Roman"/>
              </a:rPr>
              <a:t> </a:t>
            </a:r>
            <a:r>
              <a:rPr lang="en-US" dirty="0">
                <a:ea typeface="Times New Roman"/>
              </a:rPr>
              <a:t>bilirubin in </a:t>
            </a:r>
            <a:r>
              <a:rPr lang="en-US" dirty="0" smtClean="0">
                <a:ea typeface="Times New Roman"/>
              </a:rPr>
              <a:t>the </a:t>
            </a:r>
            <a:r>
              <a:rPr lang="en-US" dirty="0">
                <a:ea typeface="Times New Roman"/>
              </a:rPr>
              <a:t>basal ganglia and brainstem </a:t>
            </a:r>
            <a:r>
              <a:rPr lang="en-US" dirty="0" smtClean="0">
                <a:ea typeface="Times New Roman"/>
              </a:rPr>
              <a:t>nuclei.</a:t>
            </a:r>
          </a:p>
          <a:p>
            <a:pPr marL="365760" indent="-256032" fontAlgn="auto">
              <a:lnSpc>
                <a:spcPct val="115000"/>
              </a:lnSpc>
              <a:spcAft>
                <a:spcPts val="1000"/>
              </a:spcAft>
              <a:buClr>
                <a:schemeClr val="accent3"/>
              </a:buClr>
              <a:buFont typeface="Georgia"/>
              <a:buChar char="•"/>
              <a:defRPr/>
            </a:pPr>
            <a:endParaRPr lang="en-US" dirty="0" smtClean="0">
              <a:ea typeface="Times New Roman"/>
            </a:endParaRPr>
          </a:p>
          <a:p>
            <a:pPr marL="365760" indent="-256032" fontAlgn="auto">
              <a:spcAft>
                <a:spcPts val="0"/>
              </a:spcAft>
              <a:buClr>
                <a:schemeClr val="accent3"/>
              </a:buClr>
              <a:buFont typeface="Georgia"/>
              <a:buChar char="•"/>
              <a:defRPr/>
            </a:pPr>
            <a:endParaRPr lang="en-US" dirty="0" smtClean="0"/>
          </a:p>
        </p:txBody>
      </p:sp>
    </p:spTree>
  </p:cSld>
  <p:clrMapOvr>
    <a:masterClrMapping/>
  </p:clrMapOvr>
  <p:transition spd="med">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2693988" y="260648"/>
            <a:ext cx="6326187" cy="6696744"/>
          </a:xfrm>
        </p:spPr>
        <p:txBody>
          <a:bodyPr>
            <a:normAutofit/>
          </a:bodyPr>
          <a:lstStyle/>
          <a:p>
            <a:pPr marL="365760" indent="-256032" fontAlgn="auto">
              <a:spcAft>
                <a:spcPts val="0"/>
              </a:spcAft>
              <a:buClr>
                <a:schemeClr val="accent3"/>
              </a:buClr>
              <a:buFont typeface="Georgia"/>
              <a:buChar char="•"/>
              <a:defRPr/>
            </a:pPr>
            <a:r>
              <a:rPr lang="en-US" dirty="0">
                <a:ea typeface="Times New Roman"/>
              </a:rPr>
              <a:t>The precise blood level above which indirect</a:t>
            </a:r>
            <a:r>
              <a:rPr lang="ar-SA" dirty="0">
                <a:ea typeface="Times New Roman"/>
              </a:rPr>
              <a:t>-</a:t>
            </a:r>
            <a:r>
              <a:rPr lang="en-US" dirty="0">
                <a:ea typeface="Times New Roman"/>
              </a:rPr>
              <a:t>reacting bilirubin or free bilirubin will be toxic for an individual infant is </a:t>
            </a:r>
            <a:r>
              <a:rPr lang="en-US" dirty="0" smtClean="0">
                <a:ea typeface="Times New Roman"/>
              </a:rPr>
              <a:t>unpredictable.</a:t>
            </a:r>
          </a:p>
          <a:p>
            <a:pPr marL="365760" indent="-256032" fontAlgn="auto">
              <a:spcAft>
                <a:spcPts val="0"/>
              </a:spcAft>
              <a:buClr>
                <a:schemeClr val="accent3"/>
              </a:buClr>
              <a:buFont typeface="Georgia"/>
              <a:buChar char="•"/>
              <a:defRPr/>
            </a:pPr>
            <a:endParaRPr lang="en-US" dirty="0" smtClean="0">
              <a:ea typeface="Times New Roman"/>
            </a:endParaRPr>
          </a:p>
          <a:p>
            <a:pPr marL="365760" indent="-256032" fontAlgn="auto">
              <a:spcAft>
                <a:spcPts val="0"/>
              </a:spcAft>
              <a:buClr>
                <a:schemeClr val="accent3"/>
              </a:buClr>
              <a:buFont typeface="Georgia"/>
              <a:buChar char="•"/>
              <a:defRPr/>
            </a:pPr>
            <a:r>
              <a:rPr lang="en-US" dirty="0"/>
              <a:t>Kernicterus usually does not develop in term infants when bilirubin levels are less than 20 to 25 mg/</a:t>
            </a:r>
            <a:r>
              <a:rPr lang="en-US" dirty="0" err="1"/>
              <a:t>dL</a:t>
            </a:r>
            <a:r>
              <a:rPr lang="en-US" dirty="0" smtClean="0"/>
              <a:t>.</a:t>
            </a:r>
          </a:p>
          <a:p>
            <a:pPr marL="109728" indent="0" fontAlgn="auto">
              <a:spcAft>
                <a:spcPts val="0"/>
              </a:spcAft>
              <a:buClr>
                <a:schemeClr val="accent3"/>
              </a:buClr>
              <a:buNone/>
              <a:defRPr/>
            </a:pPr>
            <a:endParaRPr lang="en-US" dirty="0" smtClean="0"/>
          </a:p>
          <a:p>
            <a:pPr marL="365760" indent="-256032" fontAlgn="auto">
              <a:spcAft>
                <a:spcPts val="0"/>
              </a:spcAft>
              <a:buClr>
                <a:schemeClr val="accent3"/>
              </a:buClr>
              <a:buFont typeface="Georgia"/>
              <a:buChar char="•"/>
              <a:defRPr/>
            </a:pPr>
            <a:r>
              <a:rPr lang="en-US" dirty="0" smtClean="0"/>
              <a:t>The </a:t>
            </a:r>
            <a:r>
              <a:rPr lang="en-US" dirty="0"/>
              <a:t>incidence of kernicterus increases as serum bilirubin levels increase to greater than 25 mg/</a:t>
            </a:r>
            <a:r>
              <a:rPr lang="en-US" dirty="0" err="1"/>
              <a:t>dL</a:t>
            </a:r>
            <a:r>
              <a:rPr lang="en-US" dirty="0"/>
              <a:t>. </a:t>
            </a:r>
            <a:endParaRPr lang="en-US" dirty="0" smtClean="0"/>
          </a:p>
        </p:txBody>
      </p:sp>
    </p:spTree>
  </p:cSld>
  <p:clrMapOvr>
    <a:masterClrMapping/>
  </p:clrMapOvr>
  <p:transition spd="med">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476672"/>
            <a:ext cx="6326187" cy="5649491"/>
          </a:xfrm>
        </p:spPr>
        <p:txBody>
          <a:bodyPr/>
          <a:lstStyle/>
          <a:p>
            <a:pPr marL="365760" indent="-256032" fontAlgn="auto">
              <a:spcAft>
                <a:spcPts val="0"/>
              </a:spcAft>
              <a:buClr>
                <a:schemeClr val="accent3"/>
              </a:buClr>
              <a:buFont typeface="Georgia"/>
              <a:buChar char="•"/>
              <a:defRPr/>
            </a:pPr>
            <a:r>
              <a:rPr lang="en-US" dirty="0"/>
              <a:t>Kernicterus may be noted at bilirubin levels less than 20 </a:t>
            </a:r>
            <a:r>
              <a:rPr lang="en-US" dirty="0" smtClean="0"/>
              <a:t>mg/</a:t>
            </a:r>
            <a:r>
              <a:rPr lang="en-US" dirty="0" err="1" smtClean="0"/>
              <a:t>dL</a:t>
            </a:r>
            <a:r>
              <a:rPr lang="en-US" dirty="0" smtClean="0">
                <a:sym typeface="Wingdings" pitchFamily="2" charset="2"/>
              </a:rPr>
              <a:t></a:t>
            </a:r>
            <a:r>
              <a:rPr lang="en-US" dirty="0" smtClean="0"/>
              <a:t> </a:t>
            </a:r>
            <a:r>
              <a:rPr lang="en-US" dirty="0"/>
              <a:t>in the presence of sepsis, meningitis, hemolysis, asphyxia, hypoxia, hypothermia, hypoglycemia, bilirubin-displacing drugs (sulfa drugs), and prematurity</a:t>
            </a:r>
            <a:r>
              <a:rPr lang="en-US" dirty="0" smtClean="0"/>
              <a:t>.</a:t>
            </a:r>
          </a:p>
          <a:p>
            <a:pPr marL="365760" indent="-256032" fontAlgn="auto">
              <a:spcAft>
                <a:spcPts val="0"/>
              </a:spcAft>
              <a:buClr>
                <a:schemeClr val="accent3"/>
              </a:buClr>
              <a:buFont typeface="Georgia"/>
              <a:buChar char="•"/>
              <a:defRPr/>
            </a:pPr>
            <a:endParaRPr lang="en-US" dirty="0"/>
          </a:p>
          <a:p>
            <a:pPr marL="365760" indent="-256032" fontAlgn="auto">
              <a:spcAft>
                <a:spcPts val="0"/>
              </a:spcAft>
              <a:buClr>
                <a:schemeClr val="accent3"/>
              </a:buClr>
              <a:buFont typeface="Georgia"/>
              <a:buChar char="•"/>
              <a:defRPr/>
            </a:pPr>
            <a:r>
              <a:rPr lang="en-US" dirty="0"/>
              <a:t> Other risks for kernicterus in term infants are hemolysis, jaundice noted within 24 hours of birth, and delayed diagnosis of </a:t>
            </a:r>
            <a:r>
              <a:rPr lang="en-US" dirty="0" err="1"/>
              <a:t>hyperbilirubinemia</a:t>
            </a:r>
            <a:r>
              <a:rPr lang="en-US" dirty="0"/>
              <a:t>.</a:t>
            </a:r>
          </a:p>
          <a:p>
            <a:pPr marL="365760" indent="-256032" fontAlgn="auto">
              <a:spcAft>
                <a:spcPts val="0"/>
              </a:spcAft>
              <a:buClr>
                <a:schemeClr val="accent3"/>
              </a:buClr>
              <a:buFont typeface="Georgia"/>
              <a:buChar char="•"/>
              <a:defRPr/>
            </a:pPr>
            <a:r>
              <a:rPr lang="ar-SA" dirty="0">
                <a:ea typeface="Times New Roman"/>
              </a:rPr>
              <a:t>. </a:t>
            </a:r>
            <a:endParaRPr lang="en-US" dirty="0"/>
          </a:p>
          <a:p>
            <a:endParaRPr lang="en-US" dirty="0"/>
          </a:p>
        </p:txBody>
      </p:sp>
    </p:spTree>
    <p:extLst>
      <p:ext uri="{BB962C8B-B14F-4D97-AF65-F5344CB8AC3E}">
        <p14:creationId xmlns:p14="http://schemas.microsoft.com/office/powerpoint/2010/main" val="681949594"/>
      </p:ext>
    </p:extLst>
  </p:cSld>
  <p:clrMapOvr>
    <a:masterClrMapping/>
  </p:clrMapOvr>
  <p:transition spd="med">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7784" y="188640"/>
            <a:ext cx="6392391" cy="6552728"/>
          </a:xfrm>
        </p:spPr>
        <p:txBody>
          <a:bodyPr/>
          <a:lstStyle/>
          <a:p>
            <a:pPr marL="365760" indent="-256032" fontAlgn="auto">
              <a:spcAft>
                <a:spcPts val="0"/>
              </a:spcAft>
              <a:buClr>
                <a:schemeClr val="accent3"/>
              </a:buClr>
              <a:buFont typeface="Georgia"/>
              <a:buChar char="•"/>
              <a:defRPr/>
            </a:pPr>
            <a:r>
              <a:rPr lang="en-US" dirty="0">
                <a:ea typeface="Times New Roman"/>
              </a:rPr>
              <a:t>In previously healthy, predominantly breast</a:t>
            </a:r>
            <a:r>
              <a:rPr lang="ar-SA" dirty="0">
                <a:ea typeface="Times New Roman"/>
              </a:rPr>
              <a:t>-</a:t>
            </a:r>
            <a:r>
              <a:rPr lang="en-US" dirty="0">
                <a:ea typeface="Times New Roman"/>
              </a:rPr>
              <a:t>fed term infants, kernicterus has developed when bilirubin levels exceed 30 mg</a:t>
            </a:r>
            <a:r>
              <a:rPr lang="ar-SA" dirty="0">
                <a:ea typeface="Times New Roman"/>
              </a:rPr>
              <a:t>/</a:t>
            </a:r>
            <a:r>
              <a:rPr lang="en-US" dirty="0" err="1">
                <a:ea typeface="Times New Roman"/>
              </a:rPr>
              <a:t>dL</a:t>
            </a:r>
            <a:r>
              <a:rPr lang="en-US" dirty="0" smtClean="0">
                <a:ea typeface="Times New Roman"/>
              </a:rPr>
              <a:t>.</a:t>
            </a:r>
          </a:p>
          <a:p>
            <a:pPr marL="365760" indent="-256032" fontAlgn="auto">
              <a:spcAft>
                <a:spcPts val="0"/>
              </a:spcAft>
              <a:buClr>
                <a:schemeClr val="accent3"/>
              </a:buClr>
              <a:buFont typeface="Georgia"/>
              <a:buChar char="•"/>
              <a:defRPr/>
            </a:pPr>
            <a:endParaRPr lang="en-US" dirty="0">
              <a:ea typeface="Times New Roman"/>
            </a:endParaRPr>
          </a:p>
          <a:p>
            <a:pPr marL="365760" indent="-256032" fontAlgn="auto">
              <a:spcAft>
                <a:spcPts val="0"/>
              </a:spcAft>
              <a:buClr>
                <a:schemeClr val="accent3"/>
              </a:buClr>
              <a:buFont typeface="Georgia"/>
              <a:buChar char="•"/>
              <a:defRPr/>
            </a:pPr>
            <a:r>
              <a:rPr lang="en-US" dirty="0">
                <a:ea typeface="Times New Roman"/>
              </a:rPr>
              <a:t>Onset is usually in the 1st </a:t>
            </a:r>
            <a:r>
              <a:rPr lang="en-US" dirty="0" err="1">
                <a:ea typeface="Times New Roman"/>
              </a:rPr>
              <a:t>wk</a:t>
            </a:r>
            <a:r>
              <a:rPr lang="en-US" dirty="0">
                <a:ea typeface="Times New Roman"/>
              </a:rPr>
              <a:t> of life, but may be delayed to the 2nd–3rd </a:t>
            </a:r>
            <a:r>
              <a:rPr lang="en-US" dirty="0" err="1" smtClean="0">
                <a:ea typeface="Times New Roman"/>
              </a:rPr>
              <a:t>wk</a:t>
            </a:r>
            <a:endParaRPr lang="en-US" dirty="0" smtClean="0">
              <a:ea typeface="Times New Roman"/>
            </a:endParaRPr>
          </a:p>
          <a:p>
            <a:pPr marL="365760" indent="-256032" fontAlgn="auto">
              <a:spcAft>
                <a:spcPts val="0"/>
              </a:spcAft>
              <a:buClr>
                <a:schemeClr val="accent3"/>
              </a:buClr>
              <a:buFont typeface="Georgia"/>
              <a:buChar char="•"/>
              <a:defRPr/>
            </a:pPr>
            <a:endParaRPr lang="en-US" dirty="0" smtClean="0"/>
          </a:p>
          <a:p>
            <a:pPr>
              <a:buClr>
                <a:schemeClr val="accent3"/>
              </a:buClr>
            </a:pPr>
            <a:r>
              <a:rPr lang="en-US" dirty="0" smtClean="0"/>
              <a:t>Kernicterus </a:t>
            </a:r>
            <a:r>
              <a:rPr lang="en-US" dirty="0"/>
              <a:t>has developed in extremely immature infants weighing less than 1000 g when bilirubin levels are less than 10 mg/</a:t>
            </a:r>
            <a:r>
              <a:rPr lang="en-US" dirty="0" err="1"/>
              <a:t>dL</a:t>
            </a:r>
            <a:r>
              <a:rPr lang="en-US" dirty="0"/>
              <a:t> because of a more permeable blood-brain barrier associated with prematurity.  </a:t>
            </a:r>
          </a:p>
        </p:txBody>
      </p:sp>
    </p:spTree>
    <p:extLst>
      <p:ext uri="{BB962C8B-B14F-4D97-AF65-F5344CB8AC3E}">
        <p14:creationId xmlns:p14="http://schemas.microsoft.com/office/powerpoint/2010/main" val="2973380491"/>
      </p:ext>
    </p:extLst>
  </p:cSld>
  <p:clrMapOvr>
    <a:masterClrMapping/>
  </p:clrMapOvr>
  <p:transition spd="med">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6264696" cy="1066800"/>
          </a:xfrm>
        </p:spPr>
        <p:txBody>
          <a:bodyPr anchor="t">
            <a:normAutofit/>
          </a:bodyPr>
          <a:lstStyle/>
          <a:p>
            <a:pPr fontAlgn="auto">
              <a:lnSpc>
                <a:spcPct val="115000"/>
              </a:lnSpc>
              <a:spcAft>
                <a:spcPts val="0"/>
              </a:spcAft>
              <a:defRPr/>
            </a:pP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rPr>
              <a:t>CLINICAL </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a:cs typeface="Arial"/>
              </a:rPr>
              <a:t>MANIFESTATIONS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2699792" y="1052735"/>
            <a:ext cx="5987008" cy="5376639"/>
          </a:xfrm>
        </p:spPr>
        <p:txBody>
          <a:bodyPr>
            <a:noAutofit/>
          </a:bodyPr>
          <a:lstStyle/>
          <a:p>
            <a:pPr marL="365760" indent="-256032" fontAlgn="auto">
              <a:lnSpc>
                <a:spcPct val="115000"/>
              </a:lnSpc>
              <a:spcAft>
                <a:spcPts val="1000"/>
              </a:spcAft>
              <a:buClr>
                <a:schemeClr val="accent3"/>
              </a:buClr>
              <a:buFont typeface="Georgia"/>
              <a:buChar char="•"/>
              <a:defRPr/>
            </a:pPr>
            <a:r>
              <a:rPr lang="en-US" dirty="0">
                <a:ea typeface="Times New Roman"/>
                <a:cs typeface="Arial"/>
              </a:rPr>
              <a:t>Signs and symptoms of kernicterus usually appear 2–5 days after birth in term infants </a:t>
            </a:r>
            <a:endParaRPr lang="en-US" dirty="0" smtClean="0">
              <a:ea typeface="Times New Roman"/>
              <a:cs typeface="Arial"/>
            </a:endParaRPr>
          </a:p>
          <a:p>
            <a:pPr marL="365760" indent="-256032" fontAlgn="auto">
              <a:lnSpc>
                <a:spcPct val="115000"/>
              </a:lnSpc>
              <a:spcAft>
                <a:spcPts val="1000"/>
              </a:spcAft>
              <a:buClr>
                <a:schemeClr val="accent3"/>
              </a:buClr>
              <a:buFont typeface="Georgia"/>
              <a:buChar char="•"/>
              <a:defRPr/>
            </a:pPr>
            <a:r>
              <a:rPr lang="en-US" dirty="0" smtClean="0">
                <a:ea typeface="Times New Roman"/>
                <a:cs typeface="Arial"/>
              </a:rPr>
              <a:t>and </a:t>
            </a:r>
            <a:r>
              <a:rPr lang="en-US" dirty="0">
                <a:ea typeface="Times New Roman"/>
                <a:cs typeface="Arial"/>
              </a:rPr>
              <a:t>as late as the 7th day in premature infants, </a:t>
            </a:r>
            <a:endParaRPr lang="en-US" dirty="0" smtClean="0">
              <a:ea typeface="Times New Roman"/>
              <a:cs typeface="Arial"/>
            </a:endParaRPr>
          </a:p>
          <a:p>
            <a:pPr marL="365760" indent="-256032" fontAlgn="auto">
              <a:lnSpc>
                <a:spcPct val="115000"/>
              </a:lnSpc>
              <a:spcAft>
                <a:spcPts val="1000"/>
              </a:spcAft>
              <a:buClr>
                <a:schemeClr val="accent3"/>
              </a:buClr>
              <a:buFont typeface="Georgia"/>
              <a:buChar char="•"/>
              <a:defRPr/>
            </a:pPr>
            <a:r>
              <a:rPr lang="en-US" dirty="0" smtClean="0">
                <a:ea typeface="Times New Roman"/>
                <a:cs typeface="Arial"/>
              </a:rPr>
              <a:t>but </a:t>
            </a:r>
            <a:r>
              <a:rPr lang="en-US" dirty="0" err="1">
                <a:ea typeface="Times New Roman"/>
                <a:cs typeface="Arial"/>
              </a:rPr>
              <a:t>hyperbilirubinemia</a:t>
            </a:r>
            <a:r>
              <a:rPr lang="en-US" dirty="0">
                <a:ea typeface="Times New Roman"/>
                <a:cs typeface="Arial"/>
              </a:rPr>
              <a:t> may lead to encephalopathy at any time during the neonatal period</a:t>
            </a:r>
            <a:r>
              <a:rPr lang="ar-SA" dirty="0">
                <a:ea typeface="Times New Roman"/>
              </a:rPr>
              <a:t>. </a:t>
            </a:r>
            <a:endParaRPr lang="en-US" dirty="0" smtClean="0">
              <a:ea typeface="Times New Roman"/>
            </a:endParaRPr>
          </a:p>
          <a:p>
            <a:pPr marL="365760" indent="-256032" fontAlgn="auto">
              <a:lnSpc>
                <a:spcPct val="115000"/>
              </a:lnSpc>
              <a:spcAft>
                <a:spcPts val="1000"/>
              </a:spcAft>
              <a:buClr>
                <a:schemeClr val="accent3"/>
              </a:buClr>
              <a:buFont typeface="Georgia"/>
              <a:buChar char="•"/>
              <a:defRPr/>
            </a:pPr>
            <a:r>
              <a:rPr lang="ar-SA" dirty="0" smtClean="0">
                <a:ea typeface="Times New Roman"/>
              </a:rPr>
              <a:t>. </a:t>
            </a:r>
            <a:endParaRPr lang="en-US" dirty="0" smtClean="0">
              <a:ea typeface="Times New Roman"/>
            </a:endParaRPr>
          </a:p>
          <a:p>
            <a:pPr marL="365760" indent="-256032" fontAlgn="auto">
              <a:lnSpc>
                <a:spcPct val="115000"/>
              </a:lnSpc>
              <a:spcAft>
                <a:spcPts val="1000"/>
              </a:spcAft>
              <a:buClr>
                <a:schemeClr val="accent3"/>
              </a:buClr>
              <a:buFont typeface="Georgia"/>
              <a:buChar char="•"/>
              <a:defRPr/>
            </a:pPr>
            <a:endParaRPr lang="en-US" dirty="0">
              <a:ea typeface="Calibri"/>
              <a:cs typeface="Arial"/>
            </a:endParaRPr>
          </a:p>
        </p:txBody>
      </p:sp>
    </p:spTree>
  </p:cSld>
  <p:clrMapOvr>
    <a:masterClrMapping/>
  </p:clrMapOvr>
  <p:transition spd="med">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404664"/>
            <a:ext cx="6326187" cy="6192688"/>
          </a:xfrm>
        </p:spPr>
        <p:txBody>
          <a:bodyPr/>
          <a:lstStyle/>
          <a:p>
            <a:r>
              <a:rPr lang="en-US" dirty="0">
                <a:ea typeface="Times New Roman"/>
              </a:rPr>
              <a:t>The early signs may be subtle and indistinguishable from those of sepsis, asphyxia, hypoglycemia, intracranial hemorrhage, and other acute systemic illnesses in a </a:t>
            </a:r>
            <a:r>
              <a:rPr lang="en-US" dirty="0" smtClean="0">
                <a:ea typeface="Times New Roman"/>
              </a:rPr>
              <a:t>neonate.</a:t>
            </a:r>
          </a:p>
          <a:p>
            <a:r>
              <a:rPr lang="en-US" dirty="0">
                <a:ea typeface="Times New Roman"/>
              </a:rPr>
              <a:t>Lethargy, poor feeding, and loss of the Moro reflex are common initial signs</a:t>
            </a:r>
            <a:r>
              <a:rPr lang="ar-SA" dirty="0" smtClean="0">
                <a:ea typeface="Times New Roman"/>
              </a:rPr>
              <a:t>.</a:t>
            </a:r>
            <a:r>
              <a:rPr lang="en-US" dirty="0"/>
              <a:t> </a:t>
            </a:r>
            <a:endParaRPr lang="en-US" dirty="0" smtClean="0"/>
          </a:p>
          <a:p>
            <a:r>
              <a:rPr lang="en-US" dirty="0" smtClean="0">
                <a:ea typeface="Times New Roman"/>
              </a:rPr>
              <a:t>Subsequently</a:t>
            </a:r>
            <a:r>
              <a:rPr lang="en-US" dirty="0">
                <a:ea typeface="Times New Roman"/>
              </a:rPr>
              <a:t>, the infant may appear gravely ill and prostrated, with diminished tendon reflexes and respiratory </a:t>
            </a:r>
            <a:r>
              <a:rPr lang="en-US" dirty="0" smtClean="0">
                <a:ea typeface="Times New Roman"/>
              </a:rPr>
              <a:t>distress.</a:t>
            </a:r>
          </a:p>
          <a:p>
            <a:r>
              <a:rPr lang="ar-SA" dirty="0" smtClean="0">
                <a:ea typeface="Times New Roman"/>
              </a:rPr>
              <a:t> </a:t>
            </a:r>
            <a:r>
              <a:rPr lang="en-US" b="1" dirty="0" err="1">
                <a:ea typeface="Times New Roman"/>
              </a:rPr>
              <a:t>Opisthotonos</a:t>
            </a:r>
            <a:r>
              <a:rPr lang="en-US" b="1" dirty="0">
                <a:ea typeface="Times New Roman"/>
              </a:rPr>
              <a:t> </a:t>
            </a:r>
            <a:r>
              <a:rPr lang="en-US" dirty="0">
                <a:ea typeface="Times New Roman"/>
              </a:rPr>
              <a:t>with a bulging fontanel, twitching of the face or limbs, and a shrill high</a:t>
            </a:r>
            <a:r>
              <a:rPr lang="ar-SA" dirty="0">
                <a:ea typeface="Times New Roman"/>
              </a:rPr>
              <a:t>-</a:t>
            </a:r>
            <a:r>
              <a:rPr lang="en-US" dirty="0">
                <a:ea typeface="Times New Roman"/>
              </a:rPr>
              <a:t>pitched cry may follow</a:t>
            </a:r>
            <a:r>
              <a:rPr lang="ar-SA" dirty="0">
                <a:ea typeface="Times New Roman"/>
              </a:rPr>
              <a:t>.</a:t>
            </a:r>
            <a:endParaRPr lang="en-US" dirty="0"/>
          </a:p>
        </p:txBody>
      </p:sp>
    </p:spTree>
    <p:extLst>
      <p:ext uri="{BB962C8B-B14F-4D97-AF65-F5344CB8AC3E}">
        <p14:creationId xmlns:p14="http://schemas.microsoft.com/office/powerpoint/2010/main" val="2781131672"/>
      </p:ext>
    </p:extLst>
  </p:cSld>
  <p:clrMapOvr>
    <a:masterClrMapping/>
  </p:clrMapOvr>
  <p:transition spd="med">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98" y="44624"/>
            <a:ext cx="9222873"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30642" y="4929534"/>
            <a:ext cx="4273606" cy="923330"/>
          </a:xfrm>
          <a:prstGeom prst="rect">
            <a:avLst/>
          </a:prstGeom>
          <a:noFill/>
        </p:spPr>
        <p:txBody>
          <a:bodyPr wrap="none" rtlCol="0">
            <a:prstTxWarp prst="textArchUp">
              <a:avLst>
                <a:gd name="adj" fmla="val 11304894"/>
              </a:avLst>
            </a:prstTxWarp>
            <a:spAutoFit/>
            <a:scene3d>
              <a:camera prst="orthographicFront"/>
              <a:lightRig rig="soft" dir="t">
                <a:rot lat="0" lon="0" rev="10800000"/>
              </a:lightRig>
            </a:scene3d>
            <a:sp3d>
              <a:bevelT w="27940" h="12700"/>
              <a:contourClr>
                <a:srgbClr val="DDDDDD"/>
              </a:contourClr>
            </a:sp3d>
          </a:bodyPr>
          <a:lstStyle/>
          <a:p>
            <a:r>
              <a:rPr lang="en-US" sz="5400" b="1" spc="150" dirty="0" err="1" smtClean="0">
                <a:ln w="11430"/>
                <a:solidFill>
                  <a:srgbClr val="F8F8F8"/>
                </a:solidFill>
                <a:effectLst>
                  <a:outerShdw blurRad="25400" algn="tl" rotWithShape="0">
                    <a:srgbClr val="000000">
                      <a:alpha val="43000"/>
                    </a:srgbClr>
                  </a:outerShdw>
                </a:effectLst>
              </a:rPr>
              <a:t>Opisthotonos</a:t>
            </a:r>
            <a:endParaRPr lang="en-US" sz="5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682394584"/>
      </p:ext>
    </p:extLst>
  </p:cSld>
  <p:clrMapOvr>
    <a:masterClrMapping/>
  </p:clrMapOvr>
  <p:transition spd="med">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7784" y="260648"/>
            <a:ext cx="6326187" cy="6597352"/>
          </a:xfrm>
        </p:spPr>
        <p:txBody>
          <a:bodyPr/>
          <a:lstStyle/>
          <a:p>
            <a:pPr marL="452628" fontAlgn="auto">
              <a:lnSpc>
                <a:spcPct val="115000"/>
              </a:lnSpc>
              <a:spcAft>
                <a:spcPts val="1000"/>
              </a:spcAft>
              <a:buClr>
                <a:schemeClr val="accent3"/>
              </a:buClr>
              <a:defRPr/>
            </a:pPr>
            <a:r>
              <a:rPr lang="en-US" dirty="0" smtClean="0">
                <a:ea typeface="Times New Roman"/>
              </a:rPr>
              <a:t>In </a:t>
            </a:r>
            <a:r>
              <a:rPr lang="en-US" dirty="0">
                <a:ea typeface="Times New Roman"/>
              </a:rPr>
              <a:t>advanced cases, convulsions and spasm occur, </a:t>
            </a:r>
            <a:endParaRPr lang="en-US" dirty="0" smtClean="0">
              <a:ea typeface="Times New Roman"/>
            </a:endParaRPr>
          </a:p>
          <a:p>
            <a:pPr marL="365760" indent="-256032" fontAlgn="auto">
              <a:lnSpc>
                <a:spcPct val="115000"/>
              </a:lnSpc>
              <a:spcAft>
                <a:spcPts val="1000"/>
              </a:spcAft>
              <a:buClr>
                <a:schemeClr val="accent3"/>
              </a:buClr>
              <a:buFont typeface="Georgia"/>
              <a:buChar char="•"/>
              <a:defRPr/>
            </a:pPr>
            <a:r>
              <a:rPr lang="en-US" dirty="0" smtClean="0">
                <a:ea typeface="Times New Roman"/>
              </a:rPr>
              <a:t>with </a:t>
            </a:r>
            <a:r>
              <a:rPr lang="en-US" dirty="0">
                <a:ea typeface="Times New Roman"/>
              </a:rPr>
              <a:t>affected infants stiffly extending their arms in an inward rotation with the fists clenched </a:t>
            </a:r>
            <a:r>
              <a:rPr lang="ar-SA" dirty="0" smtClean="0">
                <a:ea typeface="Times New Roman"/>
              </a:rPr>
              <a:t>. </a:t>
            </a:r>
            <a:r>
              <a:rPr lang="en-US" dirty="0">
                <a:ea typeface="Times New Roman"/>
              </a:rPr>
              <a:t>Rigidity is rare at this late stage</a:t>
            </a:r>
            <a:r>
              <a:rPr lang="ar-SA" dirty="0" smtClean="0">
                <a:ea typeface="Times New Roman"/>
              </a:rPr>
              <a:t>.</a:t>
            </a:r>
            <a:endParaRPr lang="en-US" dirty="0" smtClean="0">
              <a:ea typeface="Times New Roman"/>
            </a:endParaRPr>
          </a:p>
          <a:p>
            <a:pPr marL="365760" indent="-256032" fontAlgn="auto">
              <a:lnSpc>
                <a:spcPct val="115000"/>
              </a:lnSpc>
              <a:spcAft>
                <a:spcPts val="1000"/>
              </a:spcAft>
              <a:buClr>
                <a:schemeClr val="accent3"/>
              </a:buClr>
              <a:buFont typeface="Georgia"/>
              <a:buChar char="•"/>
              <a:defRPr/>
            </a:pPr>
            <a:r>
              <a:rPr lang="en-US" dirty="0"/>
              <a:t>Infants with severe cases of kernicterus die in the neonatal period. </a:t>
            </a:r>
            <a:endParaRPr lang="en-US" dirty="0" smtClean="0"/>
          </a:p>
          <a:p>
            <a:pPr marL="365760" indent="-256032" fontAlgn="auto">
              <a:lnSpc>
                <a:spcPct val="115000"/>
              </a:lnSpc>
              <a:spcAft>
                <a:spcPts val="1000"/>
              </a:spcAft>
              <a:buClr>
                <a:schemeClr val="accent3"/>
              </a:buClr>
              <a:buFont typeface="Georgia"/>
              <a:buChar char="•"/>
              <a:defRPr/>
            </a:pPr>
            <a:r>
              <a:rPr lang="en-US" dirty="0" smtClean="0"/>
              <a:t>Spasticity </a:t>
            </a:r>
            <a:r>
              <a:rPr lang="en-US" dirty="0"/>
              <a:t>resolves in surviving infants, who may manifest later nerve deafness, </a:t>
            </a:r>
            <a:r>
              <a:rPr lang="en-US" dirty="0" err="1"/>
              <a:t>choreoathetoid</a:t>
            </a:r>
            <a:r>
              <a:rPr lang="en-US" dirty="0"/>
              <a:t> cerebral palsy, mental retardation, enamel dysplasia, and discoloration of teeth as permanent </a:t>
            </a:r>
            <a:r>
              <a:rPr lang="en-US" dirty="0" err="1"/>
              <a:t>sequelae</a:t>
            </a:r>
            <a:r>
              <a:rPr lang="en-US" dirty="0"/>
              <a:t>.</a:t>
            </a:r>
          </a:p>
        </p:txBody>
      </p:sp>
    </p:spTree>
    <p:extLst>
      <p:ext uri="{BB962C8B-B14F-4D97-AF65-F5344CB8AC3E}">
        <p14:creationId xmlns:p14="http://schemas.microsoft.com/office/powerpoint/2010/main" val="1071374921"/>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Metabolism of bilirubin</a:t>
            </a:r>
          </a:p>
        </p:txBody>
      </p:sp>
      <p:sp>
        <p:nvSpPr>
          <p:cNvPr id="3" name="Content Placeholder 2"/>
          <p:cNvSpPr>
            <a:spLocks noGrp="1"/>
          </p:cNvSpPr>
          <p:nvPr>
            <p:ph idx="1"/>
          </p:nvPr>
        </p:nvSpPr>
        <p:spPr/>
        <p:txBody>
          <a:bodyPr rtlCol="0">
            <a:normAutofit fontScale="85000" lnSpcReduction="20000"/>
          </a:bodyPr>
          <a:lstStyle/>
          <a:p>
            <a:pPr marL="365760" indent="-256032" fontAlgn="auto">
              <a:spcAft>
                <a:spcPts val="0"/>
              </a:spcAft>
              <a:buClr>
                <a:schemeClr val="accent3"/>
              </a:buClr>
              <a:buFont typeface="Arial" pitchFamily="34" charset="0"/>
              <a:buChar char="•"/>
              <a:defRPr/>
            </a:pPr>
            <a:r>
              <a:rPr lang="en-US" dirty="0"/>
              <a:t>Bilirubin is produced by the catabolism of hemoglobin in the </a:t>
            </a:r>
            <a:r>
              <a:rPr lang="en-US" dirty="0" err="1"/>
              <a:t>reticuloendothelial</a:t>
            </a:r>
            <a:r>
              <a:rPr lang="en-US" dirty="0"/>
              <a:t> system</a:t>
            </a:r>
            <a:r>
              <a:rPr lang="en-US" dirty="0" smtClean="0"/>
              <a:t>.</a:t>
            </a:r>
          </a:p>
          <a:p>
            <a:pPr marL="365760" indent="-256032" fontAlgn="auto">
              <a:spcAft>
                <a:spcPts val="0"/>
              </a:spcAft>
              <a:buClr>
                <a:schemeClr val="accent3"/>
              </a:buClr>
              <a:buFont typeface="Arial" pitchFamily="34" charset="0"/>
              <a:buChar char="•"/>
              <a:defRPr/>
            </a:pPr>
            <a:r>
              <a:rPr lang="en-US" dirty="0"/>
              <a:t>ring of </a:t>
            </a:r>
            <a:r>
              <a:rPr lang="en-US" dirty="0" err="1"/>
              <a:t>heme</a:t>
            </a:r>
            <a:r>
              <a:rPr lang="en-US" dirty="0"/>
              <a:t> is cleaved by </a:t>
            </a:r>
            <a:r>
              <a:rPr lang="en-US" dirty="0" err="1"/>
              <a:t>heme</a:t>
            </a:r>
            <a:r>
              <a:rPr lang="en-US" dirty="0"/>
              <a:t> </a:t>
            </a:r>
            <a:r>
              <a:rPr lang="en-US" dirty="0" err="1"/>
              <a:t>oxygenase</a:t>
            </a:r>
            <a:r>
              <a:rPr lang="en-US" dirty="0"/>
              <a:t> to </a:t>
            </a:r>
            <a:r>
              <a:rPr lang="en-US" dirty="0" smtClean="0"/>
              <a:t>form </a:t>
            </a:r>
            <a:r>
              <a:rPr lang="en-US" dirty="0" err="1"/>
              <a:t>biliverdin</a:t>
            </a:r>
            <a:r>
              <a:rPr lang="en-US" dirty="0"/>
              <a:t> </a:t>
            </a:r>
            <a:endParaRPr lang="en-US" dirty="0" smtClean="0"/>
          </a:p>
          <a:p>
            <a:pPr marL="365760" indent="-256032" fontAlgn="auto">
              <a:spcAft>
                <a:spcPts val="0"/>
              </a:spcAft>
              <a:buClr>
                <a:schemeClr val="accent3"/>
              </a:buClr>
              <a:buFont typeface="Arial" pitchFamily="34" charset="0"/>
              <a:buChar char="•"/>
              <a:defRPr/>
            </a:pPr>
            <a:r>
              <a:rPr lang="en-US" dirty="0" err="1"/>
              <a:t>Biliverdin</a:t>
            </a:r>
            <a:r>
              <a:rPr lang="en-US" dirty="0"/>
              <a:t> is converted to bilirubin by </a:t>
            </a:r>
            <a:r>
              <a:rPr lang="en-US" dirty="0" err="1"/>
              <a:t>biliverdin</a:t>
            </a:r>
            <a:r>
              <a:rPr lang="en-US" dirty="0"/>
              <a:t> </a:t>
            </a:r>
            <a:r>
              <a:rPr lang="en-US" dirty="0" err="1"/>
              <a:t>reductase</a:t>
            </a:r>
            <a:r>
              <a:rPr lang="en-US" dirty="0" smtClean="0"/>
              <a:t>.</a:t>
            </a:r>
          </a:p>
          <a:p>
            <a:pPr marL="365760" indent="-256032" fontAlgn="auto">
              <a:spcAft>
                <a:spcPts val="0"/>
              </a:spcAft>
              <a:buClr>
                <a:schemeClr val="accent3"/>
              </a:buClr>
              <a:buFont typeface="Arial" pitchFamily="34" charset="0"/>
              <a:buChar char="•"/>
              <a:defRPr/>
            </a:pPr>
            <a:r>
              <a:rPr lang="en-US" dirty="0"/>
              <a:t>One gram of hemoglobin produces 35 mg of </a:t>
            </a:r>
            <a:r>
              <a:rPr lang="en-US" dirty="0" smtClean="0"/>
              <a:t>bilirubin</a:t>
            </a:r>
          </a:p>
          <a:p>
            <a:pPr marL="365760" indent="-256032" fontAlgn="auto">
              <a:spcAft>
                <a:spcPts val="0"/>
              </a:spcAft>
              <a:buClr>
                <a:schemeClr val="accent3"/>
              </a:buClr>
              <a:buFont typeface="Arial" pitchFamily="34" charset="0"/>
              <a:buChar char="•"/>
              <a:defRPr/>
            </a:pPr>
            <a:r>
              <a:rPr lang="en-US" dirty="0"/>
              <a:t>Compared with adults, newborns have a twofold to threefold greater rate of bilirubin production (6 to 10 mg/kg/24 </a:t>
            </a:r>
            <a:r>
              <a:rPr lang="en-US" dirty="0" err="1"/>
              <a:t>hr</a:t>
            </a:r>
            <a:r>
              <a:rPr lang="en-US" dirty="0"/>
              <a:t> versus 3 mg/kg/24 </a:t>
            </a:r>
            <a:r>
              <a:rPr lang="en-US" dirty="0" err="1"/>
              <a:t>hr</a:t>
            </a:r>
            <a:r>
              <a:rPr lang="en-US" dirty="0"/>
              <a:t>). This increased production is caused in part by an increased RBC mass (higher </a:t>
            </a:r>
            <a:r>
              <a:rPr lang="en-US" dirty="0" err="1"/>
              <a:t>hema-tocrit</a:t>
            </a:r>
            <a:r>
              <a:rPr lang="en-US" dirty="0"/>
              <a:t>) and a shortened erythrocyte life span of 70 to 90 days compared with the 120-day erythrocyte life span in adults.</a:t>
            </a:r>
          </a:p>
        </p:txBody>
      </p:sp>
    </p:spTree>
  </p:cSld>
  <p:clrMapOvr>
    <a:masterClrMapping/>
  </p:clrMapOvr>
  <p:transition spd="med">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945" r="26905"/>
          <a:stretch/>
        </p:blipFill>
        <p:spPr>
          <a:xfrm>
            <a:off x="5840782" y="73945"/>
            <a:ext cx="2808312" cy="678405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73945"/>
            <a:ext cx="4996327" cy="6640039"/>
          </a:xfrm>
          <a:prstGeom prst="rect">
            <a:avLst/>
          </a:prstGeom>
        </p:spPr>
      </p:pic>
    </p:spTree>
    <p:extLst>
      <p:ext uri="{BB962C8B-B14F-4D97-AF65-F5344CB8AC3E}">
        <p14:creationId xmlns:p14="http://schemas.microsoft.com/office/powerpoint/2010/main" val="1831668300"/>
      </p:ext>
    </p:extLst>
  </p:cSld>
  <p:clrMapOvr>
    <a:masterClrMapping/>
  </p:clrMapOvr>
  <p:transition spd="med">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08286068"/>
              </p:ext>
            </p:extLst>
          </p:nvPr>
        </p:nvGraphicFramePr>
        <p:xfrm>
          <a:off x="0" y="0"/>
          <a:ext cx="9144000" cy="6845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6574793"/>
              </p:ext>
            </p:extLst>
          </p:nvPr>
        </p:nvGraphicFramePr>
        <p:xfrm>
          <a:off x="179512" y="640117"/>
          <a:ext cx="8712968" cy="6217883"/>
        </p:xfrm>
        <a:graphic>
          <a:graphicData uri="http://schemas.openxmlformats.org/drawingml/2006/table">
            <a:tbl>
              <a:tblPr>
                <a:tableStyleId>{638B1855-1B75-4FBE-930C-398BA8C253C6}</a:tableStyleId>
              </a:tblPr>
              <a:tblGrid>
                <a:gridCol w="2232248"/>
                <a:gridCol w="6480720"/>
              </a:tblGrid>
              <a:tr h="1980100">
                <a:tc rowSpan="3">
                  <a:txBody>
                    <a:bodyPr/>
                    <a:lstStyle/>
                    <a:p>
                      <a:pPr algn="ctr"/>
                      <a:r>
                        <a:rPr lang="en-US" sz="2000" dirty="0">
                          <a:effectLst/>
                        </a:rPr>
                        <a:t>ACUTE FORM</a:t>
                      </a:r>
                    </a:p>
                    <a:p>
                      <a:pPr algn="ctr"/>
                      <a:r>
                        <a:rPr lang="en-US" sz="2000" dirty="0">
                          <a:effectLst/>
                        </a:rPr>
                        <a:t>  </a:t>
                      </a:r>
                    </a:p>
                    <a:p>
                      <a:pPr algn="ctr"/>
                      <a:r>
                        <a:rPr lang="en-US" sz="2000" dirty="0">
                          <a:effectLst/>
                        </a:rPr>
                        <a:t>  </a:t>
                      </a:r>
                    </a:p>
                    <a:p>
                      <a:pPr algn="l"/>
                      <a:r>
                        <a:rPr lang="en-US" sz="2000" dirty="0">
                          <a:effectLst/>
                        </a:rPr>
                        <a:t>  </a:t>
                      </a:r>
                    </a:p>
                  </a:txBody>
                  <a:tcPr marL="10604" marR="10604" marT="10604" marB="10604" anchor="ctr">
                    <a:lnL w="28575" cap="flat" cmpd="sng" algn="ctr">
                      <a:solidFill>
                        <a:schemeClr val="bg2">
                          <a:lumMod val="20000"/>
                          <a:lumOff val="80000"/>
                        </a:schemeClr>
                      </a:solidFill>
                      <a:prstDash val="solid"/>
                      <a:round/>
                      <a:headEnd type="none" w="med" len="med"/>
                      <a:tailEnd type="none" w="med" len="med"/>
                    </a:lnL>
                    <a:lnR w="28575" cap="flat" cmpd="sng" algn="ctr">
                      <a:solidFill>
                        <a:schemeClr val="bg2">
                          <a:lumMod val="20000"/>
                          <a:lumOff val="80000"/>
                        </a:schemeClr>
                      </a:solidFill>
                      <a:prstDash val="solid"/>
                      <a:round/>
                      <a:headEnd type="none" w="med" len="med"/>
                      <a:tailEnd type="none" w="med" len="med"/>
                    </a:ln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tcPr>
                </a:tc>
                <a:tc>
                  <a:txBody>
                    <a:bodyPr/>
                    <a:lstStyle/>
                    <a:p>
                      <a:pPr algn="l"/>
                      <a:r>
                        <a:rPr lang="en-US" sz="2000" dirty="0">
                          <a:effectLst/>
                        </a:rPr>
                        <a:t>Phase 1 (1st 1–2 days): poor sucking, stupor, </a:t>
                      </a:r>
                      <a:r>
                        <a:rPr lang="en-US" sz="2000" dirty="0" err="1">
                          <a:effectLst/>
                        </a:rPr>
                        <a:t>hypotonia</a:t>
                      </a:r>
                      <a:r>
                        <a:rPr lang="en-US" sz="2000" dirty="0">
                          <a:effectLst/>
                        </a:rPr>
                        <a:t>, seizures</a:t>
                      </a:r>
                    </a:p>
                  </a:txBody>
                  <a:tcPr marL="50901" marR="50901" marT="25451" marB="25451" anchor="ctr">
                    <a:lnL w="28575" cap="flat" cmpd="sng" algn="ctr">
                      <a:solidFill>
                        <a:schemeClr val="bg2">
                          <a:lumMod val="20000"/>
                          <a:lumOff val="80000"/>
                        </a:schemeClr>
                      </a:solidFill>
                      <a:prstDash val="solid"/>
                      <a:round/>
                      <a:headEnd type="none" w="med" len="med"/>
                      <a:tailEnd type="none" w="med" len="med"/>
                    </a:lnL>
                    <a:lnR w="28575" cap="flat" cmpd="sng" algn="ctr">
                      <a:solidFill>
                        <a:schemeClr val="bg2">
                          <a:lumMod val="20000"/>
                          <a:lumOff val="80000"/>
                        </a:schemeClr>
                      </a:solidFill>
                      <a:prstDash val="solid"/>
                      <a:round/>
                      <a:headEnd type="none" w="med" len="med"/>
                      <a:tailEnd type="none" w="med" len="med"/>
                    </a:ln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tcPr>
                </a:tc>
              </a:tr>
              <a:tr h="1106097">
                <a:tc vMerge="1">
                  <a:txBody>
                    <a:bodyPr/>
                    <a:lstStyle/>
                    <a:p>
                      <a:pPr algn="l"/>
                      <a:endParaRPr lang="en-US" sz="2000" dirty="0">
                        <a:effectLst/>
                      </a:endParaRPr>
                    </a:p>
                  </a:txBody>
                  <a:tcPr marL="10604" marR="10604" marT="10604" marB="10604">
                    <a:lnL>
                      <a:noFill/>
                    </a:lnL>
                    <a:lnR>
                      <a:noFill/>
                    </a:lnR>
                    <a:lnT>
                      <a:noFill/>
                    </a:lnT>
                    <a:lnB>
                      <a:noFill/>
                    </a:lnB>
                  </a:tcPr>
                </a:tc>
                <a:tc>
                  <a:txBody>
                    <a:bodyPr/>
                    <a:lstStyle/>
                    <a:p>
                      <a:pPr algn="l"/>
                      <a:r>
                        <a:rPr lang="en-US" sz="2000">
                          <a:effectLst/>
                        </a:rPr>
                        <a:t>Phase 2 (middle of 1st wk): hypertonia of extensor muscles, opisthotonos, retrocollis, fever</a:t>
                      </a:r>
                    </a:p>
                  </a:txBody>
                  <a:tcPr marL="10604" marR="10604" marT="10604" marB="10604">
                    <a:lnL w="28575" cap="flat" cmpd="sng" algn="ctr">
                      <a:solidFill>
                        <a:schemeClr val="bg2">
                          <a:lumMod val="20000"/>
                          <a:lumOff val="80000"/>
                        </a:schemeClr>
                      </a:solidFill>
                      <a:prstDash val="solid"/>
                      <a:round/>
                      <a:headEnd type="none" w="med" len="med"/>
                      <a:tailEnd type="none" w="med" len="med"/>
                    </a:lnL>
                    <a:lnR w="28575" cap="flat" cmpd="sng" algn="ctr">
                      <a:solidFill>
                        <a:schemeClr val="bg2">
                          <a:lumMod val="20000"/>
                          <a:lumOff val="80000"/>
                        </a:schemeClr>
                      </a:solidFill>
                      <a:prstDash val="solid"/>
                      <a:round/>
                      <a:headEnd type="none" w="med" len="med"/>
                      <a:tailEnd type="none" w="med" len="med"/>
                    </a:ln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tcPr>
                </a:tc>
              </a:tr>
              <a:tr h="649837">
                <a:tc vMerge="1">
                  <a:txBody>
                    <a:bodyPr/>
                    <a:lstStyle/>
                    <a:p>
                      <a:pPr algn="l"/>
                      <a:endParaRPr lang="en-US" sz="2000" dirty="0">
                        <a:effectLst/>
                      </a:endParaRPr>
                    </a:p>
                  </a:txBody>
                  <a:tcPr marL="10604" marR="10604" marT="10604" marB="10604">
                    <a:lnL>
                      <a:noFill/>
                    </a:lnL>
                    <a:lnR>
                      <a:noFill/>
                    </a:lnR>
                    <a:lnT>
                      <a:noFill/>
                    </a:lnT>
                    <a:lnB>
                      <a:noFill/>
                    </a:lnB>
                  </a:tcPr>
                </a:tc>
                <a:tc>
                  <a:txBody>
                    <a:bodyPr/>
                    <a:lstStyle/>
                    <a:p>
                      <a:pPr algn="l"/>
                      <a:r>
                        <a:rPr lang="en-US" sz="2000" dirty="0">
                          <a:effectLst/>
                        </a:rPr>
                        <a:t>Phase 3 (after the 1st </a:t>
                      </a:r>
                      <a:r>
                        <a:rPr lang="en-US" sz="2000" dirty="0" err="1">
                          <a:effectLst/>
                        </a:rPr>
                        <a:t>wk</a:t>
                      </a:r>
                      <a:r>
                        <a:rPr lang="en-US" sz="2000" dirty="0">
                          <a:effectLst/>
                        </a:rPr>
                        <a:t>): hypertonia</a:t>
                      </a:r>
                    </a:p>
                  </a:txBody>
                  <a:tcPr marL="10604" marR="10604" marT="10604" marB="10604">
                    <a:lnL w="28575" cap="flat" cmpd="sng" algn="ctr">
                      <a:solidFill>
                        <a:schemeClr val="bg2">
                          <a:lumMod val="20000"/>
                          <a:lumOff val="80000"/>
                        </a:schemeClr>
                      </a:solidFill>
                      <a:prstDash val="solid"/>
                      <a:round/>
                      <a:headEnd type="none" w="med" len="med"/>
                      <a:tailEnd type="none" w="med" len="med"/>
                    </a:lnL>
                    <a:lnR w="28575" cap="flat" cmpd="sng" algn="ctr">
                      <a:solidFill>
                        <a:schemeClr val="bg2">
                          <a:lumMod val="20000"/>
                          <a:lumOff val="80000"/>
                        </a:schemeClr>
                      </a:solidFill>
                      <a:prstDash val="solid"/>
                      <a:round/>
                      <a:headEnd type="none" w="med" len="med"/>
                      <a:tailEnd type="none" w="med" len="med"/>
                    </a:ln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tcPr>
                </a:tc>
              </a:tr>
              <a:tr h="1160510">
                <a:tc rowSpan="2">
                  <a:txBody>
                    <a:bodyPr/>
                    <a:lstStyle/>
                    <a:p>
                      <a:pPr algn="ctr"/>
                      <a:r>
                        <a:rPr lang="en-US" sz="2000" dirty="0">
                          <a:effectLst/>
                        </a:rPr>
                        <a:t>CHRONIC FORM</a:t>
                      </a:r>
                    </a:p>
                    <a:p>
                      <a:pPr algn="ctr"/>
                      <a:r>
                        <a:rPr lang="en-US" sz="2000" dirty="0">
                          <a:effectLst/>
                        </a:rPr>
                        <a:t>  </a:t>
                      </a:r>
                    </a:p>
                    <a:p>
                      <a:pPr algn="ctr"/>
                      <a:r>
                        <a:rPr lang="en-US" sz="2000" dirty="0">
                          <a:effectLst/>
                        </a:rPr>
                        <a:t>  </a:t>
                      </a:r>
                    </a:p>
                  </a:txBody>
                  <a:tcPr marL="10604" marR="10604" marT="10604" marB="10604" anchor="ctr">
                    <a:lnL w="28575" cap="flat" cmpd="sng" algn="ctr">
                      <a:solidFill>
                        <a:schemeClr val="bg2">
                          <a:lumMod val="20000"/>
                          <a:lumOff val="80000"/>
                        </a:schemeClr>
                      </a:solidFill>
                      <a:prstDash val="solid"/>
                      <a:round/>
                      <a:headEnd type="none" w="med" len="med"/>
                      <a:tailEnd type="none" w="med" len="med"/>
                    </a:lnL>
                    <a:lnR w="28575" cap="flat" cmpd="sng" algn="ctr">
                      <a:solidFill>
                        <a:schemeClr val="bg2">
                          <a:lumMod val="20000"/>
                          <a:lumOff val="80000"/>
                        </a:schemeClr>
                      </a:solidFill>
                      <a:prstDash val="solid"/>
                      <a:round/>
                      <a:headEnd type="none" w="med" len="med"/>
                      <a:tailEnd type="none" w="med" len="med"/>
                    </a:ln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tcPr>
                </a:tc>
                <a:tc>
                  <a:txBody>
                    <a:bodyPr/>
                    <a:lstStyle/>
                    <a:p>
                      <a:pPr algn="l"/>
                      <a:r>
                        <a:rPr lang="en-US" sz="2000" dirty="0">
                          <a:effectLst/>
                        </a:rPr>
                        <a:t>First year: </a:t>
                      </a:r>
                      <a:r>
                        <a:rPr lang="en-US" sz="2000" dirty="0" err="1">
                          <a:effectLst/>
                        </a:rPr>
                        <a:t>hypotonia</a:t>
                      </a:r>
                      <a:r>
                        <a:rPr lang="en-US" sz="2000" dirty="0">
                          <a:effectLst/>
                        </a:rPr>
                        <a:t>, active deep tendon reflexes, obligatory tonic neck reflexes, delayed motor skills</a:t>
                      </a:r>
                    </a:p>
                  </a:txBody>
                  <a:tcPr marL="50901" marR="50901" marT="25451" marB="25451" anchor="ctr">
                    <a:lnL w="28575" cap="flat" cmpd="sng" algn="ctr">
                      <a:solidFill>
                        <a:schemeClr val="bg2">
                          <a:lumMod val="20000"/>
                          <a:lumOff val="80000"/>
                        </a:schemeClr>
                      </a:solidFill>
                      <a:prstDash val="solid"/>
                      <a:round/>
                      <a:headEnd type="none" w="med" len="med"/>
                      <a:tailEnd type="none" w="med" len="med"/>
                    </a:lnL>
                    <a:lnR w="28575" cap="flat" cmpd="sng" algn="ctr">
                      <a:solidFill>
                        <a:schemeClr val="bg2">
                          <a:lumMod val="20000"/>
                          <a:lumOff val="80000"/>
                        </a:schemeClr>
                      </a:solidFill>
                      <a:prstDash val="solid"/>
                      <a:round/>
                      <a:headEnd type="none" w="med" len="med"/>
                      <a:tailEnd type="none" w="med" len="med"/>
                    </a:ln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tcPr>
                </a:tc>
              </a:tr>
              <a:tr h="1321339">
                <a:tc vMerge="1">
                  <a:txBody>
                    <a:bodyPr/>
                    <a:lstStyle/>
                    <a:p>
                      <a:pPr algn="l"/>
                      <a:endParaRPr lang="en-US" sz="2000" dirty="0">
                        <a:effectLst/>
                      </a:endParaRPr>
                    </a:p>
                  </a:txBody>
                  <a:tcPr marL="10604" marR="10604" marT="10604" marB="10604">
                    <a:lnL>
                      <a:noFill/>
                    </a:lnL>
                    <a:lnR>
                      <a:noFill/>
                    </a:lnR>
                    <a:lnT>
                      <a:noFill/>
                    </a:lnT>
                    <a:lnB>
                      <a:noFill/>
                    </a:lnB>
                  </a:tcPr>
                </a:tc>
                <a:tc>
                  <a:txBody>
                    <a:bodyPr/>
                    <a:lstStyle/>
                    <a:p>
                      <a:pPr algn="l"/>
                      <a:r>
                        <a:rPr lang="en-US" sz="2000" dirty="0">
                          <a:effectLst/>
                        </a:rPr>
                        <a:t>After 1st </a:t>
                      </a:r>
                      <a:r>
                        <a:rPr lang="en-US" sz="2000" dirty="0" err="1">
                          <a:effectLst/>
                        </a:rPr>
                        <a:t>yr</a:t>
                      </a:r>
                      <a:r>
                        <a:rPr lang="en-US" sz="2000" dirty="0">
                          <a:effectLst/>
                        </a:rPr>
                        <a:t>: movement disorders (</a:t>
                      </a:r>
                      <a:r>
                        <a:rPr lang="en-US" sz="2000" dirty="0" err="1">
                          <a:effectLst/>
                        </a:rPr>
                        <a:t>choreoathetosis</a:t>
                      </a:r>
                      <a:r>
                        <a:rPr lang="en-US" sz="2000" dirty="0">
                          <a:effectLst/>
                        </a:rPr>
                        <a:t>, </a:t>
                      </a:r>
                      <a:r>
                        <a:rPr lang="en-US" sz="2000" dirty="0" err="1">
                          <a:effectLst/>
                        </a:rPr>
                        <a:t>ballismus</a:t>
                      </a:r>
                      <a:r>
                        <a:rPr lang="en-US" sz="2000" dirty="0">
                          <a:effectLst/>
                        </a:rPr>
                        <a:t>, tremor), upward gaze, </a:t>
                      </a:r>
                      <a:r>
                        <a:rPr lang="en-US" sz="2000" dirty="0" err="1">
                          <a:effectLst/>
                        </a:rPr>
                        <a:t>sensorineural</a:t>
                      </a:r>
                      <a:r>
                        <a:rPr lang="en-US" sz="2000" dirty="0">
                          <a:effectLst/>
                        </a:rPr>
                        <a:t> hearing </a:t>
                      </a:r>
                    </a:p>
                  </a:txBody>
                  <a:tcPr marL="10604" marR="10604" marT="10604" marB="10604">
                    <a:lnL w="28575" cap="flat" cmpd="sng" algn="ctr">
                      <a:solidFill>
                        <a:schemeClr val="bg2">
                          <a:lumMod val="20000"/>
                          <a:lumOff val="80000"/>
                        </a:schemeClr>
                      </a:solidFill>
                      <a:prstDash val="solid"/>
                      <a:round/>
                      <a:headEnd type="none" w="med" len="med"/>
                      <a:tailEnd type="none" w="med" len="med"/>
                    </a:lnL>
                    <a:lnR w="28575" cap="flat" cmpd="sng" algn="ctr">
                      <a:solidFill>
                        <a:schemeClr val="bg2">
                          <a:lumMod val="20000"/>
                          <a:lumOff val="80000"/>
                        </a:schemeClr>
                      </a:solidFill>
                      <a:prstDash val="solid"/>
                      <a:round/>
                      <a:headEnd type="none" w="med" len="med"/>
                      <a:tailEnd type="none" w="med" len="med"/>
                    </a:lnR>
                    <a:lnT w="28575" cap="flat" cmpd="sng" algn="ctr">
                      <a:solidFill>
                        <a:schemeClr val="bg2">
                          <a:lumMod val="20000"/>
                          <a:lumOff val="80000"/>
                        </a:schemeClr>
                      </a:solidFill>
                      <a:prstDash val="solid"/>
                      <a:round/>
                      <a:headEnd type="none" w="med" len="med"/>
                      <a:tailEnd type="none" w="med" len="med"/>
                    </a:lnT>
                    <a:lnB w="28575" cap="flat" cmpd="sng" algn="ctr">
                      <a:solidFill>
                        <a:schemeClr val="bg2">
                          <a:lumMod val="20000"/>
                          <a:lumOff val="80000"/>
                        </a:schemeClr>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07504" y="58471"/>
            <a:ext cx="5997155" cy="523220"/>
          </a:xfrm>
          <a:prstGeom prst="rect">
            <a:avLst/>
          </a:prstGeom>
          <a:solidFill>
            <a:srgbClr val="316AC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cs typeface="Arial" charset="0"/>
              </a:rPr>
              <a:t>    Clinical Features of </a:t>
            </a:r>
            <a:r>
              <a:rPr kumimoji="0" lang="en-US" sz="2800" b="1" i="0" u="none" strike="noStrike" cap="none" normalizeH="0" baseline="0" dirty="0" smtClean="0">
                <a:ln>
                  <a:noFill/>
                </a:ln>
                <a:solidFill>
                  <a:srgbClr val="FFFFFF"/>
                </a:solidFill>
                <a:effectLst/>
                <a:latin typeface="Arial" charset="0"/>
                <a:cs typeface="Arial" charset="0"/>
              </a:rPr>
              <a:t>Kernicterus</a:t>
            </a:r>
            <a:endParaRPr kumimoji="0" lang="en-US" sz="2800" b="1"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181039989"/>
      </p:ext>
    </p:extLst>
  </p:cSld>
  <p:clrMapOvr>
    <a:masterClrMapping/>
  </p:clrMapOvr>
  <p:transition spd="med">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0342870"/>
              </p:ext>
            </p:extLst>
          </p:nvPr>
        </p:nvGraphicFramePr>
        <p:xfrm>
          <a:off x="-2" y="692696"/>
          <a:ext cx="9252522" cy="6048672"/>
        </p:xfrm>
        <a:graphic>
          <a:graphicData uri="http://schemas.openxmlformats.org/drawingml/2006/table">
            <a:tbl>
              <a:tblPr>
                <a:tableStyleId>{638B1855-1B75-4FBE-930C-398BA8C253C6}</a:tableStyleId>
              </a:tblPr>
              <a:tblGrid>
                <a:gridCol w="2161805"/>
                <a:gridCol w="7090717"/>
              </a:tblGrid>
              <a:tr h="1263871">
                <a:tc rowSpan="3">
                  <a:txBody>
                    <a:bodyPr/>
                    <a:lstStyle/>
                    <a:p>
                      <a:pPr algn="ctr"/>
                      <a:r>
                        <a:rPr lang="en-GB" sz="2000" b="1" dirty="0" smtClean="0">
                          <a:ln>
                            <a:solidFill>
                              <a:schemeClr val="bg2">
                                <a:lumMod val="20000"/>
                                <a:lumOff val="80000"/>
                              </a:schemeClr>
                            </a:solidFill>
                          </a:ln>
                          <a:effectLst>
                            <a:outerShdw blurRad="38100" dist="38100" dir="2700000" algn="tl">
                              <a:srgbClr val="000000">
                                <a:alpha val="43137"/>
                              </a:srgbClr>
                            </a:outerShdw>
                          </a:effectLst>
                        </a:rPr>
                        <a:t>ACUTE FORM</a:t>
                      </a:r>
                      <a:endParaRPr lang="en-GB" sz="2000" b="1" dirty="0">
                        <a:ln>
                          <a:solidFill>
                            <a:schemeClr val="bg2">
                              <a:lumMod val="20000"/>
                              <a:lumOff val="80000"/>
                            </a:schemeClr>
                          </a:solidFill>
                        </a:ln>
                        <a:effectLst>
                          <a:outerShdw blurRad="38100" dist="38100" dir="2700000" algn="tl">
                            <a:srgbClr val="000000">
                              <a:alpha val="43137"/>
                            </a:srgbClr>
                          </a:outerShdw>
                        </a:effectLst>
                      </a:endParaRPr>
                    </a:p>
                  </a:txBody>
                  <a:tcPr marL="10604" marR="10604" marT="10604" marB="10604"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a:r>
                        <a:rPr lang="en-US" sz="2000" dirty="0">
                          <a:ln>
                            <a:solidFill>
                              <a:schemeClr val="bg2">
                                <a:lumMod val="20000"/>
                                <a:lumOff val="80000"/>
                              </a:schemeClr>
                            </a:solidFill>
                          </a:ln>
                          <a:effectLst>
                            <a:outerShdw blurRad="38100" dist="38100" dir="2700000" algn="tl">
                              <a:srgbClr val="000000">
                                <a:alpha val="43137"/>
                              </a:srgbClr>
                            </a:outerShdw>
                          </a:effectLst>
                        </a:rPr>
                        <a:t>Phase 1</a:t>
                      </a:r>
                      <a:r>
                        <a:rPr lang="en-US" sz="2000" dirty="0">
                          <a:ln>
                            <a:solidFill>
                              <a:schemeClr val="bg2">
                                <a:lumMod val="20000"/>
                                <a:lumOff val="80000"/>
                              </a:schemeClr>
                            </a:solidFill>
                          </a:ln>
                          <a:effectLst/>
                        </a:rPr>
                        <a:t> (1st 1–2 days): poor sucking, stupor, </a:t>
                      </a:r>
                      <a:r>
                        <a:rPr lang="en-US" sz="2000" dirty="0" err="1">
                          <a:ln>
                            <a:solidFill>
                              <a:schemeClr val="bg2">
                                <a:lumMod val="20000"/>
                                <a:lumOff val="80000"/>
                              </a:schemeClr>
                            </a:solidFill>
                          </a:ln>
                          <a:effectLst/>
                        </a:rPr>
                        <a:t>hypotonia</a:t>
                      </a:r>
                      <a:r>
                        <a:rPr lang="en-US" sz="2000" dirty="0">
                          <a:ln>
                            <a:solidFill>
                              <a:schemeClr val="bg2">
                                <a:lumMod val="20000"/>
                                <a:lumOff val="80000"/>
                              </a:schemeClr>
                            </a:solidFill>
                          </a:ln>
                          <a:effectLst/>
                        </a:rPr>
                        <a:t>, seizures</a:t>
                      </a:r>
                    </a:p>
                  </a:txBody>
                  <a:tcPr marL="50901" marR="50901" marT="25451" marB="25451"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1067779">
                <a:tc vMerge="1">
                  <a:txBody>
                    <a:bodyPr/>
                    <a:lstStyle/>
                    <a:p>
                      <a:pPr algn="l"/>
                      <a:endParaRPr lang="ar-IQ" sz="1000" dirty="0">
                        <a:effectLst/>
                      </a:endParaRPr>
                    </a:p>
                  </a:txBody>
                  <a:tcPr marL="10604" marR="10604" marT="10604" marB="10604">
                    <a:lnL>
                      <a:noFill/>
                    </a:lnL>
                    <a:lnR>
                      <a:noFill/>
                    </a:lnR>
                    <a:lnT>
                      <a:noFill/>
                    </a:lnT>
                    <a:lnB>
                      <a:noFill/>
                    </a:lnB>
                  </a:tcPr>
                </a:tc>
                <a:tc>
                  <a:txBody>
                    <a:bodyPr/>
                    <a:lstStyle/>
                    <a:p>
                      <a:pPr algn="ctr"/>
                      <a:r>
                        <a:rPr lang="en-US" sz="2000" dirty="0" smtClean="0">
                          <a:ln>
                            <a:solidFill>
                              <a:schemeClr val="bg2">
                                <a:lumMod val="20000"/>
                                <a:lumOff val="80000"/>
                              </a:schemeClr>
                            </a:solidFill>
                          </a:ln>
                          <a:effectLst/>
                        </a:rPr>
                        <a:t> </a:t>
                      </a:r>
                      <a:r>
                        <a:rPr lang="en-US" sz="2000" dirty="0" smtClean="0">
                          <a:ln>
                            <a:solidFill>
                              <a:schemeClr val="bg2">
                                <a:lumMod val="20000"/>
                                <a:lumOff val="80000"/>
                              </a:schemeClr>
                            </a:solidFill>
                          </a:ln>
                          <a:effectLst>
                            <a:outerShdw blurRad="38100" dist="38100" dir="2700000" algn="tl">
                              <a:srgbClr val="000000">
                                <a:alpha val="43137"/>
                              </a:srgbClr>
                            </a:outerShdw>
                          </a:effectLst>
                        </a:rPr>
                        <a:t>Phase </a:t>
                      </a:r>
                      <a:r>
                        <a:rPr lang="en-US" sz="2000" dirty="0">
                          <a:ln>
                            <a:solidFill>
                              <a:schemeClr val="bg2">
                                <a:lumMod val="20000"/>
                                <a:lumOff val="80000"/>
                              </a:schemeClr>
                            </a:solidFill>
                          </a:ln>
                          <a:effectLst>
                            <a:outerShdw blurRad="38100" dist="38100" dir="2700000" algn="tl">
                              <a:srgbClr val="000000">
                                <a:alpha val="43137"/>
                              </a:srgbClr>
                            </a:outerShdw>
                          </a:effectLst>
                        </a:rPr>
                        <a:t>2</a:t>
                      </a:r>
                      <a:r>
                        <a:rPr lang="en-US" sz="2000" dirty="0">
                          <a:ln>
                            <a:solidFill>
                              <a:schemeClr val="bg2">
                                <a:lumMod val="20000"/>
                                <a:lumOff val="80000"/>
                              </a:schemeClr>
                            </a:solidFill>
                          </a:ln>
                          <a:effectLst/>
                        </a:rPr>
                        <a:t> (middle of 1st </a:t>
                      </a:r>
                      <a:r>
                        <a:rPr lang="en-US" sz="2000" dirty="0" err="1">
                          <a:ln>
                            <a:solidFill>
                              <a:schemeClr val="bg2">
                                <a:lumMod val="20000"/>
                                <a:lumOff val="80000"/>
                              </a:schemeClr>
                            </a:solidFill>
                          </a:ln>
                          <a:effectLst/>
                        </a:rPr>
                        <a:t>wk</a:t>
                      </a:r>
                      <a:r>
                        <a:rPr lang="en-US" sz="2000" dirty="0">
                          <a:ln>
                            <a:solidFill>
                              <a:schemeClr val="bg2">
                                <a:lumMod val="20000"/>
                                <a:lumOff val="80000"/>
                              </a:schemeClr>
                            </a:solidFill>
                          </a:ln>
                          <a:effectLst/>
                        </a:rPr>
                        <a:t>): hypertonia of extensor muscles, </a:t>
                      </a:r>
                      <a:r>
                        <a:rPr lang="en-US" sz="2000" dirty="0" err="1">
                          <a:ln>
                            <a:solidFill>
                              <a:schemeClr val="bg2">
                                <a:lumMod val="20000"/>
                                <a:lumOff val="80000"/>
                              </a:schemeClr>
                            </a:solidFill>
                          </a:ln>
                          <a:effectLst/>
                        </a:rPr>
                        <a:t>opisthotonos</a:t>
                      </a:r>
                      <a:r>
                        <a:rPr lang="en-US" sz="2000" dirty="0">
                          <a:ln>
                            <a:solidFill>
                              <a:schemeClr val="bg2">
                                <a:lumMod val="20000"/>
                                <a:lumOff val="80000"/>
                              </a:schemeClr>
                            </a:solidFill>
                          </a:ln>
                          <a:effectLst/>
                        </a:rPr>
                        <a:t>, </a:t>
                      </a:r>
                      <a:r>
                        <a:rPr lang="en-US" sz="2000" dirty="0" err="1">
                          <a:ln>
                            <a:solidFill>
                              <a:schemeClr val="bg2">
                                <a:lumMod val="20000"/>
                                <a:lumOff val="80000"/>
                              </a:schemeClr>
                            </a:solidFill>
                          </a:ln>
                          <a:effectLst/>
                        </a:rPr>
                        <a:t>retrocollis</a:t>
                      </a:r>
                      <a:r>
                        <a:rPr lang="en-US" sz="2000" dirty="0">
                          <a:ln>
                            <a:solidFill>
                              <a:schemeClr val="bg2">
                                <a:lumMod val="20000"/>
                                <a:lumOff val="80000"/>
                              </a:schemeClr>
                            </a:solidFill>
                          </a:ln>
                          <a:effectLst/>
                        </a:rPr>
                        <a:t>, fever</a:t>
                      </a:r>
                    </a:p>
                  </a:txBody>
                  <a:tcPr marL="10604" marR="10604" marT="10604" marB="10604"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444427">
                <a:tc vMerge="1">
                  <a:txBody>
                    <a:bodyPr/>
                    <a:lstStyle/>
                    <a:p>
                      <a:pPr algn="l"/>
                      <a:endParaRPr lang="ar-IQ" sz="1000" dirty="0">
                        <a:effectLst/>
                      </a:endParaRPr>
                    </a:p>
                  </a:txBody>
                  <a:tcPr marL="10604" marR="10604" marT="10604" marB="10604">
                    <a:lnL>
                      <a:noFill/>
                    </a:lnL>
                    <a:lnR>
                      <a:noFill/>
                    </a:lnR>
                    <a:lnT>
                      <a:noFill/>
                    </a:lnT>
                    <a:lnB>
                      <a:noFill/>
                    </a:lnB>
                  </a:tcPr>
                </a:tc>
                <a:tc>
                  <a:txBody>
                    <a:bodyPr/>
                    <a:lstStyle/>
                    <a:p>
                      <a:pPr algn="l"/>
                      <a:r>
                        <a:rPr lang="en-US" sz="2000" dirty="0" smtClean="0">
                          <a:ln>
                            <a:solidFill>
                              <a:schemeClr val="bg2">
                                <a:lumMod val="20000"/>
                                <a:lumOff val="80000"/>
                              </a:schemeClr>
                            </a:solidFill>
                          </a:ln>
                          <a:effectLst>
                            <a:outerShdw blurRad="38100" dist="38100" dir="2700000" algn="tl">
                              <a:srgbClr val="000000">
                                <a:alpha val="43137"/>
                              </a:srgbClr>
                            </a:outerShdw>
                          </a:effectLst>
                        </a:rPr>
                        <a:t>   Phase </a:t>
                      </a:r>
                      <a:r>
                        <a:rPr lang="en-US" sz="2000" dirty="0">
                          <a:ln>
                            <a:solidFill>
                              <a:schemeClr val="bg2">
                                <a:lumMod val="20000"/>
                                <a:lumOff val="80000"/>
                              </a:schemeClr>
                            </a:solidFill>
                          </a:ln>
                          <a:effectLst>
                            <a:outerShdw blurRad="38100" dist="38100" dir="2700000" algn="tl">
                              <a:srgbClr val="000000">
                                <a:alpha val="43137"/>
                              </a:srgbClr>
                            </a:outerShdw>
                          </a:effectLst>
                        </a:rPr>
                        <a:t>3 </a:t>
                      </a:r>
                      <a:r>
                        <a:rPr lang="en-US" sz="2000" dirty="0">
                          <a:ln>
                            <a:solidFill>
                              <a:schemeClr val="bg2">
                                <a:lumMod val="20000"/>
                                <a:lumOff val="80000"/>
                              </a:schemeClr>
                            </a:solidFill>
                          </a:ln>
                          <a:effectLst/>
                        </a:rPr>
                        <a:t>(after the 1st </a:t>
                      </a:r>
                      <a:r>
                        <a:rPr lang="en-US" sz="2000" dirty="0" err="1">
                          <a:ln>
                            <a:solidFill>
                              <a:schemeClr val="bg2">
                                <a:lumMod val="20000"/>
                                <a:lumOff val="80000"/>
                              </a:schemeClr>
                            </a:solidFill>
                          </a:ln>
                          <a:effectLst/>
                        </a:rPr>
                        <a:t>wk</a:t>
                      </a:r>
                      <a:r>
                        <a:rPr lang="en-US" sz="2000" dirty="0">
                          <a:ln>
                            <a:solidFill>
                              <a:schemeClr val="bg2">
                                <a:lumMod val="20000"/>
                                <a:lumOff val="80000"/>
                              </a:schemeClr>
                            </a:solidFill>
                          </a:ln>
                          <a:effectLst/>
                        </a:rPr>
                        <a:t>): hypertonia</a:t>
                      </a:r>
                    </a:p>
                  </a:txBody>
                  <a:tcPr marL="10604" marR="10604" marT="10604" marB="10604"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1997033">
                <a:tc rowSpan="2">
                  <a:txBody>
                    <a:bodyPr/>
                    <a:lstStyle/>
                    <a:p>
                      <a:pPr algn="ctr"/>
                      <a:r>
                        <a:rPr lang="en-GB" sz="2000" b="1" dirty="0" smtClean="0">
                          <a:ln>
                            <a:solidFill>
                              <a:schemeClr val="bg2">
                                <a:lumMod val="20000"/>
                                <a:lumOff val="80000"/>
                              </a:schemeClr>
                            </a:solidFill>
                          </a:ln>
                          <a:effectLst>
                            <a:outerShdw blurRad="38100" dist="38100" dir="2700000" algn="tl">
                              <a:srgbClr val="000000">
                                <a:alpha val="43137"/>
                              </a:srgbClr>
                            </a:outerShdw>
                          </a:effectLst>
                        </a:rPr>
                        <a:t>CHRONIC FORM</a:t>
                      </a:r>
                      <a:endParaRPr lang="en-GB" sz="2000" b="1" dirty="0">
                        <a:ln>
                          <a:solidFill>
                            <a:schemeClr val="bg2">
                              <a:lumMod val="20000"/>
                              <a:lumOff val="80000"/>
                            </a:schemeClr>
                          </a:solidFill>
                        </a:ln>
                        <a:effectLst>
                          <a:outerShdw blurRad="38100" dist="38100" dir="2700000" algn="tl">
                            <a:srgbClr val="000000">
                              <a:alpha val="43137"/>
                            </a:srgbClr>
                          </a:outerShdw>
                        </a:effectLst>
                      </a:endParaRPr>
                    </a:p>
                  </a:txBody>
                  <a:tcPr marL="10604" marR="10604" marT="10604" marB="10604"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a:r>
                        <a:rPr lang="en-US" sz="2000" dirty="0">
                          <a:ln>
                            <a:solidFill>
                              <a:schemeClr val="bg2">
                                <a:lumMod val="20000"/>
                                <a:lumOff val="80000"/>
                              </a:schemeClr>
                            </a:solidFill>
                          </a:ln>
                          <a:effectLst>
                            <a:outerShdw blurRad="38100" dist="38100" dir="2700000" algn="tl">
                              <a:srgbClr val="000000">
                                <a:alpha val="43137"/>
                              </a:srgbClr>
                            </a:outerShdw>
                          </a:effectLst>
                        </a:rPr>
                        <a:t>First year</a:t>
                      </a:r>
                      <a:r>
                        <a:rPr lang="en-US" sz="2000" dirty="0">
                          <a:ln>
                            <a:solidFill>
                              <a:schemeClr val="bg2">
                                <a:lumMod val="20000"/>
                                <a:lumOff val="80000"/>
                              </a:schemeClr>
                            </a:solidFill>
                          </a:ln>
                          <a:effectLst/>
                        </a:rPr>
                        <a:t>: </a:t>
                      </a:r>
                      <a:r>
                        <a:rPr lang="en-US" sz="2000" dirty="0" err="1">
                          <a:ln>
                            <a:solidFill>
                              <a:schemeClr val="bg2">
                                <a:lumMod val="20000"/>
                                <a:lumOff val="80000"/>
                              </a:schemeClr>
                            </a:solidFill>
                          </a:ln>
                          <a:effectLst/>
                        </a:rPr>
                        <a:t>hypotonia</a:t>
                      </a:r>
                      <a:r>
                        <a:rPr lang="en-US" sz="2000" dirty="0">
                          <a:ln>
                            <a:solidFill>
                              <a:schemeClr val="bg2">
                                <a:lumMod val="20000"/>
                                <a:lumOff val="80000"/>
                              </a:schemeClr>
                            </a:solidFill>
                          </a:ln>
                          <a:effectLst/>
                        </a:rPr>
                        <a:t>, active deep tendon reflexes, obligatory tonic neck reflexes, delayed motor skills</a:t>
                      </a:r>
                    </a:p>
                  </a:txBody>
                  <a:tcPr marL="50901" marR="50901" marT="25451" marB="25451"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1275562">
                <a:tc vMerge="1">
                  <a:txBody>
                    <a:bodyPr/>
                    <a:lstStyle/>
                    <a:p>
                      <a:pPr algn="l"/>
                      <a:endParaRPr lang="ar-IQ" sz="1000" dirty="0">
                        <a:effectLst/>
                      </a:endParaRPr>
                    </a:p>
                  </a:txBody>
                  <a:tcPr marL="10604" marR="10604" marT="10604" marB="10604">
                    <a:lnL>
                      <a:noFill/>
                    </a:lnL>
                    <a:lnR>
                      <a:noFill/>
                    </a:lnR>
                    <a:lnT>
                      <a:noFill/>
                    </a:lnT>
                    <a:lnB>
                      <a:noFill/>
                    </a:lnB>
                  </a:tcPr>
                </a:tc>
                <a:tc>
                  <a:txBody>
                    <a:bodyPr/>
                    <a:lstStyle/>
                    <a:p>
                      <a:pPr algn="ctr"/>
                      <a:r>
                        <a:rPr lang="en-GB" sz="2000" dirty="0">
                          <a:ln>
                            <a:solidFill>
                              <a:schemeClr val="bg2">
                                <a:lumMod val="20000"/>
                                <a:lumOff val="80000"/>
                              </a:schemeClr>
                            </a:solidFill>
                          </a:ln>
                          <a:effectLst>
                            <a:outerShdw blurRad="38100" dist="38100" dir="2700000" algn="tl">
                              <a:srgbClr val="000000">
                                <a:alpha val="43137"/>
                              </a:srgbClr>
                            </a:outerShdw>
                          </a:effectLst>
                        </a:rPr>
                        <a:t>After 1st </a:t>
                      </a:r>
                      <a:r>
                        <a:rPr lang="en-GB" sz="2000" dirty="0" err="1">
                          <a:ln>
                            <a:solidFill>
                              <a:schemeClr val="bg2">
                                <a:lumMod val="20000"/>
                                <a:lumOff val="80000"/>
                              </a:schemeClr>
                            </a:solidFill>
                          </a:ln>
                          <a:effectLst>
                            <a:outerShdw blurRad="38100" dist="38100" dir="2700000" algn="tl">
                              <a:srgbClr val="000000">
                                <a:alpha val="43137"/>
                              </a:srgbClr>
                            </a:outerShdw>
                          </a:effectLst>
                        </a:rPr>
                        <a:t>yr</a:t>
                      </a:r>
                      <a:r>
                        <a:rPr lang="en-GB" sz="2000" dirty="0">
                          <a:ln>
                            <a:solidFill>
                              <a:schemeClr val="bg2">
                                <a:lumMod val="20000"/>
                                <a:lumOff val="80000"/>
                              </a:schemeClr>
                            </a:solidFill>
                          </a:ln>
                          <a:effectLst>
                            <a:outerShdw blurRad="38100" dist="38100" dir="2700000" algn="tl">
                              <a:srgbClr val="000000">
                                <a:alpha val="43137"/>
                              </a:srgbClr>
                            </a:outerShdw>
                          </a:effectLst>
                        </a:rPr>
                        <a:t>: </a:t>
                      </a:r>
                      <a:r>
                        <a:rPr lang="en-GB" sz="2000" dirty="0">
                          <a:ln>
                            <a:solidFill>
                              <a:schemeClr val="bg2">
                                <a:lumMod val="20000"/>
                                <a:lumOff val="80000"/>
                              </a:schemeClr>
                            </a:solidFill>
                          </a:ln>
                          <a:effectLst/>
                        </a:rPr>
                        <a:t>movement disorders (</a:t>
                      </a:r>
                      <a:r>
                        <a:rPr lang="en-GB" sz="2000" dirty="0" err="1">
                          <a:ln>
                            <a:solidFill>
                              <a:schemeClr val="bg2">
                                <a:lumMod val="20000"/>
                                <a:lumOff val="80000"/>
                              </a:schemeClr>
                            </a:solidFill>
                          </a:ln>
                          <a:effectLst/>
                        </a:rPr>
                        <a:t>choreoathetosis</a:t>
                      </a:r>
                      <a:r>
                        <a:rPr lang="en-GB" sz="2000" dirty="0">
                          <a:ln>
                            <a:solidFill>
                              <a:schemeClr val="bg2">
                                <a:lumMod val="20000"/>
                                <a:lumOff val="80000"/>
                              </a:schemeClr>
                            </a:solidFill>
                          </a:ln>
                          <a:effectLst/>
                        </a:rPr>
                        <a:t>, </a:t>
                      </a:r>
                      <a:r>
                        <a:rPr lang="en-GB" sz="2000" dirty="0" err="1">
                          <a:ln>
                            <a:solidFill>
                              <a:schemeClr val="bg2">
                                <a:lumMod val="20000"/>
                                <a:lumOff val="80000"/>
                              </a:schemeClr>
                            </a:solidFill>
                          </a:ln>
                          <a:effectLst/>
                        </a:rPr>
                        <a:t>ballismus</a:t>
                      </a:r>
                      <a:r>
                        <a:rPr lang="en-GB" sz="2000" dirty="0">
                          <a:ln>
                            <a:solidFill>
                              <a:schemeClr val="bg2">
                                <a:lumMod val="20000"/>
                                <a:lumOff val="80000"/>
                              </a:schemeClr>
                            </a:solidFill>
                          </a:ln>
                          <a:effectLst/>
                        </a:rPr>
                        <a:t>, tremor), upward gaze, </a:t>
                      </a:r>
                      <a:r>
                        <a:rPr lang="en-GB" sz="2000" dirty="0" err="1">
                          <a:ln>
                            <a:solidFill>
                              <a:schemeClr val="bg2">
                                <a:lumMod val="20000"/>
                                <a:lumOff val="80000"/>
                              </a:schemeClr>
                            </a:solidFill>
                          </a:ln>
                          <a:effectLst/>
                        </a:rPr>
                        <a:t>sensorineural</a:t>
                      </a:r>
                      <a:r>
                        <a:rPr lang="en-GB" sz="2000" dirty="0">
                          <a:ln>
                            <a:solidFill>
                              <a:schemeClr val="bg2">
                                <a:lumMod val="20000"/>
                                <a:lumOff val="80000"/>
                              </a:schemeClr>
                            </a:solidFill>
                          </a:ln>
                          <a:effectLst/>
                        </a:rPr>
                        <a:t> hearing loss</a:t>
                      </a:r>
                    </a:p>
                  </a:txBody>
                  <a:tcPr marL="10604" marR="10604" marT="10604" marB="10604"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465000" y="-2232"/>
            <a:ext cx="6157904" cy="461665"/>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ar-IQ"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Clinical Features of Kernicterus</a:t>
            </a:r>
          </a:p>
        </p:txBody>
      </p:sp>
    </p:spTree>
    <p:extLst>
      <p:ext uri="{BB962C8B-B14F-4D97-AF65-F5344CB8AC3E}">
        <p14:creationId xmlns:p14="http://schemas.microsoft.com/office/powerpoint/2010/main" val="1596362754"/>
      </p:ext>
    </p:extLst>
  </p:cSld>
  <p:clrMapOvr>
    <a:masterClrMapping/>
  </p:clrMapOvr>
  <p:transition spd="med">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smtClean="0"/>
          </a:p>
        </p:txBody>
      </p:sp>
      <p:sp>
        <p:nvSpPr>
          <p:cNvPr id="49155" name="Content Placeholder 2"/>
          <p:cNvSpPr>
            <a:spLocks noGrp="1"/>
          </p:cNvSpPr>
          <p:nvPr>
            <p:ph idx="1"/>
          </p:nvPr>
        </p:nvSpPr>
        <p:spPr/>
        <p:txBody>
          <a:bodyPr/>
          <a:lstStyle/>
          <a:p>
            <a:r>
              <a:rPr lang="en-US" smtClean="0">
                <a:latin typeface="Times New Roman" pitchFamily="18" charset="0"/>
                <a:cs typeface="Times New Roman" pitchFamily="18" charset="0"/>
              </a:rPr>
              <a:t>Many infants who progress to these severe neurologic signs die; the survivors are usually seriously damaged, but may appear to recover and for 2–3 mo show few abnormalities</a:t>
            </a:r>
            <a:r>
              <a:rPr lang="ar-SA" smtClean="0">
                <a:latin typeface="Times New Roman" pitchFamily="18" charset="0"/>
                <a:ea typeface="Times New Roman" pitchFamily="18" charset="0"/>
              </a:rPr>
              <a:t>. </a:t>
            </a:r>
            <a:r>
              <a:rPr lang="en-US" smtClean="0">
                <a:latin typeface="Times New Roman" pitchFamily="18" charset="0"/>
                <a:cs typeface="Times New Roman" pitchFamily="18" charset="0"/>
              </a:rPr>
              <a:t>Later in the 1st yr of life, opisthotonos, muscle rigidity, irregular movements, and convulsions tend to recur</a:t>
            </a:r>
            <a:endParaRPr lang="en-US" smtClean="0"/>
          </a:p>
        </p:txBody>
      </p:sp>
    </p:spTree>
  </p:cSld>
  <p:clrMapOvr>
    <a:masterClrMapping/>
  </p:clrMapOvr>
  <p:transition spd="med">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normAutofit fontScale="85000" lnSpcReduction="10000"/>
          </a:bodyPr>
          <a:lstStyle/>
          <a:p>
            <a:pPr marL="365760" indent="-256032" fontAlgn="auto">
              <a:spcAft>
                <a:spcPts val="0"/>
              </a:spcAft>
              <a:buClr>
                <a:schemeClr val="accent3"/>
              </a:buClr>
              <a:buFont typeface="Georgia"/>
              <a:buChar char="•"/>
              <a:defRPr/>
            </a:pPr>
            <a:r>
              <a:rPr lang="en-US" dirty="0">
                <a:latin typeface="Times New Roman"/>
                <a:ea typeface="Times New Roman"/>
              </a:rPr>
              <a:t>In the 2nd </a:t>
            </a:r>
            <a:r>
              <a:rPr lang="en-US" dirty="0" err="1">
                <a:latin typeface="Times New Roman"/>
                <a:ea typeface="Times New Roman"/>
              </a:rPr>
              <a:t>yr</a:t>
            </a:r>
            <a:r>
              <a:rPr lang="en-US" dirty="0">
                <a:latin typeface="Times New Roman"/>
                <a:ea typeface="Times New Roman"/>
              </a:rPr>
              <a:t>, the </a:t>
            </a:r>
            <a:r>
              <a:rPr lang="en-US" dirty="0" err="1">
                <a:latin typeface="Times New Roman"/>
                <a:ea typeface="Times New Roman"/>
              </a:rPr>
              <a:t>opisthotonos</a:t>
            </a:r>
            <a:r>
              <a:rPr lang="en-US" dirty="0">
                <a:latin typeface="Times New Roman"/>
                <a:ea typeface="Times New Roman"/>
              </a:rPr>
              <a:t> and seizures abate, but irregular, involuntary movements, muscle rigidity, or, in some infants, </a:t>
            </a:r>
            <a:r>
              <a:rPr lang="en-US" dirty="0" err="1">
                <a:latin typeface="Times New Roman"/>
                <a:ea typeface="Times New Roman"/>
              </a:rPr>
              <a:t>hypotonia</a:t>
            </a:r>
            <a:r>
              <a:rPr lang="en-US" dirty="0">
                <a:latin typeface="Times New Roman"/>
                <a:ea typeface="Times New Roman"/>
              </a:rPr>
              <a:t> increase steadily</a:t>
            </a:r>
            <a:r>
              <a:rPr lang="ar-SA" dirty="0">
                <a:latin typeface="Times New Roman"/>
                <a:ea typeface="Times New Roman"/>
              </a:rPr>
              <a:t>. </a:t>
            </a:r>
            <a:endParaRPr lang="en-US" dirty="0" smtClean="0">
              <a:latin typeface="Times New Roman"/>
              <a:ea typeface="Times New Roman"/>
            </a:endParaRPr>
          </a:p>
          <a:p>
            <a:pPr marL="365760" indent="-256032" fontAlgn="auto">
              <a:spcAft>
                <a:spcPts val="0"/>
              </a:spcAft>
              <a:buClr>
                <a:schemeClr val="accent3"/>
              </a:buClr>
              <a:buFont typeface="Georgia"/>
              <a:buChar char="•"/>
              <a:defRPr/>
            </a:pPr>
            <a:r>
              <a:rPr lang="en-US" dirty="0">
                <a:latin typeface="Times New Roman"/>
                <a:ea typeface="Times New Roman"/>
              </a:rPr>
              <a:t>By 3 </a:t>
            </a:r>
            <a:r>
              <a:rPr lang="en-US" dirty="0" err="1">
                <a:latin typeface="Times New Roman"/>
                <a:ea typeface="Times New Roman"/>
              </a:rPr>
              <a:t>yr</a:t>
            </a:r>
            <a:r>
              <a:rPr lang="en-US" dirty="0">
                <a:latin typeface="Times New Roman"/>
                <a:ea typeface="Times New Roman"/>
              </a:rPr>
              <a:t> of age, the complete neurologic syndrome is often apparent and consists of bilateral </a:t>
            </a:r>
            <a:r>
              <a:rPr lang="en-US" dirty="0" err="1">
                <a:latin typeface="Times New Roman"/>
                <a:ea typeface="Times New Roman"/>
              </a:rPr>
              <a:t>choreoathetosis</a:t>
            </a:r>
            <a:r>
              <a:rPr lang="en-US" dirty="0">
                <a:latin typeface="Times New Roman"/>
                <a:ea typeface="Times New Roman"/>
              </a:rPr>
              <a:t> with involuntary muscle spasms, extrapyramidal signs, seizures, mental deficiency, </a:t>
            </a:r>
            <a:r>
              <a:rPr lang="en-US" dirty="0" err="1">
                <a:latin typeface="Times New Roman"/>
                <a:ea typeface="Times New Roman"/>
              </a:rPr>
              <a:t>dysarthric</a:t>
            </a:r>
            <a:r>
              <a:rPr lang="en-US" dirty="0">
                <a:latin typeface="Times New Roman"/>
                <a:ea typeface="Times New Roman"/>
              </a:rPr>
              <a:t> speech, high frequency hearing loss, squinting, and defective upward eye movements</a:t>
            </a:r>
            <a:r>
              <a:rPr lang="ar-SA" dirty="0">
                <a:latin typeface="Times New Roman"/>
                <a:ea typeface="Times New Roman"/>
              </a:rPr>
              <a:t>. </a:t>
            </a:r>
            <a:r>
              <a:rPr lang="en-US" dirty="0">
                <a:latin typeface="Times New Roman"/>
                <a:ea typeface="Times New Roman"/>
              </a:rPr>
              <a:t>Pyramidal signs, </a:t>
            </a:r>
            <a:r>
              <a:rPr lang="en-US" dirty="0" err="1">
                <a:latin typeface="Times New Roman"/>
                <a:ea typeface="Times New Roman"/>
              </a:rPr>
              <a:t>hypotonia</a:t>
            </a:r>
            <a:r>
              <a:rPr lang="en-US" dirty="0">
                <a:latin typeface="Times New Roman"/>
                <a:ea typeface="Times New Roman"/>
              </a:rPr>
              <a:t>, and ataxia occur in a few infants</a:t>
            </a:r>
            <a:r>
              <a:rPr lang="ar-SA" dirty="0">
                <a:latin typeface="Times New Roman"/>
                <a:ea typeface="Times New Roman"/>
              </a:rPr>
              <a:t>. </a:t>
            </a:r>
            <a:r>
              <a:rPr lang="en-US" dirty="0">
                <a:latin typeface="Times New Roman"/>
                <a:ea typeface="Times New Roman"/>
              </a:rPr>
              <a:t>In mildly affected infants, the syndrome may be characterized only by mild to moderate neuromuscular incoordination, partial deafness, or “minimal brain dysfunction,” occurring singly or in combination; these problems may be </a:t>
            </a:r>
            <a:r>
              <a:rPr lang="en-US" dirty="0" err="1">
                <a:latin typeface="Times New Roman"/>
                <a:ea typeface="Times New Roman"/>
              </a:rPr>
              <a:t>inapparent</a:t>
            </a:r>
            <a:r>
              <a:rPr lang="en-US" dirty="0">
                <a:latin typeface="Times New Roman"/>
                <a:ea typeface="Times New Roman"/>
              </a:rPr>
              <a:t> until the child enters school </a:t>
            </a:r>
            <a:r>
              <a:rPr lang="ar-SA" dirty="0">
                <a:latin typeface="Times New Roman"/>
                <a:ea typeface="Times New Roman"/>
              </a:rPr>
              <a:t>(</a:t>
            </a:r>
            <a:endParaRPr lang="en-US" dirty="0"/>
          </a:p>
        </p:txBody>
      </p:sp>
    </p:spTree>
  </p:cSld>
  <p:clrMapOvr>
    <a:masterClrMapping/>
  </p:clrMapOvr>
  <p:transition spd="med">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1760" y="920477"/>
            <a:ext cx="6326187" cy="5937523"/>
          </a:xfrm>
        </p:spPr>
        <p:txBody>
          <a:bodyPr/>
          <a:lstStyle/>
          <a:p>
            <a:r>
              <a:rPr lang="en-US" dirty="0" smtClean="0"/>
              <a:t> </a:t>
            </a:r>
            <a:r>
              <a:rPr lang="en-US" dirty="0"/>
              <a:t>is an effective and safe method for reducing indirect bilirubin </a:t>
            </a:r>
            <a:r>
              <a:rPr lang="en-US" dirty="0" smtClean="0"/>
              <a:t>levels.</a:t>
            </a:r>
          </a:p>
          <a:p>
            <a:endParaRPr lang="en-US" dirty="0" smtClean="0"/>
          </a:p>
          <a:p>
            <a:r>
              <a:rPr lang="en-US" dirty="0" smtClean="0"/>
              <a:t>Bilirubin </a:t>
            </a:r>
            <a:r>
              <a:rPr lang="en-US" dirty="0"/>
              <a:t>absorbs light maximally in the blue range (420–470 nm).</a:t>
            </a:r>
          </a:p>
          <a:p>
            <a:r>
              <a:rPr lang="en-US" dirty="0"/>
              <a:t> Broad-spectrum white, blue, and special narrow-spectrum (super) blue lights have been effective in reducing bilirubin levels</a:t>
            </a:r>
            <a:endParaRPr lang="en-US" dirty="0" smtClean="0"/>
          </a:p>
          <a:p>
            <a:endParaRPr lang="en-US" dirty="0"/>
          </a:p>
        </p:txBody>
      </p:sp>
      <p:sp>
        <p:nvSpPr>
          <p:cNvPr id="6" name="Rectangle 5"/>
          <p:cNvSpPr/>
          <p:nvPr/>
        </p:nvSpPr>
        <p:spPr>
          <a:xfrm>
            <a:off x="971600" y="97954"/>
            <a:ext cx="7344816" cy="461665"/>
          </a:xfrm>
          <a:prstGeom prst="rect">
            <a:avLst/>
          </a:prstGeom>
        </p:spPr>
        <p:txBody>
          <a:bodyPr wrap="square">
            <a:spAutoFit/>
          </a:bodyPr>
          <a:lstStyle/>
          <a:p>
            <a:pPr lvl="0" algn="ctr">
              <a:spcBef>
                <a:spcPct val="20000"/>
              </a:spcBef>
              <a:buClr>
                <a:srgbClr val="000000"/>
              </a:buClr>
            </a:pPr>
            <a:r>
              <a:rPr lang="en-US" sz="24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a:cs typeface="Arial"/>
              </a:rPr>
              <a:t>Therapy of Indirect Hyperbilirubinemia  </a:t>
            </a:r>
          </a:p>
        </p:txBody>
      </p:sp>
      <p:sp>
        <p:nvSpPr>
          <p:cNvPr id="2" name="Rectangle 1"/>
          <p:cNvSpPr/>
          <p:nvPr/>
        </p:nvSpPr>
        <p:spPr>
          <a:xfrm>
            <a:off x="251520" y="908720"/>
            <a:ext cx="2324675" cy="52322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sz="28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Phototherapy</a:t>
            </a:r>
            <a:endParaRPr lang="ar-IQ"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24031773"/>
      </p:ext>
    </p:extLst>
  </p:cSld>
  <p:clrMapOvr>
    <a:masterClrMapping/>
  </p:clrMapOvr>
  <p:transition spd="med">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63270171"/>
              </p:ext>
            </p:extLst>
          </p:nvPr>
        </p:nvGraphicFramePr>
        <p:xfrm>
          <a:off x="159346" y="-7268"/>
          <a:ext cx="8964488" cy="6865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11560" y="1601758"/>
            <a:ext cx="2664296" cy="3111460"/>
          </a:xfrm>
          <a:prstGeom prst="round2DiagRect">
            <a:avLst/>
          </a:prstGeom>
          <a:noFill/>
          <a:ln>
            <a:solidFill>
              <a:schemeClr val="tx2"/>
            </a:solidFill>
          </a:ln>
        </p:spPr>
        <p:txBody>
          <a:bodyPr wrap="square" rtlCol="0">
            <a:spAutoFit/>
          </a:bodyPr>
          <a:lstStyle/>
          <a:p>
            <a:pPr lvl="0"/>
            <a:r>
              <a:rPr lang="en-US" dirty="0">
                <a:effectLst>
                  <a:outerShdw blurRad="38100" dist="38100" dir="2700000" algn="tl">
                    <a:srgbClr val="000000">
                      <a:alpha val="43137"/>
                    </a:srgbClr>
                  </a:outerShdw>
                </a:effectLst>
              </a:rPr>
              <a:t>photochemical reaction producing </a:t>
            </a:r>
            <a:r>
              <a:rPr lang="en-US" b="1" dirty="0" err="1">
                <a:solidFill>
                  <a:schemeClr val="accent3">
                    <a:lumMod val="50000"/>
                  </a:schemeClr>
                </a:solidFill>
                <a:effectLst>
                  <a:outerShdw blurRad="38100" dist="38100" dir="2700000" algn="tl">
                    <a:srgbClr val="000000">
                      <a:alpha val="43137"/>
                    </a:srgbClr>
                  </a:outerShdw>
                </a:effectLst>
              </a:rPr>
              <a:t>configurational</a:t>
            </a:r>
            <a:r>
              <a:rPr lang="en-US" b="1" dirty="0">
                <a:solidFill>
                  <a:schemeClr val="accent3">
                    <a:lumMod val="50000"/>
                  </a:schemeClr>
                </a:solidFill>
                <a:effectLst>
                  <a:outerShdw blurRad="38100" dist="38100" dir="2700000" algn="tl">
                    <a:srgbClr val="000000">
                      <a:alpha val="43137"/>
                    </a:srgbClr>
                  </a:outerShdw>
                </a:effectLst>
              </a:rPr>
              <a:t> isomer </a:t>
            </a:r>
          </a:p>
          <a:p>
            <a:pPr marL="342900" lvl="0" indent="-342900">
              <a:buFont typeface="Arial" pitchFamily="34" charset="0"/>
              <a:buChar char="•"/>
            </a:pPr>
            <a:r>
              <a:rPr lang="en-US" dirty="0">
                <a:effectLst>
                  <a:outerShdw blurRad="38100" dist="38100" dir="2700000" algn="tl">
                    <a:srgbClr val="000000">
                      <a:alpha val="43137"/>
                    </a:srgbClr>
                  </a:outerShdw>
                </a:effectLst>
              </a:rPr>
              <a:t> the </a:t>
            </a:r>
            <a:r>
              <a:rPr lang="en-US" b="1" dirty="0">
                <a:solidFill>
                  <a:srgbClr val="FF0000"/>
                </a:solidFill>
                <a:effectLst>
                  <a:outerShdw blurRad="38100" dist="38100" dir="2700000" algn="tl">
                    <a:srgbClr val="000000">
                      <a:alpha val="43137"/>
                    </a:srgbClr>
                  </a:outerShdw>
                </a:effectLst>
              </a:rPr>
              <a:t>reversible</a:t>
            </a:r>
            <a:r>
              <a:rPr lang="en-US" dirty="0">
                <a:effectLst>
                  <a:outerShdw blurRad="38100" dist="38100" dir="2700000" algn="tl">
                    <a:srgbClr val="000000">
                      <a:alpha val="43137"/>
                    </a:srgbClr>
                  </a:outerShdw>
                </a:effectLst>
              </a:rPr>
              <a:t>, more water-soluble</a:t>
            </a:r>
          </a:p>
          <a:p>
            <a:pPr marL="342900" indent="-342900">
              <a:buFont typeface="Arial" pitchFamily="34" charset="0"/>
              <a:buChar char="•"/>
            </a:pPr>
            <a:r>
              <a:rPr lang="en-US" dirty="0">
                <a:effectLst>
                  <a:outerShdw blurRad="38100" dist="38100" dir="2700000" algn="tl">
                    <a:srgbClr val="000000">
                      <a:alpha val="43137"/>
                    </a:srgbClr>
                  </a:outerShdw>
                </a:effectLst>
              </a:rPr>
              <a:t>bypassing the liver's conjugation </a:t>
            </a:r>
            <a:r>
              <a:rPr lang="en-US" dirty="0" smtClean="0">
                <a:effectLst>
                  <a:outerShdw blurRad="38100" dist="38100" dir="2700000" algn="tl">
                    <a:srgbClr val="000000">
                      <a:alpha val="43137"/>
                    </a:srgbClr>
                  </a:outerShdw>
                </a:effectLst>
              </a:rPr>
              <a:t>system</a:t>
            </a:r>
          </a:p>
          <a:p>
            <a:pPr marL="342900" indent="-342900">
              <a:buFont typeface="Arial" pitchFamily="34" charset="0"/>
              <a:buChar char="•"/>
            </a:pPr>
            <a:r>
              <a:rPr lang="en-US" b="1" dirty="0">
                <a:solidFill>
                  <a:schemeClr val="accent3">
                    <a:lumMod val="50000"/>
                  </a:schemeClr>
                </a:solidFill>
                <a:effectLst>
                  <a:outerShdw blurRad="38100" dist="38100" dir="2700000" algn="tl">
                    <a:srgbClr val="000000">
                      <a:alpha val="43137"/>
                    </a:srgbClr>
                  </a:outerShdw>
                </a:effectLst>
              </a:rPr>
              <a:t>excreted in bile </a:t>
            </a:r>
            <a:r>
              <a:rPr lang="en-US" dirty="0">
                <a:effectLst>
                  <a:outerShdw blurRad="38100" dist="38100" dir="2700000" algn="tl">
                    <a:srgbClr val="000000">
                      <a:alpha val="43137"/>
                    </a:srgbClr>
                  </a:outerShdw>
                </a:effectLst>
              </a:rPr>
              <a:t>without </a:t>
            </a:r>
            <a:r>
              <a:rPr lang="en-US" dirty="0" smtClean="0">
                <a:effectLst>
                  <a:outerShdw blurRad="38100" dist="38100" dir="2700000" algn="tl">
                    <a:srgbClr val="000000">
                      <a:alpha val="43137"/>
                    </a:srgbClr>
                  </a:outerShdw>
                </a:effectLst>
              </a:rPr>
              <a:t>conjugation.</a:t>
            </a:r>
            <a:endParaRPr lang="en-US" dirty="0">
              <a:effectLst>
                <a:outerShdw blurRad="38100" dist="38100" dir="2700000" algn="tl">
                  <a:srgbClr val="000000">
                    <a:alpha val="43137"/>
                  </a:srgbClr>
                </a:outerShdw>
              </a:effectLst>
            </a:endParaRPr>
          </a:p>
        </p:txBody>
      </p:sp>
      <p:sp>
        <p:nvSpPr>
          <p:cNvPr id="6" name="TextBox 5"/>
          <p:cNvSpPr txBox="1"/>
          <p:nvPr/>
        </p:nvSpPr>
        <p:spPr>
          <a:xfrm>
            <a:off x="5868144" y="1700808"/>
            <a:ext cx="2880320" cy="2860358"/>
          </a:xfrm>
          <a:prstGeom prst="round2DiagRect">
            <a:avLst/>
          </a:prstGeom>
          <a:noFill/>
          <a:ln>
            <a:solidFill>
              <a:schemeClr val="tx1"/>
            </a:solidFill>
          </a:ln>
        </p:spPr>
        <p:txBody>
          <a:bodyPr wrap="square" rtlCol="0">
            <a:spAutoFit/>
          </a:bodyPr>
          <a:lstStyle/>
          <a:p>
            <a:pPr marL="285750" indent="-285750">
              <a:buFont typeface="Arial" pitchFamily="34" charset="0"/>
              <a:buChar char="•"/>
            </a:pPr>
            <a:r>
              <a:rPr lang="en-US" dirty="0">
                <a:effectLst>
                  <a:outerShdw blurRad="38100" dist="38100" dir="2700000" algn="tl">
                    <a:srgbClr val="000000">
                      <a:alpha val="43137"/>
                    </a:srgbClr>
                  </a:outerShdw>
                </a:effectLst>
              </a:rPr>
              <a:t>a more water-soluble </a:t>
            </a:r>
            <a:r>
              <a:rPr lang="en-US" b="1" dirty="0">
                <a:solidFill>
                  <a:schemeClr val="accent3">
                    <a:lumMod val="50000"/>
                  </a:schemeClr>
                </a:solidFill>
                <a:effectLst>
                  <a:outerShdw blurRad="38100" dist="38100" dir="2700000" algn="tl">
                    <a:srgbClr val="000000">
                      <a:alpha val="43137"/>
                    </a:srgbClr>
                  </a:outerShdw>
                </a:effectLst>
              </a:rPr>
              <a:t>structural isomer </a:t>
            </a:r>
            <a:r>
              <a:rPr lang="en-US" dirty="0" smtClean="0">
                <a:effectLst>
                  <a:outerShdw blurRad="38100" dist="38100" dir="2700000" algn="tl">
                    <a:srgbClr val="000000">
                      <a:alpha val="43137"/>
                    </a:srgbClr>
                  </a:outerShdw>
                </a:effectLst>
              </a:rPr>
              <a:t>which </a:t>
            </a:r>
            <a:r>
              <a:rPr lang="en-US" dirty="0">
                <a:effectLst>
                  <a:outerShdw blurRad="38100" dist="38100" dir="2700000" algn="tl">
                    <a:srgbClr val="000000">
                      <a:alpha val="43137"/>
                    </a:srgbClr>
                  </a:outerShdw>
                </a:effectLst>
              </a:rPr>
              <a:t>does not spontaneously revert to unconjugated native </a:t>
            </a:r>
            <a:r>
              <a:rPr lang="en-US" dirty="0" smtClean="0">
                <a:effectLst>
                  <a:outerShdw blurRad="38100" dist="38100" dir="2700000" algn="tl">
                    <a:srgbClr val="000000">
                      <a:alpha val="43137"/>
                    </a:srgbClr>
                  </a:outerShdw>
                </a:effectLst>
              </a:rPr>
              <a:t>bilirubin </a:t>
            </a:r>
            <a:r>
              <a:rPr lang="en-US" b="1" dirty="0" smtClean="0">
                <a:solidFill>
                  <a:srgbClr val="FF0000"/>
                </a:solidFill>
                <a:effectLst>
                  <a:outerShdw blurRad="38100" dist="38100" dir="2700000" algn="tl">
                    <a:srgbClr val="000000">
                      <a:alpha val="43137"/>
                    </a:srgbClr>
                  </a:outerShdw>
                </a:effectLst>
              </a:rPr>
              <a:t>(irreversible)</a:t>
            </a:r>
            <a:r>
              <a:rPr lang="en-US" dirty="0" smtClean="0">
                <a:effectLst>
                  <a:outerShdw blurRad="38100" dist="38100" dir="2700000" algn="tl">
                    <a:srgbClr val="000000">
                      <a:alpha val="43137"/>
                    </a:srgbClr>
                  </a:outerShdw>
                </a:effectLst>
              </a:rPr>
              <a:t> </a:t>
            </a:r>
          </a:p>
          <a:p>
            <a:pPr marL="285750" indent="-285750">
              <a:buFont typeface="Arial" pitchFamily="34" charset="0"/>
              <a:buChar char="•"/>
            </a:pPr>
            <a:r>
              <a:rPr lang="en-US" dirty="0" smtClean="0">
                <a:effectLst>
                  <a:outerShdw blurRad="38100" dist="38100" dir="2700000" algn="tl">
                    <a:srgbClr val="000000">
                      <a:alpha val="43137"/>
                    </a:srgbClr>
                  </a:outerShdw>
                </a:effectLst>
              </a:rPr>
              <a:t>can </a:t>
            </a:r>
            <a:r>
              <a:rPr lang="en-US" dirty="0">
                <a:effectLst>
                  <a:outerShdw blurRad="38100" dist="38100" dir="2700000" algn="tl">
                    <a:srgbClr val="000000">
                      <a:alpha val="43137"/>
                    </a:srgbClr>
                  </a:outerShdw>
                </a:effectLst>
              </a:rPr>
              <a:t>be </a:t>
            </a:r>
            <a:r>
              <a:rPr lang="en-US" b="1" dirty="0">
                <a:solidFill>
                  <a:schemeClr val="accent3">
                    <a:lumMod val="50000"/>
                  </a:schemeClr>
                </a:solidFill>
                <a:effectLst>
                  <a:outerShdw blurRad="38100" dist="38100" dir="2700000" algn="tl">
                    <a:srgbClr val="000000">
                      <a:alpha val="43137"/>
                    </a:srgbClr>
                  </a:outerShdw>
                </a:effectLst>
              </a:rPr>
              <a:t>excreted in urine.</a:t>
            </a:r>
          </a:p>
        </p:txBody>
      </p:sp>
      <p:sp>
        <p:nvSpPr>
          <p:cNvPr id="7" name="Right Arrow 6"/>
          <p:cNvSpPr/>
          <p:nvPr/>
        </p:nvSpPr>
        <p:spPr>
          <a:xfrm rot="8736068" flipV="1">
            <a:off x="2514540" y="4938175"/>
            <a:ext cx="1177589" cy="21853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Right Arrow 8"/>
          <p:cNvSpPr/>
          <p:nvPr/>
        </p:nvSpPr>
        <p:spPr>
          <a:xfrm rot="1810400" flipV="1">
            <a:off x="5542236" y="4936075"/>
            <a:ext cx="1292541" cy="19771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extBox 7"/>
          <p:cNvSpPr txBox="1"/>
          <p:nvPr/>
        </p:nvSpPr>
        <p:spPr>
          <a:xfrm>
            <a:off x="467544" y="332656"/>
            <a:ext cx="2808312" cy="830997"/>
          </a:xfrm>
          <a:prstGeom prst="rect">
            <a:avLst/>
          </a:prstGeom>
          <a:noFill/>
        </p:spPr>
        <p:txBody>
          <a:bodyPr wrap="square" rtlCol="0">
            <a:prstTxWarp prst="textPlain">
              <a:avLst/>
            </a:prstTxWarp>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Mode of action of phototherapy</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773068173"/>
      </p:ext>
    </p:extLst>
  </p:cSld>
  <p:clrMapOvr>
    <a:masterClrMapping/>
  </p:clrMapOvr>
  <p:transition spd="med">
    <p:randomBa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404664"/>
            <a:ext cx="6326187" cy="5721499"/>
          </a:xfrm>
        </p:spPr>
        <p:txBody>
          <a:bodyPr/>
          <a:lstStyle/>
          <a:p>
            <a:pPr marL="0" indent="0" algn="ctr">
              <a:buNone/>
            </a:pPr>
            <a:r>
              <a:rPr lang="en-US" b="1" dirty="0">
                <a:effectLst>
                  <a:outerShdw blurRad="38100" dist="38100" dir="2700000" algn="tl">
                    <a:srgbClr val="000000">
                      <a:alpha val="43137"/>
                    </a:srgbClr>
                  </a:outerShdw>
                </a:effectLst>
              </a:rPr>
              <a:t>Conventional </a:t>
            </a:r>
            <a:r>
              <a:rPr lang="en-US" b="1" dirty="0" smtClean="0">
                <a:effectLst>
                  <a:outerShdw blurRad="38100" dist="38100" dir="2700000" algn="tl">
                    <a:srgbClr val="000000">
                      <a:alpha val="43137"/>
                    </a:srgbClr>
                  </a:outerShdw>
                </a:effectLst>
              </a:rPr>
              <a:t>phototherapy</a:t>
            </a:r>
          </a:p>
          <a:p>
            <a:pPr marL="0" indent="0" algn="ctr">
              <a:buNone/>
            </a:pPr>
            <a:r>
              <a:rPr lang="en-US" b="1" dirty="0" smtClean="0">
                <a:effectLst>
                  <a:outerShdw blurRad="38100" dist="38100" dir="2700000" algn="tl">
                    <a:srgbClr val="000000">
                      <a:alpha val="43137"/>
                    </a:srgbClr>
                  </a:outerShdw>
                </a:effectLst>
              </a:rPr>
              <a:t> </a:t>
            </a:r>
          </a:p>
          <a:p>
            <a:r>
              <a:rPr lang="en-US" dirty="0" smtClean="0"/>
              <a:t>is </a:t>
            </a:r>
            <a:r>
              <a:rPr lang="en-US" dirty="0"/>
              <a:t>applied continuously, and the infant is turned frequently for maximal skin surface area </a:t>
            </a:r>
            <a:r>
              <a:rPr lang="en-US" dirty="0" smtClean="0"/>
              <a:t>exposure</a:t>
            </a:r>
          </a:p>
          <a:p>
            <a:r>
              <a:rPr lang="en-US" dirty="0" smtClean="0"/>
              <a:t>. </a:t>
            </a:r>
            <a:r>
              <a:rPr lang="en-US" dirty="0"/>
              <a:t>It should be discontinued as soon as the indirect bilirubin concentration has reduced to levels considered safe with respect to the infant's age and condition.</a:t>
            </a:r>
            <a:endParaRPr lang="ar-IQ"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2063" y="4822373"/>
            <a:ext cx="2466975" cy="18478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4077072"/>
            <a:ext cx="1743075" cy="26193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35906"/>
            <a:ext cx="2466975" cy="1847850"/>
          </a:xfrm>
          <a:prstGeom prst="rect">
            <a:avLst/>
          </a:prstGeom>
        </p:spPr>
      </p:pic>
    </p:spTree>
    <p:extLst>
      <p:ext uri="{BB962C8B-B14F-4D97-AF65-F5344CB8AC3E}">
        <p14:creationId xmlns:p14="http://schemas.microsoft.com/office/powerpoint/2010/main" val="1239790224"/>
      </p:ext>
    </p:extLst>
  </p:cSld>
  <p:clrMapOvr>
    <a:masterClrMapping/>
  </p:clrMapOvr>
  <p:transition spd="med">
    <p:randomBar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1760" y="648072"/>
            <a:ext cx="6608415" cy="6453336"/>
          </a:xfrm>
        </p:spPr>
        <p:txBody>
          <a:bodyPr/>
          <a:lstStyle/>
          <a:p>
            <a:pPr marL="0" indent="0" algn="ctr">
              <a:buNone/>
            </a:pPr>
            <a:r>
              <a:rPr lang="en-GB" b="1" dirty="0" smtClean="0"/>
              <a:t>Maximal </a:t>
            </a:r>
            <a:r>
              <a:rPr lang="en-GB" b="1" dirty="0"/>
              <a:t>intensive </a:t>
            </a:r>
            <a:r>
              <a:rPr lang="en-GB" b="1" dirty="0" smtClean="0"/>
              <a:t>phototherapy</a:t>
            </a:r>
          </a:p>
          <a:p>
            <a:pPr marL="0" indent="0" algn="ctr">
              <a:buNone/>
            </a:pPr>
            <a:endParaRPr lang="en-GB" b="1" dirty="0" smtClean="0"/>
          </a:p>
          <a:p>
            <a:r>
              <a:rPr lang="en-US" dirty="0" smtClean="0"/>
              <a:t>Such </a:t>
            </a:r>
            <a:r>
              <a:rPr lang="en-US" dirty="0"/>
              <a:t>therapy includes “special blue” fluorescent tubes</a:t>
            </a:r>
            <a:r>
              <a:rPr lang="en-US" dirty="0" smtClean="0"/>
              <a:t>,</a:t>
            </a:r>
          </a:p>
          <a:p>
            <a:r>
              <a:rPr lang="en-US" dirty="0" smtClean="0"/>
              <a:t> </a:t>
            </a:r>
            <a:r>
              <a:rPr lang="en-US" dirty="0"/>
              <a:t>placing the lamps within 15–20 cm of the infant, </a:t>
            </a:r>
            <a:endParaRPr lang="en-US" dirty="0" smtClean="0"/>
          </a:p>
          <a:p>
            <a:r>
              <a:rPr lang="en-US" dirty="0" smtClean="0"/>
              <a:t>and </a:t>
            </a:r>
            <a:r>
              <a:rPr lang="en-US" dirty="0"/>
              <a:t>placing a </a:t>
            </a:r>
            <a:r>
              <a:rPr lang="en-US" dirty="0" err="1"/>
              <a:t>fiberoptic</a:t>
            </a:r>
            <a:r>
              <a:rPr lang="en-US" dirty="0"/>
              <a:t> phototherapy blanket under the infant's back to increase the exposed surface area.</a:t>
            </a:r>
            <a:endParaRPr lang="ar-IQ" dirty="0"/>
          </a:p>
        </p:txBody>
      </p:sp>
      <p:pic>
        <p:nvPicPr>
          <p:cNvPr id="2" name="Picture 1"/>
          <p:cNvPicPr>
            <a:picLocks noChangeAspect="1"/>
          </p:cNvPicPr>
          <p:nvPr/>
        </p:nvPicPr>
        <p:blipFill>
          <a:blip r:embed="rId2"/>
          <a:stretch>
            <a:fillRect/>
          </a:stretch>
        </p:blipFill>
        <p:spPr>
          <a:xfrm>
            <a:off x="6410861" y="4941168"/>
            <a:ext cx="2609314" cy="1749704"/>
          </a:xfrm>
          <a:prstGeom prst="rect">
            <a:avLst/>
          </a:prstGeom>
        </p:spPr>
      </p:pic>
      <p:pic>
        <p:nvPicPr>
          <p:cNvPr id="4" name="Picture 3"/>
          <p:cNvPicPr>
            <a:picLocks noChangeAspect="1"/>
          </p:cNvPicPr>
          <p:nvPr/>
        </p:nvPicPr>
        <p:blipFill>
          <a:blip r:embed="rId3"/>
          <a:stretch>
            <a:fillRect/>
          </a:stretch>
        </p:blipFill>
        <p:spPr>
          <a:xfrm>
            <a:off x="3222488" y="4770466"/>
            <a:ext cx="2377646" cy="1920406"/>
          </a:xfrm>
          <a:prstGeom prst="rect">
            <a:avLst/>
          </a:prstGeom>
        </p:spPr>
      </p:pic>
      <p:pic>
        <p:nvPicPr>
          <p:cNvPr id="5" name="Picture 4"/>
          <p:cNvPicPr>
            <a:picLocks noChangeAspect="1"/>
          </p:cNvPicPr>
          <p:nvPr/>
        </p:nvPicPr>
        <p:blipFill>
          <a:blip r:embed="rId4"/>
          <a:stretch>
            <a:fillRect/>
          </a:stretch>
        </p:blipFill>
        <p:spPr>
          <a:xfrm>
            <a:off x="29636" y="0"/>
            <a:ext cx="1853345" cy="2481287"/>
          </a:xfrm>
          <a:prstGeom prst="rect">
            <a:avLst/>
          </a:prstGeom>
        </p:spPr>
      </p:pic>
    </p:spTree>
    <p:extLst>
      <p:ext uri="{BB962C8B-B14F-4D97-AF65-F5344CB8AC3E}">
        <p14:creationId xmlns:p14="http://schemas.microsoft.com/office/powerpoint/2010/main" val="1193546147"/>
      </p:ext>
    </p:extLst>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rtlCol="0">
            <a:normAutofit fontScale="92500" lnSpcReduction="20000"/>
          </a:bodyPr>
          <a:lstStyle/>
          <a:p>
            <a:pPr marL="365760" indent="-256032" fontAlgn="auto">
              <a:spcAft>
                <a:spcPts val="0"/>
              </a:spcAft>
              <a:buClr>
                <a:schemeClr val="accent3"/>
              </a:buClr>
              <a:buFont typeface="Arial" pitchFamily="34" charset="0"/>
              <a:buChar char="•"/>
              <a:defRPr/>
            </a:pPr>
            <a:r>
              <a:rPr lang="en-US" dirty="0"/>
              <a:t>Bilirubin produced after hemoglobin catabolism is lipid soluble and unconjugated and reacts as an indirect reagent in the van den Bergh test. Indirect-reacting, unconjugated bilirubin is toxic to the CNS and is </a:t>
            </a:r>
            <a:r>
              <a:rPr lang="en-US" dirty="0" smtClean="0"/>
              <a:t>insoluble </a:t>
            </a:r>
            <a:r>
              <a:rPr lang="en-US" dirty="0"/>
              <a:t>in water, limiting its </a:t>
            </a:r>
            <a:r>
              <a:rPr lang="en-US" dirty="0" smtClean="0"/>
              <a:t>excretion</a:t>
            </a:r>
          </a:p>
          <a:p>
            <a:pPr marL="365760" indent="-256032" fontAlgn="auto">
              <a:spcAft>
                <a:spcPts val="0"/>
              </a:spcAft>
              <a:buClr>
                <a:schemeClr val="accent3"/>
              </a:buClr>
              <a:buFont typeface="Arial" pitchFamily="34" charset="0"/>
              <a:buChar char="•"/>
              <a:defRPr/>
            </a:pPr>
            <a:r>
              <a:rPr lang="en-US" dirty="0" smtClean="0"/>
              <a:t> </a:t>
            </a:r>
            <a:r>
              <a:rPr lang="en-US" dirty="0"/>
              <a:t>Unconjugated bilirubin binds to albumin on specific bilirubin binding sites; 1 g of albumin binds 8.5 mg of bilirubin in a newborn. If the binding sites become saturated or if a competitive compound binds at the site, displacing bound bilirubin, free bilirubin becomes available to enter the CNS. Organic acids such as free fatty acids and drugs such as </a:t>
            </a:r>
            <a:r>
              <a:rPr lang="en-US" dirty="0" err="1"/>
              <a:t>sulfisoxazole</a:t>
            </a:r>
            <a:r>
              <a:rPr lang="en-US" dirty="0"/>
              <a:t> can displace bilirubin from its binding site on albumin.</a:t>
            </a:r>
          </a:p>
        </p:txBody>
      </p:sp>
    </p:spTree>
  </p:cSld>
  <p:clrMapOvr>
    <a:masterClrMapping/>
  </p:clrMapOvr>
  <p:transition spd="med">
    <p:randomBa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260648"/>
            <a:ext cx="6326187" cy="5865515"/>
          </a:xfrm>
        </p:spPr>
        <p:txBody>
          <a:bodyPr/>
          <a:lstStyle/>
          <a:p>
            <a:pPr marL="0" indent="0">
              <a:buNone/>
            </a:pPr>
            <a:endParaRPr lang="en-US" dirty="0" smtClean="0"/>
          </a:p>
          <a:p>
            <a:r>
              <a:rPr lang="en-US" dirty="0"/>
              <a:t> Because phototherapy may require 6–12 </a:t>
            </a:r>
            <a:r>
              <a:rPr lang="en-US" dirty="0" err="1"/>
              <a:t>hr</a:t>
            </a:r>
            <a:r>
              <a:rPr lang="en-US" dirty="0"/>
              <a:t> to have a measurable effect,</a:t>
            </a:r>
          </a:p>
          <a:p>
            <a:r>
              <a:rPr lang="en-US" dirty="0"/>
              <a:t> it must be started at bilirubin levels below those indicated for exchange transfusion.</a:t>
            </a:r>
          </a:p>
          <a:p>
            <a:r>
              <a:rPr lang="en-US" dirty="0"/>
              <a:t>In term infants, phototherapy is begun when indirect bilirubin levels are between 16 and 18 mg/</a:t>
            </a:r>
            <a:r>
              <a:rPr lang="en-US" dirty="0" err="1"/>
              <a:t>dL</a:t>
            </a:r>
            <a:r>
              <a:rPr lang="en-US" dirty="0"/>
              <a:t>.</a:t>
            </a:r>
          </a:p>
          <a:p>
            <a:r>
              <a:rPr lang="en-US" dirty="0"/>
              <a:t> Phototherapy is initiated in premature infants when bilirubin is at lower </a:t>
            </a:r>
            <a:r>
              <a:rPr lang="en-US" dirty="0" smtClean="0"/>
              <a:t>levels</a:t>
            </a:r>
            <a:endParaRPr lang="en-US" dirty="0"/>
          </a:p>
        </p:txBody>
      </p:sp>
    </p:spTree>
    <p:extLst>
      <p:ext uri="{BB962C8B-B14F-4D97-AF65-F5344CB8AC3E}">
        <p14:creationId xmlns:p14="http://schemas.microsoft.com/office/powerpoint/2010/main" val="182558600"/>
      </p:ext>
    </p:extLst>
  </p:cSld>
  <p:clrMapOvr>
    <a:masterClrMapping/>
  </p:clrMapOvr>
  <p:transition spd="med">
    <p:randomBar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en-US" b="1" dirty="0" smtClean="0"/>
              <a:t>Bilirubin </a:t>
            </a:r>
            <a:r>
              <a:rPr lang="en-US" b="1" dirty="0"/>
              <a:t>in the skin absorbs light energy, causing several photochemical reactions</a:t>
            </a:r>
            <a:r>
              <a:rPr lang="en-US" b="1" dirty="0" smtClean="0"/>
              <a:t>.</a:t>
            </a:r>
          </a:p>
          <a:p>
            <a:r>
              <a:rPr lang="en-US" b="1" dirty="0" smtClean="0"/>
              <a:t> </a:t>
            </a:r>
            <a:r>
              <a:rPr lang="en-US" b="1" dirty="0"/>
              <a:t>One major product from phototherapy is a result of a reversible photo-isomerization reaction converting the toxic native unconjugated 4Z, 15Z-bilirubin into an unconjugated </a:t>
            </a:r>
            <a:r>
              <a:rPr lang="en-US" b="1" dirty="0" err="1"/>
              <a:t>configurational</a:t>
            </a:r>
            <a:r>
              <a:rPr lang="en-US" b="1" dirty="0"/>
              <a:t> isomer 4Z,15E-bilirubin, </a:t>
            </a:r>
            <a:endParaRPr lang="en-US" b="1" dirty="0" smtClean="0"/>
          </a:p>
          <a:p>
            <a:r>
              <a:rPr lang="en-US" b="1" dirty="0" smtClean="0"/>
              <a:t>which </a:t>
            </a:r>
            <a:r>
              <a:rPr lang="en-US" b="1" dirty="0"/>
              <a:t>can then be excreted in bile without conjugation</a:t>
            </a:r>
            <a:r>
              <a:rPr lang="en-US" b="1" dirty="0" smtClean="0"/>
              <a:t>.).</a:t>
            </a:r>
            <a:endParaRPr lang="ar-IQ" dirty="0"/>
          </a:p>
        </p:txBody>
      </p:sp>
    </p:spTree>
    <p:extLst>
      <p:ext uri="{BB962C8B-B14F-4D97-AF65-F5344CB8AC3E}">
        <p14:creationId xmlns:p14="http://schemas.microsoft.com/office/powerpoint/2010/main" val="2538761127"/>
      </p:ext>
    </p:extLst>
  </p:cSld>
  <p:clrMapOvr>
    <a:masterClrMapping/>
  </p:clrMapOvr>
  <p:transition spd="med">
    <p:randomBar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en-US" dirty="0"/>
              <a:t>The other major product from phototherapy is </a:t>
            </a:r>
            <a:r>
              <a:rPr lang="en-US" dirty="0" err="1"/>
              <a:t>lumirubin</a:t>
            </a:r>
            <a:r>
              <a:rPr lang="en-US" dirty="0"/>
              <a:t>, which is an irreversible structural isomer converted from native bilirubin and can be excreted by the kidneys in the unconjugated state. Bilirubin absorbs light maximally in the blue range (420–470 nm</a:t>
            </a:r>
            <a:endParaRPr lang="ar-IQ" dirty="0"/>
          </a:p>
        </p:txBody>
      </p:sp>
    </p:spTree>
    <p:extLst>
      <p:ext uri="{BB962C8B-B14F-4D97-AF65-F5344CB8AC3E}">
        <p14:creationId xmlns:p14="http://schemas.microsoft.com/office/powerpoint/2010/main" val="406163313"/>
      </p:ext>
    </p:extLst>
  </p:cSld>
  <p:clrMapOvr>
    <a:masterClrMapping/>
  </p:clrMapOvr>
  <p:transition spd="med">
    <p:randomBar dir="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3465942"/>
              </p:ext>
            </p:extLst>
          </p:nvPr>
        </p:nvGraphicFramePr>
        <p:xfrm>
          <a:off x="705053" y="2420888"/>
          <a:ext cx="7827387" cy="3311394"/>
        </p:xfrm>
        <a:graphic>
          <a:graphicData uri="http://schemas.openxmlformats.org/drawingml/2006/table">
            <a:tbl>
              <a:tblPr>
                <a:tableStyleId>{AF606853-7671-496A-8E4F-DF71F8EC918B}</a:tableStyleId>
              </a:tblPr>
              <a:tblGrid>
                <a:gridCol w="2609129"/>
                <a:gridCol w="2609129"/>
                <a:gridCol w="2609129"/>
              </a:tblGrid>
              <a:tr h="551899">
                <a:tc>
                  <a:txBody>
                    <a:bodyPr/>
                    <a:lstStyle/>
                    <a:p>
                      <a:pPr algn="ctr"/>
                      <a:r>
                        <a:rPr lang="en-GB" sz="2000" b="1" dirty="0">
                          <a:effectLst>
                            <a:outerShdw blurRad="38100" dist="38100" dir="2700000" algn="tl">
                              <a:srgbClr val="000000">
                                <a:alpha val="43137"/>
                              </a:srgbClr>
                            </a:outerShdw>
                          </a:effectLst>
                        </a:rPr>
                        <a:t>BIRTHWEIGHT (g)</a:t>
                      </a:r>
                    </a:p>
                  </a:txBody>
                  <a:tcPr marL="19050" marR="19050" marT="19050" marB="1905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a:r>
                        <a:rPr lang="en-GB" sz="2000" b="1" dirty="0">
                          <a:effectLst>
                            <a:outerShdw blurRad="38100" dist="38100" dir="2700000" algn="tl">
                              <a:srgbClr val="000000">
                                <a:alpha val="43137"/>
                              </a:srgbClr>
                            </a:outerShdw>
                          </a:effectLst>
                        </a:rPr>
                        <a:t>UNCOMPLICATED</a:t>
                      </a:r>
                    </a:p>
                  </a:txBody>
                  <a:tcPr marL="19050" marR="19050" marT="19050" marB="1905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a:r>
                        <a:rPr lang="en-GB" sz="2000" b="1" dirty="0">
                          <a:effectLst>
                            <a:outerShdw blurRad="38100" dist="38100" dir="2700000" algn="tl">
                              <a:srgbClr val="000000">
                                <a:alpha val="43137"/>
                              </a:srgbClr>
                            </a:outerShdw>
                          </a:effectLst>
                        </a:rPr>
                        <a:t>COMPLICATED</a:t>
                      </a:r>
                      <a:r>
                        <a:rPr lang="en-GB" sz="2000" b="1" baseline="30000" dirty="0">
                          <a:effectLst>
                            <a:outerShdw blurRad="38100" dist="38100" dir="2700000" algn="tl">
                              <a:srgbClr val="000000">
                                <a:alpha val="43137"/>
                              </a:srgbClr>
                            </a:outerShdw>
                          </a:effectLst>
                        </a:rPr>
                        <a:t>[*]</a:t>
                      </a:r>
                      <a:endParaRPr lang="en-GB" sz="2000" b="1" dirty="0">
                        <a:effectLst>
                          <a:outerShdw blurRad="38100" dist="38100" dir="2700000" algn="tl">
                            <a:srgbClr val="000000">
                              <a:alpha val="43137"/>
                            </a:srgbClr>
                          </a:outerShdw>
                        </a:effectLst>
                      </a:endParaRPr>
                    </a:p>
                  </a:txBody>
                  <a:tcPr marL="19050" marR="19050" marT="19050" marB="1905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551899">
                <a:tc>
                  <a:txBody>
                    <a:bodyPr/>
                    <a:lstStyle/>
                    <a:p>
                      <a:pPr algn="l"/>
                      <a:r>
                        <a:rPr lang="ar-IQ" sz="2400" dirty="0">
                          <a:effectLst/>
                        </a:rPr>
                        <a:t>&lt;1,000</a:t>
                      </a:r>
                      <a:endParaRPr lang="ar-IQ" sz="2400" b="1" dirty="0">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a:effectLst/>
                        </a:rPr>
                        <a:t>12–13</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a:effectLst/>
                        </a:rPr>
                        <a:t>10–12</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551899">
                <a:tc>
                  <a:txBody>
                    <a:bodyPr/>
                    <a:lstStyle/>
                    <a:p>
                      <a:pPr algn="l"/>
                      <a:r>
                        <a:rPr lang="ar-IQ" sz="2400">
                          <a:effectLst/>
                        </a:rPr>
                        <a:t>1,000–1,250</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a:effectLst/>
                        </a:rPr>
                        <a:t>12–14</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a:effectLst/>
                        </a:rPr>
                        <a:t>10–12</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551899">
                <a:tc>
                  <a:txBody>
                    <a:bodyPr/>
                    <a:lstStyle/>
                    <a:p>
                      <a:pPr algn="l"/>
                      <a:r>
                        <a:rPr lang="ar-IQ" sz="2400">
                          <a:effectLst/>
                        </a:rPr>
                        <a:t>1,251–1,499</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a:effectLst/>
                        </a:rPr>
                        <a:t>14–16</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dirty="0">
                          <a:effectLst/>
                        </a:rPr>
                        <a:t>12–14</a:t>
                      </a:r>
                      <a:endParaRPr lang="ar-IQ" sz="2400" b="1" dirty="0">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551899">
                <a:tc>
                  <a:txBody>
                    <a:bodyPr/>
                    <a:lstStyle/>
                    <a:p>
                      <a:pPr algn="l"/>
                      <a:r>
                        <a:rPr lang="ar-IQ" sz="2400">
                          <a:effectLst/>
                        </a:rPr>
                        <a:t>1,500–1,999</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a:effectLst/>
                        </a:rPr>
                        <a:t>16–20</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a:effectLst/>
                        </a:rPr>
                        <a:t>15–17</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551899">
                <a:tc>
                  <a:txBody>
                    <a:bodyPr/>
                    <a:lstStyle/>
                    <a:p>
                      <a:pPr algn="l"/>
                      <a:r>
                        <a:rPr lang="ar-IQ" sz="2400">
                          <a:effectLst/>
                        </a:rPr>
                        <a:t>2,000–2,500</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a:effectLst/>
                        </a:rPr>
                        <a:t>20–22</a:t>
                      </a:r>
                      <a:endParaRPr lang="ar-IQ" sz="2400" b="1">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l"/>
                      <a:r>
                        <a:rPr lang="ar-IQ" sz="2400" dirty="0">
                          <a:effectLst/>
                        </a:rPr>
                        <a:t>18–20</a:t>
                      </a:r>
                      <a:endParaRPr lang="ar-IQ" sz="2400" b="1" dirty="0">
                        <a:effectLst/>
                      </a:endParaRPr>
                    </a:p>
                  </a:txBody>
                  <a:tcPr marL="19050" marR="19050" marT="19050" marB="19050">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192788" y="834579"/>
            <a:ext cx="69796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ar-IQ"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Suggested Maximal Indirect Serum Bilirubin Concentrations (mg/dL) in Preterm Infants</a:t>
            </a:r>
          </a:p>
        </p:txBody>
      </p:sp>
    </p:spTree>
    <p:extLst>
      <p:ext uri="{BB962C8B-B14F-4D97-AF65-F5344CB8AC3E}">
        <p14:creationId xmlns:p14="http://schemas.microsoft.com/office/powerpoint/2010/main" val="1249885020"/>
      </p:ext>
    </p:extLst>
  </p:cSld>
  <p:clrMapOvr>
    <a:masterClrMapping/>
  </p:clrMapOvr>
  <p:transition spd="med">
    <p:randomBar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en-US" dirty="0"/>
              <a:t>Phototherapy is usually started at 50–70% of the maximal indirect level</a:t>
            </a:r>
            <a:r>
              <a:rPr lang="en-US" dirty="0" smtClean="0"/>
              <a:t>.</a:t>
            </a:r>
          </a:p>
          <a:p>
            <a:r>
              <a:rPr lang="en-US" dirty="0" smtClean="0"/>
              <a:t> </a:t>
            </a:r>
            <a:r>
              <a:rPr lang="en-US" dirty="0"/>
              <a:t>If values greatly exceed this level, if phototherapy is unsuccessful in reducing the maximal bilirubin level, or if signs of kernicterus are evident, exchange transfusion is indicated.</a:t>
            </a:r>
          </a:p>
          <a:p>
            <a:endParaRPr lang="ar-IQ" dirty="0"/>
          </a:p>
        </p:txBody>
      </p:sp>
    </p:spTree>
    <p:extLst>
      <p:ext uri="{BB962C8B-B14F-4D97-AF65-F5344CB8AC3E}">
        <p14:creationId xmlns:p14="http://schemas.microsoft.com/office/powerpoint/2010/main" val="2408923596"/>
      </p:ext>
    </p:extLst>
  </p:cSld>
  <p:clrMapOvr>
    <a:masterClrMapping/>
  </p:clrMapOvr>
  <p:transition spd="med">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260648"/>
            <a:ext cx="6326187" cy="5865515"/>
          </a:xfrm>
        </p:spPr>
        <p:txBody>
          <a:bodyPr/>
          <a:lstStyle/>
          <a:p>
            <a:r>
              <a:rPr lang="en-US" dirty="0" smtClean="0"/>
              <a:t>Serum </a:t>
            </a:r>
            <a:r>
              <a:rPr lang="en-US" dirty="0"/>
              <a:t>bilirubin levels and hematocrit should be monitored every 4–8 </a:t>
            </a:r>
            <a:r>
              <a:rPr lang="en-US" dirty="0" err="1"/>
              <a:t>hr</a:t>
            </a:r>
            <a:r>
              <a:rPr lang="en-US" dirty="0"/>
              <a:t> in infants with hemolytic disease or those with bilirubin levels near toxic range for the individual infant. </a:t>
            </a:r>
            <a:endParaRPr lang="en-US" dirty="0" smtClean="0"/>
          </a:p>
          <a:p>
            <a:r>
              <a:rPr lang="en-US" dirty="0" smtClean="0"/>
              <a:t>Others</a:t>
            </a:r>
            <a:r>
              <a:rPr lang="en-US" dirty="0"/>
              <a:t>, particularly older infants, may be monitored less frequently</a:t>
            </a:r>
            <a:r>
              <a:rPr lang="en-US" dirty="0" smtClean="0"/>
              <a:t>.</a:t>
            </a:r>
          </a:p>
          <a:p>
            <a:r>
              <a:rPr lang="en-US" dirty="0" smtClean="0"/>
              <a:t> </a:t>
            </a:r>
            <a:r>
              <a:rPr lang="en-US" dirty="0"/>
              <a:t>Serum bilirubin monitoring should continue for at least 24 </a:t>
            </a:r>
            <a:r>
              <a:rPr lang="en-US" dirty="0" err="1"/>
              <a:t>hr</a:t>
            </a:r>
            <a:r>
              <a:rPr lang="en-US" dirty="0"/>
              <a:t> after cessation of phototherapy in patients with hemolytic disease because unexpected rises in bilirubin may occur and require further treatment.</a:t>
            </a:r>
            <a:endParaRPr lang="ar-IQ" dirty="0"/>
          </a:p>
        </p:txBody>
      </p:sp>
    </p:spTree>
    <p:extLst>
      <p:ext uri="{BB962C8B-B14F-4D97-AF65-F5344CB8AC3E}">
        <p14:creationId xmlns:p14="http://schemas.microsoft.com/office/powerpoint/2010/main" val="830937665"/>
      </p:ext>
    </p:extLst>
  </p:cSld>
  <p:clrMapOvr>
    <a:masterClrMapping/>
  </p:clrMapOvr>
  <p:transition spd="med">
    <p:randomBar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3988" y="515813"/>
            <a:ext cx="6326187" cy="5793507"/>
          </a:xfrm>
        </p:spPr>
        <p:txBody>
          <a:bodyPr/>
          <a:lstStyle/>
          <a:p>
            <a:pPr>
              <a:buSzPct val="100000"/>
              <a:buBlip>
                <a:blip r:embed="rId3"/>
              </a:buBlip>
            </a:pPr>
            <a:r>
              <a:rPr lang="en-US" dirty="0"/>
              <a:t>Skin color cannot be relied on for evaluating the effectiveness of phototherapy; </a:t>
            </a:r>
            <a:endParaRPr lang="en-US" dirty="0" smtClean="0"/>
          </a:p>
          <a:p>
            <a:pPr marL="400050" lvl="1" indent="0">
              <a:buSzPct val="100000"/>
              <a:buNone/>
            </a:pPr>
            <a:r>
              <a:rPr lang="en-US" dirty="0" smtClean="0"/>
              <a:t>the </a:t>
            </a:r>
            <a:r>
              <a:rPr lang="en-US" dirty="0"/>
              <a:t>skin of babies exposed to light may appear to be almost without jaundice in the presence of marked </a:t>
            </a:r>
            <a:r>
              <a:rPr lang="en-US" dirty="0" err="1"/>
              <a:t>hyperbilirubinemia</a:t>
            </a:r>
            <a:r>
              <a:rPr lang="en-US" dirty="0"/>
              <a:t>. </a:t>
            </a:r>
            <a:endParaRPr lang="en-US" dirty="0" smtClean="0"/>
          </a:p>
          <a:p>
            <a:pPr>
              <a:buSzPct val="100000"/>
              <a:buBlip>
                <a:blip r:embed="rId3"/>
              </a:buBlip>
            </a:pPr>
            <a:r>
              <a:rPr lang="en-US" dirty="0" smtClean="0"/>
              <a:t>Although </a:t>
            </a:r>
            <a:r>
              <a:rPr lang="en-US" dirty="0"/>
              <a:t>not necessary for all affected infants, intravenous fluid supplementation added to oral feedings may be beneficial in dehydrated patients or those with high bilirubin levels nearing exchange transfusion.</a:t>
            </a:r>
          </a:p>
          <a:p>
            <a:pPr>
              <a:buSzPct val="100000"/>
              <a:buBlip>
                <a:blip r:embed="rId3"/>
              </a:buBlip>
            </a:pPr>
            <a:r>
              <a:rPr lang="en-US" dirty="0"/>
              <a:t>Dark skin does not reduce the efficacy of phototherapy. </a:t>
            </a:r>
            <a:endParaRPr lang="ar-IQ" dirty="0"/>
          </a:p>
          <a:p>
            <a:pPr>
              <a:buSzPct val="100000"/>
              <a:buBlip>
                <a:blip r:embed="rId3"/>
              </a:buBlip>
            </a:pPr>
            <a:endParaRPr lang="ar-IQ" dirty="0"/>
          </a:p>
        </p:txBody>
      </p:sp>
      <p:sp>
        <p:nvSpPr>
          <p:cNvPr id="6" name="TextBox 5"/>
          <p:cNvSpPr txBox="1"/>
          <p:nvPr/>
        </p:nvSpPr>
        <p:spPr>
          <a:xfrm>
            <a:off x="539552" y="332656"/>
            <a:ext cx="1598258" cy="844808"/>
          </a:xfrm>
          <a:prstGeom prst="foldedCorner">
            <a:avLst/>
          </a:prstGeom>
          <a:noFill/>
          <a:ln>
            <a:solidFill>
              <a:schemeClr val="tx1"/>
            </a:solidFill>
          </a:ln>
        </p:spPr>
        <p:txBody>
          <a:bodyPr wrap="none" rtlCol="1">
            <a:spAutoFit/>
          </a:bodyPr>
          <a:lstStyle/>
          <a:p>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NOTES</a:t>
            </a:r>
            <a:endParaRPr lang="ar-IQ"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788874686"/>
      </p:ext>
    </p:extLst>
  </p:cSld>
  <p:clrMapOvr>
    <a:masterClrMapping/>
  </p:clrMapOvr>
  <p:transition spd="med">
    <p:randomBar dir="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249358297"/>
              </p:ext>
            </p:extLst>
          </p:nvPr>
        </p:nvGraphicFramePr>
        <p:xfrm>
          <a:off x="2627784" y="116633"/>
          <a:ext cx="6264696" cy="6480716"/>
        </p:xfrm>
        <a:graphic>
          <a:graphicData uri="http://schemas.openxmlformats.org/drawingml/2006/table">
            <a:tbl>
              <a:tblPr firstRow="1" bandRow="1">
                <a:tableStyleId>{AF606853-7671-496A-8E4F-DF71F8EC918B}</a:tableStyleId>
              </a:tblPr>
              <a:tblGrid>
                <a:gridCol w="6264696"/>
              </a:tblGrid>
              <a:tr h="736445">
                <a:tc>
                  <a:txBody>
                    <a:bodyPr/>
                    <a:lstStyle/>
                    <a:p>
                      <a:pPr marL="0" indent="0" algn="ctr">
                        <a:buFont typeface="Arial" pitchFamily="34" charset="0"/>
                        <a:buNone/>
                      </a:pPr>
                      <a:r>
                        <a:rPr lang="en-US" sz="2400" dirty="0" smtClean="0">
                          <a:effectLst>
                            <a:outerShdw blurRad="38100" dist="38100" dir="2700000" algn="tl">
                              <a:srgbClr val="000000">
                                <a:alpha val="43137"/>
                              </a:srgbClr>
                            </a:outerShdw>
                          </a:effectLst>
                        </a:rPr>
                        <a:t>Complications of phototherapy </a:t>
                      </a:r>
                      <a:endParaRPr lang="en-US" sz="2400" dirty="0">
                        <a:effectLst>
                          <a:outerShdw blurRad="38100" dist="38100" dir="2700000" algn="tl">
                            <a:srgbClr val="000000">
                              <a:alpha val="43137"/>
                            </a:srgbClr>
                          </a:outerShdw>
                        </a:effectLst>
                      </a:endParaRPr>
                    </a:p>
                  </a:txBody>
                  <a:tcPr/>
                </a:tc>
              </a:tr>
              <a:tr h="589156">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increased insensible water loss</a:t>
                      </a:r>
                      <a:endParaRPr lang="en-US" sz="2400" dirty="0">
                        <a:effectLst>
                          <a:outerShdw blurRad="38100" dist="38100" dir="2700000" algn="tl">
                            <a:srgbClr val="000000">
                              <a:alpha val="43137"/>
                            </a:srgbClr>
                          </a:outerShdw>
                        </a:effectLst>
                      </a:endParaRPr>
                    </a:p>
                  </a:txBody>
                  <a:tcPr/>
                </a:tc>
              </a:tr>
              <a:tr h="589156">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diarrhea</a:t>
                      </a:r>
                      <a:endParaRPr lang="en-US" sz="2400" dirty="0">
                        <a:effectLst>
                          <a:outerShdw blurRad="38100" dist="38100" dir="2700000" algn="tl">
                            <a:srgbClr val="000000">
                              <a:alpha val="43137"/>
                            </a:srgbClr>
                          </a:outerShdw>
                        </a:effectLst>
                      </a:endParaRPr>
                    </a:p>
                  </a:txBody>
                  <a:tcPr/>
                </a:tc>
              </a:tr>
              <a:tr h="589156">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dehydration</a:t>
                      </a:r>
                      <a:endParaRPr lang="en-US" sz="2400" dirty="0">
                        <a:effectLst>
                          <a:outerShdw blurRad="38100" dist="38100" dir="2700000" algn="tl">
                            <a:srgbClr val="000000">
                              <a:alpha val="43137"/>
                            </a:srgbClr>
                          </a:outerShdw>
                        </a:effectLst>
                      </a:endParaRPr>
                    </a:p>
                  </a:txBody>
                  <a:tcPr/>
                </a:tc>
              </a:tr>
              <a:tr h="589156">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macular-</a:t>
                      </a:r>
                      <a:r>
                        <a:rPr lang="en-US" sz="2400" dirty="0" err="1" smtClean="0">
                          <a:effectLst>
                            <a:outerShdw blurRad="38100" dist="38100" dir="2700000" algn="tl">
                              <a:srgbClr val="000000">
                                <a:alpha val="43137"/>
                              </a:srgbClr>
                            </a:outerShdw>
                          </a:effectLst>
                        </a:rPr>
                        <a:t>papular</a:t>
                      </a:r>
                      <a:r>
                        <a:rPr lang="en-US" sz="2400" dirty="0" smtClean="0">
                          <a:effectLst>
                            <a:outerShdw blurRad="38100" dist="38100" dir="2700000" algn="tl">
                              <a:srgbClr val="000000">
                                <a:alpha val="43137"/>
                              </a:srgbClr>
                            </a:outerShdw>
                          </a:effectLst>
                        </a:rPr>
                        <a:t> red skin rash</a:t>
                      </a:r>
                      <a:endParaRPr lang="en-US" sz="2400" dirty="0">
                        <a:effectLst>
                          <a:outerShdw blurRad="38100" dist="38100" dir="2700000" algn="tl">
                            <a:srgbClr val="000000">
                              <a:alpha val="43137"/>
                            </a:srgbClr>
                          </a:outerShdw>
                        </a:effectLst>
                      </a:endParaRPr>
                    </a:p>
                  </a:txBody>
                  <a:tcPr/>
                </a:tc>
              </a:tr>
              <a:tr h="589156">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lethargy</a:t>
                      </a:r>
                      <a:endParaRPr lang="en-US" sz="2400" dirty="0">
                        <a:effectLst>
                          <a:outerShdw blurRad="38100" dist="38100" dir="2700000" algn="tl">
                            <a:srgbClr val="000000">
                              <a:alpha val="43137"/>
                            </a:srgbClr>
                          </a:outerShdw>
                        </a:effectLst>
                      </a:endParaRPr>
                    </a:p>
                  </a:txBody>
                  <a:tcPr/>
                </a:tc>
              </a:tr>
              <a:tr h="589156">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masking of cyanosis</a:t>
                      </a:r>
                      <a:endParaRPr lang="en-US" sz="2400" dirty="0">
                        <a:effectLst>
                          <a:outerShdw blurRad="38100" dist="38100" dir="2700000" algn="tl">
                            <a:srgbClr val="000000">
                              <a:alpha val="43137"/>
                            </a:srgbClr>
                          </a:outerShdw>
                        </a:effectLst>
                      </a:endParaRPr>
                    </a:p>
                  </a:txBody>
                  <a:tcPr/>
                </a:tc>
              </a:tr>
              <a:tr h="589156">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nasal obstruction by eye pads</a:t>
                      </a:r>
                      <a:endParaRPr lang="en-US" sz="2400" dirty="0">
                        <a:effectLst>
                          <a:outerShdw blurRad="38100" dist="38100" dir="2700000" algn="tl">
                            <a:srgbClr val="000000">
                              <a:alpha val="43137"/>
                            </a:srgbClr>
                          </a:outerShdw>
                        </a:effectLst>
                      </a:endParaRPr>
                    </a:p>
                  </a:txBody>
                  <a:tcPr/>
                </a:tc>
              </a:tr>
              <a:tr h="589156">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potential for retinal damage</a:t>
                      </a:r>
                      <a:endParaRPr lang="en-US" sz="2400" dirty="0">
                        <a:effectLst>
                          <a:outerShdw blurRad="38100" dist="38100" dir="2700000" algn="tl">
                            <a:srgbClr val="000000">
                              <a:alpha val="43137"/>
                            </a:srgbClr>
                          </a:outerShdw>
                        </a:effectLst>
                      </a:endParaRPr>
                    </a:p>
                  </a:txBody>
                  <a:tcPr/>
                </a:tc>
              </a:tr>
              <a:tr h="1031023">
                <a:tc>
                  <a:txBody>
                    <a:bodyPr/>
                    <a:lstStyle/>
                    <a:p>
                      <a:pPr marL="285750" indent="-285750">
                        <a:buFont typeface="Arial" pitchFamily="34" charset="0"/>
                        <a:buChar char="•"/>
                      </a:pPr>
                      <a:r>
                        <a:rPr lang="en-US" sz="2400" dirty="0" smtClean="0">
                          <a:effectLst>
                            <a:outerShdw blurRad="38100" dist="38100" dir="2700000" algn="tl">
                              <a:srgbClr val="000000">
                                <a:alpha val="43137"/>
                              </a:srgbClr>
                            </a:outerShdw>
                          </a:effectLst>
                        </a:rPr>
                        <a:t>Skin bronzing may be noted in infants with direct-reacting </a:t>
                      </a:r>
                      <a:r>
                        <a:rPr lang="en-US" sz="2400" dirty="0" err="1" smtClean="0">
                          <a:effectLst>
                            <a:outerShdw blurRad="38100" dist="38100" dir="2700000" algn="tl">
                              <a:srgbClr val="000000">
                                <a:alpha val="43137"/>
                              </a:srgbClr>
                            </a:outerShdw>
                          </a:effectLst>
                        </a:rPr>
                        <a:t>hyperbilirubinemia</a:t>
                      </a:r>
                      <a:endParaRPr lang="en-US" sz="2400" dirty="0">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547709851"/>
      </p:ext>
    </p:extLst>
  </p:cSld>
  <p:clrMapOvr>
    <a:masterClrMapping/>
  </p:clrMapOvr>
  <p:transition spd="med">
    <p:randomBar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54" y="260648"/>
            <a:ext cx="4444454" cy="11430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Exchange transfusion </a:t>
            </a:r>
          </a:p>
        </p:txBody>
      </p:sp>
      <p:sp>
        <p:nvSpPr>
          <p:cNvPr id="3" name="Content Placeholder 2"/>
          <p:cNvSpPr>
            <a:spLocks noGrp="1"/>
          </p:cNvSpPr>
          <p:nvPr>
            <p:ph idx="1"/>
          </p:nvPr>
        </p:nvSpPr>
        <p:spPr/>
        <p:txBody>
          <a:bodyPr/>
          <a:lstStyle/>
          <a:p>
            <a:r>
              <a:rPr lang="en-US" dirty="0" smtClean="0"/>
              <a:t>usually </a:t>
            </a:r>
            <a:r>
              <a:rPr lang="en-US" dirty="0"/>
              <a:t>is reserved for infants with dangerously high indirect bilirubin levels who are at risk for kernicterus. </a:t>
            </a:r>
            <a:endParaRPr lang="en-US" dirty="0" smtClean="0"/>
          </a:p>
          <a:p>
            <a:r>
              <a:rPr lang="en-US" dirty="0" smtClean="0"/>
              <a:t>As </a:t>
            </a:r>
            <a:r>
              <a:rPr lang="en-US" dirty="0"/>
              <a:t>a rule of thumb, a level of 20 mg/</a:t>
            </a:r>
            <a:r>
              <a:rPr lang="en-US" dirty="0" err="1"/>
              <a:t>dL</a:t>
            </a:r>
            <a:r>
              <a:rPr lang="en-US" dirty="0"/>
              <a:t> for indirect-reacting bilirubin is the "exchange number" for infants with hemolysis who weigh more than 2000 g</a:t>
            </a:r>
            <a:r>
              <a:rPr lang="en-US" dirty="0" smtClean="0"/>
              <a:t>.</a:t>
            </a:r>
          </a:p>
          <a:p>
            <a:r>
              <a:rPr lang="en-US" dirty="0" smtClean="0"/>
              <a:t> </a:t>
            </a:r>
            <a:r>
              <a:rPr lang="en-US" dirty="0"/>
              <a:t>Asymptomatic infants with physiologic or breast milk jaundice may not require exchange transfusion, unless the indirect bilirubin level exceeds 25 mg/</a:t>
            </a:r>
            <a:r>
              <a:rPr lang="en-US" dirty="0" err="1"/>
              <a:t>dL</a:t>
            </a:r>
            <a:r>
              <a:rPr lang="en-US" dirty="0"/>
              <a:t>. </a:t>
            </a:r>
            <a:endParaRPr lang="en-US" dirty="0" smtClean="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789836730"/>
      </p:ext>
    </p:extLst>
  </p:cSld>
  <p:clrMapOvr>
    <a:masterClrMapping/>
  </p:clrMapOvr>
  <p:transition spd="med">
    <p:randomBar dir="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50704" y="2564904"/>
            <a:ext cx="5985792" cy="1296144"/>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IQ"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2712740" y="216024"/>
            <a:ext cx="6336704" cy="7533456"/>
          </a:xfrm>
        </p:spPr>
        <p:txBody>
          <a:bodyPr/>
          <a:lstStyle/>
          <a:p>
            <a:endParaRPr lang="en-US" dirty="0" smtClean="0"/>
          </a:p>
          <a:p>
            <a:r>
              <a:rPr lang="en-US" dirty="0" smtClean="0"/>
              <a:t>The </a:t>
            </a:r>
            <a:r>
              <a:rPr lang="en-US" dirty="0"/>
              <a:t>exchangeable level of indirect bilirubin for other infants may be estimated by </a:t>
            </a:r>
            <a:r>
              <a:rPr lang="en-US" dirty="0" smtClean="0"/>
              <a:t>calculating</a:t>
            </a:r>
          </a:p>
          <a:p>
            <a:endParaRPr lang="en-US" sz="28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endParaRPr lang="en-US" sz="28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marL="0" indent="0">
              <a:buNone/>
            </a:pPr>
            <a:r>
              <a:rPr lang="en-US" sz="28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10</a:t>
            </a:r>
            <a:r>
              <a:rPr lang="en-US" sz="28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of the birth weight in </a:t>
            </a:r>
            <a:r>
              <a:rPr lang="en-US" sz="28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grams</a:t>
            </a:r>
          </a:p>
          <a:p>
            <a:endParaRPr lang="en-US" dirty="0" smtClean="0"/>
          </a:p>
          <a:p>
            <a:endParaRPr lang="en-US" dirty="0"/>
          </a:p>
          <a:p>
            <a:pPr marL="0" indent="0">
              <a:buNone/>
            </a:pPr>
            <a:endParaRPr lang="en-US" dirty="0"/>
          </a:p>
          <a:p>
            <a:r>
              <a:rPr lang="en-US" dirty="0" smtClean="0"/>
              <a:t>the </a:t>
            </a:r>
            <a:r>
              <a:rPr lang="en-US" dirty="0"/>
              <a:t>level in an infant weighing 1500 g would be 15 mg/</a:t>
            </a:r>
            <a:r>
              <a:rPr lang="en-US" dirty="0" err="1"/>
              <a:t>dL</a:t>
            </a:r>
            <a:r>
              <a:rPr lang="en-US" dirty="0"/>
              <a:t>. Infants weighing less than 1000 g usually do not require an exchange transfusion until the bilirubin level exceeds 10 mg/</a:t>
            </a:r>
            <a:r>
              <a:rPr lang="en-US" dirty="0" err="1"/>
              <a:t>dL</a:t>
            </a:r>
            <a:r>
              <a:rPr lang="en-US" dirty="0"/>
              <a:t>.  </a:t>
            </a:r>
          </a:p>
          <a:p>
            <a:endParaRPr lang="en-US" dirty="0"/>
          </a:p>
        </p:txBody>
      </p:sp>
    </p:spTree>
    <p:extLst>
      <p:ext uri="{BB962C8B-B14F-4D97-AF65-F5344CB8AC3E}">
        <p14:creationId xmlns:p14="http://schemas.microsoft.com/office/powerpoint/2010/main" val="3446248831"/>
      </p:ext>
    </p:extLst>
  </p:cSld>
  <p:clrMapOvr>
    <a:masterClrMapping/>
  </p:clrMapOvr>
  <p:transition spd="med">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rtlCol="0">
            <a:normAutofit fontScale="77500" lnSpcReduction="20000"/>
          </a:bodyPr>
          <a:lstStyle/>
          <a:p>
            <a:pPr marL="365760" indent="-256032" fontAlgn="auto">
              <a:spcAft>
                <a:spcPts val="0"/>
              </a:spcAft>
              <a:buClr>
                <a:schemeClr val="accent3"/>
              </a:buClr>
              <a:buFont typeface="Arial" pitchFamily="34" charset="0"/>
              <a:buChar char="•"/>
              <a:defRPr/>
            </a:pPr>
            <a:r>
              <a:rPr lang="en-US" dirty="0"/>
              <a:t>Hepatic conjugation results in the production of bilirubin </a:t>
            </a:r>
            <a:r>
              <a:rPr lang="en-US" dirty="0" err="1"/>
              <a:t>diglucuronide</a:t>
            </a:r>
            <a:r>
              <a:rPr lang="en-US" dirty="0"/>
              <a:t>, which is water soluble and capable of biliary and renal excretion. The enzyme </a:t>
            </a:r>
            <a:r>
              <a:rPr lang="en-US" dirty="0" err="1"/>
              <a:t>glucuronosyltransferase</a:t>
            </a:r>
            <a:r>
              <a:rPr lang="en-US" dirty="0"/>
              <a:t> represents the rate-limiting step of bilirubin </a:t>
            </a:r>
            <a:r>
              <a:rPr lang="en-US" dirty="0" smtClean="0"/>
              <a:t>conjugation</a:t>
            </a:r>
          </a:p>
          <a:p>
            <a:pPr marL="365760" indent="-256032" fontAlgn="auto">
              <a:spcAft>
                <a:spcPts val="0"/>
              </a:spcAft>
              <a:buClr>
                <a:schemeClr val="accent3"/>
              </a:buClr>
              <a:buFont typeface="Arial" pitchFamily="34" charset="0"/>
              <a:buChar char="•"/>
              <a:defRPr/>
            </a:pPr>
            <a:r>
              <a:rPr lang="en-US" dirty="0"/>
              <a:t>Most conjugated bilirubin is excreted through the bile into the small intestine and eliminated in the stool. Some bilirubin may undergo hydrolysis back to the unconjugated fraction by intestinal </a:t>
            </a:r>
            <a:r>
              <a:rPr lang="en-US" dirty="0" err="1"/>
              <a:t>glucuronidase</a:t>
            </a:r>
            <a:r>
              <a:rPr lang="en-US" dirty="0"/>
              <a:t>, however, and may be reabsorbed (</a:t>
            </a:r>
            <a:r>
              <a:rPr lang="en-US" dirty="0" err="1"/>
              <a:t>enterohepatic</a:t>
            </a:r>
            <a:r>
              <a:rPr lang="en-US" dirty="0"/>
              <a:t> recirculation). In addition, bacteria in the neonatal intestine convert bilirubin to </a:t>
            </a:r>
            <a:r>
              <a:rPr lang="en-US" dirty="0" err="1"/>
              <a:t>urobilinogen</a:t>
            </a:r>
            <a:r>
              <a:rPr lang="en-US" dirty="0"/>
              <a:t> and </a:t>
            </a:r>
            <a:r>
              <a:rPr lang="en-US" dirty="0" err="1"/>
              <a:t>stercobilinogen</a:t>
            </a:r>
            <a:r>
              <a:rPr lang="en-US" dirty="0"/>
              <a:t>, which are excreted in urine and stool and usually limit bilirubin reabsorption. Delayed passage of meconium, which contains bilirubin, also may contribute to the </a:t>
            </a:r>
            <a:r>
              <a:rPr lang="en-US" dirty="0" err="1"/>
              <a:t>enterohepatic</a:t>
            </a:r>
            <a:r>
              <a:rPr lang="en-US" dirty="0"/>
              <a:t> recirculation of bilirubin.</a:t>
            </a:r>
          </a:p>
        </p:txBody>
      </p:sp>
    </p:spTree>
  </p:cSld>
  <p:clrMapOvr>
    <a:masterClrMapping/>
  </p:clrMapOvr>
  <p:transition spd="med">
    <p:randomBar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Small infusions of </a:t>
            </a:r>
            <a:r>
              <a:rPr lang="en-US" dirty="0" smtClean="0"/>
              <a:t> fresh whole </a:t>
            </a:r>
            <a:r>
              <a:rPr lang="en-US" dirty="0"/>
              <a:t>blood </a:t>
            </a:r>
            <a:r>
              <a:rPr lang="en-US" dirty="0" err="1"/>
              <a:t>crossmatched</a:t>
            </a:r>
            <a:r>
              <a:rPr lang="en-US" dirty="0"/>
              <a:t> with that of the mother and infant </a:t>
            </a:r>
            <a:endParaRPr lang="en-US" dirty="0" smtClean="0"/>
          </a:p>
          <a:p>
            <a:r>
              <a:rPr lang="en-US" dirty="0" smtClean="0"/>
              <a:t>are </a:t>
            </a:r>
            <a:r>
              <a:rPr lang="en-US" dirty="0"/>
              <a:t>alternated with withdrawals of an equivalent quantity of the infant's blood, which is discarded. </a:t>
            </a:r>
            <a:endParaRPr lang="en-US" dirty="0" smtClean="0"/>
          </a:p>
          <a:p>
            <a:r>
              <a:rPr lang="en-US" dirty="0" smtClean="0"/>
              <a:t>Depending </a:t>
            </a:r>
            <a:r>
              <a:rPr lang="en-US" dirty="0"/>
              <a:t>on the size of the infant, aliquots of 5 to 20 mL per cycle are withdrawn and infused, </a:t>
            </a:r>
            <a:endParaRPr lang="en-US" dirty="0" smtClean="0"/>
          </a:p>
          <a:p>
            <a:r>
              <a:rPr lang="en-US" dirty="0" smtClean="0"/>
              <a:t>with </a:t>
            </a:r>
            <a:r>
              <a:rPr lang="en-US" dirty="0"/>
              <a:t>the total procedure lasting 45 to </a:t>
            </a:r>
            <a:r>
              <a:rPr lang="en-US" dirty="0" smtClean="0"/>
              <a:t>60 minutes</a:t>
            </a:r>
            <a:r>
              <a:rPr lang="en-US" dirty="0"/>
              <a:t>. </a:t>
            </a:r>
          </a:p>
        </p:txBody>
      </p:sp>
    </p:spTree>
    <p:extLst>
      <p:ext uri="{BB962C8B-B14F-4D97-AF65-F5344CB8AC3E}">
        <p14:creationId xmlns:p14="http://schemas.microsoft.com/office/powerpoint/2010/main" val="653618472"/>
      </p:ext>
    </p:extLst>
  </p:cSld>
  <p:clrMapOvr>
    <a:masterClrMapping/>
  </p:clrMapOvr>
  <p:transition spd="med">
    <p:randomBar dir="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15816" y="2852936"/>
            <a:ext cx="5264224" cy="122413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The total amount of blood exchanged is equal to twice the infant's blood volume, calculated as:</a:t>
            </a:r>
          </a:p>
          <a:p>
            <a:endParaRPr lang="en-US" dirty="0" smtClean="0"/>
          </a:p>
          <a:p>
            <a:pPr marL="0" indent="0">
              <a:buNone/>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Weight (kg) X 85 ml/kg  X 2</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17058201"/>
      </p:ext>
    </p:extLst>
  </p:cSld>
  <p:clrMapOvr>
    <a:masterClrMapping/>
  </p:clrMapOvr>
  <p:transition spd="med">
    <p:randomBar dir="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volume should remove 85% of the infant's RBCs (the source of bilirubin), maternal </a:t>
            </a:r>
            <a:r>
              <a:rPr lang="en-US" dirty="0" smtClean="0"/>
              <a:t>antibodies. </a:t>
            </a:r>
          </a:p>
          <a:p>
            <a:endParaRPr lang="en-US" dirty="0" smtClean="0"/>
          </a:p>
          <a:p>
            <a:r>
              <a:rPr lang="en-US" dirty="0" smtClean="0"/>
              <a:t>The </a:t>
            </a:r>
            <a:r>
              <a:rPr lang="en-US" dirty="0"/>
              <a:t>exchange transfusion usually is performed through an umbilical venous </a:t>
            </a:r>
            <a:r>
              <a:rPr lang="en-US" dirty="0" smtClean="0"/>
              <a:t> </a:t>
            </a:r>
          </a:p>
          <a:p>
            <a:pPr marL="0" indent="0">
              <a:buNone/>
            </a:pPr>
            <a:r>
              <a:rPr lang="en-US" dirty="0" smtClean="0"/>
              <a:t> </a:t>
            </a:r>
            <a:endParaRPr lang="en-US" dirty="0"/>
          </a:p>
        </p:txBody>
      </p:sp>
    </p:spTree>
    <p:extLst>
      <p:ext uri="{BB962C8B-B14F-4D97-AF65-F5344CB8AC3E}">
        <p14:creationId xmlns:p14="http://schemas.microsoft.com/office/powerpoint/2010/main" val="2462709386"/>
      </p:ext>
    </p:extLst>
  </p:cSld>
  <p:clrMapOvr>
    <a:masterClrMapping/>
  </p:clrMapOvr>
  <p:transition spd="med">
    <p:randomBar dir="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level of serum bilirubin immediately after the exchange transfusion declines to levels that are about half of those before the exchange;</a:t>
            </a:r>
          </a:p>
          <a:p>
            <a:r>
              <a:rPr lang="en-US" dirty="0"/>
              <a:t> levels rebound 6 to 8 hours later as a result of continued hemolysis and redistribution of bilirubin from tissue stores.  </a:t>
            </a:r>
          </a:p>
          <a:p>
            <a:endParaRPr lang="en-US" dirty="0"/>
          </a:p>
        </p:txBody>
      </p:sp>
    </p:spTree>
    <p:extLst>
      <p:ext uri="{BB962C8B-B14F-4D97-AF65-F5344CB8AC3E}">
        <p14:creationId xmlns:p14="http://schemas.microsoft.com/office/powerpoint/2010/main" val="296511200"/>
      </p:ext>
    </p:extLst>
  </p:cSld>
  <p:clrMapOvr>
    <a:masterClrMapping/>
  </p:clrMapOvr>
  <p:transition spd="med">
    <p:randomBar dir="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454932"/>
              </p:ext>
            </p:extLst>
          </p:nvPr>
        </p:nvGraphicFramePr>
        <p:xfrm>
          <a:off x="107504" y="1881"/>
          <a:ext cx="9036496" cy="6861028"/>
        </p:xfrm>
        <a:graphic>
          <a:graphicData uri="http://schemas.openxmlformats.org/drawingml/2006/table">
            <a:tbl>
              <a:tblPr rtl="1" firstRow="1" bandRow="1">
                <a:tableStyleId>{08FB837D-C827-4EFA-A057-4D05807E0F7C}</a:tableStyleId>
              </a:tblPr>
              <a:tblGrid>
                <a:gridCol w="3318402"/>
                <a:gridCol w="2975360"/>
                <a:gridCol w="2742734"/>
              </a:tblGrid>
              <a:tr h="360848">
                <a:tc gridSpan="3">
                  <a:txBody>
                    <a:bodyPr/>
                    <a:lstStyle/>
                    <a:p>
                      <a:pPr algn="ctr" rtl="1"/>
                      <a:r>
                        <a:rPr lang="en-US" sz="1800" dirty="0" smtClean="0"/>
                        <a:t>Complications of exchange transfusion</a:t>
                      </a:r>
                      <a:endParaRPr lang="ar-IQ" sz="1800" dirty="0"/>
                    </a:p>
                  </a:txBody>
                  <a:tcPr/>
                </a:tc>
                <a:tc hMerge="1">
                  <a:txBody>
                    <a:bodyPr/>
                    <a:lstStyle/>
                    <a:p>
                      <a:pPr rtl="1"/>
                      <a:endParaRPr lang="ar-IQ" dirty="0"/>
                    </a:p>
                  </a:txBody>
                  <a:tcPr/>
                </a:tc>
                <a:tc hMerge="1">
                  <a:txBody>
                    <a:bodyPr/>
                    <a:lstStyle/>
                    <a:p>
                      <a:pPr rtl="1"/>
                      <a:endParaRPr lang="ar-IQ" dirty="0"/>
                    </a:p>
                  </a:txBody>
                  <a:tcPr/>
                </a:tc>
              </a:tr>
              <a:tr h="305333">
                <a:tc>
                  <a:txBody>
                    <a:bodyPr/>
                    <a:lstStyle/>
                    <a:p>
                      <a:pPr rtl="1"/>
                      <a:endParaRPr lang="en-US" sz="1400" baseline="0" dirty="0" smtClean="0"/>
                    </a:p>
                  </a:txBody>
                  <a:tcPr/>
                </a:tc>
                <a:tc>
                  <a:txBody>
                    <a:bodyPr/>
                    <a:lstStyle/>
                    <a:p>
                      <a:pPr rtl="1"/>
                      <a:r>
                        <a:rPr lang="en-US" sz="1400" dirty="0" smtClean="0"/>
                        <a:t>Graft</a:t>
                      </a:r>
                      <a:r>
                        <a:rPr lang="en-US" sz="1400" baseline="0" dirty="0" smtClean="0"/>
                        <a:t> versus reaction </a:t>
                      </a:r>
                    </a:p>
                  </a:txBody>
                  <a:tcPr/>
                </a:tc>
                <a:tc rowSpan="4">
                  <a:txBody>
                    <a:bodyPr/>
                    <a:lstStyle/>
                    <a:p>
                      <a:pPr rtl="1"/>
                      <a:r>
                        <a:rPr lang="en-US" sz="1400" dirty="0" smtClean="0"/>
                        <a:t>Related</a:t>
                      </a:r>
                      <a:r>
                        <a:rPr lang="en-US" sz="1400" baseline="0" dirty="0" smtClean="0"/>
                        <a:t> to the blood </a:t>
                      </a:r>
                      <a:endParaRPr lang="ar-IQ" sz="1400" dirty="0"/>
                    </a:p>
                  </a:txBody>
                  <a:tcPr anchor="ctr"/>
                </a:tc>
              </a:tr>
              <a:tr h="305333">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400" baseline="0" dirty="0" smtClean="0"/>
                        <a:t>Hepatitis B,C ,HIV,CMV..)</a:t>
                      </a:r>
                    </a:p>
                  </a:txBody>
                  <a:tcPr/>
                </a:tc>
                <a:tc>
                  <a:txBody>
                    <a:bodyPr/>
                    <a:lstStyle/>
                    <a:p>
                      <a:pPr algn="l" rtl="0"/>
                      <a:r>
                        <a:rPr lang="en-US" sz="1400" baseline="0" dirty="0" smtClean="0"/>
                        <a:t>infection  </a:t>
                      </a:r>
                      <a:endParaRPr lang="ar-IQ" sz="1400" dirty="0"/>
                    </a:p>
                  </a:txBody>
                  <a:tcPr/>
                </a:tc>
                <a:tc vMerge="1">
                  <a:txBody>
                    <a:bodyPr/>
                    <a:lstStyle/>
                    <a:p>
                      <a:pPr rtl="1"/>
                      <a:endParaRPr lang="ar-IQ" dirty="0"/>
                    </a:p>
                  </a:txBody>
                  <a:tcPr/>
                </a:tc>
              </a:tr>
              <a:tr h="971515">
                <a:tc>
                  <a:txBody>
                    <a:bodyPr/>
                    <a:lstStyle/>
                    <a:p>
                      <a:pPr rtl="1"/>
                      <a:r>
                        <a:rPr lang="en-US" sz="1400" dirty="0" smtClean="0"/>
                        <a:t>Hypoglycemia</a:t>
                      </a:r>
                    </a:p>
                    <a:p>
                      <a:pPr rtl="1"/>
                      <a:r>
                        <a:rPr lang="en-US" sz="1400" dirty="0" err="1" smtClean="0"/>
                        <a:t>Hypocalcemia</a:t>
                      </a:r>
                      <a:r>
                        <a:rPr lang="en-US" sz="1400" dirty="0" smtClean="0"/>
                        <a:t> </a:t>
                      </a:r>
                    </a:p>
                    <a:p>
                      <a:pPr rtl="1"/>
                      <a:r>
                        <a:rPr lang="en-US" sz="1400" dirty="0" err="1" smtClean="0"/>
                        <a:t>Hypomagnesemia</a:t>
                      </a:r>
                      <a:endParaRPr lang="en-US" sz="1400" dirty="0" smtClean="0"/>
                    </a:p>
                    <a:p>
                      <a:pPr rtl="1"/>
                      <a:r>
                        <a:rPr lang="en-US" sz="1400" dirty="0" smtClean="0"/>
                        <a:t>hyperkalemia</a:t>
                      </a:r>
                      <a:endParaRPr lang="ar-IQ" sz="1400" dirty="0"/>
                    </a:p>
                  </a:txBody>
                  <a:tcPr/>
                </a:tc>
                <a:tc>
                  <a:txBody>
                    <a:bodyPr/>
                    <a:lstStyle/>
                    <a:p>
                      <a:pPr rtl="1"/>
                      <a:r>
                        <a:rPr lang="en-US" sz="1400" baseline="0" dirty="0" smtClean="0"/>
                        <a:t>Metabolic </a:t>
                      </a:r>
                      <a:endParaRPr lang="ar-IQ" sz="1400" dirty="0"/>
                    </a:p>
                  </a:txBody>
                  <a:tcPr/>
                </a:tc>
                <a:tc vMerge="1">
                  <a:txBody>
                    <a:bodyPr/>
                    <a:lstStyle/>
                    <a:p>
                      <a:pPr rtl="1"/>
                      <a:endParaRPr lang="ar-IQ" dirty="0"/>
                    </a:p>
                  </a:txBody>
                  <a:tcPr/>
                </a:tc>
              </a:tr>
              <a:tr h="305333">
                <a:tc>
                  <a:txBody>
                    <a:bodyPr/>
                    <a:lstStyle/>
                    <a:p>
                      <a:pPr rtl="1"/>
                      <a:endParaRPr lang="ar-IQ" sz="1400" dirty="0"/>
                    </a:p>
                  </a:txBody>
                  <a:tcPr/>
                </a:tc>
                <a:tc>
                  <a:txBody>
                    <a:bodyPr/>
                    <a:lstStyle/>
                    <a:p>
                      <a:pPr rtl="1"/>
                      <a:r>
                        <a:rPr lang="en-US" sz="1400" dirty="0" smtClean="0"/>
                        <a:t>Anemia/polycythemia</a:t>
                      </a:r>
                      <a:endParaRPr lang="ar-IQ" sz="1400" dirty="0"/>
                    </a:p>
                  </a:txBody>
                  <a:tcPr/>
                </a:tc>
                <a:tc vMerge="1">
                  <a:txBody>
                    <a:bodyPr/>
                    <a:lstStyle/>
                    <a:p>
                      <a:pPr rtl="1"/>
                      <a:endParaRPr lang="ar-IQ" dirty="0"/>
                    </a:p>
                  </a:txBody>
                  <a:tcPr/>
                </a:tc>
              </a:tr>
              <a:tr h="305333">
                <a:tc>
                  <a:txBody>
                    <a:bodyPr/>
                    <a:lstStyle/>
                    <a:p>
                      <a:pPr rtl="1"/>
                      <a:endParaRPr lang="ar-IQ" sz="1400"/>
                    </a:p>
                  </a:txBody>
                  <a:tcPr/>
                </a:tc>
                <a:tc>
                  <a:txBody>
                    <a:bodyPr/>
                    <a:lstStyle/>
                    <a:p>
                      <a:pPr rtl="1"/>
                      <a:r>
                        <a:rPr lang="en-US" sz="1400" dirty="0" smtClean="0"/>
                        <a:t>Perforation</a:t>
                      </a:r>
                      <a:endParaRPr lang="ar-IQ" sz="1400" dirty="0"/>
                    </a:p>
                  </a:txBody>
                  <a:tcPr/>
                </a:tc>
                <a:tc rowSpan="3">
                  <a:txBody>
                    <a:bodyPr/>
                    <a:lstStyle/>
                    <a:p>
                      <a:pPr rtl="1"/>
                      <a:r>
                        <a:rPr lang="en-US" sz="1400" dirty="0" smtClean="0"/>
                        <a:t>Related to the catheter</a:t>
                      </a:r>
                      <a:endParaRPr lang="ar-IQ" sz="1400" dirty="0"/>
                    </a:p>
                  </a:txBody>
                  <a:tcPr anchor="ctr"/>
                </a:tc>
              </a:tr>
              <a:tr h="305333">
                <a:tc rowSpan="2">
                  <a:txBody>
                    <a:bodyPr/>
                    <a:lstStyle/>
                    <a:p>
                      <a:pPr rtl="1"/>
                      <a:endParaRPr lang="ar-IQ" sz="1400" dirty="0"/>
                    </a:p>
                  </a:txBody>
                  <a:tcPr/>
                </a:tc>
                <a:tc>
                  <a:txBody>
                    <a:bodyPr/>
                    <a:lstStyle/>
                    <a:p>
                      <a:pPr rtl="1"/>
                      <a:r>
                        <a:rPr lang="en-US" sz="1400" dirty="0" err="1" smtClean="0"/>
                        <a:t>Haemorrhage</a:t>
                      </a:r>
                      <a:endParaRPr lang="en-US" sz="1400" dirty="0" smtClean="0"/>
                    </a:p>
                  </a:txBody>
                  <a:tcPr/>
                </a:tc>
                <a:tc vMerge="1">
                  <a:txBody>
                    <a:bodyPr/>
                    <a:lstStyle/>
                    <a:p>
                      <a:pPr rtl="1"/>
                      <a:endParaRPr lang="ar-IQ" dirty="0"/>
                    </a:p>
                  </a:txBody>
                  <a:tcPr/>
                </a:tc>
              </a:tr>
              <a:tr h="305333">
                <a:tc vMerge="1">
                  <a:txBody>
                    <a:bodyPr/>
                    <a:lstStyle/>
                    <a:p>
                      <a:pPr rtl="1"/>
                      <a:endParaRPr lang="ar-IQ"/>
                    </a:p>
                  </a:txBody>
                  <a:tcPr/>
                </a:tc>
                <a:tc>
                  <a:txBody>
                    <a:bodyPr/>
                    <a:lstStyle/>
                    <a:p>
                      <a:pPr rtl="1"/>
                      <a:r>
                        <a:rPr lang="en-US" sz="1400" dirty="0" smtClean="0"/>
                        <a:t>vasospasm</a:t>
                      </a:r>
                      <a:endParaRPr lang="ar-IQ" sz="1400" dirty="0"/>
                    </a:p>
                  </a:txBody>
                  <a:tcPr/>
                </a:tc>
                <a:tc vMerge="1">
                  <a:txBody>
                    <a:bodyPr/>
                    <a:lstStyle/>
                    <a:p>
                      <a:pPr rtl="1"/>
                      <a:endParaRPr lang="ar-IQ"/>
                    </a:p>
                  </a:txBody>
                  <a:tcPr/>
                </a:tc>
              </a:tr>
              <a:tr h="305333">
                <a:tc>
                  <a:txBody>
                    <a:bodyPr/>
                    <a:lstStyle/>
                    <a:p>
                      <a:pPr rtl="1"/>
                      <a:endParaRPr lang="ar-IQ" sz="1400" dirty="0"/>
                    </a:p>
                  </a:txBody>
                  <a:tcPr/>
                </a:tc>
                <a:tc>
                  <a:txBody>
                    <a:bodyPr/>
                    <a:lstStyle/>
                    <a:p>
                      <a:pPr rtl="1"/>
                      <a:r>
                        <a:rPr lang="en-US" sz="1400" dirty="0" smtClean="0"/>
                        <a:t>Hypo-or hyperthermia</a:t>
                      </a:r>
                      <a:endParaRPr lang="ar-IQ" sz="1400" dirty="0"/>
                    </a:p>
                  </a:txBody>
                  <a:tcPr/>
                </a:tc>
                <a:tc rowSpan="4">
                  <a:txBody>
                    <a:bodyPr/>
                    <a:lstStyle/>
                    <a:p>
                      <a:pPr rtl="1"/>
                      <a:r>
                        <a:rPr lang="en-US" sz="1400" dirty="0" smtClean="0"/>
                        <a:t>Related to the procedure</a:t>
                      </a:r>
                      <a:endParaRPr lang="ar-IQ" sz="1400" dirty="0"/>
                    </a:p>
                  </a:txBody>
                  <a:tcPr anchor="ctr"/>
                </a:tc>
              </a:tr>
              <a:tr h="305333">
                <a:tc>
                  <a:txBody>
                    <a:bodyPr/>
                    <a:lstStyle/>
                    <a:p>
                      <a:pPr rtl="1"/>
                      <a:endParaRPr lang="ar-IQ" sz="1400" dirty="0"/>
                    </a:p>
                  </a:txBody>
                  <a:tcPr/>
                </a:tc>
                <a:tc>
                  <a:txBody>
                    <a:bodyPr/>
                    <a:lstStyle/>
                    <a:p>
                      <a:pPr rtl="1"/>
                      <a:r>
                        <a:rPr lang="en-US" sz="1400" dirty="0" smtClean="0"/>
                        <a:t>Volume overload</a:t>
                      </a:r>
                      <a:endParaRPr lang="ar-IQ" sz="1400" dirty="0"/>
                    </a:p>
                  </a:txBody>
                  <a:tcPr/>
                </a:tc>
                <a:tc vMerge="1">
                  <a:txBody>
                    <a:bodyPr/>
                    <a:lstStyle/>
                    <a:p>
                      <a:pPr rtl="1"/>
                      <a:endParaRPr lang="ar-IQ" dirty="0"/>
                    </a:p>
                  </a:txBody>
                  <a:tcPr/>
                </a:tc>
              </a:tr>
              <a:tr h="305333">
                <a:tc>
                  <a:txBody>
                    <a:bodyPr/>
                    <a:lstStyle/>
                    <a:p>
                      <a:pPr rtl="1"/>
                      <a:endParaRPr lang="ar-IQ" sz="1400" dirty="0"/>
                    </a:p>
                  </a:txBody>
                  <a:tcPr/>
                </a:tc>
                <a:tc>
                  <a:txBody>
                    <a:bodyPr/>
                    <a:lstStyle/>
                    <a:p>
                      <a:pPr rtl="1"/>
                      <a:r>
                        <a:rPr lang="en-US" sz="1400" dirty="0" smtClean="0"/>
                        <a:t>Necrotizing </a:t>
                      </a:r>
                      <a:r>
                        <a:rPr lang="en-US" sz="1400" dirty="0" err="1" smtClean="0"/>
                        <a:t>entrerocolitis</a:t>
                      </a:r>
                      <a:endParaRPr lang="ar-IQ" sz="1400" dirty="0"/>
                    </a:p>
                  </a:txBody>
                  <a:tcPr/>
                </a:tc>
                <a:tc vMerge="1">
                  <a:txBody>
                    <a:bodyPr/>
                    <a:lstStyle/>
                    <a:p>
                      <a:pPr rtl="1"/>
                      <a:endParaRPr lang="ar-IQ" dirty="0"/>
                    </a:p>
                  </a:txBody>
                  <a:tcPr anchor="ctr"/>
                </a:tc>
              </a:tr>
              <a:tr h="305333">
                <a:tc>
                  <a:txBody>
                    <a:bodyPr/>
                    <a:lstStyle/>
                    <a:p>
                      <a:pPr rtl="1"/>
                      <a:endParaRPr lang="ar-IQ" sz="1400" dirty="0"/>
                    </a:p>
                  </a:txBody>
                  <a:tcPr/>
                </a:tc>
                <a:tc>
                  <a:txBody>
                    <a:bodyPr/>
                    <a:lstStyle/>
                    <a:p>
                      <a:pPr rtl="1"/>
                      <a:r>
                        <a:rPr lang="en-US" sz="1400" dirty="0" err="1" smtClean="0"/>
                        <a:t>arrythmia</a:t>
                      </a:r>
                      <a:endParaRPr lang="ar-IQ" sz="1400" dirty="0"/>
                    </a:p>
                  </a:txBody>
                  <a:tcPr/>
                </a:tc>
                <a:tc vMerge="1">
                  <a:txBody>
                    <a:bodyPr/>
                    <a:lstStyle/>
                    <a:p>
                      <a:pPr rtl="1"/>
                      <a:endParaRPr lang="ar-IQ" dirty="0"/>
                    </a:p>
                  </a:txBody>
                  <a:tcPr anchor="ctr"/>
                </a:tc>
              </a:tr>
              <a:tr h="305333">
                <a:tc>
                  <a:txBody>
                    <a:bodyPr/>
                    <a:lstStyle/>
                    <a:p>
                      <a:pPr rtl="1"/>
                      <a:endParaRPr lang="ar-IQ" sz="1400" dirty="0"/>
                    </a:p>
                  </a:txBody>
                  <a:tcPr/>
                </a:tc>
                <a:tc>
                  <a:txBody>
                    <a:bodyPr/>
                    <a:lstStyle/>
                    <a:p>
                      <a:pPr rtl="1"/>
                      <a:r>
                        <a:rPr lang="en-US" sz="1400" dirty="0" smtClean="0"/>
                        <a:t>Late anemia</a:t>
                      </a:r>
                      <a:endParaRPr lang="ar-IQ" sz="1400" dirty="0"/>
                    </a:p>
                  </a:txBody>
                  <a:tcPr/>
                </a:tc>
                <a:tc rowSpan="3">
                  <a:txBody>
                    <a:bodyPr/>
                    <a:lstStyle/>
                    <a:p>
                      <a:pPr algn="l" rtl="0"/>
                      <a:r>
                        <a:rPr lang="en-US" sz="1400" dirty="0" smtClean="0"/>
                        <a:t>Late complications</a:t>
                      </a:r>
                      <a:endParaRPr lang="ar-IQ" sz="1400" dirty="0"/>
                    </a:p>
                  </a:txBody>
                  <a:tcPr anchor="ctr"/>
                </a:tc>
              </a:tr>
              <a:tr h="1415636">
                <a:tc>
                  <a:txBody>
                    <a:bodyPr/>
                    <a:lstStyle/>
                    <a:p>
                      <a:pPr rtl="1"/>
                      <a:r>
                        <a:rPr lang="en-US" sz="1400" dirty="0" smtClean="0"/>
                        <a:t>persistent icterus with significant elevations in direct and indirect bilirubin in infants with hemolytic disease. The cause is unclear, but the jaundice clears spontaneously within a few weeks or months.</a:t>
                      </a:r>
                      <a:endParaRPr lang="ar-IQ" sz="1400" dirty="0"/>
                    </a:p>
                  </a:txBody>
                  <a:tcPr/>
                </a:tc>
                <a:tc>
                  <a:txBody>
                    <a:bodyPr/>
                    <a:lstStyle/>
                    <a:p>
                      <a:pPr rtl="1"/>
                      <a:r>
                        <a:rPr lang="en-US" sz="1400" dirty="0" err="1" smtClean="0"/>
                        <a:t>Inspissated</a:t>
                      </a:r>
                      <a:r>
                        <a:rPr lang="en-US" sz="1400" dirty="0" smtClean="0"/>
                        <a:t> bile syndrome </a:t>
                      </a:r>
                      <a:endParaRPr lang="ar-IQ" sz="1400" dirty="0"/>
                    </a:p>
                  </a:txBody>
                  <a:tcPr/>
                </a:tc>
                <a:tc vMerge="1">
                  <a:txBody>
                    <a:bodyPr/>
                    <a:lstStyle/>
                    <a:p>
                      <a:pPr rtl="1"/>
                      <a:endParaRPr lang="ar-IQ" dirty="0"/>
                    </a:p>
                  </a:txBody>
                  <a:tcPr anchor="ctr"/>
                </a:tc>
              </a:tr>
              <a:tr h="749454">
                <a:tc>
                  <a:txBody>
                    <a:bodyPr/>
                    <a:lstStyle/>
                    <a:p>
                      <a:pPr rtl="1"/>
                      <a:endParaRPr lang="ar-IQ" sz="1400" dirty="0"/>
                    </a:p>
                  </a:txBody>
                  <a:tcPr/>
                </a:tc>
                <a:tc>
                  <a:txBody>
                    <a:bodyPr/>
                    <a:lstStyle/>
                    <a:p>
                      <a:pPr rtl="1"/>
                      <a:r>
                        <a:rPr lang="en-US" sz="1400" dirty="0" smtClean="0"/>
                        <a:t>Portal vein thrombosis and portal hypertension</a:t>
                      </a:r>
                    </a:p>
                    <a:p>
                      <a:pPr rtl="1"/>
                      <a:endParaRPr lang="ar-IQ" sz="1400" dirty="0"/>
                    </a:p>
                  </a:txBody>
                  <a:tcPr/>
                </a:tc>
                <a:tc vMerge="1">
                  <a:txBody>
                    <a:bodyPr/>
                    <a:lstStyle/>
                    <a:p>
                      <a:pPr rtl="1"/>
                      <a:endParaRPr lang="ar-IQ" dirty="0"/>
                    </a:p>
                  </a:txBody>
                  <a:tcPr anchor="ctr"/>
                </a:tc>
              </a:tr>
            </a:tbl>
          </a:graphicData>
        </a:graphic>
      </p:graphicFrame>
    </p:spTree>
    <p:extLst>
      <p:ext uri="{BB962C8B-B14F-4D97-AF65-F5344CB8AC3E}">
        <p14:creationId xmlns:p14="http://schemas.microsoft.com/office/powerpoint/2010/main" val="1161203322"/>
      </p:ext>
    </p:extLst>
  </p:cSld>
  <p:clrMapOvr>
    <a:masterClrMapping/>
  </p:clrMapOvr>
  <p:transition spd="med">
    <p:randomBar dir="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Late Complications. </a:t>
            </a:r>
            <a:br>
              <a:rPr lang="en-US" b="1" dirty="0"/>
            </a:br>
            <a:endParaRPr lang="ar-IQ" dirty="0"/>
          </a:p>
        </p:txBody>
      </p:sp>
      <p:sp>
        <p:nvSpPr>
          <p:cNvPr id="3" name="Content Placeholder 2"/>
          <p:cNvSpPr>
            <a:spLocks noGrp="1"/>
          </p:cNvSpPr>
          <p:nvPr>
            <p:ph idx="1"/>
          </p:nvPr>
        </p:nvSpPr>
        <p:spPr/>
        <p:txBody>
          <a:bodyPr/>
          <a:lstStyle/>
          <a:p>
            <a:r>
              <a:rPr lang="en-US" b="1" u="sng" dirty="0" smtClean="0">
                <a:effectLst>
                  <a:outerShdw blurRad="38100" dist="38100" dir="2700000" algn="tl">
                    <a:srgbClr val="000000">
                      <a:alpha val="43137"/>
                    </a:srgbClr>
                  </a:outerShdw>
                </a:effectLst>
              </a:rPr>
              <a:t>Late</a:t>
            </a:r>
            <a:r>
              <a:rPr lang="en-US" b="1" u="sng" dirty="0" smtClean="0"/>
              <a:t> </a:t>
            </a:r>
            <a:r>
              <a:rPr lang="en-US" b="1" u="sng" dirty="0">
                <a:effectLst>
                  <a:outerShdw blurRad="38100" dist="38100" dir="2700000" algn="tl">
                    <a:srgbClr val="000000">
                      <a:alpha val="43137"/>
                    </a:srgbClr>
                  </a:outerShdw>
                </a:effectLst>
              </a:rPr>
              <a:t>anemia</a:t>
            </a:r>
            <a:r>
              <a:rPr lang="en-US" b="1" u="sng" dirty="0"/>
              <a:t> </a:t>
            </a:r>
            <a:endParaRPr lang="en-US" b="1" u="sng" dirty="0" smtClean="0"/>
          </a:p>
          <a:p>
            <a:pPr marL="0" indent="0">
              <a:buNone/>
            </a:pPr>
            <a:r>
              <a:rPr lang="en-US" b="1" dirty="0" smtClean="0"/>
              <a:t>may </a:t>
            </a:r>
            <a:r>
              <a:rPr lang="en-US" b="1" dirty="0"/>
              <a:t>be hemolytic or </a:t>
            </a:r>
            <a:r>
              <a:rPr lang="en-US" b="1" dirty="0" err="1"/>
              <a:t>hyporegenerative</a:t>
            </a:r>
            <a:r>
              <a:rPr lang="en-US" b="1" dirty="0"/>
              <a:t>. Treatment with supplemental iron, erythropoietin, or blood transfusion may be indicated. </a:t>
            </a:r>
            <a:endParaRPr lang="en-US" b="1" dirty="0" smtClean="0"/>
          </a:p>
          <a:p>
            <a:r>
              <a:rPr lang="en-US" b="1" u="sng" dirty="0" smtClean="0">
                <a:effectLst>
                  <a:outerShdw blurRad="38100" dist="38100" dir="2700000" algn="tl">
                    <a:srgbClr val="000000">
                      <a:alpha val="43137"/>
                    </a:srgbClr>
                  </a:outerShdw>
                </a:effectLst>
              </a:rPr>
              <a:t>A </a:t>
            </a:r>
            <a:r>
              <a:rPr lang="en-US" b="1" u="sng" dirty="0">
                <a:effectLst>
                  <a:outerShdw blurRad="38100" dist="38100" dir="2700000" algn="tl">
                    <a:srgbClr val="000000">
                      <a:alpha val="43137"/>
                    </a:srgbClr>
                  </a:outerShdw>
                </a:effectLst>
              </a:rPr>
              <a:t>mild graft </a:t>
            </a:r>
            <a:r>
              <a:rPr lang="en-US" b="1" u="sng" dirty="0" err="1">
                <a:effectLst>
                  <a:outerShdw blurRad="38100" dist="38100" dir="2700000" algn="tl">
                    <a:srgbClr val="000000">
                      <a:alpha val="43137"/>
                    </a:srgbClr>
                  </a:outerShdw>
                </a:effectLst>
              </a:rPr>
              <a:t>vs</a:t>
            </a:r>
            <a:r>
              <a:rPr lang="en-US" b="1" u="sng" dirty="0">
                <a:effectLst>
                  <a:outerShdw blurRad="38100" dist="38100" dir="2700000" algn="tl">
                    <a:srgbClr val="000000">
                      <a:alpha val="43137"/>
                    </a:srgbClr>
                  </a:outerShdw>
                </a:effectLst>
              </a:rPr>
              <a:t> host reaction </a:t>
            </a:r>
            <a:r>
              <a:rPr lang="en-US" b="1" dirty="0"/>
              <a:t>may be manifested as diarrhea, rash, hepatitis, or eosinophilia.</a:t>
            </a:r>
          </a:p>
          <a:p>
            <a:r>
              <a:rPr lang="en-US" b="1" u="sng" dirty="0" err="1"/>
              <a:t>Inspissated</a:t>
            </a:r>
            <a:r>
              <a:rPr lang="en-US" b="1" u="sng" dirty="0"/>
              <a:t> bile syndrome </a:t>
            </a:r>
            <a:r>
              <a:rPr lang="en-US" b="1" dirty="0"/>
              <a:t>refers to the rare occurrence of persistent icterus in association with significant elevations in direct and indirect bilirubin in infants with hemolytic disease. The cause is unclear, but the jaundice clears spontaneously within a few weeks or months.</a:t>
            </a:r>
          </a:p>
          <a:p>
            <a:r>
              <a:rPr lang="en-US" b="1" u="sng" dirty="0">
                <a:effectLst>
                  <a:outerShdw blurRad="38100" dist="38100" dir="2700000" algn="tl">
                    <a:srgbClr val="000000">
                      <a:alpha val="43137"/>
                    </a:srgbClr>
                  </a:outerShdw>
                </a:effectLst>
              </a:rPr>
              <a:t>Portal vein thrombosis and portal </a:t>
            </a:r>
            <a:r>
              <a:rPr lang="en-US" b="1" u="sng" dirty="0" smtClean="0">
                <a:effectLst>
                  <a:outerShdw blurRad="38100" dist="38100" dir="2700000" algn="tl">
                    <a:srgbClr val="000000">
                      <a:alpha val="43137"/>
                    </a:srgbClr>
                  </a:outerShdw>
                </a:effectLst>
              </a:rPr>
              <a:t>hypertension</a:t>
            </a:r>
            <a:endParaRPr lang="en-US"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4700404"/>
      </p:ext>
    </p:extLst>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ardrop 39"/>
          <p:cNvSpPr/>
          <p:nvPr/>
        </p:nvSpPr>
        <p:spPr>
          <a:xfrm>
            <a:off x="4000500" y="4357688"/>
            <a:ext cx="214313" cy="571500"/>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39" name="TextBox 3"/>
          <p:cNvSpPr txBox="1">
            <a:spLocks noChangeArrowheads="1"/>
          </p:cNvSpPr>
          <p:nvPr/>
        </p:nvSpPr>
        <p:spPr bwMode="auto">
          <a:xfrm>
            <a:off x="3786188" y="0"/>
            <a:ext cx="454025" cy="369888"/>
          </a:xfrm>
          <a:prstGeom prst="rect">
            <a:avLst/>
          </a:prstGeom>
          <a:noFill/>
          <a:ln w="9525">
            <a:noFill/>
            <a:miter lim="800000"/>
            <a:headEnd/>
            <a:tailEnd/>
          </a:ln>
        </p:spPr>
        <p:txBody>
          <a:bodyPr wrap="none">
            <a:spAutoFit/>
          </a:bodyPr>
          <a:lstStyle/>
          <a:p>
            <a:r>
              <a:rPr lang="en-US"/>
              <a:t>HB</a:t>
            </a:r>
          </a:p>
        </p:txBody>
      </p:sp>
      <p:cxnSp>
        <p:nvCxnSpPr>
          <p:cNvPr id="6" name="Straight Arrow Connector 5"/>
          <p:cNvCxnSpPr/>
          <p:nvPr/>
        </p:nvCxnSpPr>
        <p:spPr>
          <a:xfrm rot="5400000">
            <a:off x="4399756" y="1243807"/>
            <a:ext cx="642937"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ight Brace 6"/>
          <p:cNvSpPr/>
          <p:nvPr/>
        </p:nvSpPr>
        <p:spPr>
          <a:xfrm rot="16200000">
            <a:off x="3821906" y="-107156"/>
            <a:ext cx="500063" cy="1285875"/>
          </a:xfrm>
          <a:prstGeom prst="rightBrace">
            <a:avLst>
              <a:gd name="adj1" fmla="val 3450"/>
              <a:gd name="adj2" fmla="val 45975"/>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342" name="TextBox 7"/>
          <p:cNvSpPr txBox="1">
            <a:spLocks noChangeArrowheads="1"/>
          </p:cNvSpPr>
          <p:nvPr/>
        </p:nvSpPr>
        <p:spPr bwMode="auto">
          <a:xfrm>
            <a:off x="3092450" y="701675"/>
            <a:ext cx="765175" cy="369888"/>
          </a:xfrm>
          <a:prstGeom prst="rect">
            <a:avLst/>
          </a:prstGeom>
          <a:noFill/>
          <a:ln w="9525">
            <a:noFill/>
            <a:miter lim="800000"/>
            <a:headEnd/>
            <a:tailEnd/>
          </a:ln>
        </p:spPr>
        <p:txBody>
          <a:bodyPr wrap="none">
            <a:spAutoFit/>
          </a:bodyPr>
          <a:lstStyle/>
          <a:p>
            <a:r>
              <a:rPr lang="en-US"/>
              <a:t>globin</a:t>
            </a:r>
          </a:p>
        </p:txBody>
      </p:sp>
      <p:sp>
        <p:nvSpPr>
          <p:cNvPr id="14343" name="TextBox 8"/>
          <p:cNvSpPr txBox="1">
            <a:spLocks noChangeArrowheads="1"/>
          </p:cNvSpPr>
          <p:nvPr/>
        </p:nvSpPr>
        <p:spPr bwMode="auto">
          <a:xfrm>
            <a:off x="4357688" y="642938"/>
            <a:ext cx="1643062" cy="369887"/>
          </a:xfrm>
          <a:prstGeom prst="rect">
            <a:avLst/>
          </a:prstGeom>
          <a:noFill/>
          <a:ln w="9525">
            <a:noFill/>
            <a:miter lim="800000"/>
            <a:headEnd/>
            <a:tailEnd/>
          </a:ln>
        </p:spPr>
        <p:txBody>
          <a:bodyPr>
            <a:spAutoFit/>
          </a:bodyPr>
          <a:lstStyle/>
          <a:p>
            <a:r>
              <a:rPr lang="en-US"/>
              <a:t>heme</a:t>
            </a:r>
          </a:p>
        </p:txBody>
      </p:sp>
      <p:sp>
        <p:nvSpPr>
          <p:cNvPr id="14344" name="TextBox 9"/>
          <p:cNvSpPr txBox="1">
            <a:spLocks noChangeArrowheads="1"/>
          </p:cNvSpPr>
          <p:nvPr/>
        </p:nvSpPr>
        <p:spPr bwMode="auto">
          <a:xfrm>
            <a:off x="4286250" y="1500188"/>
            <a:ext cx="1055688" cy="369887"/>
          </a:xfrm>
          <a:prstGeom prst="rect">
            <a:avLst/>
          </a:prstGeom>
          <a:noFill/>
          <a:ln w="9525">
            <a:noFill/>
            <a:miter lim="800000"/>
            <a:headEnd/>
            <a:tailEnd/>
          </a:ln>
        </p:spPr>
        <p:txBody>
          <a:bodyPr wrap="none">
            <a:spAutoFit/>
          </a:bodyPr>
          <a:lstStyle/>
          <a:p>
            <a:r>
              <a:rPr lang="en-US"/>
              <a:t>biliverdin</a:t>
            </a:r>
          </a:p>
        </p:txBody>
      </p:sp>
      <p:cxnSp>
        <p:nvCxnSpPr>
          <p:cNvPr id="13" name="Curved Connector 12"/>
          <p:cNvCxnSpPr/>
          <p:nvPr/>
        </p:nvCxnSpPr>
        <p:spPr>
          <a:xfrm rot="10800000" flipV="1">
            <a:off x="4143375" y="1143000"/>
            <a:ext cx="571500" cy="142875"/>
          </a:xfrm>
          <a:prstGeom prst="curvedConnector3">
            <a:avLst>
              <a:gd name="adj1" fmla="val 43962"/>
            </a:avLst>
          </a:prstGeom>
          <a:ln>
            <a:tailEnd type="arrow"/>
          </a:ln>
        </p:spPr>
        <p:style>
          <a:lnRef idx="1">
            <a:schemeClr val="accent1"/>
          </a:lnRef>
          <a:fillRef idx="0">
            <a:schemeClr val="accent1"/>
          </a:fillRef>
          <a:effectRef idx="0">
            <a:schemeClr val="accent1"/>
          </a:effectRef>
          <a:fontRef idx="minor">
            <a:schemeClr val="tx1"/>
          </a:fontRef>
        </p:style>
      </p:cxnSp>
      <p:sp>
        <p:nvSpPr>
          <p:cNvPr id="14346" name="TextBox 14"/>
          <p:cNvSpPr txBox="1">
            <a:spLocks noChangeArrowheads="1"/>
          </p:cNvSpPr>
          <p:nvPr/>
        </p:nvSpPr>
        <p:spPr bwMode="auto">
          <a:xfrm>
            <a:off x="3714750" y="1214438"/>
            <a:ext cx="557213" cy="369887"/>
          </a:xfrm>
          <a:prstGeom prst="rect">
            <a:avLst/>
          </a:prstGeom>
          <a:noFill/>
          <a:ln w="9525">
            <a:noFill/>
            <a:miter lim="800000"/>
            <a:headEnd/>
            <a:tailEnd/>
          </a:ln>
        </p:spPr>
        <p:txBody>
          <a:bodyPr wrap="none">
            <a:spAutoFit/>
          </a:bodyPr>
          <a:lstStyle/>
          <a:p>
            <a:r>
              <a:rPr lang="en-US"/>
              <a:t>iron</a:t>
            </a:r>
          </a:p>
        </p:txBody>
      </p:sp>
      <p:cxnSp>
        <p:nvCxnSpPr>
          <p:cNvPr id="17" name="Straight Arrow Connector 16"/>
          <p:cNvCxnSpPr>
            <a:stCxn id="14344" idx="2"/>
          </p:cNvCxnSpPr>
          <p:nvPr/>
        </p:nvCxnSpPr>
        <p:spPr>
          <a:xfrm rot="5400000">
            <a:off x="4521201" y="2135187"/>
            <a:ext cx="558800" cy="2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8" name="TextBox 17"/>
          <p:cNvSpPr txBox="1">
            <a:spLocks noChangeArrowheads="1"/>
          </p:cNvSpPr>
          <p:nvPr/>
        </p:nvSpPr>
        <p:spPr bwMode="auto">
          <a:xfrm>
            <a:off x="4000500" y="2286000"/>
            <a:ext cx="2327275" cy="369888"/>
          </a:xfrm>
          <a:prstGeom prst="rect">
            <a:avLst/>
          </a:prstGeom>
          <a:noFill/>
          <a:ln w="9525">
            <a:noFill/>
            <a:miter lim="800000"/>
            <a:headEnd/>
            <a:tailEnd/>
          </a:ln>
        </p:spPr>
        <p:txBody>
          <a:bodyPr wrap="none">
            <a:spAutoFit/>
          </a:bodyPr>
          <a:lstStyle/>
          <a:p>
            <a:r>
              <a:rPr lang="en-US"/>
              <a:t>Unconjugated bilirubin</a:t>
            </a:r>
          </a:p>
        </p:txBody>
      </p:sp>
      <p:cxnSp>
        <p:nvCxnSpPr>
          <p:cNvPr id="20" name="Straight Arrow Connector 19"/>
          <p:cNvCxnSpPr/>
          <p:nvPr/>
        </p:nvCxnSpPr>
        <p:spPr>
          <a:xfrm rot="5400000">
            <a:off x="4037013" y="3178175"/>
            <a:ext cx="1214437" cy="14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Plus 20"/>
          <p:cNvSpPr/>
          <p:nvPr/>
        </p:nvSpPr>
        <p:spPr>
          <a:xfrm>
            <a:off x="4214813" y="2786063"/>
            <a:ext cx="285750" cy="2857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51" name="TextBox 21"/>
          <p:cNvSpPr txBox="1">
            <a:spLocks noChangeArrowheads="1"/>
          </p:cNvSpPr>
          <p:nvPr/>
        </p:nvSpPr>
        <p:spPr bwMode="auto">
          <a:xfrm flipH="1">
            <a:off x="3357563" y="2714625"/>
            <a:ext cx="1000125" cy="369888"/>
          </a:xfrm>
          <a:prstGeom prst="rect">
            <a:avLst/>
          </a:prstGeom>
          <a:noFill/>
          <a:ln w="9525">
            <a:noFill/>
            <a:miter lim="800000"/>
            <a:headEnd/>
            <a:tailEnd/>
          </a:ln>
        </p:spPr>
        <p:txBody>
          <a:bodyPr>
            <a:spAutoFit/>
          </a:bodyPr>
          <a:lstStyle/>
          <a:p>
            <a:r>
              <a:rPr lang="en-US"/>
              <a:t>albumin</a:t>
            </a:r>
          </a:p>
        </p:txBody>
      </p:sp>
      <p:sp>
        <p:nvSpPr>
          <p:cNvPr id="24" name="Right Triangle 23"/>
          <p:cNvSpPr/>
          <p:nvPr/>
        </p:nvSpPr>
        <p:spPr>
          <a:xfrm rot="8160557">
            <a:off x="3373438" y="3681413"/>
            <a:ext cx="2074862" cy="1295400"/>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53" name="TextBox 24"/>
          <p:cNvSpPr txBox="1">
            <a:spLocks noChangeArrowheads="1"/>
          </p:cNvSpPr>
          <p:nvPr/>
        </p:nvSpPr>
        <p:spPr bwMode="auto">
          <a:xfrm>
            <a:off x="2000250" y="3214688"/>
            <a:ext cx="1800225" cy="369887"/>
          </a:xfrm>
          <a:prstGeom prst="rect">
            <a:avLst/>
          </a:prstGeom>
          <a:noFill/>
          <a:ln w="9525">
            <a:noFill/>
            <a:miter lim="800000"/>
            <a:headEnd/>
            <a:tailEnd/>
          </a:ln>
        </p:spPr>
        <p:txBody>
          <a:bodyPr wrap="none">
            <a:spAutoFit/>
          </a:bodyPr>
          <a:lstStyle/>
          <a:p>
            <a:r>
              <a:rPr lang="en-US"/>
              <a:t>2 Glocoronic acid</a:t>
            </a:r>
          </a:p>
        </p:txBody>
      </p:sp>
      <p:cxnSp>
        <p:nvCxnSpPr>
          <p:cNvPr id="27" name="Curved Connector 26"/>
          <p:cNvCxnSpPr/>
          <p:nvPr/>
        </p:nvCxnSpPr>
        <p:spPr>
          <a:xfrm>
            <a:off x="3714750" y="3500438"/>
            <a:ext cx="642938" cy="285750"/>
          </a:xfrm>
          <a:prstGeom prst="curvedConnector3">
            <a:avLst>
              <a:gd name="adj1" fmla="val 61851"/>
            </a:avLst>
          </a:prstGeom>
          <a:ln>
            <a:tailEnd type="arrow"/>
          </a:ln>
        </p:spPr>
        <p:style>
          <a:lnRef idx="1">
            <a:schemeClr val="accent1"/>
          </a:lnRef>
          <a:fillRef idx="0">
            <a:schemeClr val="accent1"/>
          </a:fillRef>
          <a:effectRef idx="0">
            <a:schemeClr val="accent1"/>
          </a:effectRef>
          <a:fontRef idx="minor">
            <a:schemeClr val="tx1"/>
          </a:fontRef>
        </p:style>
      </p:cxnSp>
      <p:sp>
        <p:nvSpPr>
          <p:cNvPr id="14355" name="TextBox 35"/>
          <p:cNvSpPr txBox="1">
            <a:spLocks noChangeArrowheads="1"/>
          </p:cNvSpPr>
          <p:nvPr/>
        </p:nvSpPr>
        <p:spPr bwMode="auto">
          <a:xfrm>
            <a:off x="4214813" y="3357563"/>
            <a:ext cx="850900" cy="369887"/>
          </a:xfrm>
          <a:prstGeom prst="rect">
            <a:avLst/>
          </a:prstGeom>
          <a:noFill/>
          <a:ln w="9525">
            <a:noFill/>
            <a:miter lim="800000"/>
            <a:headEnd/>
            <a:tailEnd/>
          </a:ln>
        </p:spPr>
        <p:txBody>
          <a:bodyPr wrap="none">
            <a:spAutoFit/>
          </a:bodyPr>
          <a:lstStyle/>
          <a:p>
            <a:r>
              <a:rPr lang="en-US"/>
              <a:t>UDPGT</a:t>
            </a:r>
          </a:p>
        </p:txBody>
      </p:sp>
      <p:sp>
        <p:nvSpPr>
          <p:cNvPr id="14356" name="TextBox 38"/>
          <p:cNvSpPr txBox="1">
            <a:spLocks noChangeArrowheads="1"/>
          </p:cNvSpPr>
          <p:nvPr/>
        </p:nvSpPr>
        <p:spPr bwMode="auto">
          <a:xfrm>
            <a:off x="3795713" y="3998913"/>
            <a:ext cx="2305050" cy="369887"/>
          </a:xfrm>
          <a:prstGeom prst="rect">
            <a:avLst/>
          </a:prstGeom>
          <a:noFill/>
          <a:ln w="9525">
            <a:noFill/>
            <a:miter lim="800000"/>
            <a:headEnd/>
            <a:tailEnd/>
          </a:ln>
        </p:spPr>
        <p:txBody>
          <a:bodyPr wrap="none">
            <a:spAutoFit/>
          </a:bodyPr>
          <a:lstStyle/>
          <a:p>
            <a:r>
              <a:rPr lang="en-US"/>
              <a:t>Bilirubin diglocoronide</a:t>
            </a:r>
          </a:p>
        </p:txBody>
      </p:sp>
      <p:sp>
        <p:nvSpPr>
          <p:cNvPr id="41" name="Can 40"/>
          <p:cNvSpPr/>
          <p:nvPr/>
        </p:nvSpPr>
        <p:spPr>
          <a:xfrm rot="16200000">
            <a:off x="4214812" y="2500313"/>
            <a:ext cx="785813" cy="5500688"/>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5" name="Straight Arrow Connector 44"/>
          <p:cNvCxnSpPr/>
          <p:nvPr/>
        </p:nvCxnSpPr>
        <p:spPr>
          <a:xfrm rot="5400000">
            <a:off x="3785394" y="4715669"/>
            <a:ext cx="7143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59" name="TextBox 45"/>
          <p:cNvSpPr txBox="1">
            <a:spLocks noChangeArrowheads="1"/>
          </p:cNvSpPr>
          <p:nvPr/>
        </p:nvSpPr>
        <p:spPr bwMode="auto">
          <a:xfrm>
            <a:off x="3500438" y="5000625"/>
            <a:ext cx="1373187" cy="369888"/>
          </a:xfrm>
          <a:prstGeom prst="rect">
            <a:avLst/>
          </a:prstGeom>
          <a:noFill/>
          <a:ln w="9525">
            <a:noFill/>
            <a:miter lim="800000"/>
            <a:headEnd/>
            <a:tailEnd/>
          </a:ln>
        </p:spPr>
        <p:txBody>
          <a:bodyPr wrap="none">
            <a:spAutoFit/>
          </a:bodyPr>
          <a:lstStyle/>
          <a:p>
            <a:r>
              <a:rPr lang="en-US"/>
              <a:t>urobilinogen</a:t>
            </a:r>
          </a:p>
        </p:txBody>
      </p:sp>
      <p:sp>
        <p:nvSpPr>
          <p:cNvPr id="47" name="Right Brace 46"/>
          <p:cNvSpPr/>
          <p:nvPr/>
        </p:nvSpPr>
        <p:spPr>
          <a:xfrm rot="16200000">
            <a:off x="3929062" y="3429001"/>
            <a:ext cx="714375" cy="4286250"/>
          </a:xfrm>
          <a:prstGeom prst="rightBrace">
            <a:avLst>
              <a:gd name="adj1" fmla="val 10667"/>
              <a:gd name="adj2" fmla="val 46952"/>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361" name="TextBox 47"/>
          <p:cNvSpPr txBox="1">
            <a:spLocks noChangeArrowheads="1"/>
          </p:cNvSpPr>
          <p:nvPr/>
        </p:nvSpPr>
        <p:spPr bwMode="auto">
          <a:xfrm>
            <a:off x="1643063" y="5929313"/>
            <a:ext cx="1158875" cy="369887"/>
          </a:xfrm>
          <a:prstGeom prst="rect">
            <a:avLst/>
          </a:prstGeom>
          <a:noFill/>
          <a:ln w="9525">
            <a:noFill/>
            <a:miter lim="800000"/>
            <a:headEnd/>
            <a:tailEnd/>
          </a:ln>
        </p:spPr>
        <p:txBody>
          <a:bodyPr wrap="none">
            <a:spAutoFit/>
          </a:bodyPr>
          <a:lstStyle/>
          <a:p>
            <a:r>
              <a:rPr lang="en-US"/>
              <a:t>stercobilin</a:t>
            </a:r>
          </a:p>
        </p:txBody>
      </p:sp>
      <p:sp>
        <p:nvSpPr>
          <p:cNvPr id="14362" name="TextBox 48"/>
          <p:cNvSpPr txBox="1">
            <a:spLocks noChangeArrowheads="1"/>
          </p:cNvSpPr>
          <p:nvPr/>
        </p:nvSpPr>
        <p:spPr bwMode="auto">
          <a:xfrm>
            <a:off x="5357813" y="5786438"/>
            <a:ext cx="2500312" cy="369887"/>
          </a:xfrm>
          <a:prstGeom prst="rect">
            <a:avLst/>
          </a:prstGeom>
          <a:noFill/>
          <a:ln w="9525">
            <a:noFill/>
            <a:miter lim="800000"/>
            <a:headEnd/>
            <a:tailEnd/>
          </a:ln>
        </p:spPr>
        <p:txBody>
          <a:bodyPr>
            <a:spAutoFit/>
          </a:bodyPr>
          <a:lstStyle/>
          <a:p>
            <a:r>
              <a:rPr lang="en-US" dirty="0"/>
              <a:t>Reabsorbed to blood</a:t>
            </a:r>
          </a:p>
        </p:txBody>
      </p:sp>
      <p:cxnSp>
        <p:nvCxnSpPr>
          <p:cNvPr id="56" name="Straight Connector 55"/>
          <p:cNvCxnSpPr/>
          <p:nvPr/>
        </p:nvCxnSpPr>
        <p:spPr>
          <a:xfrm rot="5400000">
            <a:off x="3821906" y="5679282"/>
            <a:ext cx="642937" cy="0"/>
          </a:xfrm>
          <a:prstGeom prst="line">
            <a:avLst/>
          </a:prstGeom>
        </p:spPr>
        <p:style>
          <a:lnRef idx="1">
            <a:schemeClr val="accent1"/>
          </a:lnRef>
          <a:fillRef idx="0">
            <a:schemeClr val="accent1"/>
          </a:fillRef>
          <a:effectRef idx="0">
            <a:schemeClr val="accent1"/>
          </a:effectRef>
          <a:fontRef idx="minor">
            <a:schemeClr val="tx1"/>
          </a:fontRef>
        </p:style>
      </p:cxnSp>
      <p:sp>
        <p:nvSpPr>
          <p:cNvPr id="14364" name="TextBox 57"/>
          <p:cNvSpPr txBox="1">
            <a:spLocks noChangeArrowheads="1"/>
          </p:cNvSpPr>
          <p:nvPr/>
        </p:nvSpPr>
        <p:spPr bwMode="auto">
          <a:xfrm>
            <a:off x="3357563" y="5934075"/>
            <a:ext cx="1643062" cy="923925"/>
          </a:xfrm>
          <a:prstGeom prst="rect">
            <a:avLst/>
          </a:prstGeom>
          <a:noFill/>
          <a:ln w="9525">
            <a:noFill/>
            <a:miter lim="800000"/>
            <a:headEnd/>
            <a:tailEnd/>
          </a:ln>
        </p:spPr>
        <p:txBody>
          <a:bodyPr>
            <a:spAutoFit/>
          </a:bodyPr>
          <a:lstStyle/>
          <a:p>
            <a:r>
              <a:rPr lang="en-US" dirty="0"/>
              <a:t>Absorbed back to liver by</a:t>
            </a:r>
          </a:p>
          <a:p>
            <a:r>
              <a:rPr lang="en-US" dirty="0"/>
              <a:t>E.H circulation</a:t>
            </a:r>
          </a:p>
        </p:txBody>
      </p:sp>
      <p:sp>
        <p:nvSpPr>
          <p:cNvPr id="2" name="Action Button: Return 1">
            <a:hlinkClick r:id="rId3" action="ppaction://hlinksldjump" highlightClick="1"/>
          </p:cNvPr>
          <p:cNvSpPr/>
          <p:nvPr/>
        </p:nvSpPr>
        <p:spPr>
          <a:xfrm>
            <a:off x="8215338" y="5857892"/>
            <a:ext cx="714380" cy="714380"/>
          </a:xfrm>
          <a:prstGeom prst="actionButtonReturn">
            <a:avLst/>
          </a:prstGeom>
          <a:effectLst>
            <a:outerShdw blurRad="50800" dist="38100" dir="2700000" algn="tl" rotWithShape="0">
              <a:prstClr val="black">
                <a:alpha val="40000"/>
              </a:prst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med">
    <p:randomBar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med_0160_slide">
  <a:themeElements>
    <a:clrScheme name="Office Theme 2">
      <a:dk1>
        <a:srgbClr val="000000"/>
      </a:dk1>
      <a:lt1>
        <a:srgbClr val="FFCCCC"/>
      </a:lt1>
      <a:dk2>
        <a:srgbClr val="000000"/>
      </a:dk2>
      <a:lt2>
        <a:srgbClr val="B2B2B2"/>
      </a:lt2>
      <a:accent1>
        <a:srgbClr val="8C512A"/>
      </a:accent1>
      <a:accent2>
        <a:srgbClr val="8C386B"/>
      </a:accent2>
      <a:accent3>
        <a:srgbClr val="FFE2E2"/>
      </a:accent3>
      <a:accent4>
        <a:srgbClr val="000000"/>
      </a:accent4>
      <a:accent5>
        <a:srgbClr val="C5B3AC"/>
      </a:accent5>
      <a:accent6>
        <a:srgbClr val="7E3260"/>
      </a:accent6>
      <a:hlink>
        <a:srgbClr val="8C2323"/>
      </a:hlink>
      <a:folHlink>
        <a:srgbClr val="63338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CCCC"/>
        </a:lt1>
        <a:dk2>
          <a:srgbClr val="000000"/>
        </a:dk2>
        <a:lt2>
          <a:srgbClr val="B2B2B2"/>
        </a:lt2>
        <a:accent1>
          <a:srgbClr val="B23636"/>
        </a:accent1>
        <a:accent2>
          <a:srgbClr val="A63249"/>
        </a:accent2>
        <a:accent3>
          <a:srgbClr val="FFE2E2"/>
        </a:accent3>
        <a:accent4>
          <a:srgbClr val="000000"/>
        </a:accent4>
        <a:accent5>
          <a:srgbClr val="D5AEAE"/>
        </a:accent5>
        <a:accent6>
          <a:srgbClr val="962C41"/>
        </a:accent6>
        <a:hlink>
          <a:srgbClr val="990000"/>
        </a:hlink>
        <a:folHlink>
          <a:srgbClr val="8C003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CCCC"/>
        </a:lt1>
        <a:dk2>
          <a:srgbClr val="000000"/>
        </a:dk2>
        <a:lt2>
          <a:srgbClr val="B2B2B2"/>
        </a:lt2>
        <a:accent1>
          <a:srgbClr val="8C512A"/>
        </a:accent1>
        <a:accent2>
          <a:srgbClr val="8C386B"/>
        </a:accent2>
        <a:accent3>
          <a:srgbClr val="FFE2E2"/>
        </a:accent3>
        <a:accent4>
          <a:srgbClr val="000000"/>
        </a:accent4>
        <a:accent5>
          <a:srgbClr val="C5B3AC"/>
        </a:accent5>
        <a:accent6>
          <a:srgbClr val="7E3260"/>
        </a:accent6>
        <a:hlink>
          <a:srgbClr val="8C2323"/>
        </a:hlink>
        <a:folHlink>
          <a:srgbClr val="6333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CCCC"/>
        </a:lt1>
        <a:dk2>
          <a:srgbClr val="000000"/>
        </a:dk2>
        <a:lt2>
          <a:srgbClr val="B2B2B2"/>
        </a:lt2>
        <a:accent1>
          <a:srgbClr val="00698C"/>
        </a:accent1>
        <a:accent2>
          <a:srgbClr val="A63232"/>
        </a:accent2>
        <a:accent3>
          <a:srgbClr val="FFE2E2"/>
        </a:accent3>
        <a:accent4>
          <a:srgbClr val="000000"/>
        </a:accent4>
        <a:accent5>
          <a:srgbClr val="AAB9C5"/>
        </a:accent5>
        <a:accent6>
          <a:srgbClr val="962C2C"/>
        </a:accent6>
        <a:hlink>
          <a:srgbClr val="335280"/>
        </a:hlink>
        <a:folHlink>
          <a:srgbClr val="4B5924"/>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CCCC"/>
        </a:lt1>
        <a:dk2>
          <a:srgbClr val="000000"/>
        </a:dk2>
        <a:lt2>
          <a:srgbClr val="B2B2B2"/>
        </a:lt2>
        <a:accent1>
          <a:srgbClr val="735C00"/>
        </a:accent1>
        <a:accent2>
          <a:srgbClr val="217321"/>
        </a:accent2>
        <a:accent3>
          <a:srgbClr val="FFE2E2"/>
        </a:accent3>
        <a:accent4>
          <a:srgbClr val="000000"/>
        </a:accent4>
        <a:accent5>
          <a:srgbClr val="BCB5AA"/>
        </a:accent5>
        <a:accent6>
          <a:srgbClr val="1D681D"/>
        </a:accent6>
        <a:hlink>
          <a:srgbClr val="403380"/>
        </a:hlink>
        <a:folHlink>
          <a:srgbClr val="8C2323"/>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B23636"/>
        </a:accent1>
        <a:accent2>
          <a:srgbClr val="A63249"/>
        </a:accent2>
        <a:accent3>
          <a:srgbClr val="FFFFFF"/>
        </a:accent3>
        <a:accent4>
          <a:srgbClr val="000000"/>
        </a:accent4>
        <a:accent5>
          <a:srgbClr val="D5AEAE"/>
        </a:accent5>
        <a:accent6>
          <a:srgbClr val="962C41"/>
        </a:accent6>
        <a:hlink>
          <a:srgbClr val="990000"/>
        </a:hlink>
        <a:folHlink>
          <a:srgbClr val="8C003A"/>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8C512A"/>
        </a:accent1>
        <a:accent2>
          <a:srgbClr val="8C386B"/>
        </a:accent2>
        <a:accent3>
          <a:srgbClr val="FFFFFF"/>
        </a:accent3>
        <a:accent4>
          <a:srgbClr val="000000"/>
        </a:accent4>
        <a:accent5>
          <a:srgbClr val="C5B3AC"/>
        </a:accent5>
        <a:accent6>
          <a:srgbClr val="7E3260"/>
        </a:accent6>
        <a:hlink>
          <a:srgbClr val="8C2323"/>
        </a:hlink>
        <a:folHlink>
          <a:srgbClr val="63338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00698C"/>
        </a:accent1>
        <a:accent2>
          <a:srgbClr val="A63232"/>
        </a:accent2>
        <a:accent3>
          <a:srgbClr val="FFFFFF"/>
        </a:accent3>
        <a:accent4>
          <a:srgbClr val="000000"/>
        </a:accent4>
        <a:accent5>
          <a:srgbClr val="AAB9C5"/>
        </a:accent5>
        <a:accent6>
          <a:srgbClr val="962C2C"/>
        </a:accent6>
        <a:hlink>
          <a:srgbClr val="335280"/>
        </a:hlink>
        <a:folHlink>
          <a:srgbClr val="4B5924"/>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735C00"/>
        </a:accent1>
        <a:accent2>
          <a:srgbClr val="217321"/>
        </a:accent2>
        <a:accent3>
          <a:srgbClr val="FFFFFF"/>
        </a:accent3>
        <a:accent4>
          <a:srgbClr val="000000"/>
        </a:accent4>
        <a:accent5>
          <a:srgbClr val="BCB5AA"/>
        </a:accent5>
        <a:accent6>
          <a:srgbClr val="1D681D"/>
        </a:accent6>
        <a:hlink>
          <a:srgbClr val="403380"/>
        </a:hlink>
        <a:folHlink>
          <a:srgbClr val="8C232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CCCC"/>
      </a:lt1>
      <a:dk2>
        <a:srgbClr val="000000"/>
      </a:dk2>
      <a:lt2>
        <a:srgbClr val="B2B2B2"/>
      </a:lt2>
      <a:accent1>
        <a:srgbClr val="8C512A"/>
      </a:accent1>
      <a:accent2>
        <a:srgbClr val="8C386B"/>
      </a:accent2>
      <a:accent3>
        <a:srgbClr val="FFE2E2"/>
      </a:accent3>
      <a:accent4>
        <a:srgbClr val="000000"/>
      </a:accent4>
      <a:accent5>
        <a:srgbClr val="C5B3AC"/>
      </a:accent5>
      <a:accent6>
        <a:srgbClr val="7E3260"/>
      </a:accent6>
      <a:hlink>
        <a:srgbClr val="8C2323"/>
      </a:hlink>
      <a:folHlink>
        <a:srgbClr val="6333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CCCC"/>
        </a:lt1>
        <a:dk2>
          <a:srgbClr val="000000"/>
        </a:dk2>
        <a:lt2>
          <a:srgbClr val="B2B2B2"/>
        </a:lt2>
        <a:accent1>
          <a:srgbClr val="B23636"/>
        </a:accent1>
        <a:accent2>
          <a:srgbClr val="A63249"/>
        </a:accent2>
        <a:accent3>
          <a:srgbClr val="FFE2E2"/>
        </a:accent3>
        <a:accent4>
          <a:srgbClr val="000000"/>
        </a:accent4>
        <a:accent5>
          <a:srgbClr val="D5AEAE"/>
        </a:accent5>
        <a:accent6>
          <a:srgbClr val="962C41"/>
        </a:accent6>
        <a:hlink>
          <a:srgbClr val="990000"/>
        </a:hlink>
        <a:folHlink>
          <a:srgbClr val="8C003A"/>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CC"/>
        </a:lt1>
        <a:dk2>
          <a:srgbClr val="000000"/>
        </a:dk2>
        <a:lt2>
          <a:srgbClr val="B2B2B2"/>
        </a:lt2>
        <a:accent1>
          <a:srgbClr val="8C512A"/>
        </a:accent1>
        <a:accent2>
          <a:srgbClr val="8C386B"/>
        </a:accent2>
        <a:accent3>
          <a:srgbClr val="FFE2E2"/>
        </a:accent3>
        <a:accent4>
          <a:srgbClr val="000000"/>
        </a:accent4>
        <a:accent5>
          <a:srgbClr val="C5B3AC"/>
        </a:accent5>
        <a:accent6>
          <a:srgbClr val="7E3260"/>
        </a:accent6>
        <a:hlink>
          <a:srgbClr val="8C2323"/>
        </a:hlink>
        <a:folHlink>
          <a:srgbClr val="63338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CC"/>
        </a:lt1>
        <a:dk2>
          <a:srgbClr val="000000"/>
        </a:dk2>
        <a:lt2>
          <a:srgbClr val="B2B2B2"/>
        </a:lt2>
        <a:accent1>
          <a:srgbClr val="00698C"/>
        </a:accent1>
        <a:accent2>
          <a:srgbClr val="A63232"/>
        </a:accent2>
        <a:accent3>
          <a:srgbClr val="FFE2E2"/>
        </a:accent3>
        <a:accent4>
          <a:srgbClr val="000000"/>
        </a:accent4>
        <a:accent5>
          <a:srgbClr val="AAB9C5"/>
        </a:accent5>
        <a:accent6>
          <a:srgbClr val="962C2C"/>
        </a:accent6>
        <a:hlink>
          <a:srgbClr val="335280"/>
        </a:hlink>
        <a:folHlink>
          <a:srgbClr val="4B5924"/>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CC"/>
        </a:lt1>
        <a:dk2>
          <a:srgbClr val="000000"/>
        </a:dk2>
        <a:lt2>
          <a:srgbClr val="B2B2B2"/>
        </a:lt2>
        <a:accent1>
          <a:srgbClr val="735C00"/>
        </a:accent1>
        <a:accent2>
          <a:srgbClr val="217321"/>
        </a:accent2>
        <a:accent3>
          <a:srgbClr val="FFE2E2"/>
        </a:accent3>
        <a:accent4>
          <a:srgbClr val="000000"/>
        </a:accent4>
        <a:accent5>
          <a:srgbClr val="BCB5AA"/>
        </a:accent5>
        <a:accent6>
          <a:srgbClr val="1D681D"/>
        </a:accent6>
        <a:hlink>
          <a:srgbClr val="403380"/>
        </a:hlink>
        <a:folHlink>
          <a:srgbClr val="8C2323"/>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B23636"/>
        </a:accent1>
        <a:accent2>
          <a:srgbClr val="A63249"/>
        </a:accent2>
        <a:accent3>
          <a:srgbClr val="FFFFFF"/>
        </a:accent3>
        <a:accent4>
          <a:srgbClr val="000000"/>
        </a:accent4>
        <a:accent5>
          <a:srgbClr val="D5AEAE"/>
        </a:accent5>
        <a:accent6>
          <a:srgbClr val="962C41"/>
        </a:accent6>
        <a:hlink>
          <a:srgbClr val="990000"/>
        </a:hlink>
        <a:folHlink>
          <a:srgbClr val="8C003A"/>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8C512A"/>
        </a:accent1>
        <a:accent2>
          <a:srgbClr val="8C386B"/>
        </a:accent2>
        <a:accent3>
          <a:srgbClr val="FFFFFF"/>
        </a:accent3>
        <a:accent4>
          <a:srgbClr val="000000"/>
        </a:accent4>
        <a:accent5>
          <a:srgbClr val="C5B3AC"/>
        </a:accent5>
        <a:accent6>
          <a:srgbClr val="7E3260"/>
        </a:accent6>
        <a:hlink>
          <a:srgbClr val="8C2323"/>
        </a:hlink>
        <a:folHlink>
          <a:srgbClr val="63338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00698C"/>
        </a:accent1>
        <a:accent2>
          <a:srgbClr val="A63232"/>
        </a:accent2>
        <a:accent3>
          <a:srgbClr val="FFFFFF"/>
        </a:accent3>
        <a:accent4>
          <a:srgbClr val="000000"/>
        </a:accent4>
        <a:accent5>
          <a:srgbClr val="AAB9C5"/>
        </a:accent5>
        <a:accent6>
          <a:srgbClr val="962C2C"/>
        </a:accent6>
        <a:hlink>
          <a:srgbClr val="335280"/>
        </a:hlink>
        <a:folHlink>
          <a:srgbClr val="4B5924"/>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735C00"/>
        </a:accent1>
        <a:accent2>
          <a:srgbClr val="217321"/>
        </a:accent2>
        <a:accent3>
          <a:srgbClr val="FFFFFF"/>
        </a:accent3>
        <a:accent4>
          <a:srgbClr val="000000"/>
        </a:accent4>
        <a:accent5>
          <a:srgbClr val="BCB5AA"/>
        </a:accent5>
        <a:accent6>
          <a:srgbClr val="1D681D"/>
        </a:accent6>
        <a:hlink>
          <a:srgbClr val="403380"/>
        </a:hlink>
        <a:folHlink>
          <a:srgbClr val="8C232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2008-01-08T20:54:13Z</outs:dateTime>
      <outs:isPinned>true</outs:isPinned>
    </outs:relatedDate>
    <outs:relatedDate>
      <outs:type>2</outs:type>
      <outs:displayName>Created</outs:displayName>
      <outs:dateTime>2009-10-16T20:48:28Z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source>0</outs:source>
      <outs:isPinned>true</outs:isPinned>
    </outs:relatedPeopleItem>
    <outs:relatedPeopleItem>
      <outs:category>Last modified by</outs:category>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62DD7F53-1659-41B7-A8AD-7112DF3C8215}">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Presentation1</Template>
  <TotalTime>6903</TotalTime>
  <Words>4690</Words>
  <Application>Microsoft Office PowerPoint</Application>
  <PresentationFormat>On-screen Show (4:3)</PresentationFormat>
  <Paragraphs>479</Paragraphs>
  <Slides>85</Slides>
  <Notes>9</Notes>
  <HiddenSlides>16</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85</vt:i4>
      </vt:variant>
    </vt:vector>
  </HeadingPairs>
  <TitlesOfParts>
    <vt:vector size="92" baseType="lpstr">
      <vt:lpstr>Arial</vt:lpstr>
      <vt:lpstr>Calibri</vt:lpstr>
      <vt:lpstr>Georgia</vt:lpstr>
      <vt:lpstr>Times New Roman</vt:lpstr>
      <vt:lpstr>Wingdings</vt:lpstr>
      <vt:lpstr>med_0160_slide</vt:lpstr>
      <vt:lpstr>1_Default Design</vt:lpstr>
      <vt:lpstr>Hyperbilirubinemia in the Newborn </vt:lpstr>
      <vt:lpstr>JAUNDICE (ICTERUS).  </vt:lpstr>
      <vt:lpstr>Types of jaundice</vt:lpstr>
      <vt:lpstr>PowerPoint Presentation</vt:lpstr>
      <vt:lpstr>Types of jaundice</vt:lpstr>
      <vt:lpstr>Metabolism of bilirubin</vt:lpstr>
      <vt:lpstr>PowerPoint Presentation</vt:lpstr>
      <vt:lpstr>PowerPoint Presentation</vt:lpstr>
      <vt:lpstr>PowerPoint Presentation</vt:lpstr>
      <vt:lpstr>PowerPoint Presentation</vt:lpstr>
      <vt:lpstr>PowerPoint Presentation</vt:lpstr>
      <vt:lpstr>Jaundice and Hyperbilirubinemia in the Newborn  </vt:lpstr>
      <vt:lpstr>ETIOLOGY.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MANIFESTATIONS</vt:lpstr>
      <vt:lpstr>PowerPoint Presentation</vt:lpstr>
      <vt:lpstr>PowerPoint Presentation</vt:lpstr>
      <vt:lpstr>PowerPoint Presentation</vt:lpstr>
      <vt:lpstr>PowerPoint Presentation</vt:lpstr>
      <vt:lpstr>PowerPoint Presentation</vt:lpstr>
      <vt:lpstr>DIFFERENTIAL DIAGNOSIS.  Jaundice that is present at birth or appears within the 1st 24 hr of life</vt:lpstr>
      <vt:lpstr>Jaundice that 1st appears on the 2nd or 3rd day </vt:lpstr>
      <vt:lpstr>. Jaundice appearing after the 3rd day and within the 1st wk: </vt:lpstr>
      <vt:lpstr>1st recognized after the 1st wk of life</vt:lpstr>
      <vt:lpstr>DIAGNOSIS</vt:lpstr>
      <vt:lpstr>Investigations for early jaundice</vt:lpstr>
      <vt:lpstr>The differential diagnosis for persistent jaundice during the 1st mo of life: </vt:lpstr>
      <vt:lpstr>PowerPoint Presentation</vt:lpstr>
      <vt:lpstr>PowerPoint Presentation</vt:lpstr>
      <vt:lpstr>PowerPoint Presentation</vt:lpstr>
      <vt:lpstr>PowerPoint Presentation</vt:lpstr>
      <vt:lpstr>PowerPoint Presentation</vt:lpstr>
      <vt:lpstr>PHYSIOLOGIC JAUNDICE  (ICTERUS NEONATORUM)   </vt:lpstr>
      <vt:lpstr>Cause of physiological jaundice </vt:lpstr>
      <vt:lpstr>PowerPoint Presentation</vt:lpstr>
      <vt:lpstr>PowerPoint Presentation</vt:lpstr>
      <vt:lpstr>PowerPoint Presentation</vt:lpstr>
      <vt:lpstr>PowerPoint Presentation</vt:lpstr>
      <vt:lpstr>PowerPoint Presentation</vt:lpstr>
      <vt:lpstr>PowerPoint Presentation</vt:lpstr>
      <vt:lpstr>breast-feeding jaundice </vt:lpstr>
      <vt:lpstr>PowerPoint Presentation</vt:lpstr>
      <vt:lpstr>PowerPoint Presentation</vt:lpstr>
      <vt:lpstr>JAUNDICE ASSOCIATED WITH BREAST-FEEDING.   </vt:lpstr>
      <vt:lpstr>PowerPoint Presentation</vt:lpstr>
      <vt:lpstr>Kernicterus </vt:lpstr>
      <vt:lpstr>PowerPoint Presentation</vt:lpstr>
      <vt:lpstr>PowerPoint Presentation</vt:lpstr>
      <vt:lpstr>PowerPoint Presentation</vt:lpstr>
      <vt:lpstr>CLINICAL MANIFESTATIONS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Exchange transfusion </vt:lpstr>
      <vt:lpstr>PowerPoint Presentation</vt:lpstr>
      <vt:lpstr>PowerPoint Presentation</vt:lpstr>
      <vt:lpstr>PowerPoint Presentation</vt:lpstr>
      <vt:lpstr>PowerPoint Presentation</vt:lpstr>
      <vt:lpstr>PowerPoint Presentation</vt:lpstr>
      <vt:lpstr>PowerPoint Presentation</vt:lpstr>
      <vt:lpstr>Late Complications.  </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Dawood</dc:creator>
  <cp:lastModifiedBy>ban adil</cp:lastModifiedBy>
  <cp:revision>143</cp:revision>
  <dcterms:created xsi:type="dcterms:W3CDTF">2009-10-16T20:48:28Z</dcterms:created>
  <dcterms:modified xsi:type="dcterms:W3CDTF">2015-03-22T19:14:54Z</dcterms:modified>
</cp:coreProperties>
</file>