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2" r:id="rId6"/>
    <p:sldId id="263" r:id="rId7"/>
    <p:sldId id="264" r:id="rId8"/>
    <p:sldId id="265" r:id="rId9"/>
    <p:sldId id="266"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2" d="100"/>
          <a:sy n="52" d="100"/>
        </p:scale>
        <p:origin x="1037"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12/02/1437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12/02/1437</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a:xfrm>
            <a:off x="457200" y="704088"/>
            <a:ext cx="8229600" cy="3153540"/>
          </a:xfrm>
        </p:spPr>
        <p:txBody>
          <a:bodyPr>
            <a:normAutofit/>
          </a:bodyPr>
          <a:lstStyle/>
          <a:p>
            <a:pPr algn="ctr"/>
            <a:r>
              <a:rPr lang="en-US" b="1" dirty="0" smtClean="0"/>
              <a:t>CEREBELLAR ATAXIA AND RELATED CONDTIONS</a:t>
            </a:r>
            <a:r>
              <a:rPr lang="en-US" dirty="0" smtClean="0"/>
              <a:t/>
            </a:r>
            <a:br>
              <a:rPr lang="en-US" dirty="0" smtClean="0"/>
            </a:br>
            <a:endParaRPr lang="ar-IQ" dirty="0"/>
          </a:p>
        </p:txBody>
      </p:sp>
      <p:sp>
        <p:nvSpPr>
          <p:cNvPr id="9" name="عنصر نائب للمحتوى 8"/>
          <p:cNvSpPr>
            <a:spLocks noGrp="1"/>
          </p:cNvSpPr>
          <p:nvPr>
            <p:ph idx="1"/>
          </p:nvPr>
        </p:nvSpPr>
        <p:spPr/>
        <p:txBody>
          <a:bodyPr/>
          <a:lstStyle/>
          <a:p>
            <a:endParaRPr lang="en-US" dirty="0" smtClean="0"/>
          </a:p>
          <a:p>
            <a:pPr>
              <a:buNone/>
            </a:pPr>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1214422"/>
            <a:ext cx="8229600" cy="5110178"/>
          </a:xfrm>
        </p:spPr>
        <p:txBody>
          <a:bodyPr>
            <a:normAutofit lnSpcReduction="10000"/>
          </a:bodyPr>
          <a:lstStyle/>
          <a:p>
            <a:pPr algn="l"/>
            <a:r>
              <a:rPr lang="en-US" b="1" dirty="0" smtClean="0"/>
              <a:t>Sensory  Ataxia</a:t>
            </a:r>
            <a:r>
              <a:rPr lang="en-US" dirty="0" smtClean="0"/>
              <a:t> : ataxia occurs due to lesion in </a:t>
            </a:r>
            <a:r>
              <a:rPr lang="en-US" dirty="0" err="1" smtClean="0"/>
              <a:t>proprioception</a:t>
            </a:r>
            <a:r>
              <a:rPr lang="en-US" dirty="0" smtClean="0"/>
              <a:t> or dorsal column of spinal cord.</a:t>
            </a:r>
          </a:p>
          <a:p>
            <a:pPr algn="l"/>
            <a:r>
              <a:rPr lang="en-US" dirty="0" smtClean="0"/>
              <a:t>Sensory ataxia  can also on occasion simulate the imbalance of </a:t>
            </a:r>
            <a:r>
              <a:rPr lang="en-US" dirty="0" err="1" smtClean="0"/>
              <a:t>cerebellar</a:t>
            </a:r>
            <a:r>
              <a:rPr lang="en-US" dirty="0" smtClean="0"/>
              <a:t> disease; with sensory ataxia, imbalance dramatically worsens when visual input is removed (Romberg sign).The presence of intention tremor , </a:t>
            </a:r>
            <a:r>
              <a:rPr lang="en-US" dirty="0" err="1" smtClean="0"/>
              <a:t>dysmetri</a:t>
            </a:r>
            <a:r>
              <a:rPr lang="en-US" dirty="0" smtClean="0"/>
              <a:t> </a:t>
            </a:r>
          </a:p>
          <a:p>
            <a:pPr algn="l"/>
            <a:r>
              <a:rPr lang="en-US" dirty="0" smtClean="0"/>
              <a:t>also called peripheral ataxia or afferent ataxia , this type of ataxia presented also with wide base gait and sometimes with bilateral </a:t>
            </a:r>
            <a:r>
              <a:rPr lang="en-US" dirty="0" err="1" smtClean="0"/>
              <a:t>steppage</a:t>
            </a:r>
            <a:r>
              <a:rPr lang="en-US" dirty="0" smtClean="0"/>
              <a:t> gait due to peripheral neuropathy  , this a , </a:t>
            </a:r>
            <a:r>
              <a:rPr lang="en-US" dirty="0" err="1" smtClean="0"/>
              <a:t>dysnergia</a:t>
            </a:r>
            <a:r>
              <a:rPr lang="en-US" dirty="0" smtClean="0"/>
              <a:t>, </a:t>
            </a:r>
            <a:r>
              <a:rPr lang="en-US" dirty="0" err="1" smtClean="0"/>
              <a:t>dysdiakokinesia</a:t>
            </a:r>
            <a:r>
              <a:rPr lang="en-US" dirty="0" smtClean="0"/>
              <a:t> and rebound </a:t>
            </a:r>
            <a:r>
              <a:rPr lang="en-US" dirty="0" err="1" smtClean="0"/>
              <a:t>phenomensa</a:t>
            </a:r>
            <a:r>
              <a:rPr lang="en-US" dirty="0" smtClean="0"/>
              <a:t> is specific for </a:t>
            </a:r>
            <a:r>
              <a:rPr lang="en-US" dirty="0" err="1" smtClean="0"/>
              <a:t>cerebellar</a:t>
            </a:r>
            <a:r>
              <a:rPr lang="en-US" dirty="0" smtClean="0"/>
              <a:t> disease.</a:t>
            </a:r>
          </a:p>
          <a:p>
            <a:pPr algn="l">
              <a:buNone/>
            </a:pPr>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857232"/>
            <a:ext cx="8229600" cy="5467368"/>
          </a:xfrm>
        </p:spPr>
        <p:txBody>
          <a:bodyPr>
            <a:normAutofit fontScale="85000" lnSpcReduction="20000"/>
          </a:bodyPr>
          <a:lstStyle/>
          <a:p>
            <a:pPr algn="l">
              <a:buNone/>
            </a:pPr>
            <a:r>
              <a:rPr lang="en-US" b="1" dirty="0" smtClean="0"/>
              <a:t>Causes of  sensory ataxia :</a:t>
            </a:r>
            <a:endParaRPr lang="en-US" dirty="0" smtClean="0"/>
          </a:p>
          <a:p>
            <a:pPr algn="l">
              <a:buNone/>
            </a:pPr>
            <a:r>
              <a:rPr lang="en-US" dirty="0" smtClean="0"/>
              <a:t> </a:t>
            </a:r>
            <a:r>
              <a:rPr lang="en-US" b="1" dirty="0" err="1" smtClean="0"/>
              <a:t>Polyneuropathy</a:t>
            </a:r>
            <a:r>
              <a:rPr lang="en-US" b="1" dirty="0" smtClean="0"/>
              <a:t> (heavily </a:t>
            </a:r>
            <a:r>
              <a:rPr lang="en-US" b="1" dirty="0" err="1" smtClean="0"/>
              <a:t>myelinated</a:t>
            </a:r>
            <a:r>
              <a:rPr lang="en-US" b="1" dirty="0" smtClean="0"/>
              <a:t> peripheral nerves affection):</a:t>
            </a:r>
            <a:r>
              <a:rPr lang="en-US" dirty="0" smtClean="0"/>
              <a:t> </a:t>
            </a:r>
          </a:p>
          <a:p>
            <a:pPr algn="l">
              <a:buNone/>
            </a:pPr>
            <a:r>
              <a:rPr lang="en-US" dirty="0" smtClean="0"/>
              <a:t> 1-Autosomal dominant sensory ataxic neuropathy  </a:t>
            </a:r>
          </a:p>
          <a:p>
            <a:pPr algn="l">
              <a:buNone/>
            </a:pPr>
            <a:r>
              <a:rPr lang="en-US" dirty="0" smtClean="0"/>
              <a:t> 2-Cisplatin (</a:t>
            </a:r>
            <a:r>
              <a:rPr lang="en-US" dirty="0" err="1" smtClean="0"/>
              <a:t>cis</a:t>
            </a:r>
            <a:r>
              <a:rPr lang="en-US" dirty="0" smtClean="0"/>
              <a:t>-platinum)   </a:t>
            </a:r>
          </a:p>
          <a:p>
            <a:pPr algn="l">
              <a:buNone/>
            </a:pPr>
            <a:r>
              <a:rPr lang="en-US" dirty="0" smtClean="0"/>
              <a:t> 3-Dejerine-Sottas disease (Charcot-Marie Tooth Disease type III) </a:t>
            </a:r>
          </a:p>
          <a:p>
            <a:pPr algn="l">
              <a:buNone/>
            </a:pPr>
            <a:r>
              <a:rPr lang="en-US" dirty="0" smtClean="0"/>
              <a:t> 4-Diabetes  </a:t>
            </a:r>
          </a:p>
          <a:p>
            <a:pPr algn="l">
              <a:buNone/>
            </a:pPr>
            <a:r>
              <a:rPr lang="en-US" dirty="0" smtClean="0"/>
              <a:t>5- Diphtheria  </a:t>
            </a:r>
          </a:p>
          <a:p>
            <a:pPr algn="l">
              <a:buNone/>
            </a:pPr>
            <a:r>
              <a:rPr lang="en-US" dirty="0" smtClean="0"/>
              <a:t> 6-Hypothyroidism </a:t>
            </a:r>
          </a:p>
          <a:p>
            <a:pPr algn="l">
              <a:buNone/>
            </a:pPr>
            <a:r>
              <a:rPr lang="en-US" dirty="0" smtClean="0"/>
              <a:t> 7-Immune-mediated neuropathies  </a:t>
            </a:r>
          </a:p>
          <a:p>
            <a:pPr algn="l">
              <a:buNone/>
            </a:pPr>
            <a:r>
              <a:rPr lang="en-US" dirty="0" smtClean="0"/>
              <a:t> 8-Isoniazid  </a:t>
            </a:r>
          </a:p>
          <a:p>
            <a:pPr algn="l">
              <a:buNone/>
            </a:pPr>
            <a:r>
              <a:rPr lang="en-US" dirty="0" smtClean="0"/>
              <a:t> 9-Paraneoplastic sensory </a:t>
            </a:r>
            <a:r>
              <a:rPr lang="en-US" dirty="0" err="1" smtClean="0"/>
              <a:t>neuronopathy</a:t>
            </a:r>
            <a:r>
              <a:rPr lang="en-US" dirty="0" smtClean="0"/>
              <a:t> (anti-</a:t>
            </a:r>
            <a:r>
              <a:rPr lang="en-US" dirty="0" err="1" smtClean="0"/>
              <a:t>Hu</a:t>
            </a:r>
            <a:r>
              <a:rPr lang="en-US" dirty="0" smtClean="0"/>
              <a:t> antibodies)</a:t>
            </a:r>
          </a:p>
          <a:p>
            <a:pPr algn="l">
              <a:buNone/>
            </a:pPr>
            <a:r>
              <a:rPr lang="en-US" dirty="0" smtClean="0"/>
              <a:t> 10-Pyridoxine  </a:t>
            </a:r>
          </a:p>
          <a:p>
            <a:pPr algn="l">
              <a:buNone/>
            </a:pPr>
            <a:r>
              <a:rPr lang="en-US" dirty="0" smtClean="0"/>
              <a:t> 11-Refsum disease (CIDP + </a:t>
            </a:r>
            <a:r>
              <a:rPr lang="en-US" dirty="0" err="1" smtClean="0"/>
              <a:t>cerebellar</a:t>
            </a:r>
            <a:r>
              <a:rPr lang="en-US" dirty="0" smtClean="0"/>
              <a:t> ataxia) </a:t>
            </a:r>
          </a:p>
          <a:p>
            <a:pPr algn="l">
              <a:buNone/>
            </a:pPr>
            <a:r>
              <a:rPr lang="en-US" dirty="0" smtClean="0"/>
              <a:t> 12-Taxol </a:t>
            </a:r>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1071546"/>
            <a:ext cx="8229600" cy="5253054"/>
          </a:xfrm>
        </p:spPr>
        <p:txBody>
          <a:bodyPr/>
          <a:lstStyle/>
          <a:p>
            <a:pPr algn="l">
              <a:buNone/>
            </a:pPr>
            <a:r>
              <a:rPr lang="en-US" b="1" dirty="0" err="1" smtClean="0"/>
              <a:t>Myelopathy</a:t>
            </a:r>
            <a:r>
              <a:rPr lang="en-US" b="1" dirty="0" smtClean="0"/>
              <a:t> (posterior column affection):</a:t>
            </a:r>
            <a:endParaRPr lang="en-US" dirty="0" smtClean="0"/>
          </a:p>
          <a:p>
            <a:pPr algn="l">
              <a:buNone/>
            </a:pPr>
            <a:r>
              <a:rPr lang="en-US" dirty="0" smtClean="0"/>
              <a:t> 1-  Acute transverse </a:t>
            </a:r>
            <a:r>
              <a:rPr lang="en-US" dirty="0" err="1" smtClean="0"/>
              <a:t>myelitis</a:t>
            </a:r>
            <a:r>
              <a:rPr lang="en-US" dirty="0" smtClean="0"/>
              <a:t> </a:t>
            </a:r>
          </a:p>
          <a:p>
            <a:pPr algn="l">
              <a:buNone/>
            </a:pPr>
            <a:r>
              <a:rPr lang="ar-IQ" dirty="0" smtClean="0"/>
              <a:t> </a:t>
            </a:r>
            <a:r>
              <a:rPr lang="en-US" dirty="0" smtClean="0"/>
              <a:t>2-  AIDS (vacuolar </a:t>
            </a:r>
            <a:r>
              <a:rPr lang="en-US" dirty="0" err="1" smtClean="0"/>
              <a:t>myelopathy</a:t>
            </a:r>
            <a:r>
              <a:rPr lang="en-US" dirty="0" smtClean="0"/>
              <a:t>)  </a:t>
            </a:r>
          </a:p>
          <a:p>
            <a:pPr algn="l">
              <a:buNone/>
            </a:pPr>
            <a:r>
              <a:rPr lang="ar-IQ" dirty="0" smtClean="0"/>
              <a:t> </a:t>
            </a:r>
            <a:r>
              <a:rPr lang="en-US" dirty="0" smtClean="0"/>
              <a:t>3-  Multiple sclerosis  </a:t>
            </a:r>
          </a:p>
          <a:p>
            <a:pPr algn="l">
              <a:buNone/>
            </a:pPr>
            <a:r>
              <a:rPr lang="en-US" dirty="0" smtClean="0"/>
              <a:t>4-   Tumor or cord compression  </a:t>
            </a:r>
          </a:p>
          <a:p>
            <a:pPr algn="l">
              <a:buNone/>
            </a:pPr>
            <a:r>
              <a:rPr lang="en-US" dirty="0" smtClean="0"/>
              <a:t>5-   Vascular malformations</a:t>
            </a:r>
          </a:p>
          <a:p>
            <a:pPr algn="l">
              <a:buNone/>
            </a:pPr>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1142984"/>
            <a:ext cx="8229600" cy="5181616"/>
          </a:xfrm>
        </p:spPr>
        <p:txBody>
          <a:bodyPr/>
          <a:lstStyle/>
          <a:p>
            <a:pPr algn="l">
              <a:buNone/>
            </a:pPr>
            <a:r>
              <a:rPr lang="en-US" b="1" dirty="0" err="1" smtClean="0"/>
              <a:t>Polyneuropathy</a:t>
            </a:r>
            <a:r>
              <a:rPr lang="en-US" b="1" dirty="0" smtClean="0"/>
              <a:t> or </a:t>
            </a:r>
            <a:r>
              <a:rPr lang="en-US" b="1" dirty="0" err="1" smtClean="0"/>
              <a:t>myelopathy</a:t>
            </a:r>
            <a:r>
              <a:rPr lang="en-US" b="1" dirty="0" smtClean="0"/>
              <a:t>:</a:t>
            </a:r>
            <a:r>
              <a:rPr lang="en-US" dirty="0" smtClean="0"/>
              <a:t>   </a:t>
            </a:r>
          </a:p>
          <a:p>
            <a:pPr algn="l">
              <a:buNone/>
            </a:pPr>
            <a:r>
              <a:rPr lang="en-US" dirty="0" smtClean="0"/>
              <a:t>1-   </a:t>
            </a:r>
            <a:r>
              <a:rPr lang="en-US" dirty="0" err="1" smtClean="0"/>
              <a:t>Friedreich</a:t>
            </a:r>
            <a:r>
              <a:rPr lang="en-US" dirty="0" smtClean="0"/>
              <a:t> ataxia  </a:t>
            </a:r>
          </a:p>
          <a:p>
            <a:pPr algn="l">
              <a:buNone/>
            </a:pPr>
            <a:r>
              <a:rPr lang="en-US" dirty="0" smtClean="0"/>
              <a:t>2-   </a:t>
            </a:r>
            <a:r>
              <a:rPr lang="en-US" dirty="0" err="1" smtClean="0"/>
              <a:t>Neurosyphilis</a:t>
            </a:r>
            <a:r>
              <a:rPr lang="en-US" dirty="0" smtClean="0"/>
              <a:t> (</a:t>
            </a:r>
            <a:r>
              <a:rPr lang="en-US" dirty="0" err="1" smtClean="0"/>
              <a:t>tabes</a:t>
            </a:r>
            <a:r>
              <a:rPr lang="en-US" dirty="0" smtClean="0"/>
              <a:t> </a:t>
            </a:r>
            <a:r>
              <a:rPr lang="en-US" dirty="0" err="1" smtClean="0"/>
              <a:t>dorsalis</a:t>
            </a:r>
            <a:r>
              <a:rPr lang="en-US" dirty="0" smtClean="0"/>
              <a:t>)  </a:t>
            </a:r>
          </a:p>
          <a:p>
            <a:pPr algn="l">
              <a:buNone/>
            </a:pPr>
            <a:r>
              <a:rPr lang="ar-IQ" dirty="0" smtClean="0"/>
              <a:t> </a:t>
            </a:r>
            <a:r>
              <a:rPr lang="en-US" dirty="0" smtClean="0"/>
              <a:t>3-  Vitamin B12 deficiency</a:t>
            </a:r>
          </a:p>
          <a:p>
            <a:pPr algn="l">
              <a:buNone/>
            </a:pPr>
            <a:r>
              <a:rPr lang="en-US" dirty="0" smtClean="0"/>
              <a:t>4-   Vitamin E deficiency</a:t>
            </a:r>
          </a:p>
          <a:p>
            <a:pPr algn="l">
              <a:buNone/>
            </a:pPr>
            <a:r>
              <a:rPr lang="en-US" dirty="0" smtClean="0"/>
              <a:t>5-   Nitric oxide </a:t>
            </a:r>
            <a:r>
              <a:rPr lang="en-US" dirty="0" err="1" smtClean="0"/>
              <a:t>poisioning</a:t>
            </a:r>
            <a:r>
              <a:rPr lang="en-US" dirty="0" smtClean="0"/>
              <a:t> </a:t>
            </a:r>
          </a:p>
          <a:p>
            <a:pPr algn="l">
              <a:buNone/>
            </a:pPr>
            <a:r>
              <a:rPr lang="en-US" dirty="0" smtClean="0"/>
              <a:t>6- Copper </a:t>
            </a:r>
            <a:r>
              <a:rPr lang="en-US" dirty="0" err="1" smtClean="0"/>
              <a:t>defeciency</a:t>
            </a:r>
            <a:r>
              <a:rPr lang="en-US" dirty="0" smtClean="0"/>
              <a:t>.</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1142984"/>
            <a:ext cx="8229600" cy="5181616"/>
          </a:xfrm>
        </p:spPr>
        <p:txBody>
          <a:bodyPr/>
          <a:lstStyle/>
          <a:p>
            <a:pPr algn="l">
              <a:buNone/>
            </a:pPr>
            <a:r>
              <a:rPr lang="en-US" b="1" dirty="0" err="1" smtClean="0"/>
              <a:t>Autosomal</a:t>
            </a:r>
            <a:r>
              <a:rPr lang="en-US" b="1" dirty="0" smtClean="0"/>
              <a:t> dominant </a:t>
            </a:r>
            <a:r>
              <a:rPr lang="en-US" b="1" dirty="0" err="1" smtClean="0"/>
              <a:t>Spinocerebellar</a:t>
            </a:r>
            <a:r>
              <a:rPr lang="en-US" b="1" dirty="0" smtClean="0"/>
              <a:t> Ataxia</a:t>
            </a:r>
            <a:endParaRPr lang="en-US" dirty="0" smtClean="0"/>
          </a:p>
          <a:p>
            <a:pPr algn="l">
              <a:buNone/>
            </a:pPr>
            <a:r>
              <a:rPr lang="en-US" dirty="0" smtClean="0"/>
              <a:t>Group of heterogeneous inherited disorders characterized by slowly progressive </a:t>
            </a:r>
            <a:r>
              <a:rPr lang="en-US" dirty="0" err="1" smtClean="0"/>
              <a:t>cerebellar</a:t>
            </a:r>
            <a:r>
              <a:rPr lang="en-US" dirty="0" smtClean="0"/>
              <a:t> ataxia that affects gait early and severely and may eventually confine the patient to bed. They show considerable clinical variability .Most of them begin in adulthood. Atrophy of the cerebellum and sometimes also of the brainstem may be apparent on CT or MRI scans. Definitive diagnosis is by genetic testing. Treatment is symptomatic.   </a:t>
            </a:r>
          </a:p>
          <a:p>
            <a:pPr algn="l">
              <a:buNone/>
            </a:pPr>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pic>
        <p:nvPicPr>
          <p:cNvPr id="4" name="عنصر نائب للمحتوى 3" descr="صورة-0001"/>
          <p:cNvPicPr>
            <a:picLocks noGrp="1"/>
          </p:cNvPicPr>
          <p:nvPr>
            <p:ph idx="1"/>
          </p:nvPr>
        </p:nvPicPr>
        <p:blipFill>
          <a:blip r:embed="rId2"/>
          <a:srcRect/>
          <a:stretch>
            <a:fillRect/>
          </a:stretch>
        </p:blipFill>
        <p:spPr bwMode="auto">
          <a:xfrm>
            <a:off x="1500166" y="1142984"/>
            <a:ext cx="6249722" cy="4389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571472" y="857232"/>
            <a:ext cx="8229600" cy="5324492"/>
          </a:xfrm>
        </p:spPr>
        <p:txBody>
          <a:bodyPr>
            <a:normAutofit/>
          </a:bodyPr>
          <a:lstStyle/>
          <a:p>
            <a:pPr algn="l">
              <a:buNone/>
            </a:pPr>
            <a:r>
              <a:rPr lang="en-US" b="1" dirty="0" err="1" smtClean="0"/>
              <a:t>Fridrich</a:t>
            </a:r>
            <a:r>
              <a:rPr lang="en-US" b="1" dirty="0" smtClean="0"/>
              <a:t> Ataxia</a:t>
            </a:r>
            <a:endParaRPr lang="en-US" dirty="0" smtClean="0"/>
          </a:p>
          <a:p>
            <a:pPr algn="l"/>
            <a:r>
              <a:rPr lang="en-US" dirty="0" smtClean="0"/>
              <a:t>the most common of the idiopathic degenerative disorders that produce </a:t>
            </a:r>
            <a:r>
              <a:rPr lang="en-US" dirty="0" err="1" smtClean="0"/>
              <a:t>cerebellar</a:t>
            </a:r>
            <a:r>
              <a:rPr lang="en-US" dirty="0" smtClean="0"/>
              <a:t> ataxia begins in childhood after age of 4, before age of 25 years, </a:t>
            </a:r>
            <a:r>
              <a:rPr lang="en-US" dirty="0" err="1" smtClean="0"/>
              <a:t>autosomal</a:t>
            </a:r>
            <a:r>
              <a:rPr lang="en-US" dirty="0" smtClean="0"/>
              <a:t> recessive. </a:t>
            </a:r>
          </a:p>
          <a:p>
            <a:pPr algn="l"/>
            <a:r>
              <a:rPr lang="en-US" dirty="0" smtClean="0"/>
              <a:t>The pathologic findings are localized, for the most part, to the spinal cord and cerebellum &amp; include:</a:t>
            </a:r>
          </a:p>
          <a:p>
            <a:pPr algn="l"/>
            <a:r>
              <a:rPr lang="en-US" dirty="0" smtClean="0"/>
              <a:t>degeneration of the </a:t>
            </a:r>
            <a:r>
              <a:rPr lang="en-US" b="1" dirty="0" err="1" smtClean="0"/>
              <a:t>spino-cerebellar</a:t>
            </a:r>
            <a:r>
              <a:rPr lang="en-US" b="1" dirty="0" smtClean="0"/>
              <a:t> tracts</a:t>
            </a:r>
            <a:r>
              <a:rPr lang="en-US" dirty="0" smtClean="0"/>
              <a:t>,  degeneration of </a:t>
            </a:r>
            <a:r>
              <a:rPr lang="en-US" b="1" dirty="0" smtClean="0"/>
              <a:t>posterior columns</a:t>
            </a:r>
            <a:r>
              <a:rPr lang="en-US" dirty="0" smtClean="0"/>
              <a:t>, degeneration of dorsal roots  and dorsal root ganglia  so there is associated </a:t>
            </a:r>
            <a:r>
              <a:rPr lang="en-US" b="1" dirty="0" smtClean="0"/>
              <a:t>peripheral neuropathy</a:t>
            </a:r>
            <a:r>
              <a:rPr lang="en-US" dirty="0" smtClean="0"/>
              <a:t>.</a:t>
            </a:r>
          </a:p>
          <a:p>
            <a:pPr algn="l">
              <a:buNone/>
            </a:pPr>
            <a:endParaRPr lang="ar-IQ"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928670"/>
            <a:ext cx="8229600" cy="5395930"/>
          </a:xfrm>
        </p:spPr>
        <p:txBody>
          <a:bodyPr>
            <a:normAutofit/>
          </a:bodyPr>
          <a:lstStyle/>
          <a:p>
            <a:pPr algn="l">
              <a:buNone/>
            </a:pPr>
            <a:r>
              <a:rPr lang="en-US" dirty="0" smtClean="0"/>
              <a:t> </a:t>
            </a:r>
            <a:r>
              <a:rPr lang="en-US" b="1" dirty="0" smtClean="0"/>
              <a:t>Clinical features:</a:t>
            </a:r>
            <a:r>
              <a:rPr lang="en-US" dirty="0" smtClean="0"/>
              <a:t> </a:t>
            </a:r>
          </a:p>
          <a:p>
            <a:pPr algn="l"/>
            <a:r>
              <a:rPr lang="en-US" dirty="0" smtClean="0"/>
              <a:t>1-</a:t>
            </a:r>
            <a:r>
              <a:rPr lang="en-US" b="1" dirty="0" smtClean="0"/>
              <a:t>cerebellar </a:t>
            </a:r>
            <a:r>
              <a:rPr lang="en-US" b="1" dirty="0" err="1" smtClean="0"/>
              <a:t>symptom</a:t>
            </a:r>
            <a:r>
              <a:rPr lang="en-US" dirty="0" err="1" smtClean="0"/>
              <a:t>:The</a:t>
            </a:r>
            <a:r>
              <a:rPr lang="en-US" dirty="0" smtClean="0"/>
              <a:t> initial symptom is progressive gait ataxia followed by ataxia of all limbs within 2 years .</a:t>
            </a:r>
          </a:p>
          <a:p>
            <a:pPr algn="l"/>
            <a:r>
              <a:rPr lang="en-US" b="1" dirty="0" smtClean="0"/>
              <a:t>2- </a:t>
            </a:r>
            <a:r>
              <a:rPr lang="en-US" b="1" dirty="0" err="1" smtClean="0"/>
              <a:t>neuropathy:</a:t>
            </a:r>
            <a:r>
              <a:rPr lang="en-US" dirty="0" err="1" smtClean="0"/>
              <a:t>Knee</a:t>
            </a:r>
            <a:r>
              <a:rPr lang="en-US" dirty="0" smtClean="0"/>
              <a:t> and ankle tendon reflexes are lost. Joint position and vibration senses are impaired (post. columns involvement + </a:t>
            </a:r>
            <a:r>
              <a:rPr lang="en-US" dirty="0" err="1" smtClean="0"/>
              <a:t>polyneuropathy</a:t>
            </a:r>
            <a:r>
              <a:rPr lang="en-US" dirty="0" smtClean="0"/>
              <a:t>) in the legs, typically adding a sensory component to the motor component of gait ataxia. </a:t>
            </a:r>
            <a:r>
              <a:rPr lang="en-US" dirty="0" err="1" smtClean="0"/>
              <a:t>Pes</a:t>
            </a:r>
            <a:r>
              <a:rPr lang="en-US" dirty="0" smtClean="0"/>
              <a:t> </a:t>
            </a:r>
            <a:r>
              <a:rPr lang="en-US" dirty="0" err="1" smtClean="0"/>
              <a:t>cavus</a:t>
            </a:r>
            <a:r>
              <a:rPr lang="en-US" dirty="0" smtClean="0"/>
              <a:t> (high arch foot) may occur due to loss of </a:t>
            </a:r>
            <a:r>
              <a:rPr lang="en-US" dirty="0" err="1" smtClean="0"/>
              <a:t>interensic</a:t>
            </a:r>
            <a:r>
              <a:rPr lang="en-US" dirty="0" smtClean="0"/>
              <a:t> muscles of the foot.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928670"/>
            <a:ext cx="8229600" cy="5395930"/>
          </a:xfrm>
        </p:spPr>
        <p:txBody>
          <a:bodyPr>
            <a:normAutofit lnSpcReduction="10000"/>
          </a:bodyPr>
          <a:lstStyle/>
          <a:p>
            <a:pPr algn="l"/>
            <a:r>
              <a:rPr lang="en-US" b="1" dirty="0" smtClean="0"/>
              <a:t>3-Spinal </a:t>
            </a:r>
            <a:r>
              <a:rPr lang="en-US" b="1" dirty="0" err="1" smtClean="0"/>
              <a:t>cord:</a:t>
            </a:r>
            <a:r>
              <a:rPr lang="en-US" dirty="0" err="1" smtClean="0"/>
              <a:t>Weakness</a:t>
            </a:r>
            <a:r>
              <a:rPr lang="en-US" dirty="0" smtClean="0"/>
              <a:t> of the legs—and less often the arms—is a later development and may be of the upper or lower motor neuron variety (or both),</a:t>
            </a:r>
          </a:p>
          <a:p>
            <a:pPr algn="l"/>
            <a:r>
              <a:rPr lang="en-US" dirty="0" smtClean="0"/>
              <a:t>Extensor plantar responses (pyramidal tract involvement) + absent ankle jerks (associated neuropathy) . </a:t>
            </a:r>
          </a:p>
          <a:p>
            <a:pPr algn="l"/>
            <a:r>
              <a:rPr lang="en-US" b="1" dirty="0" smtClean="0"/>
              <a:t>4-other </a:t>
            </a:r>
            <a:r>
              <a:rPr lang="en-US" b="1" dirty="0" err="1" smtClean="0"/>
              <a:t>features:</a:t>
            </a:r>
            <a:r>
              <a:rPr lang="en-US" dirty="0" err="1" smtClean="0"/>
              <a:t>Severe</a:t>
            </a:r>
            <a:r>
              <a:rPr lang="en-US" dirty="0" smtClean="0"/>
              <a:t> progressive </a:t>
            </a:r>
            <a:r>
              <a:rPr lang="en-US" b="1" dirty="0" err="1" smtClean="0"/>
              <a:t>kyphoscoliosis</a:t>
            </a:r>
            <a:r>
              <a:rPr lang="en-US" dirty="0" smtClean="0"/>
              <a:t> lead to chronic restrictive lung disease. </a:t>
            </a:r>
            <a:r>
              <a:rPr lang="en-US" b="1" dirty="0" err="1" smtClean="0"/>
              <a:t>cardiomyopathy</a:t>
            </a:r>
            <a:r>
              <a:rPr lang="en-US" dirty="0" smtClean="0"/>
              <a:t> result in congestive heart failure and is a major cause of morbidity and death. Other abnormalities include:</a:t>
            </a:r>
            <a:r>
              <a:rPr lang="en-US" b="1" dirty="0" smtClean="0"/>
              <a:t> visual</a:t>
            </a:r>
            <a:r>
              <a:rPr lang="en-US" dirty="0" smtClean="0"/>
              <a:t> impairment (usually from optic atrophy), </a:t>
            </a:r>
            <a:r>
              <a:rPr lang="en-US" dirty="0" err="1" smtClean="0"/>
              <a:t>nystagmus</a:t>
            </a:r>
            <a:r>
              <a:rPr lang="en-US" dirty="0" smtClean="0"/>
              <a:t> ,</a:t>
            </a:r>
            <a:r>
              <a:rPr lang="en-US" dirty="0" err="1" smtClean="0"/>
              <a:t>paresthesias</a:t>
            </a:r>
            <a:r>
              <a:rPr lang="en-US" dirty="0" smtClean="0"/>
              <a:t>, tremor, </a:t>
            </a:r>
            <a:r>
              <a:rPr lang="en-US" b="1" dirty="0" smtClean="0"/>
              <a:t>hearing loss</a:t>
            </a:r>
            <a:r>
              <a:rPr lang="en-US" dirty="0" smtClean="0"/>
              <a:t>, </a:t>
            </a:r>
            <a:r>
              <a:rPr lang="en-US" dirty="0" err="1" smtClean="0"/>
              <a:t>vertigo,spasticity</a:t>
            </a:r>
            <a:r>
              <a:rPr lang="en-US" dirty="0" smtClean="0"/>
              <a:t>, leg pains, </a:t>
            </a:r>
            <a:r>
              <a:rPr lang="en-US" b="1" dirty="0" smtClean="0"/>
              <a:t>diabetes mellitus</a:t>
            </a:r>
            <a:r>
              <a:rPr lang="en-US" dirty="0" smtClean="0"/>
              <a:t>.</a:t>
            </a:r>
            <a:endParaRPr lang="ar-IQ" dirty="0" smtClean="0"/>
          </a:p>
          <a:p>
            <a:pPr algn="l">
              <a:buNone/>
            </a:pPr>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p:txBody>
          <a:bodyPr/>
          <a:lstStyle/>
          <a:p>
            <a:pPr>
              <a:buNone/>
            </a:pPr>
            <a:endParaRPr lang="ar-IQ" dirty="0" smtClean="0"/>
          </a:p>
          <a:p>
            <a:pPr>
              <a:buNone/>
            </a:pPr>
            <a:endParaRPr lang="ar-IQ" dirty="0"/>
          </a:p>
        </p:txBody>
      </p:sp>
      <p:pic>
        <p:nvPicPr>
          <p:cNvPr id="4" name="صورة 3" descr="صورة-0002"/>
          <p:cNvPicPr/>
          <p:nvPr/>
        </p:nvPicPr>
        <p:blipFill>
          <a:blip r:embed="rId2"/>
          <a:srcRect/>
          <a:stretch>
            <a:fillRect/>
          </a:stretch>
        </p:blipFill>
        <p:spPr bwMode="auto">
          <a:xfrm>
            <a:off x="1714480" y="1000108"/>
            <a:ext cx="6000792" cy="46434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1142984"/>
            <a:ext cx="8229600" cy="5181616"/>
          </a:xfrm>
        </p:spPr>
        <p:txBody>
          <a:bodyPr/>
          <a:lstStyle/>
          <a:p>
            <a:pPr algn="l">
              <a:buNone/>
            </a:pPr>
            <a:r>
              <a:rPr lang="en-US" b="1" dirty="0" smtClean="0"/>
              <a:t>Ataxia</a:t>
            </a:r>
            <a:r>
              <a:rPr lang="en-US" dirty="0" smtClean="0"/>
              <a:t> </a:t>
            </a:r>
          </a:p>
          <a:p>
            <a:pPr algn="l">
              <a:buNone/>
            </a:pPr>
            <a:r>
              <a:rPr lang="en-US" dirty="0" smtClean="0"/>
              <a:t> </a:t>
            </a:r>
            <a:r>
              <a:rPr lang="en-US" dirty="0" err="1" smtClean="0"/>
              <a:t>incoordination</a:t>
            </a:r>
            <a:r>
              <a:rPr lang="en-US" dirty="0" smtClean="0"/>
              <a:t> of muscular activity associated with dysfunction of the cerebellum and its connections.</a:t>
            </a:r>
            <a:endParaRPr lang="ar-IQ"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928670"/>
            <a:ext cx="8229600" cy="5395930"/>
          </a:xfrm>
        </p:spPr>
        <p:txBody>
          <a:bodyPr>
            <a:normAutofit fontScale="85000" lnSpcReduction="20000"/>
          </a:bodyPr>
          <a:lstStyle/>
          <a:p>
            <a:pPr algn="l">
              <a:buNone/>
            </a:pPr>
            <a:r>
              <a:rPr lang="en-US" b="1" dirty="0" smtClean="0"/>
              <a:t>Treatment:</a:t>
            </a:r>
            <a:endParaRPr lang="en-US" dirty="0" smtClean="0"/>
          </a:p>
          <a:p>
            <a:pPr algn="l" rtl="0"/>
            <a:r>
              <a:rPr lang="en-US" b="1" dirty="0" smtClean="0"/>
              <a:t>Investigation:</a:t>
            </a:r>
            <a:endParaRPr lang="en-US" dirty="0" smtClean="0"/>
          </a:p>
          <a:p>
            <a:pPr algn="l" rtl="0"/>
            <a:r>
              <a:rPr lang="en-US" dirty="0" smtClean="0"/>
              <a:t>1- MRI brain and spine.</a:t>
            </a:r>
          </a:p>
          <a:p>
            <a:pPr algn="l" rtl="0"/>
            <a:r>
              <a:rPr lang="en-US" dirty="0" smtClean="0"/>
              <a:t>2- CXR.</a:t>
            </a:r>
          </a:p>
          <a:p>
            <a:pPr algn="l" rtl="0"/>
            <a:r>
              <a:rPr lang="en-US" dirty="0" smtClean="0"/>
              <a:t>3-FBS.</a:t>
            </a:r>
          </a:p>
          <a:p>
            <a:pPr algn="l" rtl="0"/>
            <a:r>
              <a:rPr lang="en-US" dirty="0" smtClean="0"/>
              <a:t>4-ECHO.</a:t>
            </a:r>
          </a:p>
          <a:p>
            <a:pPr algn="l" rtl="0"/>
            <a:r>
              <a:rPr lang="en-US" dirty="0" smtClean="0"/>
              <a:t>5- Genetic study.</a:t>
            </a:r>
          </a:p>
          <a:p>
            <a:pPr algn="l" rtl="0"/>
            <a:r>
              <a:rPr lang="en-US" b="1" dirty="0" smtClean="0"/>
              <a:t> </a:t>
            </a:r>
            <a:endParaRPr lang="en-US" dirty="0" smtClean="0"/>
          </a:p>
          <a:p>
            <a:pPr algn="l" rtl="0"/>
            <a:r>
              <a:rPr lang="ar-SA" dirty="0" smtClean="0"/>
              <a:t> </a:t>
            </a:r>
            <a:endParaRPr lang="en-US" dirty="0" smtClean="0"/>
          </a:p>
          <a:p>
            <a:pPr algn="l"/>
            <a:r>
              <a:rPr lang="en-US" b="1" dirty="0" smtClean="0"/>
              <a:t>Treatment:</a:t>
            </a:r>
            <a:endParaRPr lang="en-US" dirty="0" smtClean="0"/>
          </a:p>
          <a:p>
            <a:pPr algn="l"/>
            <a:r>
              <a:rPr lang="en-US" dirty="0" smtClean="0"/>
              <a:t>    No specific treatment is available. Just symptomatic.</a:t>
            </a:r>
          </a:p>
          <a:p>
            <a:pPr algn="l">
              <a:buNone/>
            </a:pPr>
            <a:endParaRPr lang="en-US" dirty="0" smtClean="0"/>
          </a:p>
          <a:p>
            <a:pPr algn="l">
              <a:buNone/>
            </a:pPr>
            <a:r>
              <a:rPr lang="en-US" dirty="0" smtClean="0">
                <a:solidFill>
                  <a:srgbClr val="FF0000"/>
                </a:solidFill>
              </a:rPr>
              <a:t>Note</a:t>
            </a:r>
            <a:r>
              <a:rPr lang="en-US" dirty="0" smtClean="0"/>
              <a:t>: there is similar condition, mimic </a:t>
            </a:r>
            <a:r>
              <a:rPr lang="en-US" dirty="0" err="1" smtClean="0"/>
              <a:t>Friedriech</a:t>
            </a:r>
            <a:r>
              <a:rPr lang="en-US" dirty="0" smtClean="0"/>
              <a:t> ataxia, &amp; being due to genetically determined vitamin E deficiency. In this case the patient is heterozygous because disease is inherited as </a:t>
            </a:r>
            <a:r>
              <a:rPr lang="en-US" dirty="0" err="1" smtClean="0"/>
              <a:t>autosomal</a:t>
            </a:r>
            <a:r>
              <a:rPr lang="en-US" dirty="0" smtClean="0"/>
              <a:t> dominant disorder.</a:t>
            </a:r>
            <a:endParaRPr lang="ar-IQ"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857232"/>
            <a:ext cx="8229600" cy="5467368"/>
          </a:xfrm>
        </p:spPr>
        <p:txBody>
          <a:bodyPr>
            <a:normAutofit fontScale="92500"/>
          </a:bodyPr>
          <a:lstStyle/>
          <a:p>
            <a:pPr algn="l">
              <a:buNone/>
            </a:pPr>
            <a:r>
              <a:rPr lang="en-US" b="1" dirty="0" smtClean="0"/>
              <a:t>Ataxia </a:t>
            </a:r>
            <a:r>
              <a:rPr lang="en-US" b="1" dirty="0" err="1" smtClean="0"/>
              <a:t>telengectasia</a:t>
            </a:r>
            <a:endParaRPr lang="en-US" dirty="0" smtClean="0"/>
          </a:p>
          <a:p>
            <a:pPr algn="l" rtl="0"/>
            <a:r>
              <a:rPr lang="en-US" dirty="0" err="1" smtClean="0"/>
              <a:t>Autosomal</a:t>
            </a:r>
            <a:r>
              <a:rPr lang="en-US" dirty="0" smtClean="0"/>
              <a:t> recessive, progressive </a:t>
            </a:r>
            <a:r>
              <a:rPr lang="en-US" b="1" dirty="0" err="1" smtClean="0"/>
              <a:t>pancerebellar</a:t>
            </a:r>
            <a:r>
              <a:rPr lang="en-US" b="1" dirty="0" smtClean="0"/>
              <a:t> degeneration</a:t>
            </a:r>
            <a:r>
              <a:rPr lang="en-US" dirty="0" smtClean="0"/>
              <a:t>: – characterized by </a:t>
            </a:r>
            <a:r>
              <a:rPr lang="en-US" dirty="0" err="1" smtClean="0"/>
              <a:t>nystagmus</a:t>
            </a:r>
            <a:r>
              <a:rPr lang="en-US" dirty="0" smtClean="0"/>
              <a:t>, </a:t>
            </a:r>
            <a:r>
              <a:rPr lang="en-US" dirty="0" err="1" smtClean="0"/>
              <a:t>dysarthria</a:t>
            </a:r>
            <a:r>
              <a:rPr lang="en-US" dirty="0" smtClean="0"/>
              <a:t>, and gait, limb, and trunk ataxia – that begins in infancy. </a:t>
            </a:r>
          </a:p>
          <a:p>
            <a:pPr algn="l" rtl="0"/>
            <a:r>
              <a:rPr lang="en-US" b="1" dirty="0" err="1" smtClean="0"/>
              <a:t>oculocutaneous</a:t>
            </a:r>
            <a:r>
              <a:rPr lang="en-US" b="1" dirty="0" smtClean="0"/>
              <a:t> </a:t>
            </a:r>
            <a:r>
              <a:rPr lang="en-US" b="1" dirty="0" err="1" smtClean="0"/>
              <a:t>telangiectasia</a:t>
            </a:r>
            <a:r>
              <a:rPr lang="en-US" dirty="0" smtClean="0"/>
              <a:t>: usually appears in the teen years. The bulbar conjunctivae are typically affected first, followed by sun-exposed areas of the skin, including the ears, nose, face, and </a:t>
            </a:r>
            <a:r>
              <a:rPr lang="en-US" dirty="0" err="1" smtClean="0"/>
              <a:t>antecubital</a:t>
            </a:r>
            <a:r>
              <a:rPr lang="en-US" dirty="0" smtClean="0"/>
              <a:t> and </a:t>
            </a:r>
            <a:r>
              <a:rPr lang="en-US" dirty="0" err="1" smtClean="0"/>
              <a:t>popliteal</a:t>
            </a:r>
            <a:r>
              <a:rPr lang="en-US" dirty="0" smtClean="0"/>
              <a:t> </a:t>
            </a:r>
            <a:r>
              <a:rPr lang="en-US" dirty="0" err="1" smtClean="0"/>
              <a:t>fossae</a:t>
            </a:r>
            <a:r>
              <a:rPr lang="en-US" dirty="0" smtClean="0"/>
              <a:t> .</a:t>
            </a:r>
          </a:p>
          <a:p>
            <a:pPr algn="l"/>
            <a:r>
              <a:rPr lang="en-US" b="1" dirty="0" smtClean="0"/>
              <a:t>immunologic deficiency</a:t>
            </a:r>
            <a:r>
              <a:rPr lang="en-US" dirty="0" smtClean="0"/>
              <a:t>: (decreased circulating </a:t>
            </a:r>
            <a:r>
              <a:rPr lang="en-US" dirty="0" err="1" smtClean="0"/>
              <a:t>IgA</a:t>
            </a:r>
            <a:r>
              <a:rPr lang="en-US" dirty="0" smtClean="0"/>
              <a:t> and </a:t>
            </a:r>
            <a:r>
              <a:rPr lang="en-US" dirty="0" err="1" smtClean="0"/>
              <a:t>IgE</a:t>
            </a:r>
            <a:r>
              <a:rPr lang="en-US" dirty="0" smtClean="0"/>
              <a:t>) usually becomes evident later in childhood and is manifested by recurrent </a:t>
            </a:r>
            <a:r>
              <a:rPr lang="en-US" dirty="0" err="1" smtClean="0"/>
              <a:t>sinopulmonary</a:t>
            </a:r>
            <a:r>
              <a:rPr lang="en-US" dirty="0" smtClean="0"/>
              <a:t> infections in more than 80% of </a:t>
            </a:r>
            <a:r>
              <a:rPr lang="en-US" dirty="0" err="1" smtClean="0"/>
              <a:t>patients.</a:t>
            </a:r>
            <a:r>
              <a:rPr lang="en-US" b="1" dirty="0" err="1" smtClean="0"/>
              <a:t>Neuropathy</a:t>
            </a:r>
            <a:r>
              <a:rPr lang="en-US" b="1" dirty="0" smtClean="0"/>
              <a:t>:</a:t>
            </a:r>
            <a:r>
              <a:rPr lang="en-US" dirty="0" smtClean="0"/>
              <a:t> loss of vibration and position sense in the legs, </a:t>
            </a:r>
            <a:r>
              <a:rPr lang="en-US" dirty="0" err="1" smtClean="0"/>
              <a:t>areflexia</a:t>
            </a:r>
            <a:r>
              <a:rPr lang="en-US" dirty="0" smtClean="0"/>
              <a:t>, </a:t>
            </a:r>
            <a:endParaRPr lang="ar-IQ"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endParaRPr lang="ar-IQ" dirty="0"/>
          </a:p>
        </p:txBody>
      </p:sp>
      <p:sp>
        <p:nvSpPr>
          <p:cNvPr id="3" name="عنصر نائب للمحتوى 2"/>
          <p:cNvSpPr>
            <a:spLocks noGrp="1"/>
          </p:cNvSpPr>
          <p:nvPr>
            <p:ph idx="1"/>
          </p:nvPr>
        </p:nvSpPr>
        <p:spPr>
          <a:xfrm>
            <a:off x="457200" y="1071546"/>
            <a:ext cx="8229600" cy="5253054"/>
          </a:xfrm>
        </p:spPr>
        <p:txBody>
          <a:bodyPr/>
          <a:lstStyle/>
          <a:p>
            <a:pPr algn="l" rtl="0"/>
            <a:r>
              <a:rPr lang="en-US" b="1" dirty="0" smtClean="0"/>
              <a:t>Other features </a:t>
            </a:r>
            <a:r>
              <a:rPr lang="en-US" dirty="0" smtClean="0"/>
              <a:t>include :</a:t>
            </a:r>
          </a:p>
          <a:p>
            <a:pPr algn="l" rtl="0"/>
            <a:r>
              <a:rPr lang="en-US" dirty="0" smtClean="0"/>
              <a:t> </a:t>
            </a:r>
          </a:p>
          <a:p>
            <a:pPr algn="l" rtl="0"/>
            <a:r>
              <a:rPr lang="en-US" dirty="0" smtClean="0"/>
              <a:t>     -disorders of voluntary eye movements. </a:t>
            </a:r>
          </a:p>
          <a:p>
            <a:pPr algn="l" rtl="0"/>
            <a:r>
              <a:rPr lang="en-US" dirty="0" smtClean="0"/>
              <a:t>     -Mental deficiency (commonly in 2</a:t>
            </a:r>
            <a:r>
              <a:rPr lang="en-US" baseline="30000" dirty="0" smtClean="0"/>
              <a:t>nd</a:t>
            </a:r>
            <a:r>
              <a:rPr lang="en-US" dirty="0" smtClean="0"/>
              <a:t> decade)</a:t>
            </a:r>
          </a:p>
          <a:p>
            <a:pPr algn="l" rtl="0"/>
            <a:r>
              <a:rPr lang="en-US" dirty="0" smtClean="0"/>
              <a:t>     - </a:t>
            </a:r>
            <a:r>
              <a:rPr lang="en-US" dirty="0" err="1" smtClean="0"/>
              <a:t>progeric</a:t>
            </a:r>
            <a:r>
              <a:rPr lang="en-US" dirty="0" smtClean="0"/>
              <a:t> changes of the skin and hair</a:t>
            </a:r>
          </a:p>
          <a:p>
            <a:pPr algn="l" rtl="0"/>
            <a:r>
              <a:rPr lang="en-US" dirty="0" smtClean="0"/>
              <a:t>     - </a:t>
            </a:r>
            <a:r>
              <a:rPr lang="en-US" dirty="0" err="1" smtClean="0"/>
              <a:t>hypogonadism</a:t>
            </a:r>
            <a:r>
              <a:rPr lang="en-US" dirty="0" smtClean="0"/>
              <a:t> </a:t>
            </a:r>
          </a:p>
          <a:p>
            <a:pPr algn="l" rtl="0"/>
            <a:r>
              <a:rPr lang="en-US" dirty="0" smtClean="0"/>
              <a:t>     - insulin resistance </a:t>
            </a:r>
          </a:p>
          <a:p>
            <a:pPr algn="l">
              <a:buNone/>
            </a:pPr>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endParaRPr lang="ar-IQ" dirty="0"/>
          </a:p>
        </p:txBody>
      </p:sp>
      <p:sp>
        <p:nvSpPr>
          <p:cNvPr id="3" name="عنصر نائب للمحتوى 2"/>
          <p:cNvSpPr>
            <a:spLocks noGrp="1"/>
          </p:cNvSpPr>
          <p:nvPr>
            <p:ph idx="1"/>
          </p:nvPr>
        </p:nvSpPr>
        <p:spPr>
          <a:xfrm>
            <a:off x="457200" y="928670"/>
            <a:ext cx="8229600" cy="5395930"/>
          </a:xfrm>
        </p:spPr>
        <p:txBody>
          <a:bodyPr>
            <a:normAutofit fontScale="92500" lnSpcReduction="10000"/>
          </a:bodyPr>
          <a:lstStyle/>
          <a:p>
            <a:pPr algn="l" rtl="0">
              <a:buNone/>
            </a:pPr>
            <a:r>
              <a:rPr lang="en-US" b="1" dirty="0" smtClean="0"/>
              <a:t>Alcoholic </a:t>
            </a:r>
            <a:r>
              <a:rPr lang="en-US" b="1" dirty="0" err="1" smtClean="0"/>
              <a:t>cerebellar</a:t>
            </a:r>
            <a:r>
              <a:rPr lang="en-US" b="1" dirty="0" smtClean="0"/>
              <a:t> degeneration</a:t>
            </a:r>
            <a:endParaRPr lang="en-US" dirty="0" smtClean="0"/>
          </a:p>
          <a:p>
            <a:pPr algn="l" rtl="0">
              <a:buNone/>
            </a:pPr>
            <a:r>
              <a:rPr lang="en-US" dirty="0" smtClean="0"/>
              <a:t> develop in chronic alcoholics lasting 10 or more years, probably as a result of associated nutritional deficiency. most common in men. usually start between 40 and 60 years.</a:t>
            </a:r>
          </a:p>
          <a:p>
            <a:pPr algn="l" rtl="0">
              <a:buNone/>
            </a:pPr>
            <a:r>
              <a:rPr lang="en-US" dirty="0" smtClean="0"/>
              <a:t>Degenerative changes are largely restricted to the </a:t>
            </a:r>
            <a:r>
              <a:rPr lang="en-US" b="1" dirty="0" smtClean="0"/>
              <a:t>superior </a:t>
            </a:r>
            <a:r>
              <a:rPr lang="en-US" b="1" dirty="0" err="1" smtClean="0"/>
              <a:t>vermis</a:t>
            </a:r>
            <a:r>
              <a:rPr lang="en-US" dirty="0" smtClean="0"/>
              <a:t>, usually insidious in onset &amp; gradually progressive over weeks to months eventually reaching a stable level of deficit, Gait ataxia is a universal feature, heel-knee-shin test is +</a:t>
            </a:r>
            <a:r>
              <a:rPr lang="en-US" dirty="0" err="1" smtClean="0"/>
              <a:t>ve</a:t>
            </a:r>
            <a:r>
              <a:rPr lang="en-US" dirty="0" smtClean="0"/>
              <a:t> in about 80%. CT scan or MRI may show </a:t>
            </a:r>
            <a:r>
              <a:rPr lang="en-US" dirty="0" err="1" smtClean="0"/>
              <a:t>cerebellar</a:t>
            </a:r>
            <a:r>
              <a:rPr lang="en-US" dirty="0" smtClean="0"/>
              <a:t> atrophy. No specific treatment is available. Abstinence from alcohol, combined with adequate nutrition, leads to stabilization in most cases. All patients with this diagnosis should receive thiamine to prevent development of </a:t>
            </a:r>
            <a:r>
              <a:rPr lang="en-US" dirty="0" err="1" smtClean="0"/>
              <a:t>Wernicke</a:t>
            </a:r>
            <a:r>
              <a:rPr lang="en-US" dirty="0" smtClean="0"/>
              <a:t> encephalopathy. </a:t>
            </a:r>
          </a:p>
          <a:p>
            <a:pPr algn="l">
              <a:buNone/>
            </a:pP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endParaRPr lang="ar-IQ" dirty="0"/>
          </a:p>
        </p:txBody>
      </p:sp>
      <p:sp>
        <p:nvSpPr>
          <p:cNvPr id="3" name="عنصر نائب للمحتوى 2"/>
          <p:cNvSpPr>
            <a:spLocks noGrp="1"/>
          </p:cNvSpPr>
          <p:nvPr>
            <p:ph idx="1"/>
          </p:nvPr>
        </p:nvSpPr>
        <p:spPr>
          <a:xfrm>
            <a:off x="457200" y="857232"/>
            <a:ext cx="8229600" cy="5467368"/>
          </a:xfrm>
        </p:spPr>
        <p:txBody>
          <a:bodyPr>
            <a:normAutofit lnSpcReduction="10000"/>
          </a:bodyPr>
          <a:lstStyle/>
          <a:p>
            <a:pPr algn="l" rtl="0">
              <a:buNone/>
            </a:pPr>
            <a:r>
              <a:rPr lang="en-US" u="sng" dirty="0" smtClean="0"/>
              <a:t>Any patient with ataxia should send for :</a:t>
            </a:r>
            <a:endParaRPr lang="en-US" dirty="0" smtClean="0"/>
          </a:p>
          <a:p>
            <a:pPr algn="l" rtl="0">
              <a:buNone/>
            </a:pPr>
            <a:r>
              <a:rPr lang="en-US" dirty="0" smtClean="0"/>
              <a:t>1-Brain MRI</a:t>
            </a:r>
          </a:p>
          <a:p>
            <a:pPr algn="l" rtl="0">
              <a:buNone/>
            </a:pPr>
            <a:r>
              <a:rPr lang="en-US" dirty="0" smtClean="0"/>
              <a:t>2- CBC and S. B12 LEVEL</a:t>
            </a:r>
          </a:p>
          <a:p>
            <a:pPr algn="l" rtl="0">
              <a:buNone/>
            </a:pPr>
            <a:r>
              <a:rPr lang="en-US" dirty="0" smtClean="0"/>
              <a:t>3-SPINAL CORD MRI</a:t>
            </a:r>
          </a:p>
          <a:p>
            <a:pPr algn="l" rtl="0">
              <a:buNone/>
            </a:pPr>
            <a:r>
              <a:rPr lang="en-US" dirty="0" smtClean="0"/>
              <a:t>4-Thyroid function test</a:t>
            </a:r>
          </a:p>
          <a:p>
            <a:pPr algn="l" rtl="0">
              <a:buNone/>
            </a:pPr>
            <a:r>
              <a:rPr lang="en-US" dirty="0" smtClean="0"/>
              <a:t>5-Celiac </a:t>
            </a:r>
            <a:r>
              <a:rPr lang="en-US" dirty="0" err="1" smtClean="0"/>
              <a:t>Secreen</a:t>
            </a:r>
            <a:endParaRPr lang="en-US" dirty="0" smtClean="0"/>
          </a:p>
          <a:p>
            <a:pPr algn="l" rtl="0">
              <a:buNone/>
            </a:pPr>
            <a:r>
              <a:rPr lang="en-US" dirty="0" smtClean="0"/>
              <a:t>6-paraneoplastic Ab. Anti </a:t>
            </a:r>
            <a:r>
              <a:rPr lang="en-US" dirty="0" err="1" smtClean="0"/>
              <a:t>Yo</a:t>
            </a:r>
            <a:r>
              <a:rPr lang="en-US" dirty="0" smtClean="0"/>
              <a:t> &amp; </a:t>
            </a:r>
            <a:r>
              <a:rPr lang="en-US" dirty="0" err="1" smtClean="0"/>
              <a:t>Hu</a:t>
            </a:r>
            <a:r>
              <a:rPr lang="en-US" dirty="0" smtClean="0"/>
              <a:t>.</a:t>
            </a:r>
          </a:p>
          <a:p>
            <a:pPr algn="l" rtl="0">
              <a:buNone/>
            </a:pPr>
            <a:r>
              <a:rPr lang="en-US" dirty="0" smtClean="0"/>
              <a:t>7-Liver Function test</a:t>
            </a:r>
          </a:p>
          <a:p>
            <a:pPr algn="l" rtl="0">
              <a:buNone/>
            </a:pPr>
            <a:r>
              <a:rPr lang="en-US" dirty="0" smtClean="0"/>
              <a:t>8-S. </a:t>
            </a:r>
            <a:r>
              <a:rPr lang="en-US" dirty="0" err="1" smtClean="0"/>
              <a:t>Vit</a:t>
            </a:r>
            <a:r>
              <a:rPr lang="en-US" dirty="0" smtClean="0"/>
              <a:t>. E LEVEL</a:t>
            </a:r>
          </a:p>
          <a:p>
            <a:pPr algn="l" rtl="0">
              <a:buNone/>
            </a:pPr>
            <a:r>
              <a:rPr lang="en-US" dirty="0" smtClean="0"/>
              <a:t>9-S. lipid profile for </a:t>
            </a:r>
            <a:r>
              <a:rPr lang="en-US" dirty="0" err="1" smtClean="0"/>
              <a:t>abetaliporotinemia</a:t>
            </a:r>
            <a:endParaRPr lang="en-US" dirty="0" smtClean="0"/>
          </a:p>
          <a:p>
            <a:pPr algn="l" rtl="0">
              <a:buNone/>
            </a:pPr>
            <a:r>
              <a:rPr lang="en-US" dirty="0" smtClean="0"/>
              <a:t>10 –</a:t>
            </a:r>
            <a:r>
              <a:rPr lang="en-US" dirty="0" err="1" smtClean="0"/>
              <a:t>Toxocology</a:t>
            </a:r>
            <a:r>
              <a:rPr lang="en-US" dirty="0" smtClean="0"/>
              <a:t> screen</a:t>
            </a:r>
          </a:p>
          <a:p>
            <a:pPr algn="l" rtl="0">
              <a:buNone/>
            </a:pPr>
            <a:r>
              <a:rPr lang="en-US" dirty="0" smtClean="0"/>
              <a:t>11- </a:t>
            </a:r>
            <a:r>
              <a:rPr lang="en-US" dirty="0" err="1" smtClean="0"/>
              <a:t>Phenytoin</a:t>
            </a:r>
            <a:r>
              <a:rPr lang="en-US" dirty="0" smtClean="0"/>
              <a:t> and </a:t>
            </a:r>
            <a:r>
              <a:rPr lang="en-US" dirty="0" err="1" smtClean="0"/>
              <a:t>carbimazapin</a:t>
            </a:r>
            <a:r>
              <a:rPr lang="en-US" dirty="0" smtClean="0"/>
              <a:t> level.</a:t>
            </a:r>
          </a:p>
          <a:p>
            <a:pPr algn="l" rtl="0">
              <a:buNone/>
            </a:pPr>
            <a:endParaRPr lang="en-US" dirty="0" smtClean="0"/>
          </a:p>
          <a:p>
            <a:pPr algn="l">
              <a:buNone/>
            </a:pP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457200" y="500042"/>
            <a:ext cx="8229600" cy="204046"/>
          </a:xfrm>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928670"/>
            <a:ext cx="8229600" cy="5395930"/>
          </a:xfrm>
        </p:spPr>
        <p:txBody>
          <a:bodyPr/>
          <a:lstStyle/>
          <a:p>
            <a:pPr algn="l">
              <a:buNone/>
            </a:pPr>
            <a:r>
              <a:rPr lang="en-US" b="1" dirty="0" smtClean="0"/>
              <a:t>Equilibrium</a:t>
            </a:r>
            <a:r>
              <a:rPr lang="en-US" dirty="0" smtClean="0"/>
              <a:t> is the ability to maintain orientation of the body and its parts in relation to external space. </a:t>
            </a:r>
          </a:p>
          <a:p>
            <a:pPr algn="l">
              <a:buNone/>
            </a:pPr>
            <a:r>
              <a:rPr lang="en-US" dirty="0" smtClean="0"/>
              <a:t>It depends on continuous </a:t>
            </a:r>
            <a:r>
              <a:rPr lang="en-US" u="sng" dirty="0" smtClean="0"/>
              <a:t>visual</a:t>
            </a:r>
            <a:r>
              <a:rPr lang="en-US" dirty="0" smtClean="0"/>
              <a:t>, </a:t>
            </a:r>
            <a:r>
              <a:rPr lang="en-US" u="sng" dirty="0" smtClean="0"/>
              <a:t>labyrinthine</a:t>
            </a:r>
            <a:r>
              <a:rPr lang="en-US" dirty="0" smtClean="0"/>
              <a:t>, and </a:t>
            </a:r>
            <a:r>
              <a:rPr lang="en-US" dirty="0" err="1" smtClean="0"/>
              <a:t>somatosensory</a:t>
            </a:r>
            <a:r>
              <a:rPr lang="en-US" dirty="0" smtClean="0"/>
              <a:t> (</a:t>
            </a:r>
            <a:r>
              <a:rPr lang="en-US" u="sng" dirty="0" err="1" smtClean="0"/>
              <a:t>proprioceptive</a:t>
            </a:r>
            <a:r>
              <a:rPr lang="en-US" dirty="0" smtClean="0"/>
              <a:t>) inputs and their integration in the </a:t>
            </a:r>
            <a:r>
              <a:rPr lang="en-US" b="1" u="sng" dirty="0" smtClean="0"/>
              <a:t>brainstem and cerebellum</a:t>
            </a:r>
            <a:r>
              <a:rPr lang="en-US" dirty="0" smtClean="0"/>
              <a:t>.</a:t>
            </a:r>
          </a:p>
          <a:p>
            <a:pPr algn="l">
              <a:buNone/>
            </a:pPr>
            <a:r>
              <a:rPr lang="en-US" dirty="0" smtClean="0"/>
              <a:t>Disorders of equilibrium present with one or both of two cardinal symptoms:</a:t>
            </a:r>
          </a:p>
          <a:p>
            <a:pPr algn="l">
              <a:buNone/>
            </a:pPr>
            <a:r>
              <a:rPr lang="en-US" dirty="0" smtClean="0"/>
              <a:t>      - vertigo: an illusion of bodily or environmental movement, or </a:t>
            </a:r>
          </a:p>
          <a:p>
            <a:pPr algn="l">
              <a:buNone/>
            </a:pPr>
            <a:r>
              <a:rPr lang="en-US" dirty="0" smtClean="0"/>
              <a:t>      - ataxia: </a:t>
            </a:r>
            <a:r>
              <a:rPr lang="en-US" dirty="0" err="1" smtClean="0"/>
              <a:t>incoordination</a:t>
            </a:r>
            <a:r>
              <a:rPr lang="en-US" dirty="0" smtClean="0"/>
              <a:t> of limbs or gait. </a:t>
            </a:r>
          </a:p>
          <a:p>
            <a:pPr algn="l">
              <a:buNone/>
            </a:pP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endParaRPr lang="ar-IQ" dirty="0"/>
          </a:p>
        </p:txBody>
      </p:sp>
      <p:sp>
        <p:nvSpPr>
          <p:cNvPr id="3" name="عنصر نائب للمحتوى 2"/>
          <p:cNvSpPr>
            <a:spLocks noGrp="1"/>
          </p:cNvSpPr>
          <p:nvPr>
            <p:ph idx="1"/>
          </p:nvPr>
        </p:nvSpPr>
        <p:spPr>
          <a:xfrm>
            <a:off x="457200" y="928670"/>
            <a:ext cx="8229600" cy="5395930"/>
          </a:xfrm>
        </p:spPr>
        <p:txBody>
          <a:bodyPr>
            <a:normAutofit fontScale="92500" lnSpcReduction="10000"/>
          </a:bodyPr>
          <a:lstStyle/>
          <a:p>
            <a:pPr algn="l">
              <a:buNone/>
            </a:pPr>
            <a:r>
              <a:rPr lang="en-US" b="1" dirty="0" smtClean="0"/>
              <a:t>Anatomy and Physiology</a:t>
            </a:r>
            <a:endParaRPr lang="en-US" dirty="0" smtClean="0"/>
          </a:p>
          <a:p>
            <a:r>
              <a:rPr lang="ar-IQ" b="1" dirty="0" smtClean="0"/>
              <a:t> </a:t>
            </a:r>
            <a:endParaRPr lang="en-US" dirty="0" smtClean="0"/>
          </a:p>
          <a:p>
            <a:pPr algn="l"/>
            <a:r>
              <a:rPr lang="en-US" dirty="0" smtClean="0"/>
              <a:t>1- </a:t>
            </a:r>
            <a:r>
              <a:rPr lang="en-US" dirty="0" err="1" smtClean="0"/>
              <a:t>cerebellar</a:t>
            </a:r>
            <a:r>
              <a:rPr lang="en-US" dirty="0" smtClean="0"/>
              <a:t> hemisphere: control the movement of the limbs.</a:t>
            </a:r>
          </a:p>
          <a:p>
            <a:pPr algn="l"/>
            <a:r>
              <a:rPr lang="en-US" dirty="0" smtClean="0"/>
              <a:t>2- </a:t>
            </a:r>
            <a:r>
              <a:rPr lang="en-US" dirty="0" err="1" smtClean="0"/>
              <a:t>vermis:the</a:t>
            </a:r>
            <a:r>
              <a:rPr lang="en-US" dirty="0" smtClean="0"/>
              <a:t> midline part which control the trunk and proximal muscles.</a:t>
            </a:r>
          </a:p>
          <a:p>
            <a:pPr algn="l"/>
            <a:r>
              <a:rPr lang="en-US" dirty="0" smtClean="0"/>
              <a:t>The cerebellum  receives special </a:t>
            </a:r>
            <a:r>
              <a:rPr lang="en-US" dirty="0" err="1" smtClean="0"/>
              <a:t>proprioceptive</a:t>
            </a:r>
            <a:r>
              <a:rPr lang="en-US" dirty="0" smtClean="0"/>
              <a:t> impulses from the </a:t>
            </a:r>
            <a:r>
              <a:rPr lang="en-US" b="1" dirty="0" smtClean="0"/>
              <a:t>vestibular nuclei </a:t>
            </a:r>
            <a:r>
              <a:rPr lang="en-US" dirty="0" smtClean="0"/>
              <a:t>,and  also receive signals  from the </a:t>
            </a:r>
            <a:r>
              <a:rPr lang="en-US" dirty="0" err="1" smtClean="0"/>
              <a:t>proprioceptors</a:t>
            </a:r>
            <a:r>
              <a:rPr lang="en-US" dirty="0" smtClean="0"/>
              <a:t> of  </a:t>
            </a:r>
            <a:r>
              <a:rPr lang="en-US" b="1" dirty="0" smtClean="0"/>
              <a:t>muscles and tendons </a:t>
            </a:r>
            <a:r>
              <a:rPr lang="en-US" dirty="0" smtClean="0"/>
              <a:t>in the limbs and are conveyed to the cerebellum in the dorsal </a:t>
            </a:r>
            <a:r>
              <a:rPr lang="en-US" dirty="0" err="1" smtClean="0"/>
              <a:t>spinocerebellar</a:t>
            </a:r>
            <a:r>
              <a:rPr lang="en-US" dirty="0" smtClean="0"/>
              <a:t> tract (from the lower limbs) and the ventral </a:t>
            </a:r>
            <a:r>
              <a:rPr lang="en-US" dirty="0" err="1" smtClean="0"/>
              <a:t>spinocerebellar</a:t>
            </a:r>
            <a:r>
              <a:rPr lang="en-US" dirty="0" smtClean="0"/>
              <a:t> tract (upper limbs). The main influence of the </a:t>
            </a:r>
            <a:r>
              <a:rPr lang="en-US" dirty="0" err="1" smtClean="0"/>
              <a:t>spinocerebellum</a:t>
            </a:r>
            <a:r>
              <a:rPr lang="en-US" dirty="0" smtClean="0"/>
              <a:t> appears to be on posture and muscle tone.</a:t>
            </a:r>
          </a:p>
          <a:p>
            <a:pPr algn="l">
              <a:buNone/>
            </a:pP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endParaRPr lang="ar-IQ" dirty="0"/>
          </a:p>
        </p:txBody>
      </p:sp>
      <p:sp>
        <p:nvSpPr>
          <p:cNvPr id="3" name="عنصر نائب للمحتوى 2"/>
          <p:cNvSpPr>
            <a:spLocks noGrp="1"/>
          </p:cNvSpPr>
          <p:nvPr>
            <p:ph idx="1"/>
          </p:nvPr>
        </p:nvSpPr>
        <p:spPr/>
        <p:txBody>
          <a:bodyPr/>
          <a:lstStyle/>
          <a:p>
            <a:endParaRPr lang="en-US" dirty="0" smtClean="0"/>
          </a:p>
          <a:p>
            <a:pPr>
              <a:buNone/>
            </a:pPr>
            <a:endParaRPr lang="ar-IQ" dirty="0"/>
          </a:p>
        </p:txBody>
      </p:sp>
      <p:pic>
        <p:nvPicPr>
          <p:cNvPr id="4" name="صورة 3"/>
          <p:cNvPicPr/>
          <p:nvPr/>
        </p:nvPicPr>
        <p:blipFill>
          <a:blip r:embed="rId2"/>
          <a:srcRect/>
          <a:stretch>
            <a:fillRect/>
          </a:stretch>
        </p:blipFill>
        <p:spPr bwMode="auto">
          <a:xfrm>
            <a:off x="1142976" y="285728"/>
            <a:ext cx="6572296" cy="6572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endParaRPr lang="ar-IQ" dirty="0"/>
          </a:p>
        </p:txBody>
      </p:sp>
      <p:sp>
        <p:nvSpPr>
          <p:cNvPr id="3" name="عنصر نائب للمحتوى 2"/>
          <p:cNvSpPr>
            <a:spLocks noGrp="1"/>
          </p:cNvSpPr>
          <p:nvPr>
            <p:ph idx="1"/>
          </p:nvPr>
        </p:nvSpPr>
        <p:spPr/>
        <p:txBody>
          <a:bodyPr/>
          <a:lstStyle/>
          <a:p>
            <a:endParaRPr lang="en-US" dirty="0" smtClean="0"/>
          </a:p>
          <a:p>
            <a:pPr>
              <a:buNone/>
            </a:pPr>
            <a:endParaRPr lang="ar-IQ" dirty="0"/>
          </a:p>
        </p:txBody>
      </p:sp>
      <p:pic>
        <p:nvPicPr>
          <p:cNvPr id="4" name="صورة 3"/>
          <p:cNvPicPr/>
          <p:nvPr/>
        </p:nvPicPr>
        <p:blipFill>
          <a:blip r:embed="rId2"/>
          <a:srcRect/>
          <a:stretch>
            <a:fillRect/>
          </a:stretch>
        </p:blipFill>
        <p:spPr bwMode="auto">
          <a:xfrm>
            <a:off x="1428728" y="357167"/>
            <a:ext cx="6357982" cy="65008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
            </a:r>
            <a:br>
              <a:rPr lang="en-US" dirty="0" smtClean="0"/>
            </a:br>
            <a:endParaRPr lang="ar-IQ" dirty="0"/>
          </a:p>
        </p:txBody>
      </p:sp>
      <p:sp>
        <p:nvSpPr>
          <p:cNvPr id="3" name="عنصر نائب للمحتوى 2"/>
          <p:cNvSpPr>
            <a:spLocks noGrp="1"/>
          </p:cNvSpPr>
          <p:nvPr>
            <p:ph idx="1"/>
          </p:nvPr>
        </p:nvSpPr>
        <p:spPr>
          <a:xfrm>
            <a:off x="457200" y="928670"/>
            <a:ext cx="8229600" cy="5395930"/>
          </a:xfrm>
        </p:spPr>
        <p:txBody>
          <a:bodyPr/>
          <a:lstStyle/>
          <a:p>
            <a:pPr algn="l">
              <a:buNone/>
            </a:pPr>
            <a:r>
              <a:rPr lang="en-US" b="1" dirty="0" smtClean="0"/>
              <a:t>Approach to the Patient to the patient with ataxic disorder</a:t>
            </a:r>
            <a:endParaRPr lang="en-US" dirty="0" smtClean="0"/>
          </a:p>
          <a:p>
            <a:pPr algn="l">
              <a:buNone/>
            </a:pPr>
            <a:r>
              <a:rPr lang="en-US" dirty="0" smtClean="0"/>
              <a:t>Symptoms and signs of ataxia consist of gait impairment, unclear (“scanning”) speech, visual blurring due to </a:t>
            </a:r>
            <a:r>
              <a:rPr lang="en-US" dirty="0" err="1" smtClean="0"/>
              <a:t>nystagmus</a:t>
            </a:r>
            <a:r>
              <a:rPr lang="en-US" dirty="0" smtClean="0"/>
              <a:t>, hand </a:t>
            </a:r>
            <a:r>
              <a:rPr lang="en-US" dirty="0" err="1" smtClean="0"/>
              <a:t>incoordination</a:t>
            </a:r>
            <a:r>
              <a:rPr lang="en-US" dirty="0" smtClean="0"/>
              <a:t>, and tremor with movement. These result from the involvement of the cerebellum and its afferent and efferent pathways, including the </a:t>
            </a:r>
            <a:r>
              <a:rPr lang="en-US" dirty="0" err="1" smtClean="0"/>
              <a:t>spinocerebellar</a:t>
            </a:r>
            <a:r>
              <a:rPr lang="en-US" dirty="0" smtClean="0"/>
              <a:t> pathways.</a:t>
            </a:r>
          </a:p>
          <a:p>
            <a:pPr algn="l">
              <a:buNone/>
            </a:pP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1071546"/>
            <a:ext cx="8229600" cy="5253054"/>
          </a:xfrm>
        </p:spPr>
        <p:txBody>
          <a:bodyPr/>
          <a:lstStyle/>
          <a:p>
            <a:pPr algn="l">
              <a:buNone/>
            </a:pPr>
            <a:endParaRPr lang="en-US" dirty="0" smtClean="0"/>
          </a:p>
          <a:p>
            <a:pPr algn="l">
              <a:buNone/>
            </a:pPr>
            <a:endParaRPr lang="ar-IQ" dirty="0"/>
          </a:p>
        </p:txBody>
      </p:sp>
      <p:sp>
        <p:nvSpPr>
          <p:cNvPr id="4" name="مستطيل 3"/>
          <p:cNvSpPr/>
          <p:nvPr/>
        </p:nvSpPr>
        <p:spPr>
          <a:xfrm>
            <a:off x="928662" y="1997838"/>
            <a:ext cx="7429552" cy="3293209"/>
          </a:xfrm>
          <a:prstGeom prst="rect">
            <a:avLst/>
          </a:prstGeom>
        </p:spPr>
        <p:txBody>
          <a:bodyPr wrap="square">
            <a:spAutoFit/>
          </a:bodyPr>
          <a:lstStyle/>
          <a:p>
            <a:pPr algn="l"/>
            <a:r>
              <a:rPr lang="en-US" sz="2600" dirty="0" smtClean="0"/>
              <a:t>A gradual and progressive increase in symptoms with bilateral and symmetric involvement suggests a biochemical, metabolic immune, or toxic etiology. Conversely, focal, unilateral symptoms with headache and impaired level of consciousness accompanied by </a:t>
            </a:r>
            <a:r>
              <a:rPr lang="en-US" sz="2600" dirty="0" err="1" smtClean="0"/>
              <a:t>ipsilateral</a:t>
            </a:r>
            <a:r>
              <a:rPr lang="en-US" sz="2600" dirty="0" smtClean="0"/>
              <a:t> cranial nerve palsies and </a:t>
            </a:r>
            <a:r>
              <a:rPr lang="en-US" sz="2600" dirty="0" err="1" smtClean="0"/>
              <a:t>contralateral</a:t>
            </a:r>
            <a:r>
              <a:rPr lang="en-US" sz="2600" dirty="0" smtClean="0"/>
              <a:t> weakness imply a </a:t>
            </a:r>
            <a:r>
              <a:rPr lang="en-US" sz="2600" dirty="0" err="1" smtClean="0"/>
              <a:t>spaceoccupying</a:t>
            </a:r>
            <a:r>
              <a:rPr lang="en-US" sz="2600" dirty="0" smtClean="0"/>
              <a:t> </a:t>
            </a:r>
            <a:r>
              <a:rPr lang="en-US" sz="2600" dirty="0" err="1" smtClean="0"/>
              <a:t>cerebellar</a:t>
            </a:r>
            <a:r>
              <a:rPr lang="en-US" sz="2600" dirty="0" smtClean="0"/>
              <a:t> lesion.</a:t>
            </a:r>
            <a:endParaRPr lang="ar-SA" sz="2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a:r>
            <a:br>
              <a:rPr lang="ar-IQ" dirty="0" smtClean="0"/>
            </a:br>
            <a:endParaRPr lang="ar-IQ" dirty="0"/>
          </a:p>
        </p:txBody>
      </p:sp>
      <p:sp>
        <p:nvSpPr>
          <p:cNvPr id="3" name="عنصر نائب للمحتوى 2"/>
          <p:cNvSpPr>
            <a:spLocks noGrp="1"/>
          </p:cNvSpPr>
          <p:nvPr>
            <p:ph idx="1"/>
          </p:nvPr>
        </p:nvSpPr>
        <p:spPr>
          <a:xfrm>
            <a:off x="457200" y="1000108"/>
            <a:ext cx="8229600" cy="5324492"/>
          </a:xfrm>
        </p:spPr>
        <p:txBody>
          <a:bodyPr/>
          <a:lstStyle/>
          <a:p>
            <a:pPr algn="l"/>
            <a:r>
              <a:rPr lang="en-US" b="1" dirty="0" smtClean="0"/>
              <a:t>Vertiginous  ataxia :</a:t>
            </a:r>
            <a:endParaRPr lang="en-US" dirty="0" smtClean="0"/>
          </a:p>
          <a:p>
            <a:pPr algn="l"/>
            <a:r>
              <a:rPr lang="en-US" dirty="0" smtClean="0"/>
              <a:t>True </a:t>
            </a:r>
            <a:r>
              <a:rPr lang="en-US" dirty="0" err="1" smtClean="0"/>
              <a:t>cerebellar</a:t>
            </a:r>
            <a:r>
              <a:rPr lang="en-US" dirty="0" smtClean="0"/>
              <a:t> ataxia must be distinguished from ataxia associated with vestibular nerve or labyrinthine disease, as the latter results in a disorder of gait associated with a significant degree of dizziness, light-headedness, or the perception of movement , True </a:t>
            </a:r>
            <a:r>
              <a:rPr lang="en-US" dirty="0" err="1" smtClean="0"/>
              <a:t>cerebellar</a:t>
            </a:r>
            <a:r>
              <a:rPr lang="en-US" dirty="0" smtClean="0"/>
              <a:t> ataxia is devoid of these vertiginous complaints and is clearly an unsteady gait due to imbalance</a:t>
            </a:r>
            <a:endParaRPr lang="ar-IQ"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TotalTime>
  <Words>1057</Words>
  <Application>Microsoft Office PowerPoint</Application>
  <PresentationFormat>عرض على الشاشة (3:4)‏</PresentationFormat>
  <Paragraphs>122</Paragraphs>
  <Slides>24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24</vt:i4>
      </vt:variant>
    </vt:vector>
  </HeadingPairs>
  <TitlesOfParts>
    <vt:vector size="30" baseType="lpstr">
      <vt:lpstr>Calibri</vt:lpstr>
      <vt:lpstr>Constantia</vt:lpstr>
      <vt:lpstr>Majalla UI</vt:lpstr>
      <vt:lpstr>Traditional Arabic</vt:lpstr>
      <vt:lpstr>Wingdings 2</vt:lpstr>
      <vt:lpstr>تدفق</vt:lpstr>
      <vt:lpstr>CEREBELLAR ATAXIA AND RELATED CONDTIONS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CEREBELLAR ATAXIA AND RELATED CONDTIONS</dc:title>
  <dc:creator>lenovo</dc:creator>
  <cp:lastModifiedBy>Dr.Mohammed</cp:lastModifiedBy>
  <cp:revision>15</cp:revision>
  <dcterms:created xsi:type="dcterms:W3CDTF">2015-04-05T13:24:53Z</dcterms:created>
  <dcterms:modified xsi:type="dcterms:W3CDTF">2015-11-24T17:43:55Z</dcterms:modified>
</cp:coreProperties>
</file>