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0" r:id="rId2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87903A5-2A5F-41DA-8B21-589480EC0423}" type="datetimeFigureOut">
              <a:rPr lang="ar-IQ" smtClean="0"/>
              <a:t>06/01/1435</a:t>
            </a:fld>
            <a:endParaRPr lang="ar-IQ"/>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ar-IQ"/>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661D33F-97E7-44F0-A455-5B02F02747A3}"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87903A5-2A5F-41DA-8B21-589480EC0423}" type="datetimeFigureOut">
              <a:rPr lang="ar-IQ" smtClean="0"/>
              <a:t>06/01/1435</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C661D33F-97E7-44F0-A455-5B02F02747A3}"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87903A5-2A5F-41DA-8B21-589480EC0423}" type="datetimeFigureOut">
              <a:rPr lang="ar-IQ" smtClean="0"/>
              <a:t>06/01/1435</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C661D33F-97E7-44F0-A455-5B02F02747A3}"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87903A5-2A5F-41DA-8B21-589480EC0423}" type="datetimeFigureOut">
              <a:rPr lang="ar-IQ" smtClean="0"/>
              <a:t>06/01/1435</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C661D33F-97E7-44F0-A455-5B02F02747A3}" type="slidenum">
              <a:rPr lang="ar-IQ" smtClean="0"/>
              <a:t>‹#›</a:t>
            </a:fld>
            <a:endParaRPr lang="ar-IQ"/>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87903A5-2A5F-41DA-8B21-589480EC0423}" type="datetimeFigureOut">
              <a:rPr lang="ar-IQ" smtClean="0"/>
              <a:t>06/01/1435</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C661D33F-97E7-44F0-A455-5B02F02747A3}" type="slidenum">
              <a:rPr lang="ar-IQ" smtClean="0"/>
              <a:t>‹#›</a:t>
            </a:fld>
            <a:endParaRPr lang="ar-IQ"/>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87903A5-2A5F-41DA-8B21-589480EC0423}" type="datetimeFigureOut">
              <a:rPr lang="ar-IQ" smtClean="0"/>
              <a:t>06/01/1435</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C661D33F-97E7-44F0-A455-5B02F02747A3}" type="slidenum">
              <a:rPr lang="ar-IQ" smtClean="0"/>
              <a:t>‹#›</a:t>
            </a:fld>
            <a:endParaRPr lang="ar-IQ"/>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87903A5-2A5F-41DA-8B21-589480EC0423}" type="datetimeFigureOut">
              <a:rPr lang="ar-IQ" smtClean="0"/>
              <a:t>06/01/1435</a:t>
            </a:fld>
            <a:endParaRPr lang="ar-IQ"/>
          </a:p>
        </p:txBody>
      </p:sp>
      <p:sp>
        <p:nvSpPr>
          <p:cNvPr id="8" name="Footer Placeholder 7"/>
          <p:cNvSpPr>
            <a:spLocks noGrp="1"/>
          </p:cNvSpPr>
          <p:nvPr>
            <p:ph type="ftr" sz="quarter" idx="11"/>
          </p:nvPr>
        </p:nvSpPr>
        <p:spPr/>
        <p:txBody>
          <a:bodyPr/>
          <a:lstStyle>
            <a:extLst/>
          </a:lstStyle>
          <a:p>
            <a:endParaRPr lang="ar-IQ"/>
          </a:p>
        </p:txBody>
      </p:sp>
      <p:sp>
        <p:nvSpPr>
          <p:cNvPr id="9" name="Slide Number Placeholder 8"/>
          <p:cNvSpPr>
            <a:spLocks noGrp="1"/>
          </p:cNvSpPr>
          <p:nvPr>
            <p:ph type="sldNum" sz="quarter" idx="12"/>
          </p:nvPr>
        </p:nvSpPr>
        <p:spPr/>
        <p:txBody>
          <a:bodyPr/>
          <a:lstStyle>
            <a:extLst/>
          </a:lstStyle>
          <a:p>
            <a:fld id="{C661D33F-97E7-44F0-A455-5B02F02747A3}"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87903A5-2A5F-41DA-8B21-589480EC0423}" type="datetimeFigureOut">
              <a:rPr lang="ar-IQ" smtClean="0"/>
              <a:t>06/01/1435</a:t>
            </a:fld>
            <a:endParaRPr lang="ar-IQ"/>
          </a:p>
        </p:txBody>
      </p:sp>
      <p:sp>
        <p:nvSpPr>
          <p:cNvPr id="4" name="Footer Placeholder 3"/>
          <p:cNvSpPr>
            <a:spLocks noGrp="1"/>
          </p:cNvSpPr>
          <p:nvPr>
            <p:ph type="ftr" sz="quarter" idx="11"/>
          </p:nvPr>
        </p:nvSpPr>
        <p:spPr/>
        <p:txBody>
          <a:bodyPr/>
          <a:lstStyle>
            <a:extLst/>
          </a:lstStyle>
          <a:p>
            <a:endParaRPr lang="ar-IQ"/>
          </a:p>
        </p:txBody>
      </p:sp>
      <p:sp>
        <p:nvSpPr>
          <p:cNvPr id="5" name="Slide Number Placeholder 4"/>
          <p:cNvSpPr>
            <a:spLocks noGrp="1"/>
          </p:cNvSpPr>
          <p:nvPr>
            <p:ph type="sldNum" sz="quarter" idx="12"/>
          </p:nvPr>
        </p:nvSpPr>
        <p:spPr/>
        <p:txBody>
          <a:bodyPr/>
          <a:lstStyle>
            <a:extLst/>
          </a:lstStyle>
          <a:p>
            <a:fld id="{C661D33F-97E7-44F0-A455-5B02F02747A3}" type="slidenum">
              <a:rPr lang="ar-IQ" smtClean="0"/>
              <a:t>‹#›</a:t>
            </a:fld>
            <a:endParaRPr lang="ar-IQ"/>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87903A5-2A5F-41DA-8B21-589480EC0423}" type="datetimeFigureOut">
              <a:rPr lang="ar-IQ" smtClean="0"/>
              <a:t>06/01/1435</a:t>
            </a:fld>
            <a:endParaRPr lang="ar-IQ"/>
          </a:p>
        </p:txBody>
      </p:sp>
      <p:sp>
        <p:nvSpPr>
          <p:cNvPr id="3" name="Footer Placeholder 2"/>
          <p:cNvSpPr>
            <a:spLocks noGrp="1"/>
          </p:cNvSpPr>
          <p:nvPr>
            <p:ph type="ftr" sz="quarter" idx="11"/>
          </p:nvPr>
        </p:nvSpPr>
        <p:spPr/>
        <p:txBody>
          <a:bodyPr/>
          <a:lstStyle>
            <a:extLst/>
          </a:lstStyle>
          <a:p>
            <a:endParaRPr lang="ar-IQ"/>
          </a:p>
        </p:txBody>
      </p:sp>
      <p:sp>
        <p:nvSpPr>
          <p:cNvPr id="4" name="Slide Number Placeholder 3"/>
          <p:cNvSpPr>
            <a:spLocks noGrp="1"/>
          </p:cNvSpPr>
          <p:nvPr>
            <p:ph type="sldNum" sz="quarter" idx="12"/>
          </p:nvPr>
        </p:nvSpPr>
        <p:spPr/>
        <p:txBody>
          <a:bodyPr/>
          <a:lstStyle>
            <a:extLst/>
          </a:lstStyle>
          <a:p>
            <a:fld id="{C661D33F-97E7-44F0-A455-5B02F02747A3}"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87903A5-2A5F-41DA-8B21-589480EC0423}" type="datetimeFigureOut">
              <a:rPr lang="ar-IQ" smtClean="0"/>
              <a:t>06/01/1435</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C661D33F-97E7-44F0-A455-5B02F02747A3}"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87903A5-2A5F-41DA-8B21-589480EC0423}" type="datetimeFigureOut">
              <a:rPr lang="ar-IQ" smtClean="0"/>
              <a:t>06/01/1435</a:t>
            </a:fld>
            <a:endParaRPr lang="ar-IQ"/>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IQ"/>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661D33F-97E7-44F0-A455-5B02F02747A3}" type="slidenum">
              <a:rPr lang="ar-IQ" smtClean="0"/>
              <a:t>‹#›</a:t>
            </a:fld>
            <a:endParaRPr lang="ar-IQ"/>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87903A5-2A5F-41DA-8B21-589480EC0423}" type="datetimeFigureOut">
              <a:rPr lang="ar-IQ" smtClean="0"/>
              <a:t>06/01/1435</a:t>
            </a:fld>
            <a:endParaRPr lang="ar-IQ"/>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IQ"/>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661D33F-97E7-44F0-A455-5B02F02747A3}"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err="1"/>
              <a:t>Neuro</a:t>
            </a:r>
            <a:r>
              <a:rPr lang="en-US" dirty="0"/>
              <a:t> Anatomy</a:t>
            </a:r>
            <a:br>
              <a:rPr lang="en-US" dirty="0"/>
            </a:br>
            <a:endParaRPr lang="ar-IQ" dirty="0"/>
          </a:p>
        </p:txBody>
      </p:sp>
      <p:sp>
        <p:nvSpPr>
          <p:cNvPr id="3" name="Subtitle 2"/>
          <p:cNvSpPr>
            <a:spLocks noGrp="1"/>
          </p:cNvSpPr>
          <p:nvPr>
            <p:ph type="subTitle" idx="1"/>
          </p:nvPr>
        </p:nvSpPr>
        <p:spPr/>
        <p:txBody>
          <a:bodyPr/>
          <a:lstStyle/>
          <a:p>
            <a:r>
              <a:rPr lang="en-US" b="1" dirty="0"/>
              <a:t> </a:t>
            </a:r>
            <a:r>
              <a:rPr lang="ar-SA" b="1" dirty="0"/>
              <a:t>أ.د.عبد الجبار الحبيطي</a:t>
            </a:r>
            <a:endParaRPr lang="ar-IQ" dirty="0"/>
          </a:p>
        </p:txBody>
      </p:sp>
    </p:spTree>
    <p:extLst>
      <p:ext uri="{BB962C8B-B14F-4D97-AF65-F5344CB8AC3E}">
        <p14:creationId xmlns:p14="http://schemas.microsoft.com/office/powerpoint/2010/main" val="1473391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lgn="l" rtl="0">
              <a:buNone/>
            </a:pPr>
            <a:r>
              <a:rPr lang="en-US" dirty="0"/>
              <a:t>	Is a thin vascular membrane in direct contact and firmly adheres to the surface of the brain and follows into the deepest sulci of the brain it gives:</a:t>
            </a:r>
          </a:p>
          <a:p>
            <a:pPr marL="514350" lvl="0" indent="-514350" algn="l" rtl="0">
              <a:buFont typeface="+mj-lt"/>
              <a:buAutoNum type="arabicPeriod"/>
            </a:pPr>
            <a:r>
              <a:rPr lang="en-US" dirty="0"/>
              <a:t>Tooth like processes along the side of the spinal cord known as </a:t>
            </a:r>
            <a:r>
              <a:rPr lang="en-US" dirty="0" err="1"/>
              <a:t>ligamentum</a:t>
            </a:r>
            <a:r>
              <a:rPr lang="en-US" dirty="0"/>
              <a:t> </a:t>
            </a:r>
            <a:r>
              <a:rPr lang="en-US" dirty="0" err="1"/>
              <a:t>denticulatum</a:t>
            </a:r>
            <a:r>
              <a:rPr lang="en-US" dirty="0"/>
              <a:t> which runs between the root of spinal nerves</a:t>
            </a:r>
            <a:r>
              <a:rPr lang="en-US" dirty="0" smtClean="0"/>
              <a:t>.</a:t>
            </a:r>
          </a:p>
          <a:p>
            <a:pPr marL="514350" indent="-514350" algn="l" rtl="0">
              <a:buFont typeface="+mj-lt"/>
              <a:buAutoNum type="arabicPeriod"/>
            </a:pPr>
            <a:r>
              <a:rPr lang="en-US" dirty="0" smtClean="0"/>
              <a:t>A sleeve covering to the blood vessels entering the brain forming </a:t>
            </a:r>
            <a:r>
              <a:rPr lang="en-US" dirty="0" err="1" smtClean="0"/>
              <a:t>Tella</a:t>
            </a:r>
            <a:r>
              <a:rPr lang="en-US" dirty="0" smtClean="0"/>
              <a:t> </a:t>
            </a:r>
            <a:r>
              <a:rPr lang="en-US" dirty="0" err="1" smtClean="0"/>
              <a:t>choroidea</a:t>
            </a:r>
            <a:r>
              <a:rPr lang="en-US" dirty="0" smtClean="0"/>
              <a:t> .</a:t>
            </a:r>
          </a:p>
          <a:p>
            <a:pPr marL="514350" lvl="0" indent="-514350" algn="l" rtl="0">
              <a:buFont typeface="+mj-lt"/>
              <a:buAutoNum type="arabicPeriod"/>
            </a:pPr>
            <a:r>
              <a:rPr lang="en-US" dirty="0" err="1" smtClean="0"/>
              <a:t>Filum</a:t>
            </a:r>
            <a:r>
              <a:rPr lang="en-US" dirty="0" smtClean="0"/>
              <a:t> </a:t>
            </a:r>
            <a:r>
              <a:rPr lang="en-US" dirty="0" err="1" smtClean="0"/>
              <a:t>terminale</a:t>
            </a:r>
            <a:r>
              <a:rPr lang="en-US" dirty="0" smtClean="0"/>
              <a:t> which is a tubular like structure projects from the lower end of the spinal cord and attaches to the back of the coccyx.</a:t>
            </a:r>
          </a:p>
          <a:p>
            <a:pPr algn="l" rtl="0"/>
            <a:endParaRPr lang="en-US" dirty="0"/>
          </a:p>
          <a:p>
            <a:pPr algn="l"/>
            <a:endParaRPr lang="ar-IQ" dirty="0"/>
          </a:p>
        </p:txBody>
      </p:sp>
      <p:sp>
        <p:nvSpPr>
          <p:cNvPr id="2" name="Title 1"/>
          <p:cNvSpPr>
            <a:spLocks noGrp="1"/>
          </p:cNvSpPr>
          <p:nvPr>
            <p:ph type="title"/>
          </p:nvPr>
        </p:nvSpPr>
        <p:spPr/>
        <p:txBody>
          <a:bodyPr>
            <a:normAutofit/>
          </a:bodyPr>
          <a:lstStyle/>
          <a:p>
            <a:r>
              <a:rPr lang="en-US" b="1" u="sng" dirty="0" smtClean="0"/>
              <a:t>The </a:t>
            </a:r>
            <a:r>
              <a:rPr lang="en-US" b="1" u="sng" dirty="0" err="1" smtClean="0"/>
              <a:t>pia</a:t>
            </a:r>
            <a:r>
              <a:rPr lang="en-US" b="1" u="sng" dirty="0" smtClean="0"/>
              <a:t> matter </a:t>
            </a:r>
            <a:endParaRPr lang="ar-IQ" dirty="0"/>
          </a:p>
        </p:txBody>
      </p:sp>
    </p:spTree>
    <p:extLst>
      <p:ext uri="{BB962C8B-B14F-4D97-AF65-F5344CB8AC3E}">
        <p14:creationId xmlns:p14="http://schemas.microsoft.com/office/powerpoint/2010/main" val="3504524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514350" lvl="0" indent="-514350" algn="l" rtl="0">
              <a:buFont typeface="+mj-lt"/>
              <a:buAutoNum type="arabicPeriod"/>
            </a:pPr>
            <a:r>
              <a:rPr lang="en-US" dirty="0" smtClean="0"/>
              <a:t>Meningeal </a:t>
            </a:r>
            <a:r>
              <a:rPr lang="en-US" dirty="0"/>
              <a:t>branches from the </a:t>
            </a:r>
            <a:r>
              <a:rPr lang="en-US" dirty="0" err="1"/>
              <a:t>ethmoidal</a:t>
            </a:r>
            <a:r>
              <a:rPr lang="en-US" dirty="0"/>
              <a:t> nerves to the floor and anterior part of </a:t>
            </a:r>
            <a:r>
              <a:rPr lang="en-US" dirty="0" err="1"/>
              <a:t>falx</a:t>
            </a:r>
            <a:r>
              <a:rPr lang="en-US" dirty="0"/>
              <a:t> </a:t>
            </a:r>
            <a:r>
              <a:rPr lang="en-US" dirty="0" err="1"/>
              <a:t>cerebri</a:t>
            </a:r>
            <a:r>
              <a:rPr lang="en-US" dirty="0"/>
              <a:t> and part of tentorium </a:t>
            </a:r>
            <a:r>
              <a:rPr lang="en-US" dirty="0" err="1"/>
              <a:t>cerebelli</a:t>
            </a:r>
            <a:r>
              <a:rPr lang="en-US" dirty="0" smtClean="0"/>
              <a:t>.</a:t>
            </a:r>
          </a:p>
          <a:p>
            <a:pPr marL="514350" indent="-514350" algn="l" rtl="0">
              <a:buFont typeface="+mj-lt"/>
              <a:buAutoNum type="arabicPeriod"/>
            </a:pPr>
            <a:r>
              <a:rPr lang="en-US" dirty="0" smtClean="0"/>
              <a:t>Meningeal branch from maxillary division as for </a:t>
            </a:r>
            <a:r>
              <a:rPr lang="en-US" dirty="0" err="1" smtClean="0"/>
              <a:t>e.g</a:t>
            </a:r>
            <a:r>
              <a:rPr lang="en-US" dirty="0" smtClean="0"/>
              <a:t> </a:t>
            </a:r>
            <a:r>
              <a:rPr lang="en-US" dirty="0" err="1" smtClean="0"/>
              <a:t>Tentorial</a:t>
            </a:r>
            <a:r>
              <a:rPr lang="en-US" dirty="0" smtClean="0"/>
              <a:t> branch.</a:t>
            </a:r>
          </a:p>
          <a:p>
            <a:pPr marL="514350" lvl="0" indent="-514350" algn="l" rtl="0">
              <a:buFont typeface="+mj-lt"/>
              <a:buAutoNum type="arabicPeriod"/>
            </a:pPr>
            <a:r>
              <a:rPr lang="en-US" dirty="0" smtClean="0"/>
              <a:t>Meningeal branch of the mandibular nerve known as nervous </a:t>
            </a:r>
            <a:r>
              <a:rPr lang="en-US" dirty="0" err="1" smtClean="0"/>
              <a:t>spinosum</a:t>
            </a:r>
            <a:r>
              <a:rPr lang="en-US" dirty="0" smtClean="0"/>
              <a:t>.</a:t>
            </a:r>
          </a:p>
          <a:p>
            <a:pPr marL="514350" indent="-514350" algn="l" rtl="0">
              <a:buFont typeface="+mj-lt"/>
              <a:buAutoNum type="arabicPeriod"/>
            </a:pPr>
            <a:r>
              <a:rPr lang="en-US" dirty="0" smtClean="0"/>
              <a:t>Meningeal branches from C1-C3 spinal nerves coming via foramina magnum, hypoglossal and jugular </a:t>
            </a:r>
            <a:r>
              <a:rPr lang="en-US" dirty="0" err="1" smtClean="0"/>
              <a:t>e.g</a:t>
            </a:r>
            <a:r>
              <a:rPr lang="en-US" dirty="0" smtClean="0"/>
              <a:t> recurrent meningeal.</a:t>
            </a:r>
            <a:endParaRPr lang="en-US" dirty="0"/>
          </a:p>
          <a:p>
            <a:pPr algn="l"/>
            <a:endParaRPr lang="ar-IQ" dirty="0"/>
          </a:p>
        </p:txBody>
      </p:sp>
      <p:sp>
        <p:nvSpPr>
          <p:cNvPr id="2" name="Title 1"/>
          <p:cNvSpPr>
            <a:spLocks noGrp="1"/>
          </p:cNvSpPr>
          <p:nvPr>
            <p:ph type="title"/>
          </p:nvPr>
        </p:nvSpPr>
        <p:spPr/>
        <p:txBody>
          <a:bodyPr>
            <a:normAutofit/>
          </a:bodyPr>
          <a:lstStyle/>
          <a:p>
            <a:pPr rtl="0"/>
            <a:r>
              <a:rPr lang="en-US" b="1" u="sng" dirty="0" smtClean="0"/>
              <a:t>Nerves supply of the meninges </a:t>
            </a:r>
            <a:endParaRPr lang="en-US" dirty="0"/>
          </a:p>
        </p:txBody>
      </p:sp>
    </p:spTree>
    <p:extLst>
      <p:ext uri="{BB962C8B-B14F-4D97-AF65-F5344CB8AC3E}">
        <p14:creationId xmlns:p14="http://schemas.microsoft.com/office/powerpoint/2010/main" val="757453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lvl="0" indent="-514350" algn="l" rtl="0">
              <a:buFont typeface="+mj-lt"/>
              <a:buAutoNum type="arabicPeriod"/>
            </a:pPr>
            <a:r>
              <a:rPr lang="en-US" dirty="0" smtClean="0"/>
              <a:t>Anterior </a:t>
            </a:r>
            <a:r>
              <a:rPr lang="en-US" dirty="0"/>
              <a:t>meningeal branch of anterior </a:t>
            </a:r>
            <a:r>
              <a:rPr lang="en-US" dirty="0" err="1"/>
              <a:t>ethmoidal</a:t>
            </a:r>
            <a:r>
              <a:rPr lang="en-US" dirty="0"/>
              <a:t> A.</a:t>
            </a:r>
          </a:p>
          <a:p>
            <a:pPr marL="514350" lvl="0" indent="-514350" algn="l" rtl="0">
              <a:buFont typeface="+mj-lt"/>
              <a:buAutoNum type="arabicPeriod"/>
            </a:pPr>
            <a:r>
              <a:rPr lang="en-US" dirty="0"/>
              <a:t>Middle and accessory meningeal from maxillary A.</a:t>
            </a:r>
          </a:p>
          <a:p>
            <a:pPr marL="514350" lvl="0" indent="-514350" algn="l" rtl="0">
              <a:buFont typeface="+mj-lt"/>
              <a:buAutoNum type="arabicPeriod"/>
            </a:pPr>
            <a:r>
              <a:rPr lang="en-US" dirty="0"/>
              <a:t>Posterior meningeal from many sources as from occipital, vertebral or ascending pharyngeal A.</a:t>
            </a:r>
          </a:p>
          <a:p>
            <a:pPr algn="l"/>
            <a:endParaRPr lang="ar-IQ" dirty="0"/>
          </a:p>
        </p:txBody>
      </p:sp>
      <p:sp>
        <p:nvSpPr>
          <p:cNvPr id="2" name="Title 1"/>
          <p:cNvSpPr>
            <a:spLocks noGrp="1"/>
          </p:cNvSpPr>
          <p:nvPr>
            <p:ph type="title"/>
          </p:nvPr>
        </p:nvSpPr>
        <p:spPr/>
        <p:txBody>
          <a:bodyPr>
            <a:normAutofit/>
          </a:bodyPr>
          <a:lstStyle/>
          <a:p>
            <a:r>
              <a:rPr lang="en-US" b="1" u="sng" dirty="0" smtClean="0"/>
              <a:t>Blood supply of the meninges </a:t>
            </a:r>
            <a:endParaRPr lang="ar-IQ" dirty="0"/>
          </a:p>
        </p:txBody>
      </p:sp>
    </p:spTree>
    <p:extLst>
      <p:ext uri="{BB962C8B-B14F-4D97-AF65-F5344CB8AC3E}">
        <p14:creationId xmlns:p14="http://schemas.microsoft.com/office/powerpoint/2010/main" val="571500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lgn="l" rtl="0">
              <a:buNone/>
            </a:pPr>
            <a:r>
              <a:rPr lang="en-US" dirty="0"/>
              <a:t>	Is an H- shaped suture on the side of the skull represents the meeting of 4 bones (frontal, parietal, temporal and greater wing of sphenoid)). It is an important clinical area of great surgical importance for the following reasons :</a:t>
            </a:r>
          </a:p>
          <a:p>
            <a:pPr marL="514350" lvl="0" indent="-514350" algn="l" rtl="0">
              <a:buFont typeface="+mj-lt"/>
              <a:buAutoNum type="arabicPeriod"/>
            </a:pPr>
            <a:r>
              <a:rPr lang="en-US" dirty="0"/>
              <a:t>On its inner surface runs the frontal branch of middle meningeal A. thus in any trauma and fracture of the pterion will result in tearing the wall of the artery and the accumulation of clotted blood between the </a:t>
            </a:r>
            <a:r>
              <a:rPr lang="en-US" dirty="0" err="1"/>
              <a:t>dura</a:t>
            </a:r>
            <a:r>
              <a:rPr lang="en-US" dirty="0"/>
              <a:t> and the inner table of the skull bone (</a:t>
            </a:r>
            <a:r>
              <a:rPr lang="en-US" dirty="0" err="1"/>
              <a:t>periosteum</a:t>
            </a:r>
            <a:r>
              <a:rPr lang="en-US" dirty="0"/>
              <a:t>) and known as Extradural or Epidural hematoma.</a:t>
            </a:r>
          </a:p>
          <a:p>
            <a:pPr marL="514350" lvl="0" indent="-514350" algn="l" rtl="0">
              <a:buFont typeface="+mj-lt"/>
              <a:buAutoNum type="arabicPeriod"/>
            </a:pPr>
            <a:r>
              <a:rPr lang="en-US" dirty="0"/>
              <a:t>It is related to the primary motor area of the cerebral cortex ( </a:t>
            </a:r>
            <a:r>
              <a:rPr lang="en-US" dirty="0" err="1"/>
              <a:t>precentral</a:t>
            </a:r>
            <a:r>
              <a:rPr lang="en-US" dirty="0"/>
              <a:t> </a:t>
            </a:r>
            <a:r>
              <a:rPr lang="en-US" dirty="0" err="1"/>
              <a:t>gyrus</a:t>
            </a:r>
            <a:r>
              <a:rPr lang="en-US" dirty="0"/>
              <a:t> ) responsible for the movement of the opposite half of the body except lower limbs and perineum.</a:t>
            </a:r>
          </a:p>
          <a:p>
            <a:pPr algn="l"/>
            <a:endParaRPr lang="ar-IQ" dirty="0"/>
          </a:p>
        </p:txBody>
      </p:sp>
      <p:sp>
        <p:nvSpPr>
          <p:cNvPr id="2" name="Title 1"/>
          <p:cNvSpPr>
            <a:spLocks noGrp="1"/>
          </p:cNvSpPr>
          <p:nvPr>
            <p:ph type="title"/>
          </p:nvPr>
        </p:nvSpPr>
        <p:spPr/>
        <p:txBody>
          <a:bodyPr>
            <a:normAutofit fontScale="90000"/>
          </a:bodyPr>
          <a:lstStyle/>
          <a:p>
            <a:r>
              <a:rPr lang="en-US" b="1" u="sng" dirty="0" smtClean="0"/>
              <a:t>The pterion </a:t>
            </a:r>
            <a:r>
              <a:rPr lang="en-US" dirty="0" smtClean="0"/>
              <a:t/>
            </a:r>
            <a:br>
              <a:rPr lang="en-US" dirty="0" smtClean="0"/>
            </a:br>
            <a:endParaRPr lang="ar-IQ" dirty="0"/>
          </a:p>
        </p:txBody>
      </p:sp>
    </p:spTree>
    <p:extLst>
      <p:ext uri="{BB962C8B-B14F-4D97-AF65-F5344CB8AC3E}">
        <p14:creationId xmlns:p14="http://schemas.microsoft.com/office/powerpoint/2010/main" val="2878637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71500" indent="-571500" algn="l" rtl="0">
              <a:buFont typeface="+mj-lt"/>
              <a:buAutoNum type="romanUcPeriod"/>
            </a:pPr>
            <a:r>
              <a:rPr lang="en-US" dirty="0" smtClean="0"/>
              <a:t>Extradural </a:t>
            </a:r>
            <a:r>
              <a:rPr lang="en-US" dirty="0"/>
              <a:t>Hematoma ( Epidural ) is due to injury to the middle meningeal A.</a:t>
            </a:r>
          </a:p>
          <a:p>
            <a:pPr marL="571500" indent="-571500" algn="l" rtl="0">
              <a:buFont typeface="+mj-lt"/>
              <a:buAutoNum type="romanUcPeriod"/>
            </a:pPr>
            <a:r>
              <a:rPr lang="en-US" dirty="0"/>
              <a:t>Subdural Hematoma is due to injury to a meningeal vein or venous sinuses.</a:t>
            </a:r>
          </a:p>
          <a:p>
            <a:pPr marL="571500" indent="-571500" algn="l" rtl="0">
              <a:buFont typeface="+mj-lt"/>
              <a:buAutoNum type="romanUcPeriod"/>
            </a:pPr>
            <a:r>
              <a:rPr lang="en-US" dirty="0"/>
              <a:t>Subarachnoid Hemorrhage is due to rupture </a:t>
            </a:r>
            <a:r>
              <a:rPr lang="en-US" dirty="0" err="1"/>
              <a:t>intracerebral</a:t>
            </a:r>
            <a:r>
              <a:rPr lang="en-US" dirty="0"/>
              <a:t> aneurysm or any cerebral artery in the subarachnoid spaces.</a:t>
            </a:r>
          </a:p>
          <a:p>
            <a:pPr algn="l"/>
            <a:endParaRPr lang="ar-IQ" dirty="0"/>
          </a:p>
        </p:txBody>
      </p:sp>
      <p:sp>
        <p:nvSpPr>
          <p:cNvPr id="2" name="Title 1"/>
          <p:cNvSpPr>
            <a:spLocks noGrp="1"/>
          </p:cNvSpPr>
          <p:nvPr>
            <p:ph type="title"/>
          </p:nvPr>
        </p:nvSpPr>
        <p:spPr/>
        <p:txBody>
          <a:bodyPr>
            <a:normAutofit fontScale="90000"/>
          </a:bodyPr>
          <a:lstStyle/>
          <a:p>
            <a:r>
              <a:rPr lang="en-US" b="1" u="sng" dirty="0" smtClean="0"/>
              <a:t>Some Terms</a:t>
            </a:r>
            <a:r>
              <a:rPr lang="en-US" dirty="0" smtClean="0"/>
              <a:t/>
            </a:r>
            <a:br>
              <a:rPr lang="en-US" dirty="0" smtClean="0"/>
            </a:br>
            <a:endParaRPr lang="ar-IQ" dirty="0"/>
          </a:p>
        </p:txBody>
      </p:sp>
    </p:spTree>
    <p:extLst>
      <p:ext uri="{BB962C8B-B14F-4D97-AF65-F5344CB8AC3E}">
        <p14:creationId xmlns:p14="http://schemas.microsoft.com/office/powerpoint/2010/main" val="736211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533368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989470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7384"/>
            <a:ext cx="9144000" cy="6858000"/>
          </a:xfrm>
        </p:spPr>
      </p:pic>
    </p:spTree>
    <p:extLst>
      <p:ext uri="{BB962C8B-B14F-4D97-AF65-F5344CB8AC3E}">
        <p14:creationId xmlns:p14="http://schemas.microsoft.com/office/powerpoint/2010/main" val="23195775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44000" cy="6858000"/>
          </a:xfrm>
        </p:spPr>
      </p:pic>
    </p:spTree>
    <p:extLst>
      <p:ext uri="{BB962C8B-B14F-4D97-AF65-F5344CB8AC3E}">
        <p14:creationId xmlns:p14="http://schemas.microsoft.com/office/powerpoint/2010/main" val="28661523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6858000"/>
          </a:xfrm>
        </p:spPr>
      </p:pic>
    </p:spTree>
    <p:extLst>
      <p:ext uri="{BB962C8B-B14F-4D97-AF65-F5344CB8AC3E}">
        <p14:creationId xmlns:p14="http://schemas.microsoft.com/office/powerpoint/2010/main" val="4026330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gn="l" rtl="0"/>
            <a:r>
              <a:rPr lang="en-US" dirty="0"/>
              <a:t>Three membranes cover the brain &amp; the spinal cord. They are arranged as outer </a:t>
            </a:r>
            <a:r>
              <a:rPr lang="en-US" dirty="0" err="1"/>
              <a:t>dura</a:t>
            </a:r>
            <a:r>
              <a:rPr lang="en-US" dirty="0"/>
              <a:t>, and then arachnoid &amp; inner layer is the </a:t>
            </a:r>
            <a:r>
              <a:rPr lang="en-US" dirty="0" err="1"/>
              <a:t>pia</a:t>
            </a:r>
            <a:r>
              <a:rPr lang="en-US" dirty="0"/>
              <a:t> mater. The cranial </a:t>
            </a:r>
            <a:r>
              <a:rPr lang="en-US" dirty="0" err="1"/>
              <a:t>dura</a:t>
            </a:r>
            <a:r>
              <a:rPr lang="en-US" dirty="0"/>
              <a:t> mater is formed of two layers, an </a:t>
            </a:r>
            <a:r>
              <a:rPr lang="en-US" dirty="0" err="1"/>
              <a:t>endosteal</a:t>
            </a:r>
            <a:r>
              <a:rPr lang="en-US" dirty="0"/>
              <a:t> &amp; Meningeal (the </a:t>
            </a:r>
            <a:r>
              <a:rPr lang="en-US" dirty="0" err="1"/>
              <a:t>dura</a:t>
            </a:r>
            <a:r>
              <a:rPr lang="en-US" dirty="0"/>
              <a:t> of the spinal cord is only one layer). The two layers are firmly fused together, except at certain sites where they separate to enclose between them venous sinuses.</a:t>
            </a:r>
          </a:p>
          <a:p>
            <a:pPr algn="l" rtl="0"/>
            <a:r>
              <a:rPr lang="en-US" dirty="0"/>
              <a:t>The inner layer of </a:t>
            </a:r>
            <a:r>
              <a:rPr lang="en-US" dirty="0" err="1"/>
              <a:t>dura</a:t>
            </a:r>
            <a:r>
              <a:rPr lang="en-US" dirty="0"/>
              <a:t> is thick, fibrous, tough &amp; strong, being stretched at certain places to form the </a:t>
            </a:r>
            <a:r>
              <a:rPr lang="en-US" dirty="0" err="1"/>
              <a:t>dural</a:t>
            </a:r>
            <a:r>
              <a:rPr lang="en-US" dirty="0"/>
              <a:t> folds (4 in number) they divided the intracranial cavity into a freely communicating </a:t>
            </a:r>
            <a:r>
              <a:rPr lang="en-US" dirty="0" smtClean="0"/>
              <a:t>compartments, </a:t>
            </a:r>
            <a:r>
              <a:rPr lang="en-US" dirty="0"/>
              <a:t>which contain the different parts of the brain.</a:t>
            </a:r>
            <a:r>
              <a:rPr lang="en-US" i="1" dirty="0"/>
              <a:t> These folds are: -</a:t>
            </a:r>
            <a:endParaRPr lang="en-US" dirty="0"/>
          </a:p>
          <a:p>
            <a:pPr algn="l" rtl="0"/>
            <a:endParaRPr lang="ar-IQ" dirty="0"/>
          </a:p>
        </p:txBody>
      </p:sp>
      <p:sp>
        <p:nvSpPr>
          <p:cNvPr id="2" name="Title 1"/>
          <p:cNvSpPr>
            <a:spLocks noGrp="1"/>
          </p:cNvSpPr>
          <p:nvPr>
            <p:ph type="title"/>
          </p:nvPr>
        </p:nvSpPr>
        <p:spPr/>
        <p:txBody>
          <a:bodyPr>
            <a:normAutofit fontScale="90000"/>
          </a:bodyPr>
          <a:lstStyle/>
          <a:p>
            <a:r>
              <a:rPr lang="en-US" b="1" u="sng" dirty="0"/>
              <a:t>The meninges: -</a:t>
            </a:r>
            <a:r>
              <a:rPr lang="en-US" dirty="0"/>
              <a:t/>
            </a:r>
            <a:br>
              <a:rPr lang="en-US" dirty="0"/>
            </a:br>
            <a:endParaRPr lang="ar-IQ" dirty="0"/>
          </a:p>
        </p:txBody>
      </p:sp>
    </p:spTree>
    <p:extLst>
      <p:ext uri="{BB962C8B-B14F-4D97-AF65-F5344CB8AC3E}">
        <p14:creationId xmlns:p14="http://schemas.microsoft.com/office/powerpoint/2010/main" val="31271381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00808"/>
            <a:ext cx="8229600" cy="4525963"/>
          </a:xfrm>
        </p:spPr>
        <p:txBody>
          <a:bodyPr>
            <a:normAutofit/>
          </a:bodyPr>
          <a:lstStyle/>
          <a:p>
            <a:pPr algn="ctr"/>
            <a:endParaRPr lang="en-US" sz="5400" dirty="0" smtClean="0"/>
          </a:p>
          <a:p>
            <a:pPr algn="ctr"/>
            <a:r>
              <a:rPr lang="en-US" sz="5400" dirty="0" smtClean="0"/>
              <a:t>Thank you </a:t>
            </a:r>
            <a:endParaRPr lang="ar-IQ" sz="5400" dirty="0"/>
          </a:p>
        </p:txBody>
      </p:sp>
    </p:spTree>
    <p:extLst>
      <p:ext uri="{BB962C8B-B14F-4D97-AF65-F5344CB8AC3E}">
        <p14:creationId xmlns:p14="http://schemas.microsoft.com/office/powerpoint/2010/main" val="1187778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6048672"/>
          </a:xfrm>
        </p:spPr>
        <p:txBody>
          <a:bodyPr>
            <a:normAutofit fontScale="85000" lnSpcReduction="20000"/>
          </a:bodyPr>
          <a:lstStyle/>
          <a:p>
            <a:pPr marL="0" lvl="0" indent="0" algn="l" rtl="0">
              <a:buNone/>
            </a:pPr>
            <a:r>
              <a:rPr lang="en-US" i="1" dirty="0" smtClean="0"/>
              <a:t>1-Falx </a:t>
            </a:r>
            <a:r>
              <a:rPr lang="en-US" i="1" dirty="0" err="1"/>
              <a:t>cerebri</a:t>
            </a:r>
            <a:r>
              <a:rPr lang="en-US" i="1" dirty="0"/>
              <a:t>: -</a:t>
            </a:r>
            <a:endParaRPr lang="en-US" dirty="0"/>
          </a:p>
          <a:p>
            <a:pPr marL="0" indent="0" algn="l" rtl="0">
              <a:buNone/>
            </a:pPr>
            <a:r>
              <a:rPr lang="en-US" dirty="0"/>
              <a:t>Is sickle shaped fold occupying the median longitudinal cerebral fissure, between the two cerebral hemispheres, its pointed anterior end attaches to crista </a:t>
            </a:r>
            <a:r>
              <a:rPr lang="en-US" dirty="0" err="1"/>
              <a:t>galli</a:t>
            </a:r>
            <a:r>
              <a:rPr lang="en-US" dirty="0"/>
              <a:t> &amp; internal frontal crest, while its broad posterior extremity fuses with the superior layer of tentorium </a:t>
            </a:r>
            <a:r>
              <a:rPr lang="en-US" dirty="0" err="1"/>
              <a:t>cerebelli</a:t>
            </a:r>
            <a:r>
              <a:rPr lang="en-US" dirty="0"/>
              <a:t>. The flax </a:t>
            </a:r>
            <a:r>
              <a:rPr lang="en-US" dirty="0" err="1"/>
              <a:t>cerebri</a:t>
            </a:r>
            <a:r>
              <a:rPr lang="en-US" dirty="0"/>
              <a:t> has an outer fixed convex border related to the inner aspect of sagittal suture, while its inner border is free &amp; related to corpus callosum (which connects the two cerebral hemisphere) at the bottom of the cerebral fissure.</a:t>
            </a:r>
          </a:p>
          <a:p>
            <a:pPr marL="0" indent="0" algn="l" rtl="0">
              <a:buNone/>
            </a:pPr>
            <a:r>
              <a:rPr lang="en-US" i="1" dirty="0" smtClean="0"/>
              <a:t>The </a:t>
            </a:r>
            <a:r>
              <a:rPr lang="en-US" i="1" dirty="0"/>
              <a:t>flax </a:t>
            </a:r>
            <a:r>
              <a:rPr lang="en-US" i="1" dirty="0" err="1"/>
              <a:t>cerebri</a:t>
            </a:r>
            <a:r>
              <a:rPr lang="en-US" i="1" dirty="0"/>
              <a:t> enclose three venous sinuses: -</a:t>
            </a:r>
            <a:endParaRPr lang="en-US" dirty="0"/>
          </a:p>
          <a:p>
            <a:pPr marL="571500" lvl="0" indent="-571500" algn="l" rtl="0">
              <a:buFont typeface="+mj-lt"/>
              <a:buAutoNum type="romanUcPeriod"/>
            </a:pPr>
            <a:r>
              <a:rPr lang="en-US" dirty="0"/>
              <a:t>Superior sagittal sinus: - on the fixed outer </a:t>
            </a:r>
            <a:r>
              <a:rPr lang="en-US" dirty="0" err="1" smtClean="0"/>
              <a:t>covex</a:t>
            </a:r>
            <a:r>
              <a:rPr lang="en-US" dirty="0" smtClean="0"/>
              <a:t> border </a:t>
            </a:r>
            <a:r>
              <a:rPr lang="en-US" dirty="0"/>
              <a:t>of flax </a:t>
            </a:r>
            <a:r>
              <a:rPr lang="en-US" dirty="0" err="1"/>
              <a:t>cerebri</a:t>
            </a:r>
            <a:r>
              <a:rPr lang="en-US" dirty="0" smtClean="0"/>
              <a:t>.</a:t>
            </a:r>
          </a:p>
          <a:p>
            <a:pPr marL="571500" indent="-571500" algn="l" rtl="0">
              <a:buFont typeface="+mj-lt"/>
              <a:buAutoNum type="romanUcPeriod"/>
            </a:pPr>
            <a:r>
              <a:rPr lang="en-US" dirty="0" smtClean="0"/>
              <a:t>Inferior sagittal sinus: - on the inner free border of flax </a:t>
            </a:r>
            <a:r>
              <a:rPr lang="en-US" dirty="0" err="1" smtClean="0"/>
              <a:t>cerebri</a:t>
            </a:r>
            <a:r>
              <a:rPr lang="en-US" dirty="0" smtClean="0"/>
              <a:t>.</a:t>
            </a:r>
          </a:p>
          <a:p>
            <a:pPr marL="571500" indent="-571500" algn="l" rtl="0">
              <a:buFont typeface="+mj-lt"/>
              <a:buAutoNum type="romanUcPeriod"/>
            </a:pPr>
            <a:r>
              <a:rPr lang="en-US" dirty="0" smtClean="0"/>
              <a:t>Straight (rectus) sinus: - along the line of fusion of posterior extremity of flax </a:t>
            </a:r>
            <a:r>
              <a:rPr lang="en-US" dirty="0" err="1" smtClean="0"/>
              <a:t>cerebri</a:t>
            </a:r>
            <a:r>
              <a:rPr lang="en-US" dirty="0" smtClean="0"/>
              <a:t> &amp; tentorium </a:t>
            </a:r>
            <a:r>
              <a:rPr lang="en-US" dirty="0" err="1" smtClean="0"/>
              <a:t>cerebelli</a:t>
            </a:r>
            <a:endParaRPr lang="en-US" dirty="0" smtClean="0"/>
          </a:p>
          <a:p>
            <a:pPr marL="571500" lvl="0" indent="-571500" algn="l" rtl="0">
              <a:buFont typeface="+mj-lt"/>
              <a:buAutoNum type="romanUcPeriod"/>
            </a:pPr>
            <a:endParaRPr lang="en-US" dirty="0" smtClean="0"/>
          </a:p>
          <a:p>
            <a:pPr marL="571500" lvl="0" indent="-571500" algn="l" rtl="0">
              <a:buFont typeface="+mj-lt"/>
              <a:buAutoNum type="romanUcPeriod"/>
            </a:pPr>
            <a:endParaRPr lang="en-US" dirty="0" smtClean="0"/>
          </a:p>
          <a:p>
            <a:pPr algn="l" rtl="0"/>
            <a:endParaRPr lang="ar-IQ" dirty="0"/>
          </a:p>
        </p:txBody>
      </p:sp>
    </p:spTree>
    <p:extLst>
      <p:ext uri="{BB962C8B-B14F-4D97-AF65-F5344CB8AC3E}">
        <p14:creationId xmlns:p14="http://schemas.microsoft.com/office/powerpoint/2010/main" val="1748733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976664"/>
          </a:xfrm>
        </p:spPr>
        <p:txBody>
          <a:bodyPr>
            <a:normAutofit fontScale="92500" lnSpcReduction="20000"/>
          </a:bodyPr>
          <a:lstStyle/>
          <a:p>
            <a:pPr marL="0" lvl="0" indent="0" algn="l" rtl="0">
              <a:buNone/>
            </a:pPr>
            <a:r>
              <a:rPr lang="en-US" i="1" dirty="0" smtClean="0"/>
              <a:t>2- Tentorium </a:t>
            </a:r>
            <a:r>
              <a:rPr lang="en-US" i="1" dirty="0" err="1"/>
              <a:t>cerebelli</a:t>
            </a:r>
            <a:r>
              <a:rPr lang="en-US" i="1" dirty="0"/>
              <a:t>: -</a:t>
            </a:r>
            <a:endParaRPr lang="en-US" dirty="0"/>
          </a:p>
          <a:p>
            <a:pPr marL="0" indent="0" algn="l" rtl="0">
              <a:buNone/>
            </a:pPr>
            <a:r>
              <a:rPr lang="en-US" dirty="0"/>
              <a:t>Is a tent shaped fold which roofs the posterior cranial </a:t>
            </a:r>
            <a:r>
              <a:rPr lang="en-US" dirty="0" smtClean="0"/>
              <a:t>fossa </a:t>
            </a:r>
            <a:r>
              <a:rPr lang="en-US" dirty="0"/>
              <a:t>&amp; its contents; it separates the superior surface of the cerebellum from inferior surface of the occipital lobe of cerebrum. It has two borders (attached &amp; free). The attached border, extend from the posterior </a:t>
            </a:r>
            <a:r>
              <a:rPr lang="en-US" dirty="0" err="1"/>
              <a:t>clinoid</a:t>
            </a:r>
            <a:r>
              <a:rPr lang="en-US" dirty="0"/>
              <a:t> process, apex of the petrous bone, </a:t>
            </a:r>
            <a:r>
              <a:rPr lang="en-US" dirty="0" smtClean="0"/>
              <a:t>superior border </a:t>
            </a:r>
            <a:r>
              <a:rPr lang="en-US" dirty="0"/>
              <a:t>of petrous </a:t>
            </a:r>
            <a:r>
              <a:rPr lang="en-US" dirty="0" smtClean="0"/>
              <a:t>bone  &amp; </a:t>
            </a:r>
            <a:r>
              <a:rPr lang="en-US" dirty="0"/>
              <a:t>along the groove for the transverse </a:t>
            </a:r>
            <a:r>
              <a:rPr lang="en-US" dirty="0" smtClean="0"/>
              <a:t>sinus  </a:t>
            </a:r>
            <a:r>
              <a:rPr lang="en-US" dirty="0"/>
              <a:t>on the circumference of the occipital bone on each side. The free border is U shaped &amp; surround the mid brain, it is called the </a:t>
            </a:r>
            <a:r>
              <a:rPr lang="en-US" dirty="0" err="1"/>
              <a:t>tentorial</a:t>
            </a:r>
            <a:r>
              <a:rPr lang="en-US" dirty="0"/>
              <a:t> hiatus (</a:t>
            </a:r>
            <a:r>
              <a:rPr lang="en-US" dirty="0" err="1"/>
              <a:t>tentorial</a:t>
            </a:r>
            <a:r>
              <a:rPr lang="en-US" dirty="0"/>
              <a:t> notch), the two ends of the U cross the fixed part at posterior </a:t>
            </a:r>
            <a:r>
              <a:rPr lang="en-US" dirty="0" err="1"/>
              <a:t>clinoid</a:t>
            </a:r>
            <a:r>
              <a:rPr lang="en-US" dirty="0"/>
              <a:t> process on each side to be affixed at the anterior </a:t>
            </a:r>
            <a:r>
              <a:rPr lang="en-US" dirty="0" err="1"/>
              <a:t>clinoid</a:t>
            </a:r>
            <a:r>
              <a:rPr lang="en-US" dirty="0"/>
              <a:t> process, between the two parts, there is a slit like gap for the passage of </a:t>
            </a:r>
            <a:r>
              <a:rPr lang="en-US" dirty="0" err="1"/>
              <a:t>occulomotor</a:t>
            </a:r>
            <a:r>
              <a:rPr lang="en-US" dirty="0"/>
              <a:t> &amp; trochlear nerves to reach the cavernous sinus on their way to the superior orbital fissure</a:t>
            </a:r>
            <a:r>
              <a:rPr lang="en-US" dirty="0" smtClean="0"/>
              <a:t>.</a:t>
            </a:r>
            <a:endParaRPr lang="en-US" dirty="0"/>
          </a:p>
        </p:txBody>
      </p:sp>
    </p:spTree>
    <p:extLst>
      <p:ext uri="{BB962C8B-B14F-4D97-AF65-F5344CB8AC3E}">
        <p14:creationId xmlns:p14="http://schemas.microsoft.com/office/powerpoint/2010/main" val="1616866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a:bodyPr>
          <a:lstStyle/>
          <a:p>
            <a:pPr marL="0" indent="0" algn="l" rtl="0">
              <a:buNone/>
            </a:pPr>
            <a:r>
              <a:rPr lang="en-US" i="1" dirty="0" smtClean="0"/>
              <a:t>Three venous sinuses are enclosed within the tentorium </a:t>
            </a:r>
            <a:r>
              <a:rPr lang="en-US" i="1" dirty="0" err="1" smtClean="0"/>
              <a:t>cerebelli</a:t>
            </a:r>
            <a:r>
              <a:rPr lang="en-US" i="1" dirty="0" smtClean="0"/>
              <a:t> includes:</a:t>
            </a:r>
            <a:r>
              <a:rPr lang="en-US" dirty="0" smtClean="0"/>
              <a:t> -</a:t>
            </a:r>
          </a:p>
          <a:p>
            <a:pPr marL="571500" lvl="0" indent="-571500" algn="l" rtl="0">
              <a:buFont typeface="+mj-lt"/>
              <a:buAutoNum type="romanUcPeriod"/>
            </a:pPr>
            <a:r>
              <a:rPr lang="en-US" dirty="0" smtClean="0"/>
              <a:t>Rectus (straight) sinus.</a:t>
            </a:r>
          </a:p>
          <a:p>
            <a:pPr marL="571500" indent="-571500" algn="l" rtl="0">
              <a:buFont typeface="+mj-lt"/>
              <a:buAutoNum type="romanUcPeriod"/>
            </a:pPr>
            <a:r>
              <a:rPr lang="en-US" dirty="0" smtClean="0"/>
              <a:t>Superior </a:t>
            </a:r>
            <a:r>
              <a:rPr lang="en-US" dirty="0" err="1" smtClean="0"/>
              <a:t>petrosal</a:t>
            </a:r>
            <a:r>
              <a:rPr lang="en-US" dirty="0" smtClean="0"/>
              <a:t> sinus: - on the attached border of petrous bone (superior </a:t>
            </a:r>
            <a:r>
              <a:rPr lang="en-US" dirty="0" err="1" smtClean="0"/>
              <a:t>petrosal</a:t>
            </a:r>
            <a:r>
              <a:rPr lang="en-US" dirty="0" smtClean="0"/>
              <a:t> sulcus).</a:t>
            </a:r>
          </a:p>
          <a:p>
            <a:pPr marL="571500" lvl="0" indent="-571500" algn="l" rtl="0">
              <a:buFont typeface="+mj-lt"/>
              <a:buAutoNum type="romanUcPeriod"/>
            </a:pPr>
            <a:r>
              <a:rPr lang="en-US" dirty="0" smtClean="0"/>
              <a:t>Transverse sinus: - lies in the attached border in the groove for transverse sinus on the circumference of occipital bone from inside.</a:t>
            </a:r>
          </a:p>
          <a:p>
            <a:pPr marL="571500" indent="-571500" algn="l" rtl="0">
              <a:buFont typeface="+mj-lt"/>
              <a:buAutoNum type="romanUcPeriod"/>
            </a:pPr>
            <a:endParaRPr lang="en-US" dirty="0" smtClean="0"/>
          </a:p>
          <a:p>
            <a:pPr marL="0" indent="0" algn="l" rtl="0">
              <a:buNone/>
            </a:pPr>
            <a:endParaRPr lang="en-US" dirty="0" smtClean="0"/>
          </a:p>
          <a:p>
            <a:pPr algn="l" rtl="0"/>
            <a:endParaRPr lang="ar-IQ" dirty="0" smtClean="0"/>
          </a:p>
          <a:p>
            <a:pPr algn="l"/>
            <a:endParaRPr lang="ar-IQ" dirty="0"/>
          </a:p>
        </p:txBody>
      </p:sp>
    </p:spTree>
    <p:extLst>
      <p:ext uri="{BB962C8B-B14F-4D97-AF65-F5344CB8AC3E}">
        <p14:creationId xmlns:p14="http://schemas.microsoft.com/office/powerpoint/2010/main" val="4233750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a:endParaRPr lang="en-US" dirty="0"/>
          </a:p>
          <a:p>
            <a:pPr marL="0" lvl="0" indent="0" algn="l" rtl="0">
              <a:buNone/>
            </a:pPr>
            <a:r>
              <a:rPr lang="en-US" i="1" dirty="0" smtClean="0"/>
              <a:t>3- </a:t>
            </a:r>
            <a:r>
              <a:rPr lang="en-US" i="1" dirty="0" err="1" smtClean="0"/>
              <a:t>Falx</a:t>
            </a:r>
            <a:r>
              <a:rPr lang="en-US" i="1" dirty="0" smtClean="0"/>
              <a:t> </a:t>
            </a:r>
            <a:r>
              <a:rPr lang="en-US" i="1" dirty="0" err="1"/>
              <a:t>cerebelli</a:t>
            </a:r>
            <a:r>
              <a:rPr lang="en-US" i="1" dirty="0"/>
              <a:t>: -</a:t>
            </a:r>
            <a:endParaRPr lang="en-US" dirty="0"/>
          </a:p>
          <a:p>
            <a:pPr marL="0" indent="0" algn="l" rtl="0">
              <a:buNone/>
            </a:pPr>
            <a:r>
              <a:rPr lang="en-US" dirty="0"/>
              <a:t>Is a small </a:t>
            </a:r>
            <a:r>
              <a:rPr lang="en-US" dirty="0" smtClean="0"/>
              <a:t>sickle-shaped </a:t>
            </a:r>
            <a:r>
              <a:rPr lang="en-US" dirty="0"/>
              <a:t>fold attached to the internal occipital crest &amp; fuses to the inferior layer of tentorium </a:t>
            </a:r>
            <a:r>
              <a:rPr lang="en-US" dirty="0" err="1"/>
              <a:t>cerebelli</a:t>
            </a:r>
            <a:r>
              <a:rPr lang="en-US" dirty="0"/>
              <a:t>, it indents the cerebellum  from behind between the two cerebellar hemispheres, it encloses the occipital venous sinus.</a:t>
            </a:r>
          </a:p>
          <a:p>
            <a:pPr algn="l"/>
            <a:endParaRPr lang="ar-IQ" dirty="0"/>
          </a:p>
        </p:txBody>
      </p:sp>
      <p:sp>
        <p:nvSpPr>
          <p:cNvPr id="2" name="Title 1"/>
          <p:cNvSpPr>
            <a:spLocks noGrp="1"/>
          </p:cNvSpPr>
          <p:nvPr>
            <p:ph type="title"/>
          </p:nvPr>
        </p:nvSpPr>
        <p:spPr/>
        <p:txBody>
          <a:bodyPr/>
          <a:lstStyle/>
          <a:p>
            <a:endParaRPr lang="ar-IQ"/>
          </a:p>
        </p:txBody>
      </p:sp>
    </p:spTree>
    <p:extLst>
      <p:ext uri="{BB962C8B-B14F-4D97-AF65-F5344CB8AC3E}">
        <p14:creationId xmlns:p14="http://schemas.microsoft.com/office/powerpoint/2010/main" val="3361177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lstStyle/>
          <a:p>
            <a:pPr lvl="0" algn="l" rtl="0"/>
            <a:r>
              <a:rPr lang="en-US" i="1" dirty="0" smtClean="0"/>
              <a:t>4- </a:t>
            </a:r>
            <a:r>
              <a:rPr lang="en-US" i="1" dirty="0" err="1"/>
              <a:t>Diaphragma</a:t>
            </a:r>
            <a:r>
              <a:rPr lang="en-US" i="1" dirty="0"/>
              <a:t> </a:t>
            </a:r>
            <a:r>
              <a:rPr lang="en-US" i="1" dirty="0" err="1"/>
              <a:t>sellae</a:t>
            </a:r>
            <a:r>
              <a:rPr lang="en-US" i="1" dirty="0"/>
              <a:t>: </a:t>
            </a:r>
            <a:r>
              <a:rPr lang="en-US" i="1" dirty="0" smtClean="0"/>
              <a:t> </a:t>
            </a:r>
            <a:r>
              <a:rPr lang="en-US" i="1" dirty="0"/>
              <a:t>-</a:t>
            </a:r>
            <a:endParaRPr lang="en-US" dirty="0"/>
          </a:p>
          <a:p>
            <a:pPr marL="0" indent="0" algn="l" rtl="0">
              <a:buNone/>
            </a:pPr>
            <a:r>
              <a:rPr lang="en-US" dirty="0"/>
              <a:t>Is a circular fold that roofs the </a:t>
            </a:r>
            <a:r>
              <a:rPr lang="en-US" dirty="0" err="1"/>
              <a:t>sella</a:t>
            </a:r>
            <a:r>
              <a:rPr lang="en-US" dirty="0"/>
              <a:t> </a:t>
            </a:r>
            <a:r>
              <a:rPr lang="en-US" dirty="0" err="1"/>
              <a:t>turcica</a:t>
            </a:r>
            <a:r>
              <a:rPr lang="en-US" dirty="0"/>
              <a:t> (as a diaphragm) where it covers the pituitary gland. It is perforated at its center by the infundibulum (pituitary stalk) which connects the pituitary gland to the hypothalamus. The </a:t>
            </a:r>
            <a:r>
              <a:rPr lang="en-US" dirty="0" err="1"/>
              <a:t>diaphragma</a:t>
            </a:r>
            <a:r>
              <a:rPr lang="en-US" dirty="0"/>
              <a:t> </a:t>
            </a:r>
            <a:r>
              <a:rPr lang="en-US" dirty="0" err="1"/>
              <a:t>sellae</a:t>
            </a:r>
            <a:r>
              <a:rPr lang="en-US" dirty="0"/>
              <a:t> enclose the anterior &amp; posterior </a:t>
            </a:r>
            <a:r>
              <a:rPr lang="en-US" dirty="0" err="1"/>
              <a:t>intercavernous</a:t>
            </a:r>
            <a:r>
              <a:rPr lang="en-US" dirty="0"/>
              <a:t> sinuses.</a:t>
            </a:r>
          </a:p>
        </p:txBody>
      </p:sp>
    </p:spTree>
    <p:extLst>
      <p:ext uri="{BB962C8B-B14F-4D97-AF65-F5344CB8AC3E}">
        <p14:creationId xmlns:p14="http://schemas.microsoft.com/office/powerpoint/2010/main" val="3713508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904656"/>
          </a:xfrm>
        </p:spPr>
        <p:txBody>
          <a:bodyPr>
            <a:normAutofit fontScale="70000" lnSpcReduction="20000"/>
          </a:bodyPr>
          <a:lstStyle/>
          <a:p>
            <a:pPr lvl="0" algn="l" rtl="0"/>
            <a:r>
              <a:rPr lang="en-US" dirty="0"/>
              <a:t>The </a:t>
            </a:r>
            <a:r>
              <a:rPr lang="en-US" dirty="0" err="1"/>
              <a:t>dura</a:t>
            </a:r>
            <a:r>
              <a:rPr lang="en-US" dirty="0"/>
              <a:t> mater of spinal cord is separated from the wall of the vertebral canal by the epidural (extradural) space &amp; from the arachnoid mater by subdural space. </a:t>
            </a:r>
            <a:r>
              <a:rPr lang="en-US" i="1" dirty="0"/>
              <a:t>It is attached to the following areas: -</a:t>
            </a:r>
            <a:endParaRPr lang="en-US" dirty="0"/>
          </a:p>
          <a:p>
            <a:pPr marL="571500" lvl="0" indent="-571500" algn="l" rtl="0">
              <a:buFont typeface="+mj-lt"/>
              <a:buAutoNum type="romanUcPeriod"/>
            </a:pPr>
            <a:r>
              <a:rPr lang="en-US" dirty="0"/>
              <a:t>Circumference of foramen magnum</a:t>
            </a:r>
            <a:r>
              <a:rPr lang="en-US" dirty="0" smtClean="0"/>
              <a:t>.</a:t>
            </a:r>
          </a:p>
          <a:p>
            <a:pPr marL="571500" indent="-571500" algn="l" rtl="0">
              <a:buFont typeface="+mj-lt"/>
              <a:buAutoNum type="romanUcPeriod"/>
            </a:pPr>
            <a:r>
              <a:rPr lang="en-US" dirty="0" smtClean="0"/>
              <a:t>Bodies of 2</a:t>
            </a:r>
            <a:r>
              <a:rPr lang="en-US" baseline="30000" dirty="0" smtClean="0"/>
              <a:t>nd</a:t>
            </a:r>
            <a:r>
              <a:rPr lang="en-US" dirty="0" smtClean="0"/>
              <a:t> &amp; 3</a:t>
            </a:r>
            <a:r>
              <a:rPr lang="en-US" baseline="30000" dirty="0" smtClean="0"/>
              <a:t>rd</a:t>
            </a:r>
            <a:r>
              <a:rPr lang="en-US" dirty="0" smtClean="0"/>
              <a:t> cervical vertebrae.</a:t>
            </a:r>
          </a:p>
          <a:p>
            <a:pPr marL="571500" lvl="0" indent="-571500" algn="l" rtl="0">
              <a:buFont typeface="+mj-lt"/>
              <a:buAutoNum type="romanUcPeriod"/>
            </a:pPr>
            <a:r>
              <a:rPr lang="en-US" dirty="0" smtClean="0"/>
              <a:t>Back of the coccyx.</a:t>
            </a:r>
          </a:p>
          <a:p>
            <a:pPr marL="571500" indent="-571500" algn="l" rtl="0">
              <a:buFont typeface="+mj-lt"/>
              <a:buAutoNum type="romanUcPeriod"/>
            </a:pPr>
            <a:r>
              <a:rPr lang="en-US" dirty="0" smtClean="0"/>
              <a:t>Intervertebral foramina (loose attachment).</a:t>
            </a:r>
          </a:p>
          <a:p>
            <a:pPr marL="571500" indent="-571500" algn="l" rtl="0">
              <a:buFont typeface="+mj-lt"/>
              <a:buAutoNum type="romanUcPeriod"/>
            </a:pPr>
            <a:r>
              <a:rPr lang="en-US" dirty="0" smtClean="0"/>
              <a:t>Posterior longitudinal ligament (loose attachment).</a:t>
            </a:r>
          </a:p>
          <a:p>
            <a:pPr marL="0" lvl="0" indent="0" algn="l" rtl="0">
              <a:buNone/>
            </a:pPr>
            <a:endParaRPr lang="en-US" dirty="0"/>
          </a:p>
          <a:p>
            <a:pPr algn="l" rtl="0"/>
            <a:r>
              <a:rPr lang="en-US" dirty="0" smtClean="0"/>
              <a:t>The </a:t>
            </a:r>
            <a:r>
              <a:rPr lang="en-US" dirty="0"/>
              <a:t>spinal </a:t>
            </a:r>
            <a:r>
              <a:rPr lang="en-US" dirty="0" err="1"/>
              <a:t>dura</a:t>
            </a:r>
            <a:r>
              <a:rPr lang="en-US" dirty="0"/>
              <a:t> mater </a:t>
            </a:r>
            <a:r>
              <a:rPr lang="en-US" dirty="0" smtClean="0"/>
              <a:t> </a:t>
            </a:r>
            <a:r>
              <a:rPr lang="en-US" dirty="0"/>
              <a:t>is continuous above with the cranial </a:t>
            </a:r>
            <a:r>
              <a:rPr lang="en-US" dirty="0" err="1"/>
              <a:t>dura</a:t>
            </a:r>
            <a:r>
              <a:rPr lang="en-US" dirty="0"/>
              <a:t> mater &amp; ends below at the 2</a:t>
            </a:r>
            <a:r>
              <a:rPr lang="en-US" baseline="30000" dirty="0"/>
              <a:t>nd</a:t>
            </a:r>
            <a:r>
              <a:rPr lang="en-US" dirty="0"/>
              <a:t> sacral vertebra where it forms a sheath around the </a:t>
            </a:r>
            <a:r>
              <a:rPr lang="en-US" dirty="0" err="1"/>
              <a:t>filum</a:t>
            </a:r>
            <a:r>
              <a:rPr lang="en-US" dirty="0"/>
              <a:t> </a:t>
            </a:r>
            <a:r>
              <a:rPr lang="en-US" dirty="0" err="1" smtClean="0"/>
              <a:t>terminale</a:t>
            </a:r>
            <a:r>
              <a:rPr lang="en-US" dirty="0" smtClean="0"/>
              <a:t> to form </a:t>
            </a:r>
            <a:r>
              <a:rPr lang="en-US" dirty="0" err="1" smtClean="0"/>
              <a:t>dural</a:t>
            </a:r>
            <a:r>
              <a:rPr lang="en-US" dirty="0" smtClean="0"/>
              <a:t> sac.</a:t>
            </a:r>
            <a:endParaRPr lang="en-US" dirty="0"/>
          </a:p>
          <a:p>
            <a:pPr algn="l" rtl="0"/>
            <a:r>
              <a:rPr lang="en-US" dirty="0"/>
              <a:t>It sends sleeves around the roots of the spinal nerves as they approach the intervertebral foramina. The epidural space lies between it &amp; the wall of the vertebral canal. </a:t>
            </a:r>
            <a:r>
              <a:rPr lang="en-US" i="1" dirty="0"/>
              <a:t>It contain: -</a:t>
            </a:r>
            <a:endParaRPr lang="en-US" dirty="0"/>
          </a:p>
          <a:p>
            <a:pPr marL="571500" lvl="0" indent="-571500" algn="l" rtl="0">
              <a:buFont typeface="+mj-lt"/>
              <a:buAutoNum type="romanUcPeriod"/>
            </a:pPr>
            <a:r>
              <a:rPr lang="en-US" dirty="0"/>
              <a:t>Loose areolar tissue</a:t>
            </a:r>
            <a:r>
              <a:rPr lang="en-US" dirty="0" smtClean="0"/>
              <a:t>.</a:t>
            </a:r>
          </a:p>
          <a:p>
            <a:pPr marL="571500" indent="-571500" algn="l" rtl="0">
              <a:buFont typeface="+mj-lt"/>
              <a:buAutoNum type="romanUcPeriod"/>
            </a:pPr>
            <a:r>
              <a:rPr lang="en-US" dirty="0" smtClean="0"/>
              <a:t>Internal vertebral plexus of veins.</a:t>
            </a:r>
          </a:p>
          <a:p>
            <a:pPr marL="571500" lvl="0" indent="-571500" algn="l" rtl="0">
              <a:buFont typeface="+mj-lt"/>
              <a:buAutoNum type="romanUcPeriod"/>
            </a:pPr>
            <a:r>
              <a:rPr lang="en-US" dirty="0" smtClean="0"/>
              <a:t>Fine arterial branches.</a:t>
            </a:r>
          </a:p>
        </p:txBody>
      </p:sp>
    </p:spTree>
    <p:extLst>
      <p:ext uri="{BB962C8B-B14F-4D97-AF65-F5344CB8AC3E}">
        <p14:creationId xmlns:p14="http://schemas.microsoft.com/office/powerpoint/2010/main" val="2234190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lgn="l" rtl="0"/>
            <a:r>
              <a:rPr lang="en-US" dirty="0" smtClean="0"/>
              <a:t>Is </a:t>
            </a:r>
            <a:r>
              <a:rPr lang="en-US" dirty="0"/>
              <a:t>a thin, transparent avascular membrane lies between </a:t>
            </a:r>
            <a:r>
              <a:rPr lang="en-US" dirty="0" err="1"/>
              <a:t>dura</a:t>
            </a:r>
            <a:r>
              <a:rPr lang="en-US" dirty="0"/>
              <a:t> and </a:t>
            </a:r>
            <a:r>
              <a:rPr lang="en-US" dirty="0" err="1"/>
              <a:t>pia</a:t>
            </a:r>
            <a:r>
              <a:rPr lang="en-US" dirty="0"/>
              <a:t> matter. The space between arachnoid and </a:t>
            </a:r>
            <a:r>
              <a:rPr lang="en-US" dirty="0" err="1"/>
              <a:t>dura</a:t>
            </a:r>
            <a:r>
              <a:rPr lang="en-US" dirty="0"/>
              <a:t> is known as subdural space, while the space between it and inner </a:t>
            </a:r>
            <a:r>
              <a:rPr lang="en-US" dirty="0" err="1"/>
              <a:t>pia</a:t>
            </a:r>
            <a:r>
              <a:rPr lang="en-US" dirty="0"/>
              <a:t> is the subarachnoid space.</a:t>
            </a:r>
          </a:p>
          <a:p>
            <a:pPr algn="l" rtl="0"/>
            <a:r>
              <a:rPr lang="en-US" dirty="0"/>
              <a:t>The arachnoid sends fine finger like projections called arachnoid granulations or </a:t>
            </a:r>
            <a:r>
              <a:rPr lang="en-US" dirty="0" err="1"/>
              <a:t>velli</a:t>
            </a:r>
            <a:r>
              <a:rPr lang="en-US" dirty="0"/>
              <a:t> which project to connect the subarachnoid space with some venous sinuses specially along the course of superior sagittal sinus and forms a rout for passages of some C.S.F to S.S.S.</a:t>
            </a:r>
          </a:p>
          <a:p>
            <a:pPr algn="l"/>
            <a:endParaRPr lang="ar-IQ" dirty="0"/>
          </a:p>
        </p:txBody>
      </p:sp>
      <p:sp>
        <p:nvSpPr>
          <p:cNvPr id="2" name="Title 1"/>
          <p:cNvSpPr>
            <a:spLocks noGrp="1"/>
          </p:cNvSpPr>
          <p:nvPr>
            <p:ph type="title"/>
          </p:nvPr>
        </p:nvSpPr>
        <p:spPr/>
        <p:txBody>
          <a:bodyPr/>
          <a:lstStyle/>
          <a:p>
            <a:pPr rtl="0"/>
            <a:r>
              <a:rPr lang="en-US" b="1" u="sng" dirty="0" smtClean="0"/>
              <a:t>The arachnoid matter:</a:t>
            </a:r>
            <a:endParaRPr lang="en-US" dirty="0"/>
          </a:p>
        </p:txBody>
      </p:sp>
    </p:spTree>
    <p:extLst>
      <p:ext uri="{BB962C8B-B14F-4D97-AF65-F5344CB8AC3E}">
        <p14:creationId xmlns:p14="http://schemas.microsoft.com/office/powerpoint/2010/main" val="37471072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49</TotalTime>
  <Words>1021</Words>
  <Application>Microsoft Office PowerPoint</Application>
  <PresentationFormat>On-screen Show (4:3)</PresentationFormat>
  <Paragraphs>64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Concourse</vt:lpstr>
      <vt:lpstr>Neuro Anatomy </vt:lpstr>
      <vt:lpstr>The meninges: - </vt:lpstr>
      <vt:lpstr>PowerPoint Presentation</vt:lpstr>
      <vt:lpstr>PowerPoint Presentation</vt:lpstr>
      <vt:lpstr>PowerPoint Presentation</vt:lpstr>
      <vt:lpstr>PowerPoint Presentation</vt:lpstr>
      <vt:lpstr>PowerPoint Presentation</vt:lpstr>
      <vt:lpstr>PowerPoint Presentation</vt:lpstr>
      <vt:lpstr>The arachnoid matter:</vt:lpstr>
      <vt:lpstr>The pia matter </vt:lpstr>
      <vt:lpstr>Nerves supply of the meninges </vt:lpstr>
      <vt:lpstr>Blood supply of the meninges </vt:lpstr>
      <vt:lpstr>The pterion  </vt:lpstr>
      <vt:lpstr>Some Terms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 Anatomy</dc:title>
  <dc:creator>LENOVO</dc:creator>
  <cp:lastModifiedBy>LENOVO</cp:lastModifiedBy>
  <cp:revision>9</cp:revision>
  <dcterms:created xsi:type="dcterms:W3CDTF">2013-11-09T17:13:12Z</dcterms:created>
  <dcterms:modified xsi:type="dcterms:W3CDTF">2013-11-09T18:02:21Z</dcterms:modified>
</cp:coreProperties>
</file>