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77" r:id="rId10"/>
    <p:sldId id="278" r:id="rId11"/>
    <p:sldId id="279" r:id="rId12"/>
    <p:sldId id="263" r:id="rId13"/>
    <p:sldId id="264" r:id="rId14"/>
    <p:sldId id="265" r:id="rId15"/>
    <p:sldId id="266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68B6"/>
    <a:srgbClr val="251D2F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8000">
              <a:schemeClr val="accent1">
                <a:tint val="66000"/>
                <a:satMod val="160000"/>
              </a:schemeClr>
            </a:gs>
            <a:gs pos="76000">
              <a:srgbClr val="3C68B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219200"/>
            <a:ext cx="5791200" cy="1450975"/>
          </a:xfrm>
          <a:ln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GB" sz="5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Occlusal</a:t>
            </a:r>
            <a:r>
              <a:rPr lang="en-GB" sz="5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Schemes</a:t>
            </a:r>
            <a:endParaRPr lang="en-GB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7475"/>
            <a:ext cx="8229600" cy="1046781"/>
          </a:xfrm>
        </p:spPr>
        <p:txBody>
          <a:bodyPr>
            <a:normAutofit/>
          </a:bodyPr>
          <a:lstStyle/>
          <a:p>
            <a:pPr algn="l"/>
            <a:r>
              <a:rPr lang="en-US" sz="3200" b="1" i="1" u="sng" dirty="0" smtClean="0">
                <a:solidFill>
                  <a:srgbClr val="FF0000"/>
                </a:solidFill>
                <a:cs typeface="Tahoma" pitchFamily="34" charset="0"/>
              </a:rPr>
              <a:t>Mutually Protected  Occlusion :</a:t>
            </a:r>
            <a:endParaRPr lang="en-GB" sz="3200" b="1" i="1" u="sng" dirty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8686800" cy="4144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In maximum </a:t>
            </a:r>
            <a:r>
              <a:rPr lang="en-US" b="1" dirty="0" err="1" smtClean="0">
                <a:cs typeface="Times New Roman" pitchFamily="18" charset="0"/>
              </a:rPr>
              <a:t>intercuspation</a:t>
            </a:r>
            <a:r>
              <a:rPr lang="en-US" dirty="0" smtClean="0">
                <a:cs typeface="Times New Roman" pitchFamily="18" charset="0"/>
              </a:rPr>
              <a:t>, the posterior teeth protect the anterior teeth.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r>
              <a:rPr lang="en-US" b="1" dirty="0" smtClean="0">
                <a:cs typeface="Times New Roman" pitchFamily="18" charset="0"/>
              </a:rPr>
              <a:t>In protrusion, </a:t>
            </a:r>
            <a:r>
              <a:rPr lang="en-US" dirty="0" smtClean="0">
                <a:cs typeface="Times New Roman" pitchFamily="18" charset="0"/>
              </a:rPr>
              <a:t>the anterior teeth contact  in the </a:t>
            </a:r>
            <a:r>
              <a:rPr lang="en-US" dirty="0" err="1" smtClean="0">
                <a:cs typeface="Times New Roman" pitchFamily="18" charset="0"/>
              </a:rPr>
              <a:t>incisal</a:t>
            </a:r>
            <a:r>
              <a:rPr lang="en-US" dirty="0" smtClean="0">
                <a:cs typeface="Times New Roman" pitchFamily="18" charset="0"/>
              </a:rPr>
              <a:t> edges</a:t>
            </a:r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dirty="0" smtClean="0">
                <a:cs typeface="Times New Roman" pitchFamily="18" charset="0"/>
              </a:rPr>
              <a:t>protecting the canines,  and posterior teeth which have no contact.</a:t>
            </a:r>
            <a:br>
              <a:rPr lang="en-US" dirty="0" smtClean="0">
                <a:cs typeface="Times New Roman" pitchFamily="18" charset="0"/>
              </a:rPr>
            </a:br>
            <a:r>
              <a:rPr lang="en-US" dirty="0" smtClean="0">
                <a:cs typeface="Times New Roman" pitchFamily="18" charset="0"/>
              </a:rPr>
              <a:t/>
            </a:r>
            <a:br>
              <a:rPr lang="en-US" dirty="0" smtClean="0">
                <a:cs typeface="Times New Roman" pitchFamily="18" charset="0"/>
              </a:rPr>
            </a:br>
            <a:r>
              <a:rPr lang="en-US" b="1" dirty="0" smtClean="0">
                <a:cs typeface="Times New Roman" pitchFamily="18" charset="0"/>
              </a:rPr>
              <a:t>In lateral movement, </a:t>
            </a:r>
            <a:r>
              <a:rPr lang="en-US" dirty="0" smtClean="0">
                <a:cs typeface="Times New Roman" pitchFamily="18" charset="0"/>
              </a:rPr>
              <a:t>the upper &amp; lower canines contact with each other, protecting the anterior, &amp; posterior teeth. i.e. there is no contact between the anterior, &amp; posterior teeth. </a:t>
            </a:r>
            <a:br>
              <a:rPr lang="en-US" dirty="0" smtClean="0">
                <a:cs typeface="Times New Roman" pitchFamily="18" charset="0"/>
              </a:rPr>
            </a:b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Concepts of Natural Occlusion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3275"/>
            <a:ext cx="8229600" cy="873587"/>
          </a:xfrm>
        </p:spPr>
        <p:txBody>
          <a:bodyPr>
            <a:normAutofit/>
          </a:bodyPr>
          <a:lstStyle/>
          <a:p>
            <a:pPr algn="l"/>
            <a:r>
              <a:rPr lang="en-US" sz="3200" b="1" i="1" u="sng" dirty="0" smtClean="0">
                <a:solidFill>
                  <a:srgbClr val="FF0000"/>
                </a:solidFill>
                <a:cs typeface="Tahoma" pitchFamily="34" charset="0"/>
              </a:rPr>
              <a:t>Group Function  Occlusion :</a:t>
            </a:r>
            <a:endParaRPr lang="en-GB" sz="3200" b="1" i="1" u="sng" dirty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895600"/>
            <a:ext cx="8229600" cy="3459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cs typeface="Times New Roman" pitchFamily="18" charset="0"/>
              </a:rPr>
              <a:t>	</a:t>
            </a:r>
            <a:r>
              <a:rPr lang="en-US" dirty="0" smtClean="0">
                <a:cs typeface="Times New Roman" pitchFamily="18" charset="0"/>
              </a:rPr>
              <a:t>The anterior&amp; posterior teeth have full contact on the working side, while there is no contact on the non working, or balancing side. i.e. the </a:t>
            </a:r>
            <a:r>
              <a:rPr lang="en-US" dirty="0" err="1" smtClean="0">
                <a:cs typeface="Times New Roman" pitchFamily="18" charset="0"/>
              </a:rPr>
              <a:t>occlusal</a:t>
            </a:r>
            <a:r>
              <a:rPr lang="en-US" dirty="0" smtClean="0">
                <a:cs typeface="Times New Roman" pitchFamily="18" charset="0"/>
              </a:rPr>
              <a:t> lateral pressure is distributed to all the working side teeth.</a:t>
            </a:r>
            <a:br>
              <a:rPr lang="en-US" dirty="0" smtClean="0">
                <a:cs typeface="Times New Roman" pitchFamily="18" charset="0"/>
              </a:rPr>
            </a:b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Concepts of Natural Occlusion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cs typeface="+mn-cs"/>
              </a:rPr>
              <a:t>Concepts of Artificial Occlusion</a:t>
            </a:r>
            <a:endParaRPr lang="en-GB" sz="4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5029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Balanced Occlusion</a:t>
            </a:r>
          </a:p>
          <a:p>
            <a:pPr marL="514350" indent="-514350">
              <a:buAutoNum type="arabicPeriod"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Monoplane Occlusion</a:t>
            </a:r>
          </a:p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Lingualized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Occlusion</a:t>
            </a:r>
          </a:p>
          <a:p>
            <a:pPr>
              <a:buNone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Balanced Occlusion (Cusp Occlusion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):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contact between the opposing surfaces of any two teeth occurs in three dimensions, These dimensions the width, length, and the depth of the occluding surface </a:t>
            </a:r>
            <a:endParaRPr lang="ar-SA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352800"/>
            <a:ext cx="4876800" cy="8080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Times New Roman" pitchFamily="18" charset="0"/>
              </a:rPr>
              <a:t>1. Balanced Occlusion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i="1" u="sng" dirty="0" smtClean="0">
                <a:cs typeface="Tahoma" pitchFamily="34" charset="0"/>
              </a:rPr>
              <a:t>ADVANTAGES OF BALANCED OCCLUSION:</a:t>
            </a:r>
            <a:br>
              <a:rPr lang="en-US" b="1" i="1" u="sng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1 – Fenestration of food is easy.</a:t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2 – Resists the rotation of the denture base.</a:t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3 – Provides better esthetics.</a:t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4 – Acts as a guide for proper jaw closure.</a:t>
            </a:r>
            <a:br>
              <a:rPr lang="en-US" b="1" dirty="0" smtClean="0">
                <a:cs typeface="Tahoma" pitchFamily="34" charset="0"/>
              </a:rPr>
            </a:br>
            <a:endParaRPr lang="en-US" b="1" dirty="0" smtClean="0">
              <a:cs typeface="Tahoma" pitchFamily="34" charset="0"/>
            </a:endParaRPr>
          </a:p>
          <a:p>
            <a:pPr>
              <a:buNone/>
            </a:pPr>
            <a:r>
              <a:rPr lang="en-US" b="1" i="1" u="sng" dirty="0" smtClean="0">
                <a:cs typeface="Tahoma" pitchFamily="34" charset="0"/>
              </a:rPr>
              <a:t>DISADVANTAGES OF BALANCED OCCLUSION:</a:t>
            </a:r>
            <a:r>
              <a:rPr lang="en-US" b="1" dirty="0" smtClean="0">
                <a:cs typeface="Tahoma" pitchFamily="34" charset="0"/>
              </a:rPr>
              <a:t/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1 – More </a:t>
            </a:r>
            <a:r>
              <a:rPr lang="en-US" b="1" dirty="0" err="1" smtClean="0">
                <a:cs typeface="Tahoma" pitchFamily="34" charset="0"/>
              </a:rPr>
              <a:t>occlusal</a:t>
            </a:r>
            <a:r>
              <a:rPr lang="en-US" b="1" dirty="0" smtClean="0">
                <a:cs typeface="Tahoma" pitchFamily="34" charset="0"/>
              </a:rPr>
              <a:t> disharmony during setting which is difficult to adjust.</a:t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2 – Increases horizontal forces.</a:t>
            </a:r>
            <a:br>
              <a:rPr lang="en-US" b="1" dirty="0" smtClean="0">
                <a:cs typeface="Tahoma" pitchFamily="34" charset="0"/>
              </a:rPr>
            </a:br>
            <a:r>
              <a:rPr lang="en-US" b="1" dirty="0" smtClean="0">
                <a:cs typeface="Tahoma" pitchFamily="34" charset="0"/>
              </a:rPr>
              <a:t>3 – Difficult to adapt to abnormal jaw relationship.</a:t>
            </a: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ea typeface="+mn-ea"/>
                <a:cs typeface="+mn-cs"/>
              </a:rPr>
              <a:t>Concepts of Artificial Occlusion</a:t>
            </a:r>
            <a:endParaRPr lang="en-GB" sz="4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7921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cs typeface="Times New Roman" pitchFamily="18" charset="0"/>
              </a:rPr>
              <a:t>2. Monoplane or Non anatomical occlusion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3886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cs typeface="Tahoma" pitchFamily="34" charset="0"/>
              </a:rPr>
              <a:t>The arrangement of teeth by which they are positioned in a single plane.</a:t>
            </a:r>
          </a:p>
          <a:p>
            <a:pPr>
              <a:buNone/>
            </a:pPr>
            <a:r>
              <a:rPr lang="en-US" sz="2000" b="1" dirty="0" smtClean="0">
                <a:cs typeface="Tahoma" pitchFamily="34" charset="0"/>
              </a:rPr>
              <a:t>The maxillary, and </a:t>
            </a:r>
            <a:r>
              <a:rPr lang="en-US" sz="2000" b="1" dirty="0" err="1" smtClean="0">
                <a:cs typeface="Tahoma" pitchFamily="34" charset="0"/>
              </a:rPr>
              <a:t>mandibular</a:t>
            </a:r>
            <a:r>
              <a:rPr lang="en-US" sz="2000" b="1" dirty="0" smtClean="0">
                <a:cs typeface="Tahoma" pitchFamily="34" charset="0"/>
              </a:rPr>
              <a:t> teeth are arranged without vertical overlap.</a:t>
            </a:r>
          </a:p>
          <a:p>
            <a:pPr>
              <a:buNone/>
            </a:pPr>
            <a:r>
              <a:rPr lang="en-US" sz="2000" b="1" dirty="0" smtClean="0">
                <a:cs typeface="Tahoma" pitchFamily="34" charset="0"/>
              </a:rPr>
              <a:t>The maxillary posterior teeth are set first, and the </a:t>
            </a:r>
            <a:r>
              <a:rPr lang="en-US" sz="2000" b="1" dirty="0" err="1" smtClean="0">
                <a:cs typeface="Tahoma" pitchFamily="34" charset="0"/>
              </a:rPr>
              <a:t>occlusal</a:t>
            </a:r>
            <a:r>
              <a:rPr lang="en-US" sz="2000" b="1" dirty="0" smtClean="0">
                <a:cs typeface="Tahoma" pitchFamily="34" charset="0"/>
              </a:rPr>
              <a:t> plane must fulfill certain requirements:</a:t>
            </a:r>
          </a:p>
          <a:p>
            <a:pPr>
              <a:buNone/>
            </a:pPr>
            <a:endParaRPr lang="en-US" sz="2000" b="1" dirty="0" smtClean="0">
              <a:cs typeface="Tahoma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cs typeface="Tahoma" pitchFamily="34" charset="0"/>
              </a:rPr>
              <a:t>It should result in an </a:t>
            </a:r>
            <a:r>
              <a:rPr lang="en-US" sz="2000" b="1" dirty="0" err="1" smtClean="0">
                <a:cs typeface="Tahoma" pitchFamily="34" charset="0"/>
              </a:rPr>
              <a:t>occlusal</a:t>
            </a:r>
            <a:r>
              <a:rPr lang="en-US" sz="2000" b="1" dirty="0" smtClean="0">
                <a:cs typeface="Tahoma" pitchFamily="34" charset="0"/>
              </a:rPr>
              <a:t> plane that  evenly divides the space between the maxillary, and </a:t>
            </a:r>
            <a:r>
              <a:rPr lang="en-US" sz="2000" b="1" dirty="0" err="1" smtClean="0">
                <a:cs typeface="Tahoma" pitchFamily="34" charset="0"/>
              </a:rPr>
              <a:t>mandibular</a:t>
            </a:r>
            <a:r>
              <a:rPr lang="en-US" sz="2000" b="1" dirty="0" smtClean="0">
                <a:cs typeface="Tahoma" pitchFamily="34" charset="0"/>
              </a:rPr>
              <a:t> ridge. 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cs typeface="Tahoma" pitchFamily="34" charset="0"/>
              </a:rPr>
              <a:t>It should provide an </a:t>
            </a:r>
            <a:r>
              <a:rPr lang="en-US" sz="2000" b="1" dirty="0" err="1" smtClean="0">
                <a:cs typeface="Tahoma" pitchFamily="34" charset="0"/>
              </a:rPr>
              <a:t>occlusal</a:t>
            </a:r>
            <a:r>
              <a:rPr lang="en-US" sz="2000" b="1" dirty="0" smtClean="0">
                <a:cs typeface="Tahoma" pitchFamily="34" charset="0"/>
              </a:rPr>
              <a:t> plane that  parallels the mean denture base foundation.</a:t>
            </a:r>
          </a:p>
          <a:p>
            <a:pPr>
              <a:buFont typeface="Wingdings" pitchFamily="2" charset="2"/>
              <a:buChar char="q"/>
            </a:pPr>
            <a:r>
              <a:rPr lang="en-US" sz="2000" b="1" dirty="0" smtClean="0">
                <a:cs typeface="Tahoma" pitchFamily="34" charset="0"/>
              </a:rPr>
              <a:t>The plane should  fall at the junction  of the upper , and the middle thirds  of the </a:t>
            </a:r>
            <a:r>
              <a:rPr lang="en-US" sz="2000" b="1" dirty="0" err="1" smtClean="0">
                <a:cs typeface="Tahoma" pitchFamily="34" charset="0"/>
              </a:rPr>
              <a:t>retromolar</a:t>
            </a:r>
            <a:r>
              <a:rPr lang="en-US" sz="2000" b="1" dirty="0" smtClean="0">
                <a:cs typeface="Tahoma" pitchFamily="34" charset="0"/>
              </a:rPr>
              <a:t> pads.</a:t>
            </a:r>
            <a:endParaRPr lang="ar-SA" sz="2000" b="1" dirty="0" smtClean="0"/>
          </a:p>
          <a:p>
            <a:pPr>
              <a:buNone/>
            </a:pPr>
            <a:endParaRPr lang="en-GB" sz="2000" b="1" dirty="0"/>
          </a:p>
        </p:txBody>
      </p:sp>
      <p:pic>
        <p:nvPicPr>
          <p:cNvPr id="4" name="صورة 6"/>
          <p:cNvPicPr>
            <a:picLocks noChangeAspect="1" noChangeArrowheads="1"/>
          </p:cNvPicPr>
          <p:nvPr/>
        </p:nvPicPr>
        <p:blipFill>
          <a:blip r:embed="rId2"/>
          <a:srcRect t="6580" b="5263"/>
          <a:stretch>
            <a:fillRect/>
          </a:stretch>
        </p:blipFill>
        <p:spPr bwMode="auto">
          <a:xfrm>
            <a:off x="2209799" y="5105400"/>
            <a:ext cx="180395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7"/>
          <p:cNvPicPr>
            <a:picLocks noChangeAspect="1" noChangeArrowheads="1"/>
          </p:cNvPicPr>
          <p:nvPr/>
        </p:nvPicPr>
        <p:blipFill>
          <a:blip r:embed="rId3"/>
          <a:srcRect t="5051" b="5051"/>
          <a:stretch>
            <a:fillRect/>
          </a:stretch>
        </p:blipFill>
        <p:spPr bwMode="auto">
          <a:xfrm>
            <a:off x="4191000" y="5105400"/>
            <a:ext cx="4495800" cy="1405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ADVANTAGES OF MONOPLANE OCCLUSION 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No lateral component can be generated with vertical closing, i.e. achieve stability.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Freedom in centric occlusion( the mandible is not locked in centric relation due to that there is no cusp, and the patient can move the jaw forward, and laterally.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It is used in Class II, and III jaw relations. </a:t>
            </a: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Font typeface="Calibri" pitchFamily="34" charset="0"/>
              <a:buAutoNum type="arabicPeriod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DISADVANTAGES OF MONOPLANE OCCLUSION 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Decreases chewing efficiency.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Esthetic is affected in both anterior, and premolar regions.</a:t>
            </a:r>
          </a:p>
          <a:p>
            <a:pPr marL="514350" indent="-514350" algn="just">
              <a:buFont typeface="Calibri" pitchFamily="34" charset="0"/>
              <a:buAutoNum type="arabicPeriod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anterior teeth can not be set in overbite, and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overjet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they have  to be set in almost edge to edge.  </a:t>
            </a: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9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77200" cy="838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3600" b="1" dirty="0" smtClean="0">
                <a:cs typeface="Times New Roman" pitchFamily="18" charset="0"/>
              </a:rPr>
              <a:t>2. Monoplane or Non anatomical occlusion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6324600" cy="7159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Lingualized</a:t>
            </a:r>
            <a:r>
              <a:rPr lang="en-US" sz="3200" b="1" dirty="0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 Articulation </a:t>
            </a:r>
            <a:endParaRPr lang="en-US" sz="3200" b="1" dirty="0">
              <a:solidFill>
                <a:schemeClr val="dk1"/>
              </a:solidFill>
              <a:latin typeface="+mn-lt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229600" cy="3581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form of denture occlusion articulates the maxillary lingual cusps with the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mandibular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occlusal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surfaces in centric working and nonworking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mandibular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positions</a:t>
            </a:r>
            <a:r>
              <a:rPr lang="en-US" sz="2400" b="1" dirty="0" smtClean="0"/>
              <a:t>. </a:t>
            </a:r>
          </a:p>
          <a:p>
            <a:pPr>
              <a:buNone/>
            </a:pPr>
            <a:endParaRPr lang="en-US" sz="2400" b="1" dirty="0" smtClean="0"/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termed 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lingualized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articulation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 of the semantic terminology of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American English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in which the inner cusps of maxillary and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mandibular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teeth are termed the lingual cusps 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British English  </a:t>
            </a:r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palatal cusp contact articulation</a:t>
            </a:r>
            <a:endParaRPr lang="ar-SA" sz="2400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en-GB" sz="2400" dirty="0"/>
          </a:p>
        </p:txBody>
      </p:sp>
      <p:pic>
        <p:nvPicPr>
          <p:cNvPr id="9" name="صورة 7"/>
          <p:cNvPicPr>
            <a:picLocks noChangeAspect="1" noChangeArrowheads="1"/>
          </p:cNvPicPr>
          <p:nvPr/>
        </p:nvPicPr>
        <p:blipFill>
          <a:blip r:embed="rId2"/>
          <a:srcRect l="2779" t="4630" r="4861" b="3085"/>
          <a:stretch>
            <a:fillRect/>
          </a:stretch>
        </p:blipFill>
        <p:spPr bwMode="auto">
          <a:xfrm>
            <a:off x="1828800" y="4752975"/>
            <a:ext cx="26574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صورة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4791075"/>
            <a:ext cx="2333625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only exception </a:t>
            </a:r>
            <a:r>
              <a:rPr lang="en-US" sz="2400" dirty="0" smtClean="0"/>
              <a:t>is a very slight </a:t>
            </a:r>
            <a:r>
              <a:rPr lang="en-US" sz="2400" dirty="0" err="1" smtClean="0"/>
              <a:t>mesio</a:t>
            </a:r>
            <a:r>
              <a:rPr lang="en-US" sz="2400" dirty="0" smtClean="0"/>
              <a:t>-distal adjustment of the lower posterior teeth, so that the upper palatal cusps contact the </a:t>
            </a:r>
            <a:r>
              <a:rPr lang="en-US" sz="2400" dirty="0" err="1" smtClean="0"/>
              <a:t>fossae</a:t>
            </a:r>
            <a:r>
              <a:rPr lang="en-US" sz="2400" dirty="0" smtClean="0"/>
              <a:t> of the lowers, and will not contact any lower marginal ridges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excursive movements</a:t>
            </a:r>
            <a:r>
              <a:rPr lang="en-US" sz="2400" b="1" dirty="0" smtClean="0"/>
              <a:t>, the lower </a:t>
            </a:r>
            <a:r>
              <a:rPr lang="en-US" sz="2400" b="1" dirty="0" err="1" smtClean="0"/>
              <a:t>occlusal</a:t>
            </a:r>
            <a:r>
              <a:rPr lang="en-US" sz="2400" b="1" dirty="0" smtClean="0"/>
              <a:t> surfaces are adjusted so that contact with the upper palatal cusp is retained at all times</a:t>
            </a:r>
            <a:endParaRPr lang="ar-SA" sz="2400" b="1" dirty="0" smtClean="0"/>
          </a:p>
          <a:p>
            <a:pPr>
              <a:buNone/>
            </a:pPr>
            <a:endParaRPr lang="ar-SA" sz="2400" dirty="0" smtClean="0"/>
          </a:p>
          <a:p>
            <a:pPr>
              <a:buNone/>
            </a:pPr>
            <a:endParaRPr lang="en-GB" sz="2400" dirty="0"/>
          </a:p>
        </p:txBody>
      </p:sp>
      <p:pic>
        <p:nvPicPr>
          <p:cNvPr id="4" name="صورة 5"/>
          <p:cNvPicPr>
            <a:picLocks noChangeAspect="1" noChangeArrowheads="1"/>
          </p:cNvPicPr>
          <p:nvPr/>
        </p:nvPicPr>
        <p:blipFill>
          <a:blip r:embed="rId2"/>
          <a:srcRect t="6186" b="5670"/>
          <a:stretch>
            <a:fillRect/>
          </a:stretch>
        </p:blipFill>
        <p:spPr bwMode="auto">
          <a:xfrm>
            <a:off x="3276600" y="2667000"/>
            <a:ext cx="3657600" cy="118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صورة 8"/>
          <p:cNvPicPr>
            <a:picLocks noChangeAspect="1" noChangeArrowheads="1"/>
          </p:cNvPicPr>
          <p:nvPr/>
        </p:nvPicPr>
        <p:blipFill>
          <a:blip r:embed="rId3"/>
          <a:srcRect l="1674" t="7692" r="6276" b="3419"/>
          <a:stretch>
            <a:fillRect/>
          </a:stretch>
        </p:blipFill>
        <p:spPr bwMode="auto">
          <a:xfrm>
            <a:off x="3657600" y="4800600"/>
            <a:ext cx="4495800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sz="3200" b="1" dirty="0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Lingualized</a:t>
            </a:r>
            <a:r>
              <a:rPr lang="en-US" sz="3200" b="1" dirty="0" smtClean="0">
                <a:solidFill>
                  <a:schemeClr val="dk1"/>
                </a:solidFill>
                <a:latin typeface="+mn-lt"/>
                <a:ea typeface="+mn-ea"/>
                <a:cs typeface="Times New Roman" pitchFamily="18" charset="0"/>
              </a:rPr>
              <a:t> Articulation </a:t>
            </a:r>
            <a:endParaRPr lang="en-US" sz="3200" b="1" dirty="0">
              <a:solidFill>
                <a:schemeClr val="dk1"/>
              </a:solidFill>
              <a:latin typeface="+mn-lt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Advantages and Disadvantages of </a:t>
            </a:r>
            <a:r>
              <a:rPr lang="en-US" b="1" u="sng" dirty="0" err="1" smtClean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Lingualized</a:t>
            </a:r>
            <a:r>
              <a:rPr lang="en-US" b="1" u="sng" dirty="0" smtClean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Articulation</a:t>
            </a:r>
            <a:endParaRPr lang="en-GB" dirty="0">
              <a:ln w="3175">
                <a:solidFill>
                  <a:schemeClr val="tx1"/>
                </a:solidFill>
              </a:ln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concept has been called “an occlusion for all reasons” and rightly so.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easier to make than with a fully balanced articulation using cusped teeth.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scheme is now frequently used in fixed implant prostheses.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This concept has 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one disadvantage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is when there may be an aesthetic imperative to provide well-defined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buccal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cusps in such a way that they must be involved in the articulations been called “an occlusion for all reasons” and rightly so.</a:t>
            </a:r>
            <a:endParaRPr lang="ar-S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438400"/>
            <a:ext cx="56388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GB" sz="7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endParaRPr lang="en-GB" sz="7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None/>
            </a:pP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: the static relationship between the incising or masticating surfaces of the maxillary or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teeth or tooth analogues.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2667000" y="381000"/>
            <a:ext cx="23622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Occlusion 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 descr="https://www.zygote.com/assets/img/products/poly-models/3d-teeth-and-gums-3.jpg"/>
          <p:cNvPicPr>
            <a:picLocks noChangeAspect="1" noChangeArrowheads="1"/>
          </p:cNvPicPr>
          <p:nvPr/>
        </p:nvPicPr>
        <p:blipFill>
          <a:blip r:embed="rId2"/>
          <a:srcRect t="8000" b="6667"/>
          <a:stretch>
            <a:fillRect/>
          </a:stretch>
        </p:blipFill>
        <p:spPr bwMode="auto">
          <a:xfrm>
            <a:off x="2667000" y="3352800"/>
            <a:ext cx="28575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533401"/>
            <a:ext cx="8686800" cy="3276600"/>
          </a:xfrm>
        </p:spPr>
        <p:txBody>
          <a:bodyPr/>
          <a:lstStyle/>
          <a:p>
            <a:pPr algn="ctr" rtl="0">
              <a:lnSpc>
                <a:spcPct val="80000"/>
              </a:lnSpc>
              <a:buNone/>
            </a:pPr>
            <a:r>
              <a:rPr lang="en-GB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Angle’s classification of occlusion</a:t>
            </a:r>
            <a:r>
              <a:rPr lang="en-GB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endParaRPr lang="en-GB" sz="2000" dirty="0" smtClean="0"/>
          </a:p>
          <a:p>
            <a:pPr algn="l" rtl="0">
              <a:lnSpc>
                <a:spcPct val="80000"/>
              </a:lnSpc>
              <a:buNone/>
            </a:pPr>
            <a:r>
              <a:rPr lang="en-GB" sz="2000" dirty="0" smtClean="0"/>
              <a:t>	</a:t>
            </a:r>
            <a:r>
              <a:rPr lang="en-GB" sz="2000" b="1" dirty="0" smtClean="0"/>
              <a:t>Classification system of occlusion based on the </a:t>
            </a:r>
            <a:r>
              <a:rPr lang="en-GB" sz="2000" b="1" dirty="0" err="1" smtClean="0"/>
              <a:t>interdigitation</a:t>
            </a:r>
            <a:r>
              <a:rPr lang="en-GB" sz="2000" b="1" dirty="0" smtClean="0"/>
              <a:t> of the first molar teeth originally described by Angle as four major groups depending on the </a:t>
            </a:r>
            <a:r>
              <a:rPr lang="en-GB" sz="2000" b="1" dirty="0" err="1" smtClean="0"/>
              <a:t>antero</a:t>
            </a:r>
            <a:r>
              <a:rPr lang="en-GB" sz="2000" b="1" dirty="0" smtClean="0"/>
              <a:t>- posterior  jaw relationship. Class IV is no longer in use. </a:t>
            </a:r>
          </a:p>
          <a:p>
            <a:pPr algn="l" rtl="0">
              <a:lnSpc>
                <a:spcPct val="80000"/>
              </a:lnSpc>
              <a:buNone/>
            </a:pPr>
            <a:endParaRPr lang="en-GB" sz="2000" b="1" dirty="0" smtClean="0"/>
          </a:p>
          <a:p>
            <a:pPr algn="l" rtl="0">
              <a:lnSpc>
                <a:spcPct val="80000"/>
              </a:lnSpc>
              <a:buNone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Class I (normal occlusion or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neutrooclusion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/>
              <a:t>the dental relationship in which there is  normal </a:t>
            </a:r>
            <a:r>
              <a:rPr lang="en-GB" sz="2000" b="1" dirty="0" err="1" smtClean="0"/>
              <a:t>anteroposterior</a:t>
            </a:r>
            <a:r>
              <a:rPr lang="en-GB" sz="2000" b="1" dirty="0" smtClean="0"/>
              <a:t> relationship of the jaws, as indicated by  correct </a:t>
            </a:r>
            <a:r>
              <a:rPr lang="en-GB" sz="2000" b="1" dirty="0" err="1" smtClean="0"/>
              <a:t>interdigitation</a:t>
            </a:r>
            <a:r>
              <a:rPr lang="en-GB" sz="2000" b="1" dirty="0" smtClean="0"/>
              <a:t> of maxillary and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molars, but  with crowding and rotation of teeth elsewhere, i.e., a dental dysplasia or arch length deficiency.</a:t>
            </a:r>
          </a:p>
          <a:p>
            <a:pPr algn="l" rtl="0">
              <a:lnSpc>
                <a:spcPct val="80000"/>
              </a:lnSpc>
              <a:buNone/>
            </a:pP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Eng Har\Downloads\main-qimg-e615fd87e9df1a58e63d43dbb8d2b96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199" y="3648644"/>
            <a:ext cx="5181601" cy="29807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4114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Class II (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distoclusion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/>
              <a:t>the dental relationship in which the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dental arch is posterior to the maxillary dental arch in one or both lateral segments; the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first molar is distal to the maxillary first molar.</a:t>
            </a:r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/>
              <a:t> </a:t>
            </a:r>
          </a:p>
          <a:p>
            <a:pPr>
              <a:buNone/>
            </a:pPr>
            <a:r>
              <a:rPr lang="en-GB" sz="2000" b="1" dirty="0" smtClean="0"/>
              <a:t>Class II can be further subdivided into two divisions:</a:t>
            </a:r>
          </a:p>
          <a:p>
            <a:pPr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>
                <a:solidFill>
                  <a:srgbClr val="99FF66"/>
                </a:solidFill>
              </a:rPr>
              <a:t>Division 1:</a:t>
            </a:r>
            <a:r>
              <a:rPr lang="en-GB" sz="2000" b="1" dirty="0" smtClean="0"/>
              <a:t> bilateral distal </a:t>
            </a:r>
            <a:r>
              <a:rPr lang="en-GB" sz="2000" b="1" dirty="0" err="1" smtClean="0"/>
              <a:t>retrusion</a:t>
            </a:r>
            <a:r>
              <a:rPr lang="en-GB" sz="2000" b="1" dirty="0" smtClean="0"/>
              <a:t> with a narrow maxillary arch and protruding maxillary incisors. Subdivisions include right or left (unilaterally distal with other characteristics being the same). </a:t>
            </a:r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>
                <a:solidFill>
                  <a:srgbClr val="99FF66"/>
                </a:solidFill>
              </a:rPr>
              <a:t>Division 2:</a:t>
            </a:r>
            <a:r>
              <a:rPr lang="en-GB" sz="2000" b="1" dirty="0" smtClean="0"/>
              <a:t> bilateral distal with a normal or square-shaped maxillary arch, </a:t>
            </a:r>
            <a:r>
              <a:rPr lang="en-GB" sz="2000" b="1" dirty="0" err="1" smtClean="0"/>
              <a:t>retruded</a:t>
            </a:r>
            <a:r>
              <a:rPr lang="en-GB" sz="2000" b="1" dirty="0" smtClean="0"/>
              <a:t> maxillary central incisors, </a:t>
            </a:r>
            <a:r>
              <a:rPr lang="en-GB" sz="2000" b="1" dirty="0" err="1" smtClean="0"/>
              <a:t>labially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malposed</a:t>
            </a:r>
            <a:r>
              <a:rPr lang="en-GB" sz="2000" b="1" dirty="0" smtClean="0"/>
              <a:t> maxillary lateral incisors, and an excessive vertical overlap. </a:t>
            </a:r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/>
              <a:t>Subdivisions include right or left (unilaterally distal with other </a:t>
            </a:r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/>
              <a:t>characteristics the same).</a:t>
            </a:r>
            <a:endParaRPr lang="en-GB" sz="2000" dirty="0"/>
          </a:p>
        </p:txBody>
      </p:sp>
      <p:pic>
        <p:nvPicPr>
          <p:cNvPr id="1026" name="Picture 2" descr="C:\Users\Eng Har\Downloads\cii-div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4704" y="4495800"/>
            <a:ext cx="2278696" cy="1981200"/>
          </a:xfrm>
          <a:prstGeom prst="rect">
            <a:avLst/>
          </a:prstGeom>
          <a:noFill/>
        </p:spPr>
      </p:pic>
      <p:pic>
        <p:nvPicPr>
          <p:cNvPr id="1027" name="Picture 3" descr="C:\Users\Eng Har\Downloads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419600"/>
            <a:ext cx="3019732" cy="20725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GB" sz="2000" b="1" dirty="0" smtClean="0"/>
              <a:t>Class III (</a:t>
            </a:r>
            <a:r>
              <a:rPr lang="en-GB" sz="2000" b="1" dirty="0" err="1" smtClean="0"/>
              <a:t>mesioocclusion</a:t>
            </a:r>
            <a:r>
              <a:rPr lang="en-GB" sz="2000" b="1" dirty="0" smtClean="0"/>
              <a:t>): the dental relationship in which the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arch is anterior to the maxillary arch in one or both lateral segments; the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first molar is </a:t>
            </a:r>
            <a:r>
              <a:rPr lang="en-GB" sz="2000" b="1" dirty="0" err="1" smtClean="0"/>
              <a:t>mesial</a:t>
            </a:r>
            <a:r>
              <a:rPr lang="en-GB" sz="2000" b="1" dirty="0" smtClean="0"/>
              <a:t> to the maxillary first molar. The </a:t>
            </a:r>
            <a:r>
              <a:rPr lang="en-GB" sz="2000" b="1" dirty="0" err="1" smtClean="0"/>
              <a:t>mandibular</a:t>
            </a:r>
            <a:r>
              <a:rPr lang="en-GB" sz="2000" b="1" dirty="0" smtClean="0"/>
              <a:t> incisors are usually in anterior cross bite. Subdivisions include right or left (unilaterally </a:t>
            </a:r>
            <a:r>
              <a:rPr lang="en-GB" sz="2000" b="1" dirty="0" err="1" smtClean="0"/>
              <a:t>mesial</a:t>
            </a:r>
            <a:r>
              <a:rPr lang="en-GB" sz="2000" b="1" dirty="0" smtClean="0"/>
              <a:t> with other characteristics the same). </a:t>
            </a:r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endParaRPr lang="en-GB" sz="2000" b="1" dirty="0" smtClean="0"/>
          </a:p>
          <a:p>
            <a:pPr>
              <a:lnSpc>
                <a:spcPct val="80000"/>
              </a:lnSpc>
              <a:buNone/>
            </a:pPr>
            <a:r>
              <a:rPr lang="en-GB" sz="2000" b="1" dirty="0" smtClean="0"/>
              <a:t>Class IV: the dental relationship in which the </a:t>
            </a:r>
            <a:r>
              <a:rPr lang="en-GB" sz="2000" b="1" dirty="0" err="1" smtClean="0"/>
              <a:t>occlusal</a:t>
            </a:r>
            <a:r>
              <a:rPr lang="en-GB" sz="2000" b="1" dirty="0" smtClean="0"/>
              <a:t> relations of the dental arches present the peculiar condition of being in distal occlusion in one lateral half and in </a:t>
            </a:r>
            <a:r>
              <a:rPr lang="en-GB" sz="2000" b="1" dirty="0" err="1" smtClean="0"/>
              <a:t>mesial</a:t>
            </a:r>
            <a:r>
              <a:rPr lang="en-GB" sz="2000" b="1" dirty="0" smtClean="0"/>
              <a:t> occlusion in the other (no longer used). </a:t>
            </a:r>
          </a:p>
          <a:p>
            <a:pPr>
              <a:buNone/>
            </a:pPr>
            <a:endParaRPr lang="en-GB" sz="2000" b="1" dirty="0" smtClean="0"/>
          </a:p>
        </p:txBody>
      </p:sp>
      <p:pic>
        <p:nvPicPr>
          <p:cNvPr id="3075" name="Picture 3" descr="C:\Users\Eng Har\Downloads\hqdefault.jpg"/>
          <p:cNvPicPr>
            <a:picLocks noChangeAspect="1" noChangeArrowheads="1"/>
          </p:cNvPicPr>
          <p:nvPr/>
        </p:nvPicPr>
        <p:blipFill>
          <a:blip r:embed="rId2"/>
          <a:srcRect l="3333" t="18889" b="18889"/>
          <a:stretch>
            <a:fillRect/>
          </a:stretch>
        </p:blipFill>
        <p:spPr bwMode="auto">
          <a:xfrm>
            <a:off x="838199" y="2209800"/>
            <a:ext cx="3788229" cy="1828800"/>
          </a:xfrm>
          <a:prstGeom prst="rect">
            <a:avLst/>
          </a:prstGeom>
          <a:noFill/>
        </p:spPr>
      </p:pic>
      <p:pic>
        <p:nvPicPr>
          <p:cNvPr id="3076" name="Picture 4" descr="C:\Users\Eng Har\Downloads\Ortodonti3.png"/>
          <p:cNvPicPr>
            <a:picLocks noChangeAspect="1" noChangeArrowheads="1"/>
          </p:cNvPicPr>
          <p:nvPr/>
        </p:nvPicPr>
        <p:blipFill>
          <a:blip r:embed="rId3"/>
          <a:srcRect l="4755" b="7071"/>
          <a:stretch>
            <a:fillRect/>
          </a:stretch>
        </p:blipFill>
        <p:spPr bwMode="auto">
          <a:xfrm>
            <a:off x="4876800" y="2102499"/>
            <a:ext cx="3505200" cy="2012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668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Centric occlusion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: the occlusion of opposing  teeth when the mandible is in centric relation. This may or may not coincide with the maximal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intercuspal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position.</a:t>
            </a:r>
          </a:p>
          <a:p>
            <a:pPr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000" b="1" u="sng" dirty="0" smtClean="0">
                <a:solidFill>
                  <a:schemeClr val="tx2">
                    <a:satMod val="20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Centric relation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: the most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retruded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physiologic relation of the mandible to the maxillae to and from which the individual can make lateral movements. It is a condition that can exist at various degrees of jaw separation. It occurs around the terminal hinge axis.</a:t>
            </a:r>
          </a:p>
          <a:p>
            <a:pPr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Centric position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: the position of the mandible when the jaws are in centric relation.</a:t>
            </a:r>
          </a:p>
          <a:p>
            <a:pPr>
              <a:buNone/>
            </a:pPr>
            <a:endParaRPr lang="en-GB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Acquired eccentric relation 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any eccentric relationship position of the mandible relative to the maxilla, whether conditioned or learned by habit, which will bring the teeth into contact .</a:t>
            </a:r>
          </a:p>
          <a:p>
            <a:pPr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2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Acquired </a:t>
            </a:r>
            <a:r>
              <a:rPr lang="en-GB" sz="2000" b="1" u="sng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GB" sz="2000" b="1" u="sng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position</a:t>
            </a:r>
            <a:r>
              <a:rPr lang="en-GB" sz="2000" b="1" dirty="0" smtClean="0">
                <a:solidFill>
                  <a:srgbClr val="251D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GB" sz="2000" b="1" dirty="0" smtClean="0">
                <a:solidFill>
                  <a:srgbClr val="99FF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the relationship of teeth in maximum </a:t>
            </a:r>
            <a:r>
              <a:rPr lang="en-GB" sz="2100" b="1" dirty="0" err="1" smtClean="0">
                <a:latin typeface="Times New Roman" pitchFamily="18" charset="0"/>
                <a:cs typeface="Times New Roman" pitchFamily="18" charset="0"/>
              </a:rPr>
              <a:t>intercuspation</a:t>
            </a:r>
            <a:r>
              <a:rPr lang="en-GB" sz="2100" b="1" dirty="0" smtClean="0">
                <a:latin typeface="Times New Roman" pitchFamily="18" charset="0"/>
                <a:cs typeface="Times New Roman" pitchFamily="18" charset="0"/>
              </a:rPr>
              <a:t> regardless of jaw position.</a:t>
            </a:r>
          </a:p>
          <a:p>
            <a:pPr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Bilateral balanced articulation: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also termed balanced articulation, the bilateral,  simultaneous anterior and posterior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occlusal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contact  of teeth in centric and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excentric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positions. </a:t>
            </a:r>
          </a:p>
          <a:p>
            <a:pP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working side contacts:</a:t>
            </a:r>
            <a:r>
              <a:rPr lang="en-GB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contacts of teeth made on the side of the articulation toward which the mandible is moved during working movements. </a:t>
            </a:r>
          </a:p>
          <a:p>
            <a:pPr>
              <a:lnSpc>
                <a:spcPct val="90000"/>
              </a:lnSpc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working side </a:t>
            </a:r>
            <a:r>
              <a:rPr lang="en-GB" sz="2400" b="1" dirty="0" err="1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condyle</a:t>
            </a:r>
            <a:r>
              <a:rPr lang="en-GB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path: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the path the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condyle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travels on the working side when the mandible moves in a lateral excursion. </a:t>
            </a:r>
          </a:p>
          <a:p>
            <a:pPr>
              <a:buNone/>
            </a:pPr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occlusion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410200" y="4648200"/>
            <a:ext cx="307129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Concepts of Natural Occlusion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Autofit/>
          </a:bodyPr>
          <a:lstStyle/>
          <a:p>
            <a:pPr marL="342900" lvl="2" indent="-342900">
              <a:buNone/>
            </a:pPr>
            <a:r>
              <a:rPr lang="en-US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Balanced occlusion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In this theory, all teeth contact in maximum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intercuspation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and during eccentric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mandibular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movements.</a:t>
            </a:r>
          </a:p>
          <a:p>
            <a:pPr marL="342900" lvl="2" indent="-342900"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r>
              <a:rPr lang="en-US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Mutually protected occlusion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the molars did not contact during eccentric movement, but in maximum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intercuspation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they contacted while anterior teeth had no contact and posterior teeth protect anterior teeth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2" indent="-342900">
              <a:buNone/>
            </a:pP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r>
              <a:rPr lang="en-US" sz="2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Group function occlusion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: This type of occlusion occurs when all facial ridges of working side teeth contact the opposing dentition, while the non working side teeth do not contact.</a:t>
            </a: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2" indent="-342900">
              <a:buNone/>
            </a:pPr>
            <a:endParaRPr lang="ar-SA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4419600" cy="731838"/>
          </a:xfrm>
        </p:spPr>
        <p:txBody>
          <a:bodyPr>
            <a:normAutofit/>
          </a:bodyPr>
          <a:lstStyle/>
          <a:p>
            <a:pPr algn="l"/>
            <a:r>
              <a:rPr lang="en-US" sz="3200" b="1" i="1" u="sng" dirty="0" smtClean="0">
                <a:solidFill>
                  <a:srgbClr val="FF0000"/>
                </a:solidFill>
                <a:cs typeface="Tahoma" pitchFamily="34" charset="0"/>
              </a:rPr>
              <a:t>Balanced Occlusion: </a:t>
            </a:r>
            <a:endParaRPr lang="ar-SA" sz="3200" dirty="0">
              <a:solidFill>
                <a:srgbClr val="FF0000"/>
              </a:solidFill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i="1" u="sng" dirty="0" smtClean="0">
                <a:cs typeface="Tahoma" pitchFamily="34" charset="0"/>
              </a:rPr>
              <a:t>In maximum </a:t>
            </a:r>
            <a:r>
              <a:rPr lang="en-US" b="1" i="1" u="sng" dirty="0" err="1" smtClean="0">
                <a:cs typeface="Tahoma" pitchFamily="34" charset="0"/>
              </a:rPr>
              <a:t>intercuspation</a:t>
            </a:r>
            <a:r>
              <a:rPr lang="en-US" b="1" dirty="0" smtClean="0">
                <a:cs typeface="Tahoma" pitchFamily="34" charset="0"/>
              </a:rPr>
              <a:t>: </a:t>
            </a:r>
            <a:r>
              <a:rPr lang="en-US" dirty="0" smtClean="0">
                <a:cs typeface="Tahoma" pitchFamily="34" charset="0"/>
              </a:rPr>
              <a:t>, there is contact between all maxillary &amp; </a:t>
            </a:r>
            <a:r>
              <a:rPr lang="en-US" dirty="0" err="1" smtClean="0">
                <a:cs typeface="Tahoma" pitchFamily="34" charset="0"/>
              </a:rPr>
              <a:t>mandibular</a:t>
            </a:r>
            <a:r>
              <a:rPr lang="en-US" dirty="0" smtClean="0">
                <a:cs typeface="Tahoma" pitchFamily="34" charset="0"/>
              </a:rPr>
              <a:t> teeth , anterior, &amp; posterior.</a:t>
            </a:r>
            <a:br>
              <a:rPr lang="en-US" dirty="0" smtClean="0">
                <a:cs typeface="Tahoma" pitchFamily="34" charset="0"/>
              </a:rPr>
            </a:br>
            <a:r>
              <a:rPr lang="en-US" dirty="0" smtClean="0">
                <a:cs typeface="Tahoma" pitchFamily="34" charset="0"/>
              </a:rPr>
              <a:t> </a:t>
            </a:r>
            <a:r>
              <a:rPr lang="en-US" b="1" dirty="0" smtClean="0">
                <a:cs typeface="Tahoma" pitchFamily="34" charset="0"/>
              </a:rPr>
              <a:t>In protrusive movement</a:t>
            </a:r>
            <a:r>
              <a:rPr lang="en-US" dirty="0" smtClean="0">
                <a:cs typeface="Tahoma" pitchFamily="34" charset="0"/>
              </a:rPr>
              <a:t>, there is contact between the </a:t>
            </a:r>
            <a:r>
              <a:rPr lang="en-US" dirty="0" err="1" smtClean="0">
                <a:cs typeface="Tahoma" pitchFamily="34" charset="0"/>
              </a:rPr>
              <a:t>incisal</a:t>
            </a:r>
            <a:r>
              <a:rPr lang="en-US" dirty="0" smtClean="0">
                <a:cs typeface="Tahoma" pitchFamily="34" charset="0"/>
              </a:rPr>
              <a:t> edge of the   maxillary &amp;  </a:t>
            </a:r>
            <a:r>
              <a:rPr lang="en-US" dirty="0" err="1" smtClean="0">
                <a:cs typeface="Tahoma" pitchFamily="34" charset="0"/>
              </a:rPr>
              <a:t>mandibular</a:t>
            </a:r>
            <a:r>
              <a:rPr lang="en-US" dirty="0" smtClean="0">
                <a:cs typeface="Tahoma" pitchFamily="34" charset="0"/>
              </a:rPr>
              <a:t> teeth , anterior, &amp; posterior. </a:t>
            </a:r>
            <a:br>
              <a:rPr lang="en-US" dirty="0" smtClean="0">
                <a:cs typeface="Tahoma" pitchFamily="34" charset="0"/>
              </a:rPr>
            </a:br>
            <a:r>
              <a:rPr lang="en-US" b="1" i="1" u="sng" dirty="0" smtClean="0">
                <a:cs typeface="Tahoma" pitchFamily="34" charset="0"/>
              </a:rPr>
              <a:t>In lateral movement</a:t>
            </a:r>
            <a:r>
              <a:rPr lang="en-US" dirty="0" smtClean="0">
                <a:cs typeface="Tahoma" pitchFamily="34" charset="0"/>
              </a:rPr>
              <a:t>, the  side toward which the mandible  moves , is called the ( working side) ,the upper lingual cusps contact the lower cusps. </a:t>
            </a:r>
            <a:br>
              <a:rPr lang="en-US" dirty="0" smtClean="0">
                <a:cs typeface="Tahoma" pitchFamily="34" charset="0"/>
              </a:rPr>
            </a:br>
            <a:r>
              <a:rPr lang="en-US" dirty="0" smtClean="0">
                <a:cs typeface="Tahoma" pitchFamily="34" charset="0"/>
              </a:rPr>
              <a:t>The other side is called the (balancing side ) where the upper </a:t>
            </a:r>
            <a:r>
              <a:rPr lang="en-US" dirty="0" err="1" smtClean="0">
                <a:cs typeface="Tahoma" pitchFamily="34" charset="0"/>
              </a:rPr>
              <a:t>buccal</a:t>
            </a:r>
            <a:r>
              <a:rPr lang="en-US" dirty="0" smtClean="0">
                <a:cs typeface="Tahoma" pitchFamily="34" charset="0"/>
              </a:rPr>
              <a:t> , and lingual  cusps contact  the lower </a:t>
            </a:r>
            <a:r>
              <a:rPr lang="en-US" dirty="0" err="1" smtClean="0">
                <a:cs typeface="Tahoma" pitchFamily="34" charset="0"/>
              </a:rPr>
              <a:t>buccal</a:t>
            </a:r>
            <a:r>
              <a:rPr lang="en-US" dirty="0" smtClean="0">
                <a:cs typeface="Tahoma" pitchFamily="34" charset="0"/>
              </a:rPr>
              <a:t> and lingual cusps respectively.   </a:t>
            </a:r>
            <a:br>
              <a:rPr lang="en-US" dirty="0" smtClean="0">
                <a:cs typeface="Tahoma" pitchFamily="34" charset="0"/>
              </a:rPr>
            </a:br>
            <a:r>
              <a:rPr lang="en-US" dirty="0" smtClean="0">
                <a:cs typeface="Tahoma" pitchFamily="34" charset="0"/>
              </a:rPr>
              <a:t>	 It is difficult to find balanced occlusion in natural teeth, it may be present but not in the majority of people.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28600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0" normalizeH="0" baseline="0" noProof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Concepts of Natural Occlusion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1107</Words>
  <Application>Microsoft Office PowerPoint</Application>
  <PresentationFormat>On-screen Show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Occlusal Schemes</vt:lpstr>
      <vt:lpstr>Slide 2</vt:lpstr>
      <vt:lpstr>Slide 3</vt:lpstr>
      <vt:lpstr>Slide 4</vt:lpstr>
      <vt:lpstr>Slide 5</vt:lpstr>
      <vt:lpstr>Slide 6</vt:lpstr>
      <vt:lpstr>Slide 7</vt:lpstr>
      <vt:lpstr>Concepts of Natural Occlusion</vt:lpstr>
      <vt:lpstr>Balanced Occlusion: </vt:lpstr>
      <vt:lpstr>Mutually Protected  Occlusion :</vt:lpstr>
      <vt:lpstr>Group Function  Occlusion :</vt:lpstr>
      <vt:lpstr>Concepts of Artificial Occlusion</vt:lpstr>
      <vt:lpstr>Concepts of Artificial Occlusion</vt:lpstr>
      <vt:lpstr>2. Monoplane or Non anatomical occlusion </vt:lpstr>
      <vt:lpstr>2. Monoplane or Non anatomical occlusion </vt:lpstr>
      <vt:lpstr>3. Lingualized Articulation </vt:lpstr>
      <vt:lpstr>3. Lingualized Articulation </vt:lpstr>
      <vt:lpstr>Advantages and Disadvantages of Lingualized Articulation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Occlusal Schemes</dc:title>
  <dc:creator>Eng Har</dc:creator>
  <cp:lastModifiedBy>DR.Ahmed Saker 2O14</cp:lastModifiedBy>
  <cp:revision>21</cp:revision>
  <dcterms:created xsi:type="dcterms:W3CDTF">2006-08-16T00:00:00Z</dcterms:created>
  <dcterms:modified xsi:type="dcterms:W3CDTF">2015-11-29T20:25:51Z</dcterms:modified>
</cp:coreProperties>
</file>