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96" r:id="rId3"/>
    <p:sldId id="258" r:id="rId4"/>
    <p:sldId id="270" r:id="rId5"/>
    <p:sldId id="301" r:id="rId6"/>
    <p:sldId id="269" r:id="rId7"/>
    <p:sldId id="299" r:id="rId8"/>
    <p:sldId id="271" r:id="rId9"/>
    <p:sldId id="300" r:id="rId10"/>
    <p:sldId id="262" r:id="rId11"/>
    <p:sldId id="272" r:id="rId12"/>
    <p:sldId id="263" r:id="rId13"/>
    <p:sldId id="264" r:id="rId14"/>
    <p:sldId id="273" r:id="rId15"/>
    <p:sldId id="265" r:id="rId16"/>
    <p:sldId id="297" r:id="rId17"/>
    <p:sldId id="303" r:id="rId18"/>
    <p:sldId id="274" r:id="rId19"/>
    <p:sldId id="287" r:id="rId20"/>
    <p:sldId id="305" r:id="rId21"/>
    <p:sldId id="288" r:id="rId22"/>
    <p:sldId id="280" r:id="rId23"/>
    <p:sldId id="281" r:id="rId24"/>
    <p:sldId id="267" r:id="rId25"/>
    <p:sldId id="304" r:id="rId26"/>
    <p:sldId id="289" r:id="rId27"/>
    <p:sldId id="290" r:id="rId28"/>
    <p:sldId id="302"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7" d="100"/>
          <a:sy n="77" d="100"/>
        </p:scale>
        <p:origin x="-11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D3A6AD81-77DA-4470-A6C0-D745DBC2B2E6}" type="datetimeFigureOut">
              <a:rPr lang="ar-IQ" smtClean="0"/>
              <a:t>20/02/1437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272A288-A4CF-4034-BCC0-4B6AB822171F}" type="slidenum">
              <a:rPr lang="ar-IQ" smtClean="0"/>
              <a:t>‹#›</a:t>
            </a:fld>
            <a:endParaRPr lang="ar-IQ"/>
          </a:p>
        </p:txBody>
      </p:sp>
    </p:spTree>
    <p:extLst>
      <p:ext uri="{BB962C8B-B14F-4D97-AF65-F5344CB8AC3E}">
        <p14:creationId xmlns:p14="http://schemas.microsoft.com/office/powerpoint/2010/main" val="283119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3A6AD81-77DA-4470-A6C0-D745DBC2B2E6}" type="datetimeFigureOut">
              <a:rPr lang="ar-IQ" smtClean="0"/>
              <a:t>20/02/1437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272A288-A4CF-4034-BCC0-4B6AB822171F}" type="slidenum">
              <a:rPr lang="ar-IQ" smtClean="0"/>
              <a:t>‹#›</a:t>
            </a:fld>
            <a:endParaRPr lang="ar-IQ"/>
          </a:p>
        </p:txBody>
      </p:sp>
    </p:spTree>
    <p:extLst>
      <p:ext uri="{BB962C8B-B14F-4D97-AF65-F5344CB8AC3E}">
        <p14:creationId xmlns:p14="http://schemas.microsoft.com/office/powerpoint/2010/main" val="378610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3A6AD81-77DA-4470-A6C0-D745DBC2B2E6}" type="datetimeFigureOut">
              <a:rPr lang="ar-IQ" smtClean="0"/>
              <a:t>20/02/1437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272A288-A4CF-4034-BCC0-4B6AB822171F}" type="slidenum">
              <a:rPr lang="ar-IQ" smtClean="0"/>
              <a:t>‹#›</a:t>
            </a:fld>
            <a:endParaRPr lang="ar-IQ"/>
          </a:p>
        </p:txBody>
      </p:sp>
    </p:spTree>
    <p:extLst>
      <p:ext uri="{BB962C8B-B14F-4D97-AF65-F5344CB8AC3E}">
        <p14:creationId xmlns:p14="http://schemas.microsoft.com/office/powerpoint/2010/main" val="247647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3A6AD81-77DA-4470-A6C0-D745DBC2B2E6}" type="datetimeFigureOut">
              <a:rPr lang="ar-IQ" smtClean="0"/>
              <a:t>20/02/1437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272A288-A4CF-4034-BCC0-4B6AB822171F}" type="slidenum">
              <a:rPr lang="ar-IQ" smtClean="0"/>
              <a:t>‹#›</a:t>
            </a:fld>
            <a:endParaRPr lang="ar-IQ"/>
          </a:p>
        </p:txBody>
      </p:sp>
    </p:spTree>
    <p:extLst>
      <p:ext uri="{BB962C8B-B14F-4D97-AF65-F5344CB8AC3E}">
        <p14:creationId xmlns:p14="http://schemas.microsoft.com/office/powerpoint/2010/main" val="238795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6AD81-77DA-4470-A6C0-D745DBC2B2E6}" type="datetimeFigureOut">
              <a:rPr lang="ar-IQ" smtClean="0"/>
              <a:t>20/02/1437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272A288-A4CF-4034-BCC0-4B6AB822171F}" type="slidenum">
              <a:rPr lang="ar-IQ" smtClean="0"/>
              <a:t>‹#›</a:t>
            </a:fld>
            <a:endParaRPr lang="ar-IQ"/>
          </a:p>
        </p:txBody>
      </p:sp>
    </p:spTree>
    <p:extLst>
      <p:ext uri="{BB962C8B-B14F-4D97-AF65-F5344CB8AC3E}">
        <p14:creationId xmlns:p14="http://schemas.microsoft.com/office/powerpoint/2010/main" val="278672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D3A6AD81-77DA-4470-A6C0-D745DBC2B2E6}" type="datetimeFigureOut">
              <a:rPr lang="ar-IQ" smtClean="0"/>
              <a:t>20/02/1437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272A288-A4CF-4034-BCC0-4B6AB822171F}" type="slidenum">
              <a:rPr lang="ar-IQ" smtClean="0"/>
              <a:t>‹#›</a:t>
            </a:fld>
            <a:endParaRPr lang="ar-IQ"/>
          </a:p>
        </p:txBody>
      </p:sp>
    </p:spTree>
    <p:extLst>
      <p:ext uri="{BB962C8B-B14F-4D97-AF65-F5344CB8AC3E}">
        <p14:creationId xmlns:p14="http://schemas.microsoft.com/office/powerpoint/2010/main" val="315311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D3A6AD81-77DA-4470-A6C0-D745DBC2B2E6}" type="datetimeFigureOut">
              <a:rPr lang="ar-IQ" smtClean="0"/>
              <a:t>20/02/1437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272A288-A4CF-4034-BCC0-4B6AB822171F}" type="slidenum">
              <a:rPr lang="ar-IQ" smtClean="0"/>
              <a:t>‹#›</a:t>
            </a:fld>
            <a:endParaRPr lang="ar-IQ"/>
          </a:p>
        </p:txBody>
      </p:sp>
    </p:spTree>
    <p:extLst>
      <p:ext uri="{BB962C8B-B14F-4D97-AF65-F5344CB8AC3E}">
        <p14:creationId xmlns:p14="http://schemas.microsoft.com/office/powerpoint/2010/main" val="420658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D3A6AD81-77DA-4470-A6C0-D745DBC2B2E6}" type="datetimeFigureOut">
              <a:rPr lang="ar-IQ" smtClean="0"/>
              <a:t>20/02/1437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272A288-A4CF-4034-BCC0-4B6AB822171F}" type="slidenum">
              <a:rPr lang="ar-IQ" smtClean="0"/>
              <a:t>‹#›</a:t>
            </a:fld>
            <a:endParaRPr lang="ar-IQ"/>
          </a:p>
        </p:txBody>
      </p:sp>
    </p:spTree>
    <p:extLst>
      <p:ext uri="{BB962C8B-B14F-4D97-AF65-F5344CB8AC3E}">
        <p14:creationId xmlns:p14="http://schemas.microsoft.com/office/powerpoint/2010/main" val="290408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6AD81-77DA-4470-A6C0-D745DBC2B2E6}" type="datetimeFigureOut">
              <a:rPr lang="ar-IQ" smtClean="0"/>
              <a:t>20/02/1437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272A288-A4CF-4034-BCC0-4B6AB822171F}" type="slidenum">
              <a:rPr lang="ar-IQ" smtClean="0"/>
              <a:t>‹#›</a:t>
            </a:fld>
            <a:endParaRPr lang="ar-IQ"/>
          </a:p>
        </p:txBody>
      </p:sp>
    </p:spTree>
    <p:extLst>
      <p:ext uri="{BB962C8B-B14F-4D97-AF65-F5344CB8AC3E}">
        <p14:creationId xmlns:p14="http://schemas.microsoft.com/office/powerpoint/2010/main" val="143583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6AD81-77DA-4470-A6C0-D745DBC2B2E6}" type="datetimeFigureOut">
              <a:rPr lang="ar-IQ" smtClean="0"/>
              <a:t>20/02/1437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272A288-A4CF-4034-BCC0-4B6AB822171F}" type="slidenum">
              <a:rPr lang="ar-IQ" smtClean="0"/>
              <a:t>‹#›</a:t>
            </a:fld>
            <a:endParaRPr lang="ar-IQ"/>
          </a:p>
        </p:txBody>
      </p:sp>
    </p:spTree>
    <p:extLst>
      <p:ext uri="{BB962C8B-B14F-4D97-AF65-F5344CB8AC3E}">
        <p14:creationId xmlns:p14="http://schemas.microsoft.com/office/powerpoint/2010/main" val="248218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6AD81-77DA-4470-A6C0-D745DBC2B2E6}" type="datetimeFigureOut">
              <a:rPr lang="ar-IQ" smtClean="0"/>
              <a:t>20/02/1437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272A288-A4CF-4034-BCC0-4B6AB822171F}" type="slidenum">
              <a:rPr lang="ar-IQ" smtClean="0"/>
              <a:t>‹#›</a:t>
            </a:fld>
            <a:endParaRPr lang="ar-IQ"/>
          </a:p>
        </p:txBody>
      </p:sp>
    </p:spTree>
    <p:extLst>
      <p:ext uri="{BB962C8B-B14F-4D97-AF65-F5344CB8AC3E}">
        <p14:creationId xmlns:p14="http://schemas.microsoft.com/office/powerpoint/2010/main" val="231639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A6AD81-77DA-4470-A6C0-D745DBC2B2E6}" type="datetimeFigureOut">
              <a:rPr lang="ar-IQ" smtClean="0"/>
              <a:t>20/02/1437</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272A288-A4CF-4034-BCC0-4B6AB822171F}" type="slidenum">
              <a:rPr lang="ar-IQ" smtClean="0"/>
              <a:t>‹#›</a:t>
            </a:fld>
            <a:endParaRPr lang="ar-IQ"/>
          </a:p>
        </p:txBody>
      </p:sp>
    </p:spTree>
    <p:extLst>
      <p:ext uri="{BB962C8B-B14F-4D97-AF65-F5344CB8AC3E}">
        <p14:creationId xmlns:p14="http://schemas.microsoft.com/office/powerpoint/2010/main" val="75036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ar-IQ" sz="4800" b="1" dirty="0"/>
          </a:p>
        </p:txBody>
      </p:sp>
      <p:sp>
        <p:nvSpPr>
          <p:cNvPr id="3" name="Subtitle 2"/>
          <p:cNvSpPr>
            <a:spLocks noGrp="1"/>
          </p:cNvSpPr>
          <p:nvPr>
            <p:ph type="subTitle" idx="1"/>
          </p:nvPr>
        </p:nvSpPr>
        <p:spPr/>
        <p:txBody>
          <a:bodyPr/>
          <a:lstStyle/>
          <a:p>
            <a:endParaRPr lang="ar-IQ" dirty="0"/>
          </a:p>
        </p:txBody>
      </p:sp>
      <p:sp>
        <p:nvSpPr>
          <p:cNvPr id="4" name="Rectangle 3"/>
          <p:cNvSpPr/>
          <p:nvPr/>
        </p:nvSpPr>
        <p:spPr>
          <a:xfrm>
            <a:off x="1331640" y="2348880"/>
            <a:ext cx="640871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Cell physiology</a:t>
            </a:r>
            <a:endParaRPr lang="ar-IQ"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274815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Cytoplasm and Its Organelles</a:t>
            </a:r>
            <a:br>
              <a:rPr lang="en-US" dirty="0" smtClean="0"/>
            </a:br>
            <a:endParaRPr lang="ar-IQ" dirty="0"/>
          </a:p>
        </p:txBody>
      </p:sp>
      <p:sp>
        <p:nvSpPr>
          <p:cNvPr id="3" name="Content Placeholder 2"/>
          <p:cNvSpPr>
            <a:spLocks noGrp="1"/>
          </p:cNvSpPr>
          <p:nvPr>
            <p:ph idx="1"/>
          </p:nvPr>
        </p:nvSpPr>
        <p:spPr/>
        <p:txBody>
          <a:bodyPr>
            <a:noAutofit/>
          </a:bodyPr>
          <a:lstStyle/>
          <a:p>
            <a:pPr marL="0" indent="0" algn="l">
              <a:buNone/>
            </a:pPr>
            <a:r>
              <a:rPr lang="en-US" sz="2000" dirty="0" smtClean="0"/>
              <a:t>The different substances that make up the cell are collectively called protoplasm</a:t>
            </a:r>
          </a:p>
          <a:p>
            <a:pPr marL="0" indent="0" algn="l">
              <a:buNone/>
            </a:pPr>
            <a:r>
              <a:rPr lang="en-US" sz="2000" dirty="0" smtClean="0"/>
              <a:t>Protoplasm is composed mainly of five basic substances: water, </a:t>
            </a:r>
            <a:r>
              <a:rPr lang="en-US" sz="2000" dirty="0" err="1" smtClean="0"/>
              <a:t>electrolytes,proteins</a:t>
            </a:r>
            <a:r>
              <a:rPr lang="en-US" sz="2000" dirty="0" smtClean="0"/>
              <a:t>, lipids, and carbohydrates</a:t>
            </a:r>
          </a:p>
          <a:p>
            <a:pPr marL="0" indent="0" algn="l">
              <a:buNone/>
            </a:pPr>
            <a:r>
              <a:rPr lang="en-US" sz="2000" b="1" dirty="0" err="1" smtClean="0"/>
              <a:t>Water.</a:t>
            </a:r>
            <a:r>
              <a:rPr lang="en-US" sz="2000" dirty="0" err="1" smtClean="0"/>
              <a:t>The</a:t>
            </a:r>
            <a:r>
              <a:rPr lang="en-US" sz="2000" dirty="0" smtClean="0"/>
              <a:t> principal fluid medium of the cell , which is present in most </a:t>
            </a:r>
            <a:r>
              <a:rPr lang="en-US" sz="2000" dirty="0"/>
              <a:t>cells70-80 % 0f the cell mass </a:t>
            </a:r>
            <a:r>
              <a:rPr lang="en-US" sz="2000" dirty="0" smtClean="0"/>
              <a:t>, except for fat cells.</a:t>
            </a:r>
          </a:p>
          <a:p>
            <a:pPr marL="0" indent="0" algn="l">
              <a:buNone/>
            </a:pPr>
            <a:r>
              <a:rPr lang="en-US" sz="2000" b="1" dirty="0" smtClean="0"/>
              <a:t>Ions</a:t>
            </a:r>
            <a:r>
              <a:rPr lang="en-US" sz="2000" dirty="0" smtClean="0"/>
              <a:t>. The most important ions in the cell are potassium, magnesium, phosphate, sulfate, bicarbonate, and smaller quantities of sodium, chloride, and calcium.</a:t>
            </a:r>
          </a:p>
        </p:txBody>
      </p:sp>
    </p:spTree>
    <p:extLst>
      <p:ext uri="{BB962C8B-B14F-4D97-AF65-F5344CB8AC3E}">
        <p14:creationId xmlns:p14="http://schemas.microsoft.com/office/powerpoint/2010/main" val="220894965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77500" lnSpcReduction="20000"/>
          </a:bodyPr>
          <a:lstStyle/>
          <a:p>
            <a:pPr marL="0" indent="0" algn="l">
              <a:buNone/>
            </a:pPr>
            <a:r>
              <a:rPr lang="en-US" b="1" dirty="0" smtClean="0"/>
              <a:t>Proteins</a:t>
            </a:r>
            <a:r>
              <a:rPr lang="en-US" dirty="0" smtClean="0"/>
              <a:t>.  20 % of the cell mass. These can be divided into two types: structural proteins and functional proteins</a:t>
            </a:r>
          </a:p>
          <a:p>
            <a:pPr marL="0" indent="0" algn="l">
              <a:buNone/>
            </a:pPr>
            <a:r>
              <a:rPr lang="en-US" dirty="0" smtClean="0"/>
              <a:t>Structural proteins are present in the cell mainly in the  cilia, nerve axons.</a:t>
            </a:r>
          </a:p>
          <a:p>
            <a:pPr marL="0" indent="0" algn="l">
              <a:buNone/>
            </a:pPr>
            <a:r>
              <a:rPr lang="en-US" dirty="0" smtClean="0"/>
              <a:t>The functional proteins are mainly the enzymes of the cell</a:t>
            </a:r>
          </a:p>
          <a:p>
            <a:pPr marL="0" indent="0" algn="l">
              <a:buNone/>
            </a:pPr>
            <a:r>
              <a:rPr lang="en-US" b="1" dirty="0" smtClean="0"/>
              <a:t>Lipids</a:t>
            </a:r>
            <a:r>
              <a:rPr lang="en-US" dirty="0" smtClean="0"/>
              <a:t>. 2% of cell mass the important lipids are phospholipids and cholesterol. The significance of lipids are used to form the cell membrane and intracellular membrane</a:t>
            </a:r>
          </a:p>
          <a:p>
            <a:pPr marL="0" indent="0" algn="l">
              <a:buNone/>
            </a:pPr>
            <a:r>
              <a:rPr lang="en-US" dirty="0" smtClean="0"/>
              <a:t>In the fat cells, lipids often account for as much as 95 %of the cell mass. They represents the storehouse of energy.</a:t>
            </a:r>
          </a:p>
          <a:p>
            <a:pPr marL="0" indent="0" algn="l">
              <a:buNone/>
            </a:pPr>
            <a:r>
              <a:rPr lang="en-US" b="1" dirty="0" smtClean="0"/>
              <a:t>Carbohydrates</a:t>
            </a:r>
            <a:r>
              <a:rPr lang="en-US" dirty="0" smtClean="0"/>
              <a:t>. for nutrition of the cell. 1% of total  cell mass ,However, carbohydrate in the form of dissolved glucose is always present in the surrounding extracellular fluid so that it is readily available to the cell.</a:t>
            </a:r>
          </a:p>
          <a:p>
            <a:pPr marL="0" indent="0" algn="l">
              <a:buNone/>
            </a:pPr>
            <a:endParaRPr lang="en-US" dirty="0" smtClean="0"/>
          </a:p>
          <a:p>
            <a:pPr marL="0" indent="0" algn="l">
              <a:buNone/>
            </a:pPr>
            <a:endParaRPr lang="ar-IQ" dirty="0"/>
          </a:p>
        </p:txBody>
      </p:sp>
    </p:spTree>
    <p:extLst>
      <p:ext uri="{BB962C8B-B14F-4D97-AF65-F5344CB8AC3E}">
        <p14:creationId xmlns:p14="http://schemas.microsoft.com/office/powerpoint/2010/main" val="69874802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cytoplasmic organelles</a:t>
            </a:r>
            <a:endParaRPr lang="ar-IQ" dirty="0"/>
          </a:p>
        </p:txBody>
      </p:sp>
      <p:sp>
        <p:nvSpPr>
          <p:cNvPr id="3" name="Content Placeholder 2"/>
          <p:cNvSpPr>
            <a:spLocks noGrp="1"/>
          </p:cNvSpPr>
          <p:nvPr>
            <p:ph idx="1"/>
          </p:nvPr>
        </p:nvSpPr>
        <p:spPr/>
        <p:txBody>
          <a:bodyPr>
            <a:normAutofit fontScale="85000" lnSpcReduction="10000"/>
          </a:bodyPr>
          <a:lstStyle/>
          <a:p>
            <a:pPr marL="0" indent="0" algn="l">
              <a:buNone/>
            </a:pPr>
            <a:r>
              <a:rPr lang="en-US" dirty="0" smtClean="0"/>
              <a:t>five important organelles: the endoplasmic reticulum, the Golgi apparatus, mitochondria, lysosomes and peroxisomes.</a:t>
            </a:r>
          </a:p>
          <a:p>
            <a:pPr marL="0" indent="0" algn="l">
              <a:buNone/>
            </a:pPr>
            <a:r>
              <a:rPr lang="en-US" b="1" dirty="0" smtClean="0"/>
              <a:t>Endoplasmic Reticulum</a:t>
            </a:r>
          </a:p>
          <a:p>
            <a:pPr marL="0" indent="0" algn="l">
              <a:buNone/>
            </a:pPr>
            <a:r>
              <a:rPr lang="en-US" dirty="0" smtClean="0"/>
              <a:t>network of tubular and flat vesicular structures. </a:t>
            </a:r>
          </a:p>
          <a:p>
            <a:pPr marL="0" indent="0" algn="l">
              <a:buNone/>
            </a:pPr>
            <a:r>
              <a:rPr lang="en-US" b="1" dirty="0" smtClean="0"/>
              <a:t>Granular Endoplasmic Reticulum</a:t>
            </a:r>
          </a:p>
          <a:p>
            <a:pPr marL="0" indent="0" algn="l">
              <a:buNone/>
            </a:pPr>
            <a:r>
              <a:rPr lang="en-US" dirty="0" smtClean="0"/>
              <a:t>Has an </a:t>
            </a:r>
            <a:r>
              <a:rPr lang="en-US" dirty="0" err="1" smtClean="0"/>
              <a:t>Attachement</a:t>
            </a:r>
            <a:r>
              <a:rPr lang="en-US" dirty="0" smtClean="0"/>
              <a:t> of ribosomes. they function to synthesize new protein molecules in the cell</a:t>
            </a:r>
          </a:p>
          <a:p>
            <a:pPr marL="0" indent="0" algn="l">
              <a:buNone/>
            </a:pPr>
            <a:r>
              <a:rPr lang="en-US" b="1" dirty="0" err="1" smtClean="0"/>
              <a:t>Agranular</a:t>
            </a:r>
            <a:r>
              <a:rPr lang="en-US" b="1" dirty="0" smtClean="0"/>
              <a:t>(or smooth) Endoplasmic Reticulum</a:t>
            </a:r>
            <a:r>
              <a:rPr lang="en-US" dirty="0" smtClean="0"/>
              <a:t>. </a:t>
            </a:r>
          </a:p>
          <a:p>
            <a:pPr marL="0" indent="0" algn="l">
              <a:buNone/>
            </a:pPr>
            <a:r>
              <a:rPr lang="en-US" dirty="0" smtClean="0"/>
              <a:t>Has no attached ribosomes.  functions is lipid synthesis </a:t>
            </a:r>
            <a:endParaRPr lang="ar-IQ" dirty="0"/>
          </a:p>
        </p:txBody>
      </p:sp>
    </p:spTree>
    <p:extLst>
      <p:ext uri="{BB962C8B-B14F-4D97-AF65-F5344CB8AC3E}">
        <p14:creationId xmlns:p14="http://schemas.microsoft.com/office/powerpoint/2010/main" val="238896596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Golgi Apparatus</a:t>
            </a:r>
            <a:br>
              <a:rPr lang="en-US" dirty="0" smtClean="0"/>
            </a:br>
            <a:endParaRPr lang="ar-IQ" dirty="0"/>
          </a:p>
        </p:txBody>
      </p:sp>
      <p:sp>
        <p:nvSpPr>
          <p:cNvPr id="3" name="Content Placeholder 2"/>
          <p:cNvSpPr>
            <a:spLocks noGrp="1"/>
          </p:cNvSpPr>
          <p:nvPr>
            <p:ph idx="1"/>
          </p:nvPr>
        </p:nvSpPr>
        <p:spPr>
          <a:xfrm>
            <a:off x="457200" y="1268760"/>
            <a:ext cx="8229600" cy="4525963"/>
          </a:xfrm>
        </p:spPr>
        <p:txBody>
          <a:bodyPr>
            <a:normAutofit fontScale="85000" lnSpcReduction="20000"/>
          </a:bodyPr>
          <a:lstStyle/>
          <a:p>
            <a:pPr marL="0" indent="0" algn="l">
              <a:buNone/>
            </a:pPr>
            <a:r>
              <a:rPr lang="en-US" dirty="0" smtClean="0"/>
              <a:t>functions in association with the endoplasmic reticulum. small “transport vesicles” (also called endoplasmic reticulum vesicles)continually pinch off from the endoplasmic reticulum and fuse with the Golgi apparatus they processed in the Golgi apparatus to form lysosomes, secretory vesicles</a:t>
            </a:r>
          </a:p>
          <a:p>
            <a:pPr marL="0" indent="0" algn="l">
              <a:buNone/>
            </a:pPr>
            <a:r>
              <a:rPr lang="en-US" b="1" dirty="0" smtClean="0"/>
              <a:t>Lysosomes</a:t>
            </a:r>
          </a:p>
          <a:p>
            <a:pPr marL="0" indent="0" algn="l">
              <a:buNone/>
            </a:pPr>
            <a:r>
              <a:rPr lang="en-US" dirty="0" smtClean="0"/>
              <a:t>The lysosomes provide an intracellular digestive system it contain hydrolase enzyme that allows the cell to digest</a:t>
            </a:r>
          </a:p>
          <a:p>
            <a:pPr marL="0" indent="0" algn="l">
              <a:buNone/>
            </a:pPr>
            <a:r>
              <a:rPr lang="en-US" dirty="0" smtClean="0"/>
              <a:t>(1) damaged cellular structures</a:t>
            </a:r>
          </a:p>
          <a:p>
            <a:pPr marL="0" indent="0" algn="l">
              <a:buNone/>
            </a:pPr>
            <a:r>
              <a:rPr lang="en-US" dirty="0" smtClean="0"/>
              <a:t>(2) food particles</a:t>
            </a:r>
          </a:p>
          <a:p>
            <a:pPr marL="0" indent="0" algn="l">
              <a:buNone/>
            </a:pPr>
            <a:r>
              <a:rPr lang="en-US" dirty="0" smtClean="0"/>
              <a:t>(3) bacteria.</a:t>
            </a:r>
          </a:p>
        </p:txBody>
      </p:sp>
    </p:spTree>
    <p:extLst>
      <p:ext uri="{BB962C8B-B14F-4D97-AF65-F5344CB8AC3E}">
        <p14:creationId xmlns:p14="http://schemas.microsoft.com/office/powerpoint/2010/main" val="179530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Mitochondria</a:t>
            </a:r>
            <a:br>
              <a:rPr lang="en-US" dirty="0" smtClean="0"/>
            </a:br>
            <a:endParaRPr lang="ar-IQ" dirty="0"/>
          </a:p>
        </p:txBody>
      </p:sp>
      <p:sp>
        <p:nvSpPr>
          <p:cNvPr id="3" name="Content Placeholder 2"/>
          <p:cNvSpPr>
            <a:spLocks noGrp="1"/>
          </p:cNvSpPr>
          <p:nvPr>
            <p:ph idx="1"/>
          </p:nvPr>
        </p:nvSpPr>
        <p:spPr/>
        <p:txBody>
          <a:bodyPr>
            <a:normAutofit/>
          </a:bodyPr>
          <a:lstStyle/>
          <a:p>
            <a:pPr marL="0" indent="0" algn="l">
              <a:buNone/>
            </a:pPr>
            <a:r>
              <a:rPr lang="en-US" dirty="0" smtClean="0"/>
              <a:t>called the “powerhouses” of the cell. Without them all cellular functions would cease. </a:t>
            </a:r>
          </a:p>
          <a:p>
            <a:pPr marL="0" indent="0" algn="l">
              <a:buNone/>
            </a:pPr>
            <a:r>
              <a:rPr lang="en-US" dirty="0" smtClean="0"/>
              <a:t>The liberated energy is used to synthesize a “high-energy” substance called adenosine triphosphate (ATP).</a:t>
            </a:r>
          </a:p>
          <a:p>
            <a:endParaRPr lang="en-US" dirty="0" smtClean="0"/>
          </a:p>
          <a:p>
            <a:endParaRPr lang="ar-IQ" dirty="0"/>
          </a:p>
        </p:txBody>
      </p:sp>
    </p:spTree>
    <p:extLst>
      <p:ext uri="{BB962C8B-B14F-4D97-AF65-F5344CB8AC3E}">
        <p14:creationId xmlns:p14="http://schemas.microsoft.com/office/powerpoint/2010/main" val="207829717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Nucleus</a:t>
            </a:r>
            <a:br>
              <a:rPr lang="en-US" dirty="0" smtClean="0"/>
            </a:br>
            <a:endParaRPr lang="ar-IQ" dirty="0"/>
          </a:p>
        </p:txBody>
      </p:sp>
      <p:sp>
        <p:nvSpPr>
          <p:cNvPr id="3" name="Content Placeholder 2"/>
          <p:cNvSpPr>
            <a:spLocks noGrp="1"/>
          </p:cNvSpPr>
          <p:nvPr>
            <p:ph idx="1"/>
          </p:nvPr>
        </p:nvSpPr>
        <p:spPr/>
        <p:txBody>
          <a:bodyPr>
            <a:normAutofit/>
          </a:bodyPr>
          <a:lstStyle/>
          <a:p>
            <a:pPr marL="0" indent="0" algn="l">
              <a:buNone/>
            </a:pPr>
            <a:r>
              <a:rPr lang="en-US" dirty="0" smtClean="0"/>
              <a:t>the control center of the cell, the nucleus contains large quantities of DNA, which are the genes.</a:t>
            </a:r>
          </a:p>
          <a:p>
            <a:pPr marL="0" indent="0" algn="l">
              <a:buNone/>
            </a:pPr>
            <a:endParaRPr lang="ar-IQ" dirty="0"/>
          </a:p>
        </p:txBody>
      </p:sp>
    </p:spTree>
    <p:extLst>
      <p:ext uri="{BB962C8B-B14F-4D97-AF65-F5344CB8AC3E}">
        <p14:creationId xmlns:p14="http://schemas.microsoft.com/office/powerpoint/2010/main" val="6947013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9" y="332656"/>
            <a:ext cx="9048853"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624660"/>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48" y="369885"/>
            <a:ext cx="7992888" cy="565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642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Ingestion by the Cell—Endocytosis</a:t>
            </a:r>
            <a:endParaRPr lang="ar-IQ" dirty="0"/>
          </a:p>
        </p:txBody>
      </p:sp>
      <p:sp>
        <p:nvSpPr>
          <p:cNvPr id="3" name="Content Placeholder 2"/>
          <p:cNvSpPr>
            <a:spLocks noGrp="1"/>
          </p:cNvSpPr>
          <p:nvPr>
            <p:ph idx="1"/>
          </p:nvPr>
        </p:nvSpPr>
        <p:spPr/>
        <p:txBody>
          <a:bodyPr>
            <a:normAutofit/>
          </a:bodyPr>
          <a:lstStyle/>
          <a:p>
            <a:pPr marL="0" indent="0" algn="l">
              <a:buNone/>
            </a:pPr>
            <a:r>
              <a:rPr lang="en-US" dirty="0" smtClean="0"/>
              <a:t>Very large particles enter the cell by endocytosis ,it is a form of active transport .The principal forms of endocytosis are pinocytosis and phagocytosis. </a:t>
            </a:r>
          </a:p>
          <a:p>
            <a:pPr marL="0" indent="0" algn="l">
              <a:buNone/>
            </a:pPr>
            <a:endParaRPr lang="ar-IQ" dirty="0"/>
          </a:p>
        </p:txBody>
      </p:sp>
    </p:spTree>
    <p:extLst>
      <p:ext uri="{BB962C8B-B14F-4D97-AF65-F5344CB8AC3E}">
        <p14:creationId xmlns:p14="http://schemas.microsoft.com/office/powerpoint/2010/main" val="352053396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Pinocytosis</a:t>
            </a:r>
            <a:endParaRPr lang="ar-IQ" sz="3200" dirty="0"/>
          </a:p>
        </p:txBody>
      </p:sp>
      <p:sp>
        <p:nvSpPr>
          <p:cNvPr id="4" name="Text Placeholder 3"/>
          <p:cNvSpPr>
            <a:spLocks noGrp="1"/>
          </p:cNvSpPr>
          <p:nvPr>
            <p:ph type="body" sz="half" idx="2"/>
          </p:nvPr>
        </p:nvSpPr>
        <p:spPr>
          <a:xfrm>
            <a:off x="457200" y="1435100"/>
            <a:ext cx="3394720" cy="4691063"/>
          </a:xfrm>
        </p:spPr>
        <p:txBody>
          <a:bodyPr>
            <a:normAutofit/>
          </a:bodyPr>
          <a:lstStyle/>
          <a:p>
            <a:pPr algn="l"/>
            <a:r>
              <a:rPr lang="en-US" sz="2400" dirty="0" smtClean="0"/>
              <a:t>Means cell drinking:</a:t>
            </a:r>
          </a:p>
          <a:p>
            <a:pPr algn="l"/>
            <a:r>
              <a:rPr lang="en-US" sz="2400" dirty="0" smtClean="0"/>
              <a:t>is the invagination of the cell membrane to form a pocket, which then pinches off into the cell to form a vesicle  filled with a large volume of extracellular fluid and molecules within it .</a:t>
            </a:r>
          </a:p>
          <a:p>
            <a:pPr algn="l"/>
            <a:endParaRPr lang="ar-IQ" sz="24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0" y="332656"/>
            <a:ext cx="4267570" cy="266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515" y="3212976"/>
            <a:ext cx="42672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317990"/>
      </p:ext>
    </p:extLst>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9" y="692150"/>
            <a:ext cx="5688632" cy="576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912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043" r="3043"/>
          <a:stretch>
            <a:fillRect/>
          </a:stretch>
        </p:blipFill>
        <p:spPr>
          <a:xfrm>
            <a:off x="611560" y="684782"/>
            <a:ext cx="7200800" cy="5120482"/>
          </a:xfrm>
        </p:spPr>
      </p:pic>
      <p:sp>
        <p:nvSpPr>
          <p:cNvPr id="4" name="Text Placeholder 3"/>
          <p:cNvSpPr>
            <a:spLocks noGrp="1"/>
          </p:cNvSpPr>
          <p:nvPr>
            <p:ph type="body" sz="half" idx="2"/>
          </p:nvPr>
        </p:nvSpPr>
        <p:spPr/>
        <p:txBody>
          <a:bodyPr/>
          <a:lstStyle/>
          <a:p>
            <a:endParaRPr lang="ar-IQ"/>
          </a:p>
        </p:txBody>
      </p:sp>
    </p:spTree>
    <p:extLst>
      <p:ext uri="{BB962C8B-B14F-4D97-AF65-F5344CB8AC3E}">
        <p14:creationId xmlns:p14="http://schemas.microsoft.com/office/powerpoint/2010/main" val="1917533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txBody>
          <a:bodyPr>
            <a:normAutofit/>
          </a:bodyPr>
          <a:lstStyle/>
          <a:p>
            <a:pPr algn="ctr"/>
            <a:r>
              <a:rPr lang="en-US" sz="3200" dirty="0" smtClean="0"/>
              <a:t>Phagocytosis</a:t>
            </a:r>
            <a:endParaRPr lang="ar-IQ" sz="3200" dirty="0"/>
          </a:p>
        </p:txBody>
      </p:sp>
      <p:sp>
        <p:nvSpPr>
          <p:cNvPr id="4" name="Text Placeholder 3"/>
          <p:cNvSpPr>
            <a:spLocks noGrp="1"/>
          </p:cNvSpPr>
          <p:nvPr>
            <p:ph type="body" sz="half" idx="2"/>
          </p:nvPr>
        </p:nvSpPr>
        <p:spPr>
          <a:xfrm>
            <a:off x="457200" y="1435100"/>
            <a:ext cx="3754760" cy="4691063"/>
          </a:xfrm>
        </p:spPr>
        <p:txBody>
          <a:bodyPr>
            <a:normAutofit fontScale="85000" lnSpcReduction="20000"/>
          </a:bodyPr>
          <a:lstStyle/>
          <a:p>
            <a:pPr algn="l"/>
            <a:r>
              <a:rPr lang="en-US" sz="2400" dirty="0" smtClean="0"/>
              <a:t>Means cell eating:</a:t>
            </a:r>
          </a:p>
          <a:p>
            <a:pPr algn="l"/>
            <a:r>
              <a:rPr lang="en-US" sz="2400" dirty="0" smtClean="0"/>
              <a:t>The edges of the membrane around the points of attachment </a:t>
            </a:r>
            <a:r>
              <a:rPr lang="en-US" sz="2400" dirty="0" err="1" smtClean="0"/>
              <a:t>evaginate</a:t>
            </a:r>
            <a:r>
              <a:rPr lang="en-US" sz="2400" dirty="0" smtClean="0"/>
              <a:t> outward to surround the entire particle; to form a closed phagocytic vesicle.</a:t>
            </a:r>
          </a:p>
          <a:p>
            <a:pPr algn="l"/>
            <a:r>
              <a:rPr lang="en-US" sz="2400" dirty="0" smtClean="0"/>
              <a:t>Actin surround the phagocytic vesicle and contract around its outer edge, pinch  the vesicle  and pushing the vesicle to the interior of the cell</a:t>
            </a:r>
          </a:p>
          <a:p>
            <a:pPr algn="l"/>
            <a:r>
              <a:rPr lang="en-US" sz="2400" dirty="0" smtClean="0"/>
              <a:t> ingestion of large particles, such as bacteria.</a:t>
            </a:r>
          </a:p>
          <a:p>
            <a:pPr algn="l"/>
            <a:r>
              <a:rPr lang="en-US" sz="2400" dirty="0" smtClean="0"/>
              <a:t>Only certain cells have the capability of phagocytosis, like the white blood cells</a:t>
            </a:r>
          </a:p>
          <a:p>
            <a:pPr algn="l"/>
            <a:endParaRPr lang="ar-IQ" sz="24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5976" y="764704"/>
            <a:ext cx="462761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032824"/>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12564888" cy="612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09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lgn="l">
              <a:buNone/>
            </a:pPr>
            <a:r>
              <a:rPr lang="en-US" dirty="0" smtClean="0"/>
              <a:t>Question: How does a cell get something very large through its membrane? </a:t>
            </a:r>
          </a:p>
          <a:p>
            <a:endParaRPr lang="ar-IQ" dirty="0"/>
          </a:p>
        </p:txBody>
      </p:sp>
    </p:spTree>
    <p:extLst>
      <p:ext uri="{BB962C8B-B14F-4D97-AF65-F5344CB8AC3E}">
        <p14:creationId xmlns:p14="http://schemas.microsoft.com/office/powerpoint/2010/main" val="128892423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Digestion of </a:t>
            </a:r>
            <a:r>
              <a:rPr lang="en-US" dirty="0" err="1" smtClean="0"/>
              <a:t>Pinocytotic</a:t>
            </a:r>
            <a:r>
              <a:rPr lang="en-US" dirty="0" smtClean="0"/>
              <a:t> and Phagocytic Foreign Substances </a:t>
            </a:r>
            <a:endParaRPr lang="ar-IQ" dirty="0"/>
          </a:p>
        </p:txBody>
      </p:sp>
      <p:sp>
        <p:nvSpPr>
          <p:cNvPr id="3" name="Content Placeholder 2"/>
          <p:cNvSpPr>
            <a:spLocks noGrp="1"/>
          </p:cNvSpPr>
          <p:nvPr>
            <p:ph idx="1"/>
          </p:nvPr>
        </p:nvSpPr>
        <p:spPr/>
        <p:txBody>
          <a:bodyPr>
            <a:normAutofit fontScale="70000" lnSpcReduction="20000"/>
          </a:bodyPr>
          <a:lstStyle/>
          <a:p>
            <a:pPr marL="0" indent="0" algn="l">
              <a:buNone/>
            </a:pPr>
            <a:r>
              <a:rPr lang="en-US" dirty="0" smtClean="0"/>
              <a:t>immediately after a </a:t>
            </a:r>
            <a:r>
              <a:rPr lang="en-US" dirty="0" err="1" smtClean="0"/>
              <a:t>pinocytotic</a:t>
            </a:r>
            <a:r>
              <a:rPr lang="en-US" dirty="0" smtClean="0"/>
              <a:t> or phagocytic vesicle appears inside a cell, one or more lysosomes become attached to the vesicle and empty their acid hydrolases to the inside of the vesicle,  Thus, a digestive vesicle is formed inside the cell cytoplasm.</a:t>
            </a:r>
          </a:p>
          <a:p>
            <a:pPr marL="0" indent="0" algn="l">
              <a:buNone/>
            </a:pPr>
            <a:r>
              <a:rPr lang="en-US" dirty="0" smtClean="0"/>
              <a:t> hydrolases begin hydrolyzing the proteins, carbohydrates, lipids and other substances in the vesicle. The products of digestion are small molecules of amino acids, </a:t>
            </a:r>
            <a:r>
              <a:rPr lang="en-US" dirty="0" err="1" smtClean="0"/>
              <a:t>glucose,phosphates</a:t>
            </a:r>
            <a:r>
              <a:rPr lang="en-US" dirty="0" smtClean="0"/>
              <a:t>, and so forth that can diffuse through the membrane of the vesicle into the cytoplasm. </a:t>
            </a:r>
          </a:p>
          <a:p>
            <a:pPr marL="0" indent="0" algn="l">
              <a:buNone/>
            </a:pPr>
            <a:r>
              <a:rPr lang="en-US" dirty="0" smtClean="0"/>
              <a:t>What is left of the digestive vesicle, called the residual body represents indigestible substances is  excreted through the cell membrane by a process called </a:t>
            </a:r>
            <a:r>
              <a:rPr lang="en-US" b="1" u="sng" dirty="0" smtClean="0"/>
              <a:t>exocytosis</a:t>
            </a:r>
            <a:r>
              <a:rPr lang="en-US" dirty="0" smtClean="0"/>
              <a:t>, which is essentially the opposite of endocytosis</a:t>
            </a:r>
          </a:p>
          <a:p>
            <a:pPr marL="0" indent="0" algn="l">
              <a:buNone/>
            </a:pPr>
            <a:r>
              <a:rPr lang="en-US" dirty="0" smtClean="0"/>
              <a:t>-Peroxisomes contain oxidase enzyme</a:t>
            </a:r>
          </a:p>
          <a:p>
            <a:pPr marL="0" indent="0" algn="l">
              <a:buNone/>
            </a:pPr>
            <a:endParaRPr lang="ar-IQ" dirty="0"/>
          </a:p>
        </p:txBody>
      </p:sp>
    </p:spTree>
    <p:extLst>
      <p:ext uri="{BB962C8B-B14F-4D97-AF65-F5344CB8AC3E}">
        <p14:creationId xmlns:p14="http://schemas.microsoft.com/office/powerpoint/2010/main" val="7835476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8339" y="2148259"/>
            <a:ext cx="3747321" cy="342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19416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3008313" cy="1162050"/>
          </a:xfrm>
        </p:spPr>
        <p:txBody>
          <a:bodyPr>
            <a:normAutofit/>
          </a:bodyPr>
          <a:lstStyle/>
          <a:p>
            <a:pPr algn="ctr"/>
            <a:r>
              <a:rPr lang="en-US" sz="3200" dirty="0" smtClean="0"/>
              <a:t>exocytosis</a:t>
            </a:r>
            <a:endParaRPr lang="ar-IQ" sz="3200" dirty="0"/>
          </a:p>
        </p:txBody>
      </p:sp>
      <p:sp>
        <p:nvSpPr>
          <p:cNvPr id="4" name="Text Placeholder 3"/>
          <p:cNvSpPr>
            <a:spLocks noGrp="1"/>
          </p:cNvSpPr>
          <p:nvPr>
            <p:ph type="body" sz="half" idx="2"/>
          </p:nvPr>
        </p:nvSpPr>
        <p:spPr>
          <a:xfrm>
            <a:off x="457200" y="1340768"/>
            <a:ext cx="3898776" cy="4896544"/>
          </a:xfrm>
        </p:spPr>
        <p:txBody>
          <a:bodyPr>
            <a:noAutofit/>
          </a:bodyPr>
          <a:lstStyle/>
          <a:p>
            <a:pPr algn="l"/>
            <a:r>
              <a:rPr lang="en-US" sz="2400" dirty="0" smtClean="0"/>
              <a:t>In a highly secretory cell, the vesicles formed by the Golgi apparatus are mainly secretory vesicles containing protein substances that are to be secreted through the surface of the cell membrane.</a:t>
            </a:r>
          </a:p>
          <a:p>
            <a:pPr algn="l"/>
            <a:r>
              <a:rPr lang="en-US" sz="2400" dirty="0" smtClean="0"/>
              <a:t>These secretory vesicles first diffuse to the cell membrane, then fuse with it and empty their substances to the exterior by the mechanism called exocytosis</a:t>
            </a:r>
            <a:endParaRPr lang="ar-IQ"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476672"/>
            <a:ext cx="4072481"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647215"/>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692696"/>
            <a:ext cx="593561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51520" y="1354425"/>
            <a:ext cx="244827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endocytosis</a:t>
            </a:r>
            <a:endParaRPr lang="ar-IQ" dirty="0"/>
          </a:p>
        </p:txBody>
      </p:sp>
      <p:sp>
        <p:nvSpPr>
          <p:cNvPr id="3" name="Rounded Rectangle 2"/>
          <p:cNvSpPr/>
          <p:nvPr/>
        </p:nvSpPr>
        <p:spPr>
          <a:xfrm>
            <a:off x="395536" y="4365104"/>
            <a:ext cx="23042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exocytosis</a:t>
            </a:r>
            <a:endParaRPr lang="ar-IQ" dirty="0"/>
          </a:p>
        </p:txBody>
      </p:sp>
    </p:spTree>
    <p:extLst>
      <p:ext uri="{BB962C8B-B14F-4D97-AF65-F5344CB8AC3E}">
        <p14:creationId xmlns:p14="http://schemas.microsoft.com/office/powerpoint/2010/main" val="1203702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Regression of Tissues and Autolysis of Cells</a:t>
            </a:r>
            <a:endParaRPr lang="ar-IQ" dirty="0"/>
          </a:p>
        </p:txBody>
      </p:sp>
      <p:sp>
        <p:nvSpPr>
          <p:cNvPr id="3" name="Content Placeholder 2"/>
          <p:cNvSpPr>
            <a:spLocks noGrp="1"/>
          </p:cNvSpPr>
          <p:nvPr>
            <p:ph idx="1"/>
          </p:nvPr>
        </p:nvSpPr>
        <p:spPr/>
        <p:txBody>
          <a:bodyPr/>
          <a:lstStyle/>
          <a:p>
            <a:pPr marL="0" indent="0" algn="l">
              <a:buNone/>
            </a:pPr>
            <a:r>
              <a:rPr lang="en-US" dirty="0"/>
              <a:t>Tissues of the body often regress to a smaller size, this occurs in the uterus after pregnancy, in muscles during long periods of inactivity. </a:t>
            </a:r>
          </a:p>
          <a:p>
            <a:pPr marL="0" indent="0" algn="l">
              <a:buNone/>
            </a:pPr>
            <a:r>
              <a:rPr lang="en-US" dirty="0"/>
              <a:t>Lysosomes are responsible for much of this regression</a:t>
            </a:r>
            <a:endParaRPr lang="ar-IQ" dirty="0"/>
          </a:p>
        </p:txBody>
      </p:sp>
    </p:spTree>
    <p:extLst>
      <p:ext uri="{BB962C8B-B14F-4D97-AF65-F5344CB8AC3E}">
        <p14:creationId xmlns:p14="http://schemas.microsoft.com/office/powerpoint/2010/main" val="4276846645"/>
      </p:ext>
    </p:extLst>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cell</a:t>
            </a:r>
            <a:endParaRPr lang="ar-IQ" dirty="0"/>
          </a:p>
        </p:txBody>
      </p:sp>
      <p:sp>
        <p:nvSpPr>
          <p:cNvPr id="3" name="Content Placeholder 2"/>
          <p:cNvSpPr>
            <a:spLocks noGrp="1"/>
          </p:cNvSpPr>
          <p:nvPr>
            <p:ph idx="1"/>
          </p:nvPr>
        </p:nvSpPr>
        <p:spPr/>
        <p:txBody>
          <a:bodyPr>
            <a:normAutofit fontScale="85000" lnSpcReduction="20000"/>
          </a:bodyPr>
          <a:lstStyle/>
          <a:p>
            <a:pPr marL="0" indent="0" algn="l">
              <a:buNone/>
            </a:pPr>
            <a:r>
              <a:rPr lang="en-US" dirty="0"/>
              <a:t>The basic living unit of the body . </a:t>
            </a:r>
          </a:p>
          <a:p>
            <a:pPr marL="0" indent="0" algn="l">
              <a:buNone/>
            </a:pPr>
            <a:r>
              <a:rPr lang="en-US" dirty="0"/>
              <a:t>Each organ is an aggregate of many different cells held together.</a:t>
            </a:r>
          </a:p>
          <a:p>
            <a:pPr marL="0" indent="0" algn="l">
              <a:buNone/>
            </a:pPr>
            <a:r>
              <a:rPr lang="en-US" dirty="0"/>
              <a:t>The cell membrane </a:t>
            </a:r>
            <a:endParaRPr lang="en-US" dirty="0" smtClean="0"/>
          </a:p>
          <a:p>
            <a:pPr marL="0" indent="0" algn="l">
              <a:buNone/>
            </a:pPr>
            <a:r>
              <a:rPr lang="en-US" dirty="0" smtClean="0"/>
              <a:t>envelops the cell, is a thin, elastic structure .The approximate composition is:</a:t>
            </a:r>
          </a:p>
          <a:p>
            <a:pPr marL="0" indent="0" algn="l">
              <a:buNone/>
            </a:pPr>
            <a:r>
              <a:rPr lang="en-US" dirty="0" smtClean="0"/>
              <a:t>proteins, 55 %</a:t>
            </a:r>
          </a:p>
          <a:p>
            <a:pPr marL="0" indent="0" algn="l">
              <a:buNone/>
            </a:pPr>
            <a:r>
              <a:rPr lang="en-US" dirty="0" smtClean="0"/>
              <a:t>phospholipids, 25 %</a:t>
            </a:r>
          </a:p>
          <a:p>
            <a:pPr marL="0" indent="0" algn="l">
              <a:buNone/>
            </a:pPr>
            <a:r>
              <a:rPr lang="en-US" dirty="0" smtClean="0"/>
              <a:t>cholesterol, 13 %</a:t>
            </a:r>
          </a:p>
          <a:p>
            <a:pPr marL="0" indent="0" algn="l">
              <a:buNone/>
            </a:pPr>
            <a:r>
              <a:rPr lang="en-US" dirty="0" smtClean="0"/>
              <a:t>other lipids, 4 %</a:t>
            </a:r>
          </a:p>
          <a:p>
            <a:pPr marL="0" indent="0" algn="l">
              <a:buNone/>
            </a:pPr>
            <a:r>
              <a:rPr lang="en-US" dirty="0" smtClean="0"/>
              <a:t>carbohydrates, 3 %</a:t>
            </a:r>
          </a:p>
          <a:p>
            <a:pPr marL="0" indent="0" algn="l">
              <a:buNone/>
            </a:pPr>
            <a:endParaRPr lang="ar-IQ" dirty="0"/>
          </a:p>
        </p:txBody>
      </p:sp>
    </p:spTree>
    <p:extLst>
      <p:ext uri="{BB962C8B-B14F-4D97-AF65-F5344CB8AC3E}">
        <p14:creationId xmlns:p14="http://schemas.microsoft.com/office/powerpoint/2010/main" val="3890983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 membrane lipid </a:t>
            </a:r>
            <a:endParaRPr lang="ar-IQ" dirty="0"/>
          </a:p>
        </p:txBody>
      </p:sp>
      <p:sp>
        <p:nvSpPr>
          <p:cNvPr id="3" name="Content Placeholder 2"/>
          <p:cNvSpPr>
            <a:spLocks noGrp="1"/>
          </p:cNvSpPr>
          <p:nvPr>
            <p:ph idx="1"/>
          </p:nvPr>
        </p:nvSpPr>
        <p:spPr/>
        <p:txBody>
          <a:bodyPr>
            <a:normAutofit fontScale="92500" lnSpcReduction="20000"/>
          </a:bodyPr>
          <a:lstStyle/>
          <a:p>
            <a:pPr marL="0" indent="0" algn="l">
              <a:buNone/>
            </a:pPr>
            <a:r>
              <a:rPr lang="en-US" dirty="0" smtClean="0"/>
              <a:t>The lipid in the cell membrane is bilayer of phospholipid molecules. </a:t>
            </a:r>
          </a:p>
          <a:p>
            <a:pPr marL="0" indent="0" algn="l">
              <a:buNone/>
            </a:pPr>
            <a:r>
              <a:rPr lang="en-US" dirty="0" smtClean="0"/>
              <a:t>One end of each phospholipid molecule is soluble in water(hydrophilic). The other end is soluble only in fats(hydrophobic.)</a:t>
            </a:r>
          </a:p>
          <a:p>
            <a:pPr marL="0" indent="0" algn="l">
              <a:buNone/>
            </a:pPr>
            <a:r>
              <a:rPr lang="en-US" dirty="0" smtClean="0"/>
              <a:t>The hydrophilic ends then constitute the two surfaces of the complete cell membrane. </a:t>
            </a:r>
          </a:p>
          <a:p>
            <a:pPr marL="0" indent="0" algn="l">
              <a:buNone/>
            </a:pPr>
            <a:r>
              <a:rPr lang="en-US" dirty="0" smtClean="0"/>
              <a:t>The lipid layer is impermeable to the water-soluble substances. Conversely, fat-soluble substances, such as oxygen, carbon dioxide, and alcohol, can penetrate this portion of the membrane</a:t>
            </a:r>
            <a:endParaRPr lang="ar-IQ" dirty="0"/>
          </a:p>
        </p:txBody>
      </p:sp>
    </p:spTree>
    <p:extLst>
      <p:ext uri="{BB962C8B-B14F-4D97-AF65-F5344CB8AC3E}">
        <p14:creationId xmlns:p14="http://schemas.microsoft.com/office/powerpoint/2010/main" val="1295199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760"/>
            <a:ext cx="792003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923091"/>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Membrane Proteins</a:t>
            </a:r>
            <a:endParaRPr lang="ar-IQ" dirty="0"/>
          </a:p>
        </p:txBody>
      </p:sp>
      <p:sp>
        <p:nvSpPr>
          <p:cNvPr id="3" name="Content Placeholder 2"/>
          <p:cNvSpPr>
            <a:spLocks noGrp="1"/>
          </p:cNvSpPr>
          <p:nvPr>
            <p:ph idx="1"/>
          </p:nvPr>
        </p:nvSpPr>
        <p:spPr>
          <a:xfrm>
            <a:off x="457200" y="1412776"/>
            <a:ext cx="8229600" cy="4713387"/>
          </a:xfrm>
        </p:spPr>
        <p:txBody>
          <a:bodyPr>
            <a:normAutofit fontScale="92500"/>
          </a:bodyPr>
          <a:lstStyle/>
          <a:p>
            <a:pPr marL="0" indent="0" algn="l">
              <a:buNone/>
            </a:pPr>
            <a:r>
              <a:rPr lang="en-US" dirty="0" smtClean="0"/>
              <a:t>Globular masses floating in the lipid bilayer usually are glycoproteins.</a:t>
            </a:r>
          </a:p>
          <a:p>
            <a:pPr marL="0" indent="0" algn="l">
              <a:buNone/>
            </a:pPr>
            <a:r>
              <a:rPr lang="en-US" dirty="0" smtClean="0"/>
              <a:t>Two types of proteins occur:</a:t>
            </a:r>
          </a:p>
          <a:p>
            <a:pPr marL="0" indent="0" algn="l">
              <a:buNone/>
            </a:pPr>
            <a:r>
              <a:rPr lang="en-US" dirty="0" smtClean="0">
                <a:solidFill>
                  <a:srgbClr val="FF0000"/>
                </a:solidFill>
              </a:rPr>
              <a:t>Integral proteins </a:t>
            </a:r>
            <a:r>
              <a:rPr lang="en-US" dirty="0" smtClean="0"/>
              <a:t>that protrude all the way through the membrane, form </a:t>
            </a:r>
            <a:r>
              <a:rPr lang="en-US" u="sng" dirty="0" smtClean="0"/>
              <a:t>channels</a:t>
            </a:r>
            <a:r>
              <a:rPr lang="en-US" dirty="0" smtClean="0"/>
              <a:t> through which water and water-soluble substances can diffuse</a:t>
            </a:r>
          </a:p>
          <a:p>
            <a:pPr marL="0" indent="0" algn="l">
              <a:buNone/>
            </a:pPr>
            <a:r>
              <a:rPr lang="en-US" dirty="0" smtClean="0"/>
              <a:t>Other integral proteins act as </a:t>
            </a:r>
            <a:r>
              <a:rPr lang="en-US" u="sng" dirty="0" smtClean="0"/>
              <a:t>carrier</a:t>
            </a:r>
            <a:r>
              <a:rPr lang="en-US" dirty="0" smtClean="0"/>
              <a:t> proteins for transporting substances.</a:t>
            </a:r>
          </a:p>
          <a:p>
            <a:pPr marL="0" indent="0" algn="l">
              <a:buNone/>
            </a:pPr>
            <a:r>
              <a:rPr lang="en-US" u="sng" dirty="0" smtClean="0"/>
              <a:t>receptors</a:t>
            </a:r>
            <a:r>
              <a:rPr lang="en-US" dirty="0" smtClean="0"/>
              <a:t> for hormones .</a:t>
            </a:r>
          </a:p>
          <a:p>
            <a:pPr marL="0" indent="0" algn="l">
              <a:buNone/>
            </a:pPr>
            <a:endParaRPr lang="en-US" dirty="0" smtClean="0"/>
          </a:p>
          <a:p>
            <a:pPr marL="0" indent="0" algn="l">
              <a:buNone/>
            </a:pPr>
            <a:endParaRPr lang="ar-IQ" dirty="0"/>
          </a:p>
        </p:txBody>
      </p:sp>
    </p:spTree>
    <p:extLst>
      <p:ext uri="{BB962C8B-B14F-4D97-AF65-F5344CB8AC3E}">
        <p14:creationId xmlns:p14="http://schemas.microsoft.com/office/powerpoint/2010/main" val="10687831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43608" y="4149080"/>
            <a:ext cx="6840760" cy="2023120"/>
          </a:xfrm>
        </p:spPr>
        <p:txBody>
          <a:bodyPr>
            <a:normAutofit/>
          </a:bodyPr>
          <a:lstStyle/>
          <a:p>
            <a:pPr algn="l"/>
            <a:r>
              <a:rPr lang="en-US" sz="2400" dirty="0">
                <a:solidFill>
                  <a:srgbClr val="FF0000"/>
                </a:solidFill>
              </a:rPr>
              <a:t>Peripheral protein </a:t>
            </a:r>
            <a:r>
              <a:rPr lang="en-US" sz="2400" dirty="0"/>
              <a:t>molecules are often attached to the integral proteins. </a:t>
            </a:r>
            <a:r>
              <a:rPr lang="en-US" sz="2400" dirty="0" smtClean="0"/>
              <a:t> </a:t>
            </a:r>
            <a:r>
              <a:rPr lang="en-US" sz="2400" dirty="0"/>
              <a:t>function as enzymes.</a:t>
            </a:r>
          </a:p>
          <a:p>
            <a:pPr algn="l"/>
            <a:endParaRPr lang="en-US" sz="2400" dirty="0"/>
          </a:p>
          <a:p>
            <a:pPr algn="l"/>
            <a:endParaRPr lang="ar-IQ" sz="2400" dirty="0"/>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42" r="1942"/>
          <a:stretch>
            <a:fillRect/>
          </a:stretch>
        </p:blipFill>
        <p:spPr bwMode="auto">
          <a:xfrm>
            <a:off x="1115616" y="612775"/>
            <a:ext cx="6912768" cy="33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097347"/>
      </p:ext>
    </p:extLst>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Membrane Carbohydrates</a:t>
            </a:r>
            <a:endParaRPr lang="ar-IQ" dirty="0"/>
          </a:p>
        </p:txBody>
      </p:sp>
      <p:sp>
        <p:nvSpPr>
          <p:cNvPr id="3" name="Content Placeholder 2"/>
          <p:cNvSpPr>
            <a:spLocks noGrp="1"/>
          </p:cNvSpPr>
          <p:nvPr>
            <p:ph idx="1"/>
          </p:nvPr>
        </p:nvSpPr>
        <p:spPr/>
        <p:txBody>
          <a:bodyPr>
            <a:normAutofit/>
          </a:bodyPr>
          <a:lstStyle/>
          <a:p>
            <a:pPr marL="0" indent="0" algn="l">
              <a:buNone/>
            </a:pPr>
            <a:r>
              <a:rPr lang="en-US" dirty="0" smtClean="0"/>
              <a:t> carbohydrate coat called the </a:t>
            </a:r>
            <a:r>
              <a:rPr lang="en-US" dirty="0" err="1" smtClean="0"/>
              <a:t>glycocalyx</a:t>
            </a:r>
            <a:r>
              <a:rPr lang="en-US" dirty="0" smtClean="0"/>
              <a:t> have several important functions</a:t>
            </a:r>
          </a:p>
          <a:p>
            <a:pPr marL="0" indent="0" algn="l">
              <a:buNone/>
            </a:pPr>
            <a:r>
              <a:rPr lang="en-US" dirty="0" smtClean="0"/>
              <a:t>1-have a negative electrical charge  that repels other negative objects.</a:t>
            </a:r>
          </a:p>
          <a:p>
            <a:pPr marL="0" indent="0" algn="l">
              <a:buNone/>
            </a:pPr>
            <a:r>
              <a:rPr lang="en-US" dirty="0" smtClean="0"/>
              <a:t>2- attaching cells to one another.</a:t>
            </a:r>
          </a:p>
          <a:p>
            <a:pPr marL="0" indent="0" algn="l">
              <a:buNone/>
            </a:pPr>
            <a:r>
              <a:rPr lang="en-US" dirty="0" smtClean="0"/>
              <a:t>3- receptor substances for binding hormones, such as insulin</a:t>
            </a:r>
          </a:p>
          <a:p>
            <a:pPr marL="0" indent="0" algn="l">
              <a:buNone/>
            </a:pPr>
            <a:r>
              <a:rPr lang="en-US" dirty="0" smtClean="0"/>
              <a:t>4- Some enter into immune reactions</a:t>
            </a:r>
          </a:p>
          <a:p>
            <a:pPr marL="0" indent="0" algn="l">
              <a:buNone/>
            </a:pPr>
            <a:endParaRPr lang="en-US" dirty="0" smtClean="0"/>
          </a:p>
          <a:p>
            <a:pPr marL="0" indent="0" algn="l">
              <a:buNone/>
            </a:pPr>
            <a:endParaRPr lang="ar-IQ" dirty="0"/>
          </a:p>
        </p:txBody>
      </p:sp>
    </p:spTree>
    <p:extLst>
      <p:ext uri="{BB962C8B-B14F-4D97-AF65-F5344CB8AC3E}">
        <p14:creationId xmlns:p14="http://schemas.microsoft.com/office/powerpoint/2010/main" val="342789649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928688"/>
            <a:ext cx="8059737"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0348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1099</Words>
  <Application>Microsoft Office PowerPoint</Application>
  <PresentationFormat>On-screen Show (4:3)</PresentationFormat>
  <Paragraphs>85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The cell</vt:lpstr>
      <vt:lpstr>The cell membrane lipid </vt:lpstr>
      <vt:lpstr>PowerPoint Presentation</vt:lpstr>
      <vt:lpstr>Cell Membrane Proteins</vt:lpstr>
      <vt:lpstr>PowerPoint Presentation</vt:lpstr>
      <vt:lpstr>Membrane Carbohydrates</vt:lpstr>
      <vt:lpstr>PowerPoint Presentation</vt:lpstr>
      <vt:lpstr> Cytoplasm and Its Organelles </vt:lpstr>
      <vt:lpstr>PowerPoint Presentation</vt:lpstr>
      <vt:lpstr>The cytoplasmic organelles</vt:lpstr>
      <vt:lpstr>Golgi Apparatus </vt:lpstr>
      <vt:lpstr>Mitochondria </vt:lpstr>
      <vt:lpstr>Nucleus </vt:lpstr>
      <vt:lpstr>PowerPoint Presentation</vt:lpstr>
      <vt:lpstr>PowerPoint Presentation</vt:lpstr>
      <vt:lpstr>Ingestion by the Cell—Endocytosis</vt:lpstr>
      <vt:lpstr>Pinocytosis</vt:lpstr>
      <vt:lpstr>PowerPoint Presentation</vt:lpstr>
      <vt:lpstr>Phagocytosis</vt:lpstr>
      <vt:lpstr>PowerPoint Presentation</vt:lpstr>
      <vt:lpstr>PowerPoint Presentation</vt:lpstr>
      <vt:lpstr>Digestion of Pinocytotic and Phagocytic Foreign Substances </vt:lpstr>
      <vt:lpstr>PowerPoint Presentation</vt:lpstr>
      <vt:lpstr>exocytosis</vt:lpstr>
      <vt:lpstr>PowerPoint Presentation</vt:lpstr>
      <vt:lpstr>Regression of Tissues and Autolysis of Cells</vt:lpstr>
    </vt:vector>
  </TitlesOfParts>
  <Company>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physiology</dc:title>
  <dc:creator>DR.Ahmed Saker</dc:creator>
  <cp:lastModifiedBy>DR.Ahmed Saker</cp:lastModifiedBy>
  <cp:revision>42</cp:revision>
  <dcterms:created xsi:type="dcterms:W3CDTF">2015-10-24T12:57:54Z</dcterms:created>
  <dcterms:modified xsi:type="dcterms:W3CDTF">2015-12-02T17:47:51Z</dcterms:modified>
</cp:coreProperties>
</file>