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60" r:id="rId5"/>
    <p:sldId id="332" r:id="rId6"/>
    <p:sldId id="307" r:id="rId7"/>
    <p:sldId id="333" r:id="rId8"/>
    <p:sldId id="262" r:id="rId9"/>
    <p:sldId id="336" r:id="rId10"/>
    <p:sldId id="334" r:id="rId11"/>
    <p:sldId id="335" r:id="rId12"/>
    <p:sldId id="337" r:id="rId13"/>
    <p:sldId id="338" r:id="rId14"/>
    <p:sldId id="312" r:id="rId15"/>
    <p:sldId id="263" r:id="rId16"/>
    <p:sldId id="339" r:id="rId17"/>
    <p:sldId id="340" r:id="rId18"/>
    <p:sldId id="264" r:id="rId19"/>
    <p:sldId id="341" r:id="rId20"/>
    <p:sldId id="265" r:id="rId21"/>
    <p:sldId id="313" r:id="rId22"/>
    <p:sldId id="261" r:id="rId23"/>
    <p:sldId id="259" r:id="rId24"/>
    <p:sldId id="267" r:id="rId25"/>
    <p:sldId id="268" r:id="rId26"/>
    <p:sldId id="269" r:id="rId27"/>
    <p:sldId id="270" r:id="rId28"/>
    <p:sldId id="271" r:id="rId29"/>
    <p:sldId id="314" r:id="rId30"/>
    <p:sldId id="342" r:id="rId31"/>
    <p:sldId id="272" r:id="rId32"/>
    <p:sldId id="273" r:id="rId33"/>
    <p:sldId id="343" r:id="rId34"/>
    <p:sldId id="344" r:id="rId35"/>
    <p:sldId id="274" r:id="rId36"/>
    <p:sldId id="316" r:id="rId37"/>
    <p:sldId id="276" r:id="rId38"/>
    <p:sldId id="277" r:id="rId39"/>
    <p:sldId id="278" r:id="rId40"/>
    <p:sldId id="279" r:id="rId41"/>
    <p:sldId id="280" r:id="rId42"/>
    <p:sldId id="282" r:id="rId43"/>
    <p:sldId id="323" r:id="rId44"/>
    <p:sldId id="32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3" r:id="rId55"/>
    <p:sldId id="294" r:id="rId56"/>
    <p:sldId id="295" r:id="rId57"/>
    <p:sldId id="292" r:id="rId58"/>
    <p:sldId id="296" r:id="rId59"/>
    <p:sldId id="319" r:id="rId60"/>
    <p:sldId id="331" r:id="rId61"/>
    <p:sldId id="305" r:id="rId62"/>
    <p:sldId id="306" r:id="rId63"/>
    <p:sldId id="298" r:id="rId64"/>
    <p:sldId id="317" r:id="rId65"/>
    <p:sldId id="318" r:id="rId66"/>
    <p:sldId id="299" r:id="rId67"/>
    <p:sldId id="300" r:id="rId68"/>
    <p:sldId id="301" r:id="rId69"/>
    <p:sldId id="302" r:id="rId70"/>
    <p:sldId id="303" r:id="rId71"/>
    <p:sldId id="345" r:id="rId72"/>
    <p:sldId id="346" r:id="rId73"/>
    <p:sldId id="347" r:id="rId74"/>
    <p:sldId id="329" r:id="rId75"/>
    <p:sldId id="325" r:id="rId76"/>
    <p:sldId id="324" r:id="rId77"/>
    <p:sldId id="348" r:id="rId78"/>
    <p:sldId id="349" r:id="rId79"/>
    <p:sldId id="326" r:id="rId80"/>
    <p:sldId id="350" r:id="rId81"/>
    <p:sldId id="351" r:id="rId82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>
        <p:scale>
          <a:sx n="42" d="100"/>
          <a:sy n="42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64226-9ACF-48BF-9DFE-FA626A60D18B}" type="doc">
      <dgm:prSet loTypeId="urn:microsoft.com/office/officeart/2005/8/layout/vList6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pPr rtl="1"/>
          <a:endParaRPr lang="ar-IQ"/>
        </a:p>
      </dgm:t>
    </dgm:pt>
    <dgm:pt modelId="{48F20F8C-B8A6-4605-BBBF-84D9B9DEB167}">
      <dgm:prSet phldrT="[نص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mtClean="0"/>
            <a:t>Excisional Biopsy</a:t>
          </a:r>
          <a:endParaRPr lang="ar-IQ" smtClean="0"/>
        </a:p>
        <a:p>
          <a:pPr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dirty="0"/>
        </a:p>
      </dgm:t>
    </dgm:pt>
    <dgm:pt modelId="{AFC9B9BA-FBEA-40FE-B453-1B584AEFABC9}" type="parTrans" cxnId="{AF2F89A1-E8DA-4FF0-BB2E-58F9FEE4540D}">
      <dgm:prSet/>
      <dgm:spPr/>
      <dgm:t>
        <a:bodyPr/>
        <a:lstStyle/>
        <a:p>
          <a:pPr rtl="1"/>
          <a:endParaRPr lang="ar-IQ"/>
        </a:p>
      </dgm:t>
    </dgm:pt>
    <dgm:pt modelId="{9BC58E5E-052F-4D60-A4EF-62697E6ACD65}" type="sibTrans" cxnId="{AF2F89A1-E8DA-4FF0-BB2E-58F9FEE4540D}">
      <dgm:prSet/>
      <dgm:spPr/>
      <dgm:t>
        <a:bodyPr/>
        <a:lstStyle/>
        <a:p>
          <a:pPr rtl="1"/>
          <a:endParaRPr lang="ar-IQ"/>
        </a:p>
      </dgm:t>
    </dgm:pt>
    <dgm:pt modelId="{6CA4824C-4286-447A-A0AF-D5963CB60F06}">
      <dgm:prSet phldrT="[نص]" custT="1"/>
      <dgm:spPr/>
      <dgm:t>
        <a:bodyPr/>
        <a:lstStyle/>
        <a:p>
          <a:pPr algn="l" rtl="0"/>
          <a:r>
            <a:rPr lang="en-US" sz="2000" b="1" dirty="0" smtClean="0">
              <a:cs typeface="+mj-cs"/>
            </a:rPr>
            <a:t>Is used for small tumors</a:t>
          </a:r>
          <a:endParaRPr lang="ar-IQ" sz="2000" b="1" dirty="0">
            <a:cs typeface="+mj-cs"/>
          </a:endParaRPr>
        </a:p>
      </dgm:t>
    </dgm:pt>
    <dgm:pt modelId="{9E697BD9-D516-49B2-B4B8-EA41B4289098}" type="parTrans" cxnId="{7E5A522B-B4A9-479C-8198-A68387EF0128}">
      <dgm:prSet/>
      <dgm:spPr/>
      <dgm:t>
        <a:bodyPr/>
        <a:lstStyle/>
        <a:p>
          <a:pPr rtl="1"/>
          <a:endParaRPr lang="ar-IQ"/>
        </a:p>
      </dgm:t>
    </dgm:pt>
    <dgm:pt modelId="{F006EF3A-9250-454D-8409-009D531B35C5}" type="sibTrans" cxnId="{7E5A522B-B4A9-479C-8198-A68387EF0128}">
      <dgm:prSet/>
      <dgm:spPr/>
      <dgm:t>
        <a:bodyPr/>
        <a:lstStyle/>
        <a:p>
          <a:pPr rtl="1"/>
          <a:endParaRPr lang="ar-IQ"/>
        </a:p>
      </dgm:t>
    </dgm:pt>
    <dgm:pt modelId="{5853391B-8F2C-44C9-9B8E-444FE2BFF2EB}">
      <dgm:prSet phldrT="[نص]" custT="1"/>
      <dgm:spPr/>
      <dgm:t>
        <a:bodyPr/>
        <a:lstStyle/>
        <a:p>
          <a:pPr algn="l" rtl="0"/>
          <a:r>
            <a:rPr lang="en-US" sz="2000" b="1" dirty="0" smtClean="0">
              <a:cs typeface="+mj-cs"/>
            </a:rPr>
            <a:t>The entire lesion is removed &amp;examined</a:t>
          </a:r>
          <a:endParaRPr lang="ar-IQ" sz="2000" b="1" dirty="0">
            <a:cs typeface="+mj-cs"/>
          </a:endParaRPr>
        </a:p>
      </dgm:t>
    </dgm:pt>
    <dgm:pt modelId="{C7BE72EE-2E43-4A24-BF7F-C17611F29EBE}" type="parTrans" cxnId="{1194447A-AAB0-4928-A352-4CC60A67FFB0}">
      <dgm:prSet/>
      <dgm:spPr/>
      <dgm:t>
        <a:bodyPr/>
        <a:lstStyle/>
        <a:p>
          <a:pPr rtl="1"/>
          <a:endParaRPr lang="ar-IQ"/>
        </a:p>
      </dgm:t>
    </dgm:pt>
    <dgm:pt modelId="{2CFBF2F7-583D-4719-B7F1-8AA7D3E06806}" type="sibTrans" cxnId="{1194447A-AAB0-4928-A352-4CC60A67FFB0}">
      <dgm:prSet/>
      <dgm:spPr/>
      <dgm:t>
        <a:bodyPr/>
        <a:lstStyle/>
        <a:p>
          <a:pPr rtl="1"/>
          <a:endParaRPr lang="ar-IQ"/>
        </a:p>
      </dgm:t>
    </dgm:pt>
    <dgm:pt modelId="{72352EBF-F76B-4C0F-BF3C-34EBBC1026B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en-US" smtClean="0"/>
            <a:t>Incisional Biopsy</a:t>
          </a:r>
          <a:endParaRPr lang="ar-IQ" dirty="0"/>
        </a:p>
      </dgm:t>
    </dgm:pt>
    <dgm:pt modelId="{869BB748-8518-4F41-9C29-3C032E80DEEE}" type="parTrans" cxnId="{18031169-46BE-48DD-A465-A0AB80EDF6A5}">
      <dgm:prSet/>
      <dgm:spPr/>
      <dgm:t>
        <a:bodyPr/>
        <a:lstStyle/>
        <a:p>
          <a:pPr rtl="1"/>
          <a:endParaRPr lang="ar-IQ"/>
        </a:p>
      </dgm:t>
    </dgm:pt>
    <dgm:pt modelId="{E34667B1-F8E6-4592-AFCE-D687EB3D97FC}" type="sibTrans" cxnId="{18031169-46BE-48DD-A465-A0AB80EDF6A5}">
      <dgm:prSet/>
      <dgm:spPr/>
      <dgm:t>
        <a:bodyPr/>
        <a:lstStyle/>
        <a:p>
          <a:pPr rtl="1"/>
          <a:endParaRPr lang="ar-IQ"/>
        </a:p>
      </dgm:t>
    </dgm:pt>
    <dgm:pt modelId="{8BCD86B0-75EC-4735-9D5D-28A2CA9A791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Needle Biopsy</a:t>
          </a:r>
          <a:endParaRPr lang="ar-IQ" dirty="0" smtClean="0"/>
        </a:p>
        <a:p>
          <a:pPr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dirty="0"/>
        </a:p>
      </dgm:t>
    </dgm:pt>
    <dgm:pt modelId="{2D3672B2-72D3-4232-A2B5-1B753BDD46F0}" type="parTrans" cxnId="{06E32D5F-191C-4C5E-8805-19ABD5C8AAE2}">
      <dgm:prSet/>
      <dgm:spPr/>
      <dgm:t>
        <a:bodyPr/>
        <a:lstStyle/>
        <a:p>
          <a:pPr rtl="1"/>
          <a:endParaRPr lang="ar-IQ"/>
        </a:p>
      </dgm:t>
    </dgm:pt>
    <dgm:pt modelId="{495B7552-C9BB-4870-89BE-270F569A7254}" type="sibTrans" cxnId="{06E32D5F-191C-4C5E-8805-19ABD5C8AAE2}">
      <dgm:prSet/>
      <dgm:spPr/>
      <dgm:t>
        <a:bodyPr/>
        <a:lstStyle/>
        <a:p>
          <a:pPr rtl="1"/>
          <a:endParaRPr lang="ar-IQ"/>
        </a:p>
      </dgm:t>
    </dgm:pt>
    <dgm:pt modelId="{2E04D0A5-11BA-43C3-B585-62D1BEA2489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Cytology</a:t>
          </a:r>
          <a:endParaRPr lang="ar-IQ" dirty="0" smtClean="0"/>
        </a:p>
        <a:p>
          <a:pPr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dirty="0"/>
        </a:p>
      </dgm:t>
    </dgm:pt>
    <dgm:pt modelId="{178D8A43-995D-4445-A42D-3D87C92052BF}" type="parTrans" cxnId="{BC82682A-1B18-4E47-B327-3AE1DBA78E20}">
      <dgm:prSet/>
      <dgm:spPr/>
      <dgm:t>
        <a:bodyPr/>
        <a:lstStyle/>
        <a:p>
          <a:pPr rtl="1"/>
          <a:endParaRPr lang="ar-IQ"/>
        </a:p>
      </dgm:t>
    </dgm:pt>
    <dgm:pt modelId="{D8555F2C-FA6E-456E-9F9A-AA6055443238}" type="sibTrans" cxnId="{BC82682A-1B18-4E47-B327-3AE1DBA78E20}">
      <dgm:prSet/>
      <dgm:spPr/>
      <dgm:t>
        <a:bodyPr/>
        <a:lstStyle/>
        <a:p>
          <a:pPr rtl="1"/>
          <a:endParaRPr lang="ar-IQ"/>
        </a:p>
      </dgm:t>
    </dgm:pt>
    <dgm:pt modelId="{0E9FB9A7-1530-4D29-B4D7-835D6E2E2486}" type="pres">
      <dgm:prSet presAssocID="{B7E64226-9ACF-48BF-9DFE-FA626A60D18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rtl="1"/>
          <a:endParaRPr lang="ar-IQ"/>
        </a:p>
      </dgm:t>
    </dgm:pt>
    <dgm:pt modelId="{E21EF604-84F5-4DFB-BCCC-B4E722B924BA}" type="pres">
      <dgm:prSet presAssocID="{48F20F8C-B8A6-4605-BBBF-84D9B9DEB167}" presName="linNode" presStyleCnt="0"/>
      <dgm:spPr/>
    </dgm:pt>
    <dgm:pt modelId="{E72B0402-0350-455F-BE2E-2295C4D2BB9B}" type="pres">
      <dgm:prSet presAssocID="{48F20F8C-B8A6-4605-BBBF-84D9B9DEB167}" presName="parentShp" presStyleLbl="node1" presStyleIdx="0" presStyleCnt="4" custLinFactNeighborX="647" custLinFactNeighborY="790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5A978A01-FD3C-47E9-B2DC-F686DAFAC5B5}" type="pres">
      <dgm:prSet presAssocID="{48F20F8C-B8A6-4605-BBBF-84D9B9DEB167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7F9C3D5D-9087-42C3-88D8-F46ABA83B98D}" type="pres">
      <dgm:prSet presAssocID="{9BC58E5E-052F-4D60-A4EF-62697E6ACD65}" presName="spacing" presStyleCnt="0"/>
      <dgm:spPr/>
    </dgm:pt>
    <dgm:pt modelId="{3F1D11F5-DB50-4807-8201-A5020C0B5300}" type="pres">
      <dgm:prSet presAssocID="{72352EBF-F76B-4C0F-BF3C-34EBBC1026B5}" presName="linNode" presStyleCnt="0"/>
      <dgm:spPr/>
    </dgm:pt>
    <dgm:pt modelId="{1F852684-71A0-49E1-9E2F-AABBB45D2C3F}" type="pres">
      <dgm:prSet presAssocID="{72352EBF-F76B-4C0F-BF3C-34EBBC1026B5}" presName="parentShp" presStyleLbl="node1" presStyleIdx="1" presStyleCnt="4" custLinFactNeighborX="-1322" custLinFactNeighborY="-1029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51A393B7-2536-4279-994E-3CFB87D2EACE}" type="pres">
      <dgm:prSet presAssocID="{72352EBF-F76B-4C0F-BF3C-34EBBC1026B5}" presName="childShp" presStyleLbl="bgAccFollowNode1" presStyleIdx="1" presStyleCnt="4">
        <dgm:presLayoutVars>
          <dgm:bulletEnabled val="1"/>
        </dgm:presLayoutVars>
      </dgm:prSet>
      <dgm:spPr/>
    </dgm:pt>
    <dgm:pt modelId="{DF3C2DA4-6B91-460E-8459-F03944494073}" type="pres">
      <dgm:prSet presAssocID="{E34667B1-F8E6-4592-AFCE-D687EB3D97FC}" presName="spacing" presStyleCnt="0"/>
      <dgm:spPr/>
    </dgm:pt>
    <dgm:pt modelId="{B920E73D-B26F-491A-B6A1-4E36ABAAD301}" type="pres">
      <dgm:prSet presAssocID="{8BCD86B0-75EC-4735-9D5D-28A2CA9A791C}" presName="linNode" presStyleCnt="0"/>
      <dgm:spPr/>
    </dgm:pt>
    <dgm:pt modelId="{A59F91FE-D75B-4588-AF3E-FA3AC1B2F363}" type="pres">
      <dgm:prSet presAssocID="{8BCD86B0-75EC-4735-9D5D-28A2CA9A791C}" presName="parentShp" presStyleLbl="node1" presStyleIdx="2" presStyleCnt="4" custLinFactNeighborX="647" custLinFactNeighborY="-5000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0B9AB955-B6EB-407F-AADA-6D219D5E2DE6}" type="pres">
      <dgm:prSet presAssocID="{8BCD86B0-75EC-4735-9D5D-28A2CA9A791C}" presName="childShp" presStyleLbl="bgAccFollowNode1" presStyleIdx="2" presStyleCnt="4">
        <dgm:presLayoutVars>
          <dgm:bulletEnabled val="1"/>
        </dgm:presLayoutVars>
      </dgm:prSet>
      <dgm:spPr/>
    </dgm:pt>
    <dgm:pt modelId="{CE1B057F-6134-4093-9C33-47FDB32E00EA}" type="pres">
      <dgm:prSet presAssocID="{495B7552-C9BB-4870-89BE-270F569A7254}" presName="spacing" presStyleCnt="0"/>
      <dgm:spPr/>
    </dgm:pt>
    <dgm:pt modelId="{A1A7E833-1A1E-44B8-8D03-DF650E4747D4}" type="pres">
      <dgm:prSet presAssocID="{2E04D0A5-11BA-43C3-B585-62D1BEA24892}" presName="linNode" presStyleCnt="0"/>
      <dgm:spPr/>
    </dgm:pt>
    <dgm:pt modelId="{E9E4394B-6587-48B1-AB93-FDB5B5FD6939}" type="pres">
      <dgm:prSet presAssocID="{2E04D0A5-11BA-43C3-B585-62D1BEA24892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7AC77980-FC03-4608-8FEB-832B2FA36821}" type="pres">
      <dgm:prSet presAssocID="{2E04D0A5-11BA-43C3-B585-62D1BEA24892}" presName="childShp" presStyleLbl="bgAccFollowNode1" presStyleIdx="3" presStyleCnt="4" custScaleX="100000" custScaleY="140941" custLinFactNeighborX="-4348" custLinFactNeighborY="-3134">
        <dgm:presLayoutVars>
          <dgm:bulletEnabled val="1"/>
        </dgm:presLayoutVars>
      </dgm:prSet>
      <dgm:spPr/>
    </dgm:pt>
  </dgm:ptLst>
  <dgm:cxnLst>
    <dgm:cxn modelId="{1CBAA5D7-AC98-48C1-8707-7903797FC2D5}" type="presOf" srcId="{6CA4824C-4286-447A-A0AF-D5963CB60F06}" destId="{5A978A01-FD3C-47E9-B2DC-F686DAFAC5B5}" srcOrd="0" destOrd="0" presId="urn:microsoft.com/office/officeart/2005/8/layout/vList6"/>
    <dgm:cxn modelId="{B75C47CB-2DFC-47D6-8EB6-C4ACCBE82596}" type="presOf" srcId="{B7E64226-9ACF-48BF-9DFE-FA626A60D18B}" destId="{0E9FB9A7-1530-4D29-B4D7-835D6E2E2486}" srcOrd="0" destOrd="0" presId="urn:microsoft.com/office/officeart/2005/8/layout/vList6"/>
    <dgm:cxn modelId="{AC64FB75-C49B-430C-9B7E-073E55DDF7EE}" type="presOf" srcId="{2E04D0A5-11BA-43C3-B585-62D1BEA24892}" destId="{E9E4394B-6587-48B1-AB93-FDB5B5FD6939}" srcOrd="0" destOrd="0" presId="urn:microsoft.com/office/officeart/2005/8/layout/vList6"/>
    <dgm:cxn modelId="{8AA6575A-99B7-4690-9271-90DA209B1773}" type="presOf" srcId="{5853391B-8F2C-44C9-9B8E-444FE2BFF2EB}" destId="{5A978A01-FD3C-47E9-B2DC-F686DAFAC5B5}" srcOrd="0" destOrd="1" presId="urn:microsoft.com/office/officeart/2005/8/layout/vList6"/>
    <dgm:cxn modelId="{1194447A-AAB0-4928-A352-4CC60A67FFB0}" srcId="{48F20F8C-B8A6-4605-BBBF-84D9B9DEB167}" destId="{5853391B-8F2C-44C9-9B8E-444FE2BFF2EB}" srcOrd="1" destOrd="0" parTransId="{C7BE72EE-2E43-4A24-BF7F-C17611F29EBE}" sibTransId="{2CFBF2F7-583D-4719-B7F1-8AA7D3E06806}"/>
    <dgm:cxn modelId="{AF2F89A1-E8DA-4FF0-BB2E-58F9FEE4540D}" srcId="{B7E64226-9ACF-48BF-9DFE-FA626A60D18B}" destId="{48F20F8C-B8A6-4605-BBBF-84D9B9DEB167}" srcOrd="0" destOrd="0" parTransId="{AFC9B9BA-FBEA-40FE-B453-1B584AEFABC9}" sibTransId="{9BC58E5E-052F-4D60-A4EF-62697E6ACD65}"/>
    <dgm:cxn modelId="{06E32D5F-191C-4C5E-8805-19ABD5C8AAE2}" srcId="{B7E64226-9ACF-48BF-9DFE-FA626A60D18B}" destId="{8BCD86B0-75EC-4735-9D5D-28A2CA9A791C}" srcOrd="2" destOrd="0" parTransId="{2D3672B2-72D3-4232-A2B5-1B753BDD46F0}" sibTransId="{495B7552-C9BB-4870-89BE-270F569A7254}"/>
    <dgm:cxn modelId="{18031169-46BE-48DD-A465-A0AB80EDF6A5}" srcId="{B7E64226-9ACF-48BF-9DFE-FA626A60D18B}" destId="{72352EBF-F76B-4C0F-BF3C-34EBBC1026B5}" srcOrd="1" destOrd="0" parTransId="{869BB748-8518-4F41-9C29-3C032E80DEEE}" sibTransId="{E34667B1-F8E6-4592-AFCE-D687EB3D97FC}"/>
    <dgm:cxn modelId="{BCA6663A-9D22-4DF9-91E5-62B690C773A3}" type="presOf" srcId="{48F20F8C-B8A6-4605-BBBF-84D9B9DEB167}" destId="{E72B0402-0350-455F-BE2E-2295C4D2BB9B}" srcOrd="0" destOrd="0" presId="urn:microsoft.com/office/officeart/2005/8/layout/vList6"/>
    <dgm:cxn modelId="{7E5A522B-B4A9-479C-8198-A68387EF0128}" srcId="{48F20F8C-B8A6-4605-BBBF-84D9B9DEB167}" destId="{6CA4824C-4286-447A-A0AF-D5963CB60F06}" srcOrd="0" destOrd="0" parTransId="{9E697BD9-D516-49B2-B4B8-EA41B4289098}" sibTransId="{F006EF3A-9250-454D-8409-009D531B35C5}"/>
    <dgm:cxn modelId="{BC82682A-1B18-4E47-B327-3AE1DBA78E20}" srcId="{B7E64226-9ACF-48BF-9DFE-FA626A60D18B}" destId="{2E04D0A5-11BA-43C3-B585-62D1BEA24892}" srcOrd="3" destOrd="0" parTransId="{178D8A43-995D-4445-A42D-3D87C92052BF}" sibTransId="{D8555F2C-FA6E-456E-9F9A-AA6055443238}"/>
    <dgm:cxn modelId="{7E791DBC-084F-4240-9DBB-84741F3A7B88}" type="presOf" srcId="{72352EBF-F76B-4C0F-BF3C-34EBBC1026B5}" destId="{1F852684-71A0-49E1-9E2F-AABBB45D2C3F}" srcOrd="0" destOrd="0" presId="urn:microsoft.com/office/officeart/2005/8/layout/vList6"/>
    <dgm:cxn modelId="{3B7E9E7F-BA14-4EEB-BA94-D15CFA89FCD6}" type="presOf" srcId="{8BCD86B0-75EC-4735-9D5D-28A2CA9A791C}" destId="{A59F91FE-D75B-4588-AF3E-FA3AC1B2F363}" srcOrd="0" destOrd="0" presId="urn:microsoft.com/office/officeart/2005/8/layout/vList6"/>
    <dgm:cxn modelId="{6567148B-6434-4EAA-8010-3568C8C0B9DF}" type="presParOf" srcId="{0E9FB9A7-1530-4D29-B4D7-835D6E2E2486}" destId="{E21EF604-84F5-4DFB-BCCC-B4E722B924BA}" srcOrd="0" destOrd="0" presId="urn:microsoft.com/office/officeart/2005/8/layout/vList6"/>
    <dgm:cxn modelId="{3115EC20-54FC-4A04-BDA2-C2271AA373F5}" type="presParOf" srcId="{E21EF604-84F5-4DFB-BCCC-B4E722B924BA}" destId="{E72B0402-0350-455F-BE2E-2295C4D2BB9B}" srcOrd="0" destOrd="0" presId="urn:microsoft.com/office/officeart/2005/8/layout/vList6"/>
    <dgm:cxn modelId="{7549DCA7-657A-4E6B-A2C8-C5CFE9AC13E7}" type="presParOf" srcId="{E21EF604-84F5-4DFB-BCCC-B4E722B924BA}" destId="{5A978A01-FD3C-47E9-B2DC-F686DAFAC5B5}" srcOrd="1" destOrd="0" presId="urn:microsoft.com/office/officeart/2005/8/layout/vList6"/>
    <dgm:cxn modelId="{BB53D7E6-566C-4154-BB63-6FE13CC39F3F}" type="presParOf" srcId="{0E9FB9A7-1530-4D29-B4D7-835D6E2E2486}" destId="{7F9C3D5D-9087-42C3-88D8-F46ABA83B98D}" srcOrd="1" destOrd="0" presId="urn:microsoft.com/office/officeart/2005/8/layout/vList6"/>
    <dgm:cxn modelId="{A311D6DF-78EB-47C5-8584-AA7E1015A856}" type="presParOf" srcId="{0E9FB9A7-1530-4D29-B4D7-835D6E2E2486}" destId="{3F1D11F5-DB50-4807-8201-A5020C0B5300}" srcOrd="2" destOrd="0" presId="urn:microsoft.com/office/officeart/2005/8/layout/vList6"/>
    <dgm:cxn modelId="{97819DD2-75E9-40FA-9451-337031FF2873}" type="presParOf" srcId="{3F1D11F5-DB50-4807-8201-A5020C0B5300}" destId="{1F852684-71A0-49E1-9E2F-AABBB45D2C3F}" srcOrd="0" destOrd="0" presId="urn:microsoft.com/office/officeart/2005/8/layout/vList6"/>
    <dgm:cxn modelId="{BA3EE83B-A060-439E-8144-C3E05D741687}" type="presParOf" srcId="{3F1D11F5-DB50-4807-8201-A5020C0B5300}" destId="{51A393B7-2536-4279-994E-3CFB87D2EACE}" srcOrd="1" destOrd="0" presId="urn:microsoft.com/office/officeart/2005/8/layout/vList6"/>
    <dgm:cxn modelId="{94B8EE64-7D3D-4AE9-9A41-58BA4BA206EE}" type="presParOf" srcId="{0E9FB9A7-1530-4D29-B4D7-835D6E2E2486}" destId="{DF3C2DA4-6B91-460E-8459-F03944494073}" srcOrd="3" destOrd="0" presId="urn:microsoft.com/office/officeart/2005/8/layout/vList6"/>
    <dgm:cxn modelId="{39D9D926-1144-4A57-A6EF-CD71A5195AC8}" type="presParOf" srcId="{0E9FB9A7-1530-4D29-B4D7-835D6E2E2486}" destId="{B920E73D-B26F-491A-B6A1-4E36ABAAD301}" srcOrd="4" destOrd="0" presId="urn:microsoft.com/office/officeart/2005/8/layout/vList6"/>
    <dgm:cxn modelId="{7418FA70-6E6B-4E07-9581-670AFAC716DF}" type="presParOf" srcId="{B920E73D-B26F-491A-B6A1-4E36ABAAD301}" destId="{A59F91FE-D75B-4588-AF3E-FA3AC1B2F363}" srcOrd="0" destOrd="0" presId="urn:microsoft.com/office/officeart/2005/8/layout/vList6"/>
    <dgm:cxn modelId="{5AF2D778-694F-4B3B-B662-C4524E4F5288}" type="presParOf" srcId="{B920E73D-B26F-491A-B6A1-4E36ABAAD301}" destId="{0B9AB955-B6EB-407F-AADA-6D219D5E2DE6}" srcOrd="1" destOrd="0" presId="urn:microsoft.com/office/officeart/2005/8/layout/vList6"/>
    <dgm:cxn modelId="{75D4693C-0C8E-410F-BCA7-C00E96DC3306}" type="presParOf" srcId="{0E9FB9A7-1530-4D29-B4D7-835D6E2E2486}" destId="{CE1B057F-6134-4093-9C33-47FDB32E00EA}" srcOrd="5" destOrd="0" presId="urn:microsoft.com/office/officeart/2005/8/layout/vList6"/>
    <dgm:cxn modelId="{05A28F64-2DD3-45F8-982E-8E7D13A4086C}" type="presParOf" srcId="{0E9FB9A7-1530-4D29-B4D7-835D6E2E2486}" destId="{A1A7E833-1A1E-44B8-8D03-DF650E4747D4}" srcOrd="6" destOrd="0" presId="urn:microsoft.com/office/officeart/2005/8/layout/vList6"/>
    <dgm:cxn modelId="{0F948D3F-6C56-44C7-84C4-4720BDC77448}" type="presParOf" srcId="{A1A7E833-1A1E-44B8-8D03-DF650E4747D4}" destId="{E9E4394B-6587-48B1-AB93-FDB5B5FD6939}" srcOrd="0" destOrd="0" presId="urn:microsoft.com/office/officeart/2005/8/layout/vList6"/>
    <dgm:cxn modelId="{5510B758-ED01-44F9-B297-964B507C1AA9}" type="presParOf" srcId="{A1A7E833-1A1E-44B8-8D03-DF650E4747D4}" destId="{7AC77980-FC03-4608-8FEB-832B2FA3682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61C0E-8C7A-4499-BBB7-340DA0D3B530}" type="doc">
      <dgm:prSet loTypeId="urn:microsoft.com/office/officeart/2005/8/layout/hList6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pPr rtl="1"/>
          <a:endParaRPr lang="ar-IQ"/>
        </a:p>
      </dgm:t>
    </dgm:pt>
    <dgm:pt modelId="{88A7494F-69AA-4E94-ABDC-0BBA6EB28B8C}">
      <dgm:prSet phldrT="[نص]" custT="1"/>
      <dgm:spPr/>
      <dgm:t>
        <a:bodyPr/>
        <a:lstStyle/>
        <a:p>
          <a:pPr algn="l" rtl="1"/>
          <a:r>
            <a:rPr lang="en-US" sz="2600" b="1" u="sng" dirty="0" err="1" smtClean="0"/>
            <a:t>Oncogenic</a:t>
          </a:r>
          <a:r>
            <a:rPr lang="en-US" sz="2600" b="1" u="sng" dirty="0" smtClean="0"/>
            <a:t> viruses</a:t>
          </a:r>
          <a:endParaRPr lang="ar-IQ" sz="2000" u="sng" dirty="0"/>
        </a:p>
      </dgm:t>
    </dgm:pt>
    <dgm:pt modelId="{6EF8D093-1DA8-4464-9471-960081F40714}" type="parTrans" cxnId="{C6F1AA2E-AC2F-4B3E-AB3A-FA0FEDE14629}">
      <dgm:prSet/>
      <dgm:spPr/>
      <dgm:t>
        <a:bodyPr/>
        <a:lstStyle/>
        <a:p>
          <a:pPr rtl="1"/>
          <a:endParaRPr lang="ar-IQ"/>
        </a:p>
      </dgm:t>
    </dgm:pt>
    <dgm:pt modelId="{A8BABDA9-7B50-412D-85F2-2B453D1D1C7D}" type="sibTrans" cxnId="{C6F1AA2E-AC2F-4B3E-AB3A-FA0FEDE14629}">
      <dgm:prSet/>
      <dgm:spPr/>
      <dgm:t>
        <a:bodyPr/>
        <a:lstStyle/>
        <a:p>
          <a:pPr rtl="1"/>
          <a:endParaRPr lang="ar-IQ"/>
        </a:p>
      </dgm:t>
    </dgm:pt>
    <dgm:pt modelId="{D012F063-52E4-4C0C-AB77-909855867CFE}">
      <dgm:prSet phldrT="[نص]" custT="1"/>
      <dgm:spPr/>
      <dgm:t>
        <a:bodyPr/>
        <a:lstStyle/>
        <a:p>
          <a:pPr algn="l" rtl="0"/>
          <a:r>
            <a:rPr lang="en-US" sz="1800" b="1" dirty="0" smtClean="0"/>
            <a:t>HPV in Squamous cell carcinoma of cervix</a:t>
          </a:r>
          <a:endParaRPr lang="ar-IQ" sz="1800" b="1" dirty="0"/>
        </a:p>
      </dgm:t>
    </dgm:pt>
    <dgm:pt modelId="{2FC2556F-D545-467A-891A-8937E5339C9D}" type="parTrans" cxnId="{B19D4BA0-EBF3-4B76-B3B8-4CAE6A3F4AFA}">
      <dgm:prSet/>
      <dgm:spPr/>
      <dgm:t>
        <a:bodyPr/>
        <a:lstStyle/>
        <a:p>
          <a:pPr rtl="1"/>
          <a:endParaRPr lang="ar-IQ"/>
        </a:p>
      </dgm:t>
    </dgm:pt>
    <dgm:pt modelId="{D572C6E3-517A-4973-98C2-D583B81E2D9C}" type="sibTrans" cxnId="{B19D4BA0-EBF3-4B76-B3B8-4CAE6A3F4AFA}">
      <dgm:prSet/>
      <dgm:spPr/>
      <dgm:t>
        <a:bodyPr/>
        <a:lstStyle/>
        <a:p>
          <a:pPr rtl="1"/>
          <a:endParaRPr lang="ar-IQ"/>
        </a:p>
      </dgm:t>
    </dgm:pt>
    <dgm:pt modelId="{01FF311E-9BFD-4581-8EED-1A59BA812936}">
      <dgm:prSet phldrT="[نص]" custT="1"/>
      <dgm:spPr/>
      <dgm:t>
        <a:bodyPr/>
        <a:lstStyle/>
        <a:p>
          <a:pPr algn="l" rtl="0"/>
          <a:r>
            <a:rPr lang="en-US" sz="1800" b="1" dirty="0" err="1" smtClean="0"/>
            <a:t>Epestein</a:t>
          </a:r>
          <a:r>
            <a:rPr lang="en-US" sz="1800" b="1" dirty="0" smtClean="0"/>
            <a:t>  virus in </a:t>
          </a:r>
          <a:r>
            <a:rPr lang="en-US" sz="1800" b="1" dirty="0" err="1" smtClean="0"/>
            <a:t>Burkitt’s</a:t>
          </a:r>
          <a:r>
            <a:rPr lang="en-US" sz="1800" b="1" dirty="0" smtClean="0"/>
            <a:t> lymphoma</a:t>
          </a:r>
          <a:endParaRPr lang="ar-IQ" sz="2400" b="1" dirty="0"/>
        </a:p>
      </dgm:t>
    </dgm:pt>
    <dgm:pt modelId="{E56672C7-1D01-4BF0-97CE-E5C627325531}" type="parTrans" cxnId="{A29B431A-CF3A-4E1D-B32A-33B72E767344}">
      <dgm:prSet/>
      <dgm:spPr/>
      <dgm:t>
        <a:bodyPr/>
        <a:lstStyle/>
        <a:p>
          <a:pPr rtl="1"/>
          <a:endParaRPr lang="ar-IQ"/>
        </a:p>
      </dgm:t>
    </dgm:pt>
    <dgm:pt modelId="{587E8521-59F5-4CF5-8321-004710A5B1AA}" type="sibTrans" cxnId="{A29B431A-CF3A-4E1D-B32A-33B72E767344}">
      <dgm:prSet/>
      <dgm:spPr/>
      <dgm:t>
        <a:bodyPr/>
        <a:lstStyle/>
        <a:p>
          <a:pPr rtl="1"/>
          <a:endParaRPr lang="ar-IQ"/>
        </a:p>
      </dgm:t>
    </dgm:pt>
    <dgm:pt modelId="{25B7BF50-A471-417E-A62F-6836ED7C92A3}">
      <dgm:prSet custT="1"/>
      <dgm:spPr/>
      <dgm:t>
        <a:bodyPr/>
        <a:lstStyle/>
        <a:p>
          <a:pPr algn="ctr" rtl="1"/>
          <a:r>
            <a:rPr lang="en-US" sz="2800" b="1" u="sng" dirty="0" smtClean="0"/>
            <a:t>Chemicals</a:t>
          </a:r>
          <a:endParaRPr lang="ar-IQ" sz="2800" u="sng" dirty="0"/>
        </a:p>
      </dgm:t>
    </dgm:pt>
    <dgm:pt modelId="{14DB9C06-9806-4FC6-8DC5-50C5564ABF9A}" type="parTrans" cxnId="{4F604DBE-5B3C-4DD9-82BF-82CF681A8FEC}">
      <dgm:prSet/>
      <dgm:spPr/>
      <dgm:t>
        <a:bodyPr/>
        <a:lstStyle/>
        <a:p>
          <a:pPr rtl="1"/>
          <a:endParaRPr lang="ar-IQ"/>
        </a:p>
      </dgm:t>
    </dgm:pt>
    <dgm:pt modelId="{EF6783C1-62B2-4AA4-9103-44DB664550DB}" type="sibTrans" cxnId="{4F604DBE-5B3C-4DD9-82BF-82CF681A8FEC}">
      <dgm:prSet/>
      <dgm:spPr/>
      <dgm:t>
        <a:bodyPr/>
        <a:lstStyle/>
        <a:p>
          <a:pPr rtl="1"/>
          <a:endParaRPr lang="ar-IQ"/>
        </a:p>
      </dgm:t>
    </dgm:pt>
    <dgm:pt modelId="{4ECC7EA4-3973-4507-9C95-C5873FB27B20}">
      <dgm:prSet custT="1"/>
      <dgm:spPr/>
      <dgm:t>
        <a:bodyPr/>
        <a:lstStyle/>
        <a:p>
          <a:pPr algn="l" rtl="0"/>
          <a:r>
            <a:rPr lang="en-US" sz="2000" b="1" dirty="0" smtClean="0"/>
            <a:t>aniline dyes and bladder cancer</a:t>
          </a:r>
          <a:endParaRPr lang="ar-IQ" sz="2000" b="1" dirty="0"/>
        </a:p>
      </dgm:t>
    </dgm:pt>
    <dgm:pt modelId="{39BA8BC9-2F7D-4A63-B712-BE09129A68CF}" type="parTrans" cxnId="{AEDB2605-93A0-49AC-AC83-B6E26A752B54}">
      <dgm:prSet/>
      <dgm:spPr/>
      <dgm:t>
        <a:bodyPr/>
        <a:lstStyle/>
        <a:p>
          <a:pPr rtl="1"/>
          <a:endParaRPr lang="ar-IQ"/>
        </a:p>
      </dgm:t>
    </dgm:pt>
    <dgm:pt modelId="{3B9D0A5B-964D-40A6-A8C6-54D0D5BD8F6C}" type="sibTrans" cxnId="{AEDB2605-93A0-49AC-AC83-B6E26A752B54}">
      <dgm:prSet/>
      <dgm:spPr/>
      <dgm:t>
        <a:bodyPr/>
        <a:lstStyle/>
        <a:p>
          <a:pPr rtl="1"/>
          <a:endParaRPr lang="ar-IQ"/>
        </a:p>
      </dgm:t>
    </dgm:pt>
    <dgm:pt modelId="{CDECB19C-8842-4A4A-9594-7502F7061A1A}">
      <dgm:prSet custT="1"/>
      <dgm:spPr/>
      <dgm:t>
        <a:bodyPr/>
        <a:lstStyle/>
        <a:p>
          <a:pPr algn="l" rtl="0"/>
          <a:r>
            <a:rPr lang="en-US" sz="2000" b="1" dirty="0" err="1" smtClean="0"/>
            <a:t>Aflatoxine</a:t>
          </a:r>
          <a:r>
            <a:rPr lang="en-US" sz="2000" b="1" dirty="0" smtClean="0"/>
            <a:t> &amp; </a:t>
          </a:r>
          <a:r>
            <a:rPr lang="en-US" sz="2000" b="1" dirty="0" err="1" smtClean="0"/>
            <a:t>hepatocellular</a:t>
          </a:r>
          <a:r>
            <a:rPr lang="en-US" sz="2000" b="1" dirty="0" smtClean="0"/>
            <a:t>  carcinoma</a:t>
          </a:r>
          <a:r>
            <a:rPr lang="en-US" sz="2400" b="1" dirty="0" smtClean="0"/>
            <a:t> </a:t>
          </a:r>
          <a:endParaRPr lang="ar-IQ" sz="2400" b="1" dirty="0"/>
        </a:p>
      </dgm:t>
    </dgm:pt>
    <dgm:pt modelId="{E022F29D-7D43-4A3F-9A94-14B283DE17F9}" type="parTrans" cxnId="{45F0C3BE-D58C-4E93-90EA-880079DD0BEC}">
      <dgm:prSet/>
      <dgm:spPr/>
      <dgm:t>
        <a:bodyPr/>
        <a:lstStyle/>
        <a:p>
          <a:pPr rtl="1"/>
          <a:endParaRPr lang="ar-IQ"/>
        </a:p>
      </dgm:t>
    </dgm:pt>
    <dgm:pt modelId="{EAEDFF04-3394-4CE8-B952-9C6BE99CBA07}" type="sibTrans" cxnId="{45F0C3BE-D58C-4E93-90EA-880079DD0BEC}">
      <dgm:prSet/>
      <dgm:spPr/>
      <dgm:t>
        <a:bodyPr/>
        <a:lstStyle/>
        <a:p>
          <a:pPr rtl="1"/>
          <a:endParaRPr lang="ar-IQ"/>
        </a:p>
      </dgm:t>
    </dgm:pt>
    <dgm:pt modelId="{EF11566B-CA82-47C5-BC3C-B458FA519245}">
      <dgm:prSet custT="1"/>
      <dgm:spPr/>
      <dgm:t>
        <a:bodyPr/>
        <a:lstStyle/>
        <a:p>
          <a:pPr algn="l" rtl="0"/>
          <a:r>
            <a:rPr lang="en-US" sz="2000" b="1" dirty="0" smtClean="0"/>
            <a:t>cigarette smoke and lung cancer</a:t>
          </a:r>
          <a:endParaRPr lang="ar-IQ" sz="2000" b="1" dirty="0"/>
        </a:p>
      </dgm:t>
    </dgm:pt>
    <dgm:pt modelId="{F1D66049-1C7C-4CC6-8B94-13D483288EFD}" type="parTrans" cxnId="{BB1CBC0C-885A-4812-9541-2DC744EC7ED5}">
      <dgm:prSet/>
      <dgm:spPr/>
      <dgm:t>
        <a:bodyPr/>
        <a:lstStyle/>
        <a:p>
          <a:pPr rtl="1"/>
          <a:endParaRPr lang="ar-IQ"/>
        </a:p>
      </dgm:t>
    </dgm:pt>
    <dgm:pt modelId="{5D354821-42F2-480A-8370-5237200D0837}" type="sibTrans" cxnId="{BB1CBC0C-885A-4812-9541-2DC744EC7ED5}">
      <dgm:prSet/>
      <dgm:spPr/>
      <dgm:t>
        <a:bodyPr/>
        <a:lstStyle/>
        <a:p>
          <a:pPr rtl="1"/>
          <a:endParaRPr lang="ar-IQ"/>
        </a:p>
      </dgm:t>
    </dgm:pt>
    <dgm:pt modelId="{2C544D99-DB3A-401D-96CF-98E58F6EF952}">
      <dgm:prSet phldrT="[نص]" custT="1"/>
      <dgm:spPr/>
      <dgm:t>
        <a:bodyPr/>
        <a:lstStyle/>
        <a:p>
          <a:pPr algn="l" rtl="0"/>
          <a:r>
            <a:rPr lang="en-US" sz="1800" b="1" dirty="0" smtClean="0"/>
            <a:t>Hepatitis B virus in </a:t>
          </a:r>
          <a:r>
            <a:rPr lang="en-US" sz="1800" b="1" dirty="0" err="1" smtClean="0"/>
            <a:t>hepatocellular</a:t>
          </a:r>
          <a:r>
            <a:rPr lang="en-US" sz="1800" b="1" dirty="0" smtClean="0"/>
            <a:t> </a:t>
          </a:r>
          <a:r>
            <a:rPr lang="en-US" sz="1800" b="1" dirty="0" err="1" smtClean="0"/>
            <a:t>carcioma</a:t>
          </a:r>
          <a:endParaRPr lang="ar-IQ" sz="1800" b="1" dirty="0"/>
        </a:p>
      </dgm:t>
    </dgm:pt>
    <dgm:pt modelId="{5FEFF085-3D2B-4225-AB67-0C79E313C173}" type="parTrans" cxnId="{F6777BD2-E64C-45F0-BBA9-9DDD8271D9CA}">
      <dgm:prSet/>
      <dgm:spPr/>
      <dgm:t>
        <a:bodyPr/>
        <a:lstStyle/>
        <a:p>
          <a:pPr rtl="1"/>
          <a:endParaRPr lang="ar-IQ"/>
        </a:p>
      </dgm:t>
    </dgm:pt>
    <dgm:pt modelId="{F0DBFF9F-48DE-4F7A-BBB4-F759BED20779}" type="sibTrans" cxnId="{F6777BD2-E64C-45F0-BBA9-9DDD8271D9CA}">
      <dgm:prSet/>
      <dgm:spPr/>
      <dgm:t>
        <a:bodyPr/>
        <a:lstStyle/>
        <a:p>
          <a:pPr rtl="1"/>
          <a:endParaRPr lang="ar-IQ"/>
        </a:p>
      </dgm:t>
    </dgm:pt>
    <dgm:pt modelId="{71D7D74C-F2CF-4AAE-8111-A4E56B9D4994}">
      <dgm:prSet custT="1"/>
      <dgm:spPr/>
      <dgm:t>
        <a:bodyPr/>
        <a:lstStyle/>
        <a:p>
          <a:pPr algn="ctr" rtl="0"/>
          <a:r>
            <a:rPr lang="en-US" sz="2800" b="1" u="sng" dirty="0" smtClean="0"/>
            <a:t>Radiation</a:t>
          </a:r>
          <a:endParaRPr lang="en-US" sz="2800" b="1" dirty="0" smtClean="0"/>
        </a:p>
        <a:p>
          <a:pPr algn="l" rtl="1"/>
          <a:r>
            <a:rPr lang="en-US" sz="2600" b="1" dirty="0" smtClean="0"/>
            <a:t>UV light=  skin cancer</a:t>
          </a:r>
        </a:p>
        <a:p>
          <a:pPr algn="l" rtl="0"/>
          <a:r>
            <a:rPr lang="en-US" sz="2600" b="1" dirty="0" smtClean="0"/>
            <a:t>Ionizing radiation =thyroid, </a:t>
          </a:r>
          <a:r>
            <a:rPr lang="en-US" sz="2600" b="1" dirty="0" err="1" smtClean="0"/>
            <a:t>lung,colon</a:t>
          </a:r>
          <a:r>
            <a:rPr lang="en-US" sz="2600" b="1" dirty="0" smtClean="0"/>
            <a:t> and Breast cancer</a:t>
          </a:r>
          <a:endParaRPr lang="ar-IQ" sz="2600" dirty="0"/>
        </a:p>
      </dgm:t>
    </dgm:pt>
    <dgm:pt modelId="{9D312674-1B2C-4137-BF71-6300311125F7}" type="parTrans" cxnId="{75D884C8-99EE-462E-A2A7-3CF2DE9B9659}">
      <dgm:prSet/>
      <dgm:spPr/>
      <dgm:t>
        <a:bodyPr/>
        <a:lstStyle/>
        <a:p>
          <a:pPr rtl="1"/>
          <a:endParaRPr lang="ar-IQ"/>
        </a:p>
      </dgm:t>
    </dgm:pt>
    <dgm:pt modelId="{28F63D91-C6AF-4B62-A626-45E0CB28A4DC}" type="sibTrans" cxnId="{75D884C8-99EE-462E-A2A7-3CF2DE9B9659}">
      <dgm:prSet/>
      <dgm:spPr/>
      <dgm:t>
        <a:bodyPr/>
        <a:lstStyle/>
        <a:p>
          <a:pPr rtl="1"/>
          <a:endParaRPr lang="ar-IQ"/>
        </a:p>
      </dgm:t>
    </dgm:pt>
    <dgm:pt modelId="{B06C9C69-8174-4242-AE5D-78EDCB907007}">
      <dgm:prSet custT="1"/>
      <dgm:spPr/>
      <dgm:t>
        <a:bodyPr/>
        <a:lstStyle/>
        <a:p>
          <a:pPr algn="l" rtl="0"/>
          <a:r>
            <a:rPr lang="en-US" sz="2400" b="1" u="sng" dirty="0" smtClean="0"/>
            <a:t>Hereditary causes</a:t>
          </a:r>
        </a:p>
        <a:p>
          <a:pPr algn="l" rtl="0"/>
          <a:r>
            <a:rPr lang="en-US" sz="2100" b="1" dirty="0" smtClean="0"/>
            <a:t>Defect in chromosomes as Retinoblastoma defect in chromosome 13</a:t>
          </a:r>
          <a:endParaRPr lang="ar-IQ" sz="2100" dirty="0"/>
        </a:p>
      </dgm:t>
    </dgm:pt>
    <dgm:pt modelId="{A794B0A9-1C0B-40AD-B6AB-86B199547738}" type="parTrans" cxnId="{8B1D0776-1A87-41CC-8E8F-5EC98DC18033}">
      <dgm:prSet/>
      <dgm:spPr/>
    </dgm:pt>
    <dgm:pt modelId="{DD474A67-A708-4308-BCF1-E83C4C46C022}" type="sibTrans" cxnId="{8B1D0776-1A87-41CC-8E8F-5EC98DC18033}">
      <dgm:prSet/>
      <dgm:spPr/>
    </dgm:pt>
    <dgm:pt modelId="{8643CDED-737A-40F0-A874-F928E8C6D52E}" type="pres">
      <dgm:prSet presAssocID="{58261C0E-8C7A-4499-BBB7-340DA0D3B5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IQ"/>
        </a:p>
      </dgm:t>
    </dgm:pt>
    <dgm:pt modelId="{2BAD4517-19D3-4D26-9EFA-B7E8A80F6AD6}" type="pres">
      <dgm:prSet presAssocID="{25B7BF50-A471-417E-A62F-6836ED7C92A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FF8B0EE3-AA04-4057-82D2-4BBA046FB748}" type="pres">
      <dgm:prSet presAssocID="{EF6783C1-62B2-4AA4-9103-44DB664550DB}" presName="sibTrans" presStyleCnt="0"/>
      <dgm:spPr/>
      <dgm:t>
        <a:bodyPr/>
        <a:lstStyle/>
        <a:p>
          <a:pPr rtl="1"/>
          <a:endParaRPr lang="ar-IQ"/>
        </a:p>
      </dgm:t>
    </dgm:pt>
    <dgm:pt modelId="{FCED2A37-521D-4210-B76F-9E3104C5B573}" type="pres">
      <dgm:prSet presAssocID="{88A7494F-69AA-4E94-ABDC-0BBA6EB28B8C}" presName="node" presStyleLbl="node1" presStyleIdx="1" presStyleCnt="4" custScaleX="114087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97C73E7C-01F8-4286-B048-45BD7E823DB2}" type="pres">
      <dgm:prSet presAssocID="{A8BABDA9-7B50-412D-85F2-2B453D1D1C7D}" presName="sibTrans" presStyleCnt="0"/>
      <dgm:spPr/>
      <dgm:t>
        <a:bodyPr/>
        <a:lstStyle/>
        <a:p>
          <a:pPr rtl="1"/>
          <a:endParaRPr lang="ar-IQ"/>
        </a:p>
      </dgm:t>
    </dgm:pt>
    <dgm:pt modelId="{4BBCD374-1E81-408A-B866-35ED230F9538}" type="pres">
      <dgm:prSet presAssocID="{71D7D74C-F2CF-4AAE-8111-A4E56B9D49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236A56A1-B649-410B-BBC2-9EB1A982EB6D}" type="pres">
      <dgm:prSet presAssocID="{28F63D91-C6AF-4B62-A626-45E0CB28A4DC}" presName="sibTrans" presStyleCnt="0"/>
      <dgm:spPr/>
    </dgm:pt>
    <dgm:pt modelId="{B6FF1D7E-8565-4DD0-A534-86C9B09BD5F1}" type="pres">
      <dgm:prSet presAssocID="{B06C9C69-8174-4242-AE5D-78EDCB90700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</dgm:ptLst>
  <dgm:cxnLst>
    <dgm:cxn modelId="{011856A9-F730-4A4B-B5A1-2F5687D940AD}" type="presOf" srcId="{CDECB19C-8842-4A4A-9594-7502F7061A1A}" destId="{2BAD4517-19D3-4D26-9EFA-B7E8A80F6AD6}" srcOrd="0" destOrd="3" presId="urn:microsoft.com/office/officeart/2005/8/layout/hList6"/>
    <dgm:cxn modelId="{441E4B2D-21E5-42EE-BA86-AA3807F2BDDF}" type="presOf" srcId="{88A7494F-69AA-4E94-ABDC-0BBA6EB28B8C}" destId="{FCED2A37-521D-4210-B76F-9E3104C5B573}" srcOrd="0" destOrd="0" presId="urn:microsoft.com/office/officeart/2005/8/layout/hList6"/>
    <dgm:cxn modelId="{B19D4BA0-EBF3-4B76-B3B8-4CAE6A3F4AFA}" srcId="{88A7494F-69AA-4E94-ABDC-0BBA6EB28B8C}" destId="{D012F063-52E4-4C0C-AB77-909855867CFE}" srcOrd="0" destOrd="0" parTransId="{2FC2556F-D545-467A-891A-8937E5339C9D}" sibTransId="{D572C6E3-517A-4973-98C2-D583B81E2D9C}"/>
    <dgm:cxn modelId="{5992190C-1253-45DA-8050-38E0ABCE1814}" type="presOf" srcId="{25B7BF50-A471-417E-A62F-6836ED7C92A3}" destId="{2BAD4517-19D3-4D26-9EFA-B7E8A80F6AD6}" srcOrd="0" destOrd="0" presId="urn:microsoft.com/office/officeart/2005/8/layout/hList6"/>
    <dgm:cxn modelId="{A29B431A-CF3A-4E1D-B32A-33B72E767344}" srcId="{88A7494F-69AA-4E94-ABDC-0BBA6EB28B8C}" destId="{01FF311E-9BFD-4581-8EED-1A59BA812936}" srcOrd="2" destOrd="0" parTransId="{E56672C7-1D01-4BF0-97CE-E5C627325531}" sibTransId="{587E8521-59F5-4CF5-8321-004710A5B1AA}"/>
    <dgm:cxn modelId="{CAFABF05-86A9-4A2E-A75E-E0E517D06A20}" type="presOf" srcId="{2C544D99-DB3A-401D-96CF-98E58F6EF952}" destId="{FCED2A37-521D-4210-B76F-9E3104C5B573}" srcOrd="0" destOrd="2" presId="urn:microsoft.com/office/officeart/2005/8/layout/hList6"/>
    <dgm:cxn modelId="{DE41EEAA-1D33-49A6-933A-538E1672410E}" type="presOf" srcId="{01FF311E-9BFD-4581-8EED-1A59BA812936}" destId="{FCED2A37-521D-4210-B76F-9E3104C5B573}" srcOrd="0" destOrd="3" presId="urn:microsoft.com/office/officeart/2005/8/layout/hList6"/>
    <dgm:cxn modelId="{F6777BD2-E64C-45F0-BBA9-9DDD8271D9CA}" srcId="{88A7494F-69AA-4E94-ABDC-0BBA6EB28B8C}" destId="{2C544D99-DB3A-401D-96CF-98E58F6EF952}" srcOrd="1" destOrd="0" parTransId="{5FEFF085-3D2B-4225-AB67-0C79E313C173}" sibTransId="{F0DBFF9F-48DE-4F7A-BBB4-F759BED20779}"/>
    <dgm:cxn modelId="{4F604DBE-5B3C-4DD9-82BF-82CF681A8FEC}" srcId="{58261C0E-8C7A-4499-BBB7-340DA0D3B530}" destId="{25B7BF50-A471-417E-A62F-6836ED7C92A3}" srcOrd="0" destOrd="0" parTransId="{14DB9C06-9806-4FC6-8DC5-50C5564ABF9A}" sibTransId="{EF6783C1-62B2-4AA4-9103-44DB664550DB}"/>
    <dgm:cxn modelId="{BB1CBC0C-885A-4812-9541-2DC744EC7ED5}" srcId="{25B7BF50-A471-417E-A62F-6836ED7C92A3}" destId="{EF11566B-CA82-47C5-BC3C-B458FA519245}" srcOrd="1" destOrd="0" parTransId="{F1D66049-1C7C-4CC6-8B94-13D483288EFD}" sibTransId="{5D354821-42F2-480A-8370-5237200D0837}"/>
    <dgm:cxn modelId="{AEDB2605-93A0-49AC-AC83-B6E26A752B54}" srcId="{25B7BF50-A471-417E-A62F-6836ED7C92A3}" destId="{4ECC7EA4-3973-4507-9C95-C5873FB27B20}" srcOrd="0" destOrd="0" parTransId="{39BA8BC9-2F7D-4A63-B712-BE09129A68CF}" sibTransId="{3B9D0A5B-964D-40A6-A8C6-54D0D5BD8F6C}"/>
    <dgm:cxn modelId="{4151F667-866A-42AE-8377-A1689BA5335F}" type="presOf" srcId="{4ECC7EA4-3973-4507-9C95-C5873FB27B20}" destId="{2BAD4517-19D3-4D26-9EFA-B7E8A80F6AD6}" srcOrd="0" destOrd="1" presId="urn:microsoft.com/office/officeart/2005/8/layout/hList6"/>
    <dgm:cxn modelId="{45F0C3BE-D58C-4E93-90EA-880079DD0BEC}" srcId="{25B7BF50-A471-417E-A62F-6836ED7C92A3}" destId="{CDECB19C-8842-4A4A-9594-7502F7061A1A}" srcOrd="2" destOrd="0" parTransId="{E022F29D-7D43-4A3F-9A94-14B283DE17F9}" sibTransId="{EAEDFF04-3394-4CE8-B952-9C6BE99CBA07}"/>
    <dgm:cxn modelId="{CD30A1FE-6B41-4FAE-A077-91318376479F}" type="presOf" srcId="{B06C9C69-8174-4242-AE5D-78EDCB907007}" destId="{B6FF1D7E-8565-4DD0-A534-86C9B09BD5F1}" srcOrd="0" destOrd="0" presId="urn:microsoft.com/office/officeart/2005/8/layout/hList6"/>
    <dgm:cxn modelId="{F86A6876-C2FC-4533-9A57-49F4C9947832}" type="presOf" srcId="{D012F063-52E4-4C0C-AB77-909855867CFE}" destId="{FCED2A37-521D-4210-B76F-9E3104C5B573}" srcOrd="0" destOrd="1" presId="urn:microsoft.com/office/officeart/2005/8/layout/hList6"/>
    <dgm:cxn modelId="{75D884C8-99EE-462E-A2A7-3CF2DE9B9659}" srcId="{58261C0E-8C7A-4499-BBB7-340DA0D3B530}" destId="{71D7D74C-F2CF-4AAE-8111-A4E56B9D4994}" srcOrd="2" destOrd="0" parTransId="{9D312674-1B2C-4137-BF71-6300311125F7}" sibTransId="{28F63D91-C6AF-4B62-A626-45E0CB28A4DC}"/>
    <dgm:cxn modelId="{8B1D0776-1A87-41CC-8E8F-5EC98DC18033}" srcId="{58261C0E-8C7A-4499-BBB7-340DA0D3B530}" destId="{B06C9C69-8174-4242-AE5D-78EDCB907007}" srcOrd="3" destOrd="0" parTransId="{A794B0A9-1C0B-40AD-B6AB-86B199547738}" sibTransId="{DD474A67-A708-4308-BCF1-E83C4C46C022}"/>
    <dgm:cxn modelId="{EE2B1735-F464-4A41-A121-59CCC8979511}" type="presOf" srcId="{71D7D74C-F2CF-4AAE-8111-A4E56B9D4994}" destId="{4BBCD374-1E81-408A-B866-35ED230F9538}" srcOrd="0" destOrd="0" presId="urn:microsoft.com/office/officeart/2005/8/layout/hList6"/>
    <dgm:cxn modelId="{C6F1AA2E-AC2F-4B3E-AB3A-FA0FEDE14629}" srcId="{58261C0E-8C7A-4499-BBB7-340DA0D3B530}" destId="{88A7494F-69AA-4E94-ABDC-0BBA6EB28B8C}" srcOrd="1" destOrd="0" parTransId="{6EF8D093-1DA8-4464-9471-960081F40714}" sibTransId="{A8BABDA9-7B50-412D-85F2-2B453D1D1C7D}"/>
    <dgm:cxn modelId="{B4DB5BFA-0CDD-4727-9384-6ABA1B2B2ECE}" type="presOf" srcId="{EF11566B-CA82-47C5-BC3C-B458FA519245}" destId="{2BAD4517-19D3-4D26-9EFA-B7E8A80F6AD6}" srcOrd="0" destOrd="2" presId="urn:microsoft.com/office/officeart/2005/8/layout/hList6"/>
    <dgm:cxn modelId="{D3FACB34-F2AF-4870-B617-0A9BB0A56192}" type="presOf" srcId="{58261C0E-8C7A-4499-BBB7-340DA0D3B530}" destId="{8643CDED-737A-40F0-A874-F928E8C6D52E}" srcOrd="0" destOrd="0" presId="urn:microsoft.com/office/officeart/2005/8/layout/hList6"/>
    <dgm:cxn modelId="{1736B7C9-303E-4F1B-ADFB-D3D276000FB3}" type="presParOf" srcId="{8643CDED-737A-40F0-A874-F928E8C6D52E}" destId="{2BAD4517-19D3-4D26-9EFA-B7E8A80F6AD6}" srcOrd="0" destOrd="0" presId="urn:microsoft.com/office/officeart/2005/8/layout/hList6"/>
    <dgm:cxn modelId="{32A53553-C39E-43C8-A5D1-71E1B9D97E12}" type="presParOf" srcId="{8643CDED-737A-40F0-A874-F928E8C6D52E}" destId="{FF8B0EE3-AA04-4057-82D2-4BBA046FB748}" srcOrd="1" destOrd="0" presId="urn:microsoft.com/office/officeart/2005/8/layout/hList6"/>
    <dgm:cxn modelId="{C107EF30-D563-4C1D-BDC4-7202B6EAB979}" type="presParOf" srcId="{8643CDED-737A-40F0-A874-F928E8C6D52E}" destId="{FCED2A37-521D-4210-B76F-9E3104C5B573}" srcOrd="2" destOrd="0" presId="urn:microsoft.com/office/officeart/2005/8/layout/hList6"/>
    <dgm:cxn modelId="{37AF7880-A0A2-47DB-BE66-1680A4A698A0}" type="presParOf" srcId="{8643CDED-737A-40F0-A874-F928E8C6D52E}" destId="{97C73E7C-01F8-4286-B048-45BD7E823DB2}" srcOrd="3" destOrd="0" presId="urn:microsoft.com/office/officeart/2005/8/layout/hList6"/>
    <dgm:cxn modelId="{4157FEBB-F587-4681-BF25-9AB85B1E5726}" type="presParOf" srcId="{8643CDED-737A-40F0-A874-F928E8C6D52E}" destId="{4BBCD374-1E81-408A-B866-35ED230F9538}" srcOrd="4" destOrd="0" presId="urn:microsoft.com/office/officeart/2005/8/layout/hList6"/>
    <dgm:cxn modelId="{D7B0EF00-F2D2-4C1F-89F5-E2FD342D69E6}" type="presParOf" srcId="{8643CDED-737A-40F0-A874-F928E8C6D52E}" destId="{236A56A1-B649-410B-BBC2-9EB1A982EB6D}" srcOrd="5" destOrd="0" presId="urn:microsoft.com/office/officeart/2005/8/layout/hList6"/>
    <dgm:cxn modelId="{9DB7606B-C5D4-4FD2-9E2B-DB55693A25F6}" type="presParOf" srcId="{8643CDED-737A-40F0-A874-F928E8C6D52E}" destId="{B6FF1D7E-8565-4DD0-A534-86C9B09BD5F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78A01-FD3C-47E9-B2DC-F686DAFAC5B5}">
      <dsp:nvSpPr>
        <dsp:cNvPr id="0" name=""/>
        <dsp:cNvSpPr/>
      </dsp:nvSpPr>
      <dsp:spPr>
        <a:xfrm>
          <a:off x="3312367" y="2322"/>
          <a:ext cx="4968552" cy="114578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cs typeface="+mj-cs"/>
            </a:rPr>
            <a:t>Is used for small tumors</a:t>
          </a:r>
          <a:endParaRPr lang="ar-IQ" sz="2000" b="1" kern="1200" dirty="0">
            <a:cs typeface="+mj-cs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cs typeface="+mj-cs"/>
            </a:rPr>
            <a:t>The entire lesion is removed &amp;examined</a:t>
          </a:r>
          <a:endParaRPr lang="ar-IQ" sz="2000" b="1" kern="1200" dirty="0">
            <a:cs typeface="+mj-cs"/>
          </a:endParaRPr>
        </a:p>
      </dsp:txBody>
      <dsp:txXfrm>
        <a:off x="3312367" y="2322"/>
        <a:ext cx="4968552" cy="1145781"/>
      </dsp:txXfrm>
    </dsp:sp>
    <dsp:sp modelId="{E72B0402-0350-455F-BE2E-2295C4D2BB9B}">
      <dsp:nvSpPr>
        <dsp:cNvPr id="0" name=""/>
        <dsp:cNvSpPr/>
      </dsp:nvSpPr>
      <dsp:spPr>
        <a:xfrm>
          <a:off x="32146" y="11374"/>
          <a:ext cx="3312368" cy="114578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100" kern="1200" smtClean="0"/>
            <a:t>Excisional Biopsy</a:t>
          </a:r>
          <a:endParaRPr lang="ar-IQ" sz="3100" kern="1200" smtClean="0"/>
        </a:p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sz="3100" kern="1200" dirty="0"/>
        </a:p>
      </dsp:txBody>
      <dsp:txXfrm>
        <a:off x="32146" y="11374"/>
        <a:ext cx="3312368" cy="1145781"/>
      </dsp:txXfrm>
    </dsp:sp>
    <dsp:sp modelId="{51A393B7-2536-4279-994E-3CFB87D2EACE}">
      <dsp:nvSpPr>
        <dsp:cNvPr id="0" name=""/>
        <dsp:cNvSpPr/>
      </dsp:nvSpPr>
      <dsp:spPr>
        <a:xfrm>
          <a:off x="3312367" y="1262682"/>
          <a:ext cx="4968552" cy="114578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852684-71A0-49E1-9E2F-AABBB45D2C3F}">
      <dsp:nvSpPr>
        <dsp:cNvPr id="0" name=""/>
        <dsp:cNvSpPr/>
      </dsp:nvSpPr>
      <dsp:spPr>
        <a:xfrm>
          <a:off x="0" y="1250892"/>
          <a:ext cx="3312368" cy="1145781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Incisional Biopsy</a:t>
          </a:r>
          <a:endParaRPr lang="ar-IQ" sz="3100" kern="1200" dirty="0"/>
        </a:p>
      </dsp:txBody>
      <dsp:txXfrm>
        <a:off x="0" y="1250892"/>
        <a:ext cx="3312368" cy="1145781"/>
      </dsp:txXfrm>
    </dsp:sp>
    <dsp:sp modelId="{0B9AB955-B6EB-407F-AADA-6D219D5E2DE6}">
      <dsp:nvSpPr>
        <dsp:cNvPr id="0" name=""/>
        <dsp:cNvSpPr/>
      </dsp:nvSpPr>
      <dsp:spPr>
        <a:xfrm>
          <a:off x="3312367" y="2523041"/>
          <a:ext cx="4968552" cy="114578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9F91FE-D75B-4588-AF3E-FA3AC1B2F363}">
      <dsp:nvSpPr>
        <dsp:cNvPr id="0" name=""/>
        <dsp:cNvSpPr/>
      </dsp:nvSpPr>
      <dsp:spPr>
        <a:xfrm>
          <a:off x="32146" y="2465752"/>
          <a:ext cx="3312368" cy="114578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100" kern="1200" dirty="0" smtClean="0"/>
            <a:t>Needle Biopsy</a:t>
          </a:r>
          <a:endParaRPr lang="ar-IQ" sz="3100" kern="1200" dirty="0" smtClean="0"/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sz="3100" kern="1200" dirty="0"/>
        </a:p>
      </dsp:txBody>
      <dsp:txXfrm>
        <a:off x="32146" y="2465752"/>
        <a:ext cx="3312368" cy="1145781"/>
      </dsp:txXfrm>
    </dsp:sp>
    <dsp:sp modelId="{7AC77980-FC03-4608-8FEB-832B2FA36821}">
      <dsp:nvSpPr>
        <dsp:cNvPr id="0" name=""/>
        <dsp:cNvSpPr/>
      </dsp:nvSpPr>
      <dsp:spPr>
        <a:xfrm>
          <a:off x="3169295" y="3747492"/>
          <a:ext cx="4963699" cy="161487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E4394B-6587-48B1-AB93-FDB5B5FD6939}">
      <dsp:nvSpPr>
        <dsp:cNvPr id="0" name=""/>
        <dsp:cNvSpPr/>
      </dsp:nvSpPr>
      <dsp:spPr>
        <a:xfrm>
          <a:off x="4043" y="4017948"/>
          <a:ext cx="3309133" cy="114578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100" kern="1200" dirty="0" smtClean="0"/>
            <a:t>Cytology</a:t>
          </a:r>
          <a:endParaRPr lang="ar-IQ" sz="3100" kern="1200" dirty="0" smtClean="0"/>
        </a:p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IQ" sz="3100" kern="1200" dirty="0"/>
        </a:p>
      </dsp:txBody>
      <dsp:txXfrm>
        <a:off x="4043" y="4017948"/>
        <a:ext cx="3309133" cy="11457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AD4517-19D3-4D26-9EFA-B7E8A80F6AD6}">
      <dsp:nvSpPr>
        <dsp:cNvPr id="0" name=""/>
        <dsp:cNvSpPr/>
      </dsp:nvSpPr>
      <dsp:spPr>
        <a:xfrm rot="16200000">
          <a:off x="-1530681" y="1531590"/>
          <a:ext cx="5157192" cy="2094011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/>
            <a:t>Chemicals</a:t>
          </a:r>
          <a:endParaRPr lang="ar-IQ" sz="2800" u="sng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aniline dyes and bladder cancer</a:t>
          </a:r>
          <a:endParaRPr lang="ar-IQ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cigarette smoke and lung cancer</a:t>
          </a:r>
          <a:endParaRPr lang="ar-IQ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/>
            <a:t>Aflatoxine</a:t>
          </a:r>
          <a:r>
            <a:rPr lang="en-US" sz="2000" b="1" kern="1200" dirty="0" smtClean="0"/>
            <a:t> &amp; </a:t>
          </a:r>
          <a:r>
            <a:rPr lang="en-US" sz="2000" b="1" kern="1200" dirty="0" err="1" smtClean="0"/>
            <a:t>hepatocellular</a:t>
          </a:r>
          <a:r>
            <a:rPr lang="en-US" sz="2000" b="1" kern="1200" dirty="0" smtClean="0"/>
            <a:t>  carcinoma</a:t>
          </a:r>
          <a:r>
            <a:rPr lang="en-US" sz="2400" b="1" kern="1200" dirty="0" smtClean="0"/>
            <a:t> </a:t>
          </a:r>
          <a:endParaRPr lang="ar-IQ" sz="2400" b="1" kern="1200" dirty="0"/>
        </a:p>
      </dsp:txBody>
      <dsp:txXfrm rot="16200000">
        <a:off x="-1530681" y="1531590"/>
        <a:ext cx="5157192" cy="2094011"/>
      </dsp:txXfrm>
    </dsp:sp>
    <dsp:sp modelId="{FCED2A37-521D-4210-B76F-9E3104C5B573}">
      <dsp:nvSpPr>
        <dsp:cNvPr id="0" name=""/>
        <dsp:cNvSpPr/>
      </dsp:nvSpPr>
      <dsp:spPr>
        <a:xfrm rot="16200000">
          <a:off x="867872" y="1384098"/>
          <a:ext cx="5157192" cy="2388995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-11957"/>
                <a:satOff val="-1341"/>
                <a:lumOff val="85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1957"/>
                <a:satOff val="-1341"/>
                <a:lumOff val="85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1957"/>
                <a:satOff val="-1341"/>
                <a:lumOff val="85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t" anchorCtr="0">
          <a:noAutofit/>
        </a:bodyPr>
        <a:lstStyle/>
        <a:p>
          <a:pPr lvl="0" algn="l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Oncogenic</a:t>
          </a:r>
          <a:r>
            <a:rPr lang="en-US" sz="2600" b="1" u="sng" kern="1200" dirty="0" smtClean="0"/>
            <a:t> viruses</a:t>
          </a:r>
          <a:endParaRPr lang="ar-IQ" sz="2000" u="sng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HPV in Squamous cell carcinoma of cervix</a:t>
          </a:r>
          <a:endParaRPr lang="ar-IQ" sz="1800" b="1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Hepatitis B virus in </a:t>
          </a:r>
          <a:r>
            <a:rPr lang="en-US" sz="1800" b="1" kern="1200" dirty="0" err="1" smtClean="0"/>
            <a:t>hepatocellular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carcioma</a:t>
          </a:r>
          <a:endParaRPr lang="ar-IQ" sz="1800" b="1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/>
            <a:t>Epestein</a:t>
          </a:r>
          <a:r>
            <a:rPr lang="en-US" sz="1800" b="1" kern="1200" dirty="0" smtClean="0"/>
            <a:t>  virus in </a:t>
          </a:r>
          <a:r>
            <a:rPr lang="en-US" sz="1800" b="1" kern="1200" dirty="0" err="1" smtClean="0"/>
            <a:t>Burkitt’s</a:t>
          </a:r>
          <a:r>
            <a:rPr lang="en-US" sz="1800" b="1" kern="1200" dirty="0" smtClean="0"/>
            <a:t> lymphoma</a:t>
          </a:r>
          <a:endParaRPr lang="ar-IQ" sz="2400" b="1" kern="1200" dirty="0"/>
        </a:p>
      </dsp:txBody>
      <dsp:txXfrm rot="16200000">
        <a:off x="867872" y="1384098"/>
        <a:ext cx="5157192" cy="2388995"/>
      </dsp:txXfrm>
    </dsp:sp>
    <dsp:sp modelId="{4BBCD374-1E81-408A-B866-35ED230F9538}">
      <dsp:nvSpPr>
        <dsp:cNvPr id="0" name=""/>
        <dsp:cNvSpPr/>
      </dsp:nvSpPr>
      <dsp:spPr>
        <a:xfrm rot="16200000">
          <a:off x="3266427" y="1531590"/>
          <a:ext cx="5157192" cy="2094011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-23915"/>
                <a:satOff val="-2683"/>
                <a:lumOff val="1712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3915"/>
                <a:satOff val="-2683"/>
                <a:lumOff val="1712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3915"/>
                <a:satOff val="-2683"/>
                <a:lumOff val="171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/>
            <a:t>Radiation</a:t>
          </a:r>
          <a:endParaRPr lang="en-US" sz="2800" b="1" kern="1200" dirty="0" smtClean="0"/>
        </a:p>
        <a:p>
          <a:pPr lvl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UV light=  skin cancer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Ionizing radiation =thyroid, </a:t>
          </a:r>
          <a:r>
            <a:rPr lang="en-US" sz="2600" b="1" kern="1200" dirty="0" err="1" smtClean="0"/>
            <a:t>lung,colon</a:t>
          </a:r>
          <a:r>
            <a:rPr lang="en-US" sz="2600" b="1" kern="1200" dirty="0" smtClean="0"/>
            <a:t> and Breast cancer</a:t>
          </a:r>
          <a:endParaRPr lang="ar-IQ" sz="2600" kern="1200" dirty="0"/>
        </a:p>
      </dsp:txBody>
      <dsp:txXfrm rot="16200000">
        <a:off x="3266427" y="1531590"/>
        <a:ext cx="5157192" cy="2094011"/>
      </dsp:txXfrm>
    </dsp:sp>
    <dsp:sp modelId="{B6FF1D7E-8565-4DD0-A534-86C9B09BD5F1}">
      <dsp:nvSpPr>
        <dsp:cNvPr id="0" name=""/>
        <dsp:cNvSpPr/>
      </dsp:nvSpPr>
      <dsp:spPr>
        <a:xfrm rot="16200000">
          <a:off x="5517489" y="1531590"/>
          <a:ext cx="5157192" cy="2094011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5872"/>
                <a:satOff val="-4024"/>
                <a:lumOff val="2568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/>
            <a:t>Hereditary causes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Defect in chromosomes as Retinoblastoma defect in chromosome 13</a:t>
          </a:r>
          <a:endParaRPr lang="ar-IQ" sz="2100" kern="1200" dirty="0"/>
        </a:p>
      </dsp:txBody>
      <dsp:txXfrm rot="16200000">
        <a:off x="5517489" y="1531590"/>
        <a:ext cx="5157192" cy="2094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BFD89F-0C7B-4097-9EFD-E7256B13AF29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DE91A2-F0EB-4263-8578-5C1296CFB170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tigen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Antigen_presenting_cells" TargetMode="External"/><Relationship Id="rId5" Type="http://schemas.openxmlformats.org/officeDocument/2006/relationships/hyperlink" Target="http://en.wikipedia.org/wiki/Major_histocompatibility_complex" TargetMode="External"/><Relationship Id="rId4" Type="http://schemas.openxmlformats.org/officeDocument/2006/relationships/hyperlink" Target="http://en.wikipedia.org/wiki/T_cell_receptor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B19A-BED2-446B-8E98-888654A61928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Papillary adenoma of colon. Note the fingerlike projections of the tumor.</a:t>
            </a:r>
          </a:p>
          <a:p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Iowa Histopathology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The various aspects of “malignant transformation”.  Just like cancer itself is a progression of increasingly disturbing processes, so is malignant transformation. These are not necessarily exactly linear events, but close.</a:t>
            </a:r>
          </a:p>
          <a:p>
            <a:r>
              <a:rPr lang="en-US" smtClean="0">
                <a:latin typeface="Arial" pitchFamily="34" charset="0"/>
              </a:rPr>
              <a:t>Look at these as being factors in growth regulation.</a:t>
            </a: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94FDBB-5797-4EC1-9DD4-3E53AE54D778}" type="slidenum">
              <a:rPr lang="en-US" smtClean="0">
                <a:latin typeface="Arial" pitchFamily="34" charset="0"/>
              </a:rPr>
              <a:pPr/>
              <a:t>79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IQ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90A01-C48D-42E6-AC12-61B1A994EE48}" type="slidenum">
              <a:rPr lang="en-US" smtClean="0">
                <a:latin typeface="Arial" pitchFamily="34" charset="0"/>
              </a:rPr>
              <a:pPr/>
              <a:t>80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T cells require two signals to become fully activated. A first signal, which is </a:t>
            </a:r>
            <a:r>
              <a:rPr lang="en-US" dirty="0" smtClean="0">
                <a:latin typeface="Arial" pitchFamily="34" charset="0"/>
                <a:hlinkClick r:id="rId3" tooltip="Antigen"/>
              </a:rPr>
              <a:t>antigen</a:t>
            </a:r>
            <a:r>
              <a:rPr lang="en-US" dirty="0" smtClean="0">
                <a:latin typeface="Arial" pitchFamily="34" charset="0"/>
              </a:rPr>
              <a:t>-specific, is provided through the </a:t>
            </a:r>
            <a:r>
              <a:rPr lang="en-US" dirty="0" smtClean="0">
                <a:latin typeface="Arial" pitchFamily="34" charset="0"/>
                <a:hlinkClick r:id="rId4" tooltip="T cell receptor"/>
              </a:rPr>
              <a:t>T cell receptor</a:t>
            </a:r>
            <a:r>
              <a:rPr lang="en-US" dirty="0" smtClean="0">
                <a:latin typeface="Arial" pitchFamily="34" charset="0"/>
              </a:rPr>
              <a:t> which interacts with peptide-</a:t>
            </a:r>
            <a:r>
              <a:rPr lang="en-US" dirty="0" smtClean="0">
                <a:latin typeface="Arial" pitchFamily="34" charset="0"/>
                <a:hlinkClick r:id="rId5" tooltip="Major histocompatibility complex"/>
              </a:rPr>
              <a:t>MHC</a:t>
            </a:r>
            <a:r>
              <a:rPr lang="en-US" dirty="0" smtClean="0">
                <a:latin typeface="Arial" pitchFamily="34" charset="0"/>
              </a:rPr>
              <a:t> molecules on the membrane of </a:t>
            </a:r>
            <a:r>
              <a:rPr lang="en-US" u="sng" dirty="0" smtClean="0">
                <a:latin typeface="Arial" pitchFamily="34" charset="0"/>
                <a:hlinkClick r:id="rId6" tooltip="Antigen presenting cells"/>
              </a:rPr>
              <a:t>antigen presenting cells</a:t>
            </a:r>
            <a:r>
              <a:rPr lang="en-US" dirty="0" smtClean="0">
                <a:latin typeface="Arial" pitchFamily="34" charset="0"/>
              </a:rPr>
              <a:t> (APC). A second signal, the </a:t>
            </a:r>
            <a:r>
              <a:rPr lang="en-US" b="1" dirty="0" smtClean="0">
                <a:latin typeface="Arial" pitchFamily="34" charset="0"/>
              </a:rPr>
              <a:t>CO-STIMULATORY</a:t>
            </a:r>
            <a:r>
              <a:rPr lang="en-US" dirty="0" smtClean="0">
                <a:latin typeface="Arial" pitchFamily="34" charset="0"/>
              </a:rPr>
              <a:t> signal, is antigen nonspecific and is provided by the interaction between co-stimulatory molecules expressed on the membrane of APC and the T cell.</a:t>
            </a: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66C48-B778-42EF-9C22-3A1CEB795CE5}" type="slidenum">
              <a:rPr lang="en-US" smtClean="0">
                <a:latin typeface="Arial" pitchFamily="34" charset="0"/>
              </a:rPr>
              <a:pPr/>
              <a:t>81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71311-5B0B-438A-B73A-FEB50892E330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Adenocarcinoma of colon arising in a case of ulcerative colitis.</a:t>
            </a:r>
          </a:p>
          <a:p>
            <a:r>
              <a:rPr lang="en-US" smtClean="0">
                <a:latin typeface="Arial" pitchFamily="34" charset="0"/>
              </a:rPr>
              <a:t>Do you think that most adenocarcinomas arise from tissues or organs that are “glandular” themselves? Ans : YES!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Misnomers are often REDUNDANT, to try to correct the misnomer.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32D54-40E8-45C9-91BA-1AC98955ED28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E91A2-F0EB-4263-8578-5C1296CFB170}" type="slidenum">
              <a:rPr lang="ar-IQ" smtClean="0"/>
              <a:pPr/>
              <a:t>35</a:t>
            </a:fld>
            <a:endParaRPr lang="ar-IQ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Another AWESOME diagram! Most important diagrammatic explanation of malignancy I have ever seen.</a:t>
            </a:r>
          </a:p>
          <a:p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r>
              <a:rPr lang="en-US" dirty="0" smtClean="0">
                <a:latin typeface="Arial" pitchFamily="34" charset="0"/>
              </a:rPr>
              <a:t>Linear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</a:t>
            </a:r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D345F-0EAB-4642-A360-C558E10B34C2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arenR"/>
              <a:defRPr/>
            </a:pPr>
            <a:r>
              <a:rPr lang="en-US" dirty="0" smtClean="0"/>
              <a:t>Detachment, 2) attachment, 3) degradation, 4) migration</a:t>
            </a:r>
          </a:p>
          <a:p>
            <a:pPr>
              <a:defRPr/>
            </a:pPr>
            <a:r>
              <a:rPr lang="en-US" dirty="0" smtClean="0"/>
              <a:t>Google hits:</a:t>
            </a:r>
          </a:p>
          <a:p>
            <a:pPr>
              <a:defRPr/>
            </a:pPr>
            <a:r>
              <a:rPr lang="en-US" dirty="0" smtClean="0"/>
              <a:t>“invasive carcinoma” = 300K</a:t>
            </a:r>
          </a:p>
          <a:p>
            <a:pPr>
              <a:defRPr/>
            </a:pPr>
            <a:r>
              <a:rPr lang="en-US" dirty="0" smtClean="0"/>
              <a:t>“invading carcinoma” = 3K</a:t>
            </a:r>
          </a:p>
          <a:p>
            <a:pPr>
              <a:defRPr/>
            </a:pPr>
            <a:r>
              <a:rPr lang="en-US" dirty="0" smtClean="0"/>
              <a:t>“infiltrating carcinoma” = 30K</a:t>
            </a:r>
          </a:p>
          <a:p>
            <a:pPr>
              <a:defRPr/>
            </a:pPr>
            <a:r>
              <a:rPr lang="en-US" dirty="0" smtClean="0"/>
              <a:t>“infiltrative carcinoma” = 3K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DF161-9E9B-4E45-BD06-462FA2DFE739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1C48B0C-59D5-46E2-B1F1-545A20287AFA}" type="slidenum">
              <a:rPr lang="en-US" sz="1200">
                <a:latin typeface="Arial" pitchFamily="34" charset="0"/>
              </a:rPr>
              <a:pPr algn="r" eaLnBrk="1" hangingPunct="1"/>
              <a:t>60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understanding the development of malignancy in a logical way!</a:t>
            </a: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403DCE-312B-4D20-BD8D-7D1F8A062E82}" type="slidenum">
              <a:rPr lang="en-US" smtClean="0">
                <a:latin typeface="Arial" pitchFamily="34" charset="0"/>
              </a:rPr>
              <a:pPr/>
              <a:t>74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.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1F37A-3B06-47EF-A235-3B339842C55D}" type="slidenum">
              <a:rPr lang="en-US" smtClean="0">
                <a:latin typeface="Arial" pitchFamily="34" charset="0"/>
              </a:rPr>
              <a:pPr/>
              <a:t>76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BA68-5DCC-428B-9D1C-B8E87EED3F8C}" type="datetimeFigureOut">
              <a:rPr lang="ar-IQ" smtClean="0"/>
              <a:pPr/>
              <a:t>2/17/1437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9053-35BE-4318-8491-E3B5197FD04F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Neoplasia</a:t>
            </a:r>
            <a:endParaRPr lang="ar-IQ" sz="6000" b="1" dirty="0">
              <a:solidFill>
                <a:srgbClr val="FF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Nadwa</a:t>
            </a:r>
            <a:r>
              <a:rPr lang="en-US" dirty="0" smtClean="0"/>
              <a:t> S. </a:t>
            </a:r>
            <a:r>
              <a:rPr lang="en-US" dirty="0" err="1" smtClean="0"/>
              <a:t>M.Al-azow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sq ca we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764704"/>
            <a:ext cx="8135937" cy="5445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q ca mo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4675"/>
            <a:ext cx="4572000" cy="5013325"/>
          </a:xfrm>
          <a:noFill/>
          <a:ln/>
        </p:spPr>
      </p:pic>
      <p:pic>
        <p:nvPicPr>
          <p:cNvPr id="27655" name="Picture 7" descr="poor sq 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1844675"/>
            <a:ext cx="4356100" cy="50133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deno carcino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908720"/>
            <a:ext cx="8351837" cy="53006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denoca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01008"/>
            <a:ext cx="442798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igh power adeno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  <a:noFill/>
          <a:ln/>
        </p:spPr>
      </p:pic>
      <p:pic>
        <p:nvPicPr>
          <p:cNvPr id="4" name="Picture 17" descr="adeno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764704"/>
            <a:ext cx="4572000" cy="501332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denocarcinomaColo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Benign </a:t>
            </a:r>
            <a:r>
              <a:rPr lang="en-US" b="1" u="sng" dirty="0" err="1" smtClean="0">
                <a:solidFill>
                  <a:srgbClr val="FF0000"/>
                </a:solidFill>
              </a:rPr>
              <a:t>Mesenchymal</a:t>
            </a:r>
            <a:r>
              <a:rPr lang="en-US" b="1" u="sng" dirty="0" smtClean="0">
                <a:solidFill>
                  <a:srgbClr val="FF0000"/>
                </a:solidFill>
              </a:rPr>
              <a:t> tumor</a:t>
            </a:r>
          </a:p>
          <a:p>
            <a:pPr algn="l" rtl="0">
              <a:buNone/>
            </a:pPr>
            <a:r>
              <a:rPr lang="en-US" dirty="0" smtClean="0"/>
              <a:t>The nomenclature of these </a:t>
            </a:r>
            <a:r>
              <a:rPr lang="en-US" dirty="0" err="1" smtClean="0"/>
              <a:t>tumours</a:t>
            </a:r>
            <a:r>
              <a:rPr lang="en-US" dirty="0" smtClean="0"/>
              <a:t> is straightforward – the name consists of a prefix indicating the type of differentiation,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for example </a:t>
            </a:r>
            <a:r>
              <a:rPr lang="en-US" b="1" dirty="0" err="1" smtClean="0">
                <a:solidFill>
                  <a:srgbClr val="FF0000"/>
                </a:solidFill>
              </a:rPr>
              <a:t>lipo</a:t>
            </a:r>
            <a:r>
              <a:rPr lang="en-US" b="1" dirty="0" smtClean="0">
                <a:solidFill>
                  <a:srgbClr val="FF0000"/>
                </a:solidFill>
              </a:rPr>
              <a:t>- (fat), </a:t>
            </a:r>
            <a:r>
              <a:rPr lang="en-US" b="1" dirty="0" err="1" smtClean="0">
                <a:solidFill>
                  <a:srgbClr val="FF0000"/>
                </a:solidFill>
              </a:rPr>
              <a:t>chondro</a:t>
            </a:r>
            <a:r>
              <a:rPr lang="en-US" b="1" dirty="0" smtClean="0">
                <a:solidFill>
                  <a:srgbClr val="FF0000"/>
                </a:solidFill>
              </a:rPr>
              <a:t>- (cartilage), </a:t>
            </a:r>
            <a:r>
              <a:rPr lang="en-US" b="1" dirty="0" err="1" smtClean="0">
                <a:solidFill>
                  <a:srgbClr val="FF0000"/>
                </a:solidFill>
              </a:rPr>
              <a:t>haemangio</a:t>
            </a:r>
            <a:r>
              <a:rPr lang="en-US" b="1" dirty="0" smtClean="0">
                <a:solidFill>
                  <a:srgbClr val="FF0000"/>
                </a:solidFill>
              </a:rPr>
              <a:t>-(blood vessel), with the suffix -</a:t>
            </a:r>
            <a:r>
              <a:rPr lang="en-US" b="1" dirty="0" err="1" smtClean="0">
                <a:solidFill>
                  <a:srgbClr val="FF0000"/>
                </a:solidFill>
              </a:rPr>
              <a:t>oma</a:t>
            </a:r>
            <a:r>
              <a:rPr lang="en-US" b="1" dirty="0" smtClean="0">
                <a:solidFill>
                  <a:srgbClr val="FF0000"/>
                </a:solidFill>
              </a:rPr>
              <a:t> denoting a benign </a:t>
            </a:r>
            <a:r>
              <a:rPr lang="en-US" b="1" dirty="0" err="1" smtClean="0">
                <a:solidFill>
                  <a:srgbClr val="FF0000"/>
                </a:solidFill>
              </a:rPr>
              <a:t>tumour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General features:</a:t>
            </a:r>
          </a:p>
          <a:p>
            <a:pPr algn="l" rtl="0">
              <a:buNone/>
            </a:pPr>
            <a:r>
              <a:rPr lang="en-US" dirty="0" smtClean="0"/>
              <a:t>Most are </a:t>
            </a:r>
            <a:r>
              <a:rPr lang="en-US" i="1" u="sng" dirty="0" smtClean="0"/>
              <a:t>slowly growing </a:t>
            </a:r>
          </a:p>
          <a:p>
            <a:pPr algn="l" rtl="0">
              <a:buNone/>
            </a:pPr>
            <a:r>
              <a:rPr lang="en-US" i="1" u="sng" dirty="0" smtClean="0"/>
              <a:t>encapsulated </a:t>
            </a:r>
            <a:r>
              <a:rPr lang="en-US" i="1" u="sng" dirty="0" err="1" smtClean="0"/>
              <a:t>tumours</a:t>
            </a:r>
            <a:endParaRPr lang="en-US" i="1" u="sng" dirty="0" smtClean="0"/>
          </a:p>
          <a:p>
            <a:pPr algn="l" rtl="0">
              <a:buNone/>
            </a:pPr>
            <a:r>
              <a:rPr lang="en-US" i="1" u="sng" dirty="0" smtClean="0"/>
              <a:t>composed of the appropriate differentiated tissue</a:t>
            </a:r>
            <a:endParaRPr lang="ar-IQ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/>
              <a:t> </a:t>
            </a:r>
          </a:p>
        </p:txBody>
      </p:sp>
      <p:pic>
        <p:nvPicPr>
          <p:cNvPr id="11268" name="Picture 4" descr="GI1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003800" cy="5157787"/>
          </a:xfrm>
          <a:noFill/>
          <a:ln/>
        </p:spPr>
      </p:pic>
      <p:pic>
        <p:nvPicPr>
          <p:cNvPr id="11271" name="Picture 7" descr="NEO0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1700213"/>
            <a:ext cx="4067175" cy="51577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EM0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332656"/>
            <a:ext cx="4183063" cy="4606925"/>
          </a:xfrm>
          <a:noFill/>
          <a:ln/>
        </p:spPr>
      </p:pic>
      <p:pic>
        <p:nvPicPr>
          <p:cNvPr id="14343" name="Picture 7" descr="liomy 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2249488"/>
            <a:ext cx="4356100" cy="46085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Malignant </a:t>
            </a:r>
            <a:r>
              <a:rPr lang="en-US" b="1" u="sng" dirty="0" err="1" smtClean="0">
                <a:solidFill>
                  <a:srgbClr val="FF0000"/>
                </a:solidFill>
              </a:rPr>
              <a:t>mesenchymal</a:t>
            </a:r>
            <a:r>
              <a:rPr lang="en-US" b="1" u="sng" dirty="0" smtClean="0">
                <a:solidFill>
                  <a:srgbClr val="FF0000"/>
                </a:solidFill>
              </a:rPr>
              <a:t> tumors</a:t>
            </a:r>
          </a:p>
          <a:p>
            <a:pPr algn="l" rtl="0">
              <a:buNone/>
            </a:pPr>
            <a:r>
              <a:rPr lang="en-US" dirty="0" smtClean="0"/>
              <a:t>These are known as sarcomas </a:t>
            </a:r>
            <a:r>
              <a:rPr lang="en-US" i="1" dirty="0" smtClean="0"/>
              <a:t>. They are</a:t>
            </a:r>
          </a:p>
          <a:p>
            <a:pPr algn="l" rtl="0">
              <a:buNone/>
            </a:pPr>
            <a:r>
              <a:rPr lang="en-US" dirty="0" smtClean="0"/>
              <a:t>far less common than carcinomas. </a:t>
            </a:r>
          </a:p>
          <a:p>
            <a:pPr algn="l" rtl="0">
              <a:buNone/>
            </a:pPr>
            <a:r>
              <a:rPr lang="en-US" dirty="0" smtClean="0"/>
              <a:t>Most occur within the deep soft tissue of the limbs and trunk, although some arise within viscera.</a:t>
            </a:r>
          </a:p>
          <a:p>
            <a:pPr algn="l" rtl="0">
              <a:buNone/>
            </a:pPr>
            <a:r>
              <a:rPr lang="en-US" dirty="0" err="1" smtClean="0"/>
              <a:t>Leiomyosarcoma</a:t>
            </a:r>
            <a:r>
              <a:rPr lang="en-US" dirty="0" smtClean="0"/>
              <a:t> ,</a:t>
            </a:r>
            <a:r>
              <a:rPr lang="en-US" dirty="0" err="1" smtClean="0"/>
              <a:t>liposarcoma</a:t>
            </a:r>
            <a:r>
              <a:rPr lang="en-US" dirty="0" smtClean="0"/>
              <a:t> , </a:t>
            </a:r>
            <a:r>
              <a:rPr lang="en-US" dirty="0" err="1" smtClean="0"/>
              <a:t>Rhabdomyosarcoma</a:t>
            </a:r>
            <a:r>
              <a:rPr lang="en-US" dirty="0" smtClean="0"/>
              <a:t>…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iomyosarcoma 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759871" cy="5329237"/>
          </a:xfrm>
          <a:prstGeom prst="rect">
            <a:avLst/>
          </a:prstGeom>
          <a:noFill/>
          <a:ln/>
        </p:spPr>
      </p:pic>
      <p:pic>
        <p:nvPicPr>
          <p:cNvPr id="3" name="Picture 4" descr="liomyosarco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78556" y="4049390"/>
            <a:ext cx="4765444" cy="280861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120680"/>
          </a:xfrm>
        </p:spPr>
        <p:txBody>
          <a:bodyPr/>
          <a:lstStyle/>
          <a:p>
            <a:pPr algn="l" rtl="0"/>
            <a:r>
              <a:rPr lang="en-US" sz="3600" b="1" u="sng" dirty="0" smtClean="0">
                <a:solidFill>
                  <a:srgbClr val="FF0000"/>
                </a:solidFill>
              </a:rPr>
              <a:t>Definition</a:t>
            </a:r>
            <a:r>
              <a:rPr lang="en-US" dirty="0" smtClean="0"/>
              <a:t> </a:t>
            </a:r>
          </a:p>
          <a:p>
            <a:pPr algn="l">
              <a:buNone/>
            </a:pPr>
            <a:r>
              <a:rPr lang="en-US" dirty="0"/>
              <a:t>A </a:t>
            </a:r>
            <a:r>
              <a:rPr lang="en-US" dirty="0" smtClean="0"/>
              <a:t>neoplasm</a:t>
            </a:r>
            <a:r>
              <a:rPr lang="en-US" dirty="0"/>
              <a:t>(</a:t>
            </a:r>
            <a:r>
              <a:rPr lang="en-US" dirty="0" smtClean="0"/>
              <a:t> </a:t>
            </a:r>
            <a:r>
              <a:rPr lang="en-US" dirty="0"/>
              <a:t>new </a:t>
            </a:r>
            <a:r>
              <a:rPr lang="en-US" dirty="0" smtClean="0"/>
              <a:t>growth) </a:t>
            </a:r>
            <a:r>
              <a:rPr lang="en-US" dirty="0"/>
              <a:t>is </a:t>
            </a:r>
            <a:r>
              <a:rPr lang="en-US" dirty="0" smtClean="0"/>
              <a:t> </a:t>
            </a:r>
            <a:r>
              <a:rPr lang="en-US" dirty="0"/>
              <a:t>defined as an</a:t>
            </a:r>
          </a:p>
          <a:p>
            <a:pPr algn="l" rtl="0">
              <a:buNone/>
            </a:pPr>
            <a:r>
              <a:rPr lang="en-US" b="1" dirty="0">
                <a:solidFill>
                  <a:srgbClr val="FF0000"/>
                </a:solidFill>
              </a:rPr>
              <a:t>abnormal mass of tissue</a:t>
            </a:r>
            <a:r>
              <a:rPr lang="en-US" dirty="0"/>
              <a:t>, whose </a:t>
            </a:r>
            <a:r>
              <a:rPr lang="en-US" b="1" dirty="0">
                <a:solidFill>
                  <a:srgbClr val="FF0000"/>
                </a:solidFill>
              </a:rPr>
              <a:t>growth is uncoordinated </a:t>
            </a:r>
            <a:r>
              <a:rPr lang="en-US" b="1" dirty="0" smtClean="0">
                <a:solidFill>
                  <a:srgbClr val="FF0000"/>
                </a:solidFill>
              </a:rPr>
              <a:t>with and </a:t>
            </a:r>
            <a:r>
              <a:rPr lang="en-US" b="1" dirty="0">
                <a:solidFill>
                  <a:srgbClr val="FF0000"/>
                </a:solidFill>
              </a:rPr>
              <a:t>exceeds that of the normal tissues</a:t>
            </a:r>
            <a:r>
              <a:rPr lang="en-US" dirty="0" smtClean="0"/>
              <a:t>.</a:t>
            </a:r>
          </a:p>
          <a:p>
            <a:pPr algn="l" rtl="0">
              <a:buNone/>
            </a:pPr>
            <a:r>
              <a:rPr lang="en-US" dirty="0" smtClean="0"/>
              <a:t>The tumor arise from one clone that undergo genetic changes and uncontrolled proliferation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u="sng" dirty="0" err="1" smtClean="0">
                <a:solidFill>
                  <a:srgbClr val="FF0000"/>
                </a:solidFill>
              </a:rPr>
              <a:t>Tumours</a:t>
            </a:r>
            <a:r>
              <a:rPr lang="en-US" b="1" i="1" u="sng" dirty="0" smtClean="0">
                <a:solidFill>
                  <a:srgbClr val="FF0000"/>
                </a:solidFill>
              </a:rPr>
              <a:t> of </a:t>
            </a:r>
            <a:r>
              <a:rPr lang="en-US" b="1" i="1" u="sng" dirty="0" err="1" smtClean="0">
                <a:solidFill>
                  <a:srgbClr val="FF0000"/>
                </a:solidFill>
              </a:rPr>
              <a:t>Haemopoietic</a:t>
            </a:r>
            <a:r>
              <a:rPr lang="en-US" b="1" i="1" u="sng" dirty="0" smtClean="0">
                <a:solidFill>
                  <a:srgbClr val="FF0000"/>
                </a:solidFill>
              </a:rPr>
              <a:t> and Lymphoid Tissues</a:t>
            </a:r>
          </a:p>
          <a:p>
            <a:pPr algn="l" rtl="0">
              <a:buNone/>
            </a:pPr>
            <a:r>
              <a:rPr lang="en-US" dirty="0" smtClean="0"/>
              <a:t>Tumors that arise from stem cells  of white blood cells in the bone marrow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leukemia</a:t>
            </a:r>
          </a:p>
          <a:p>
            <a:pPr algn="l" rtl="0">
              <a:buNone/>
            </a:pPr>
            <a:endParaRPr lang="en-US" i="1" dirty="0" smtClean="0"/>
          </a:p>
          <a:p>
            <a:pPr algn="l" rtl="0">
              <a:buNone/>
            </a:pPr>
            <a:r>
              <a:rPr lang="en-US" dirty="0" smtClean="0"/>
              <a:t> malignant solid </a:t>
            </a:r>
            <a:r>
              <a:rPr lang="en-US" dirty="0" err="1" smtClean="0"/>
              <a:t>tumours</a:t>
            </a:r>
            <a:r>
              <a:rPr lang="en-US" dirty="0" smtClean="0"/>
              <a:t> of lymphocytic origin, most of which arise in lymph nodes, spleen, thymus or bone  marrow                       </a:t>
            </a:r>
            <a:r>
              <a:rPr lang="en-US" b="1" dirty="0" smtClean="0">
                <a:solidFill>
                  <a:srgbClr val="FF0000"/>
                </a:solidFill>
              </a:rPr>
              <a:t>Lymphomas</a:t>
            </a:r>
          </a:p>
          <a:p>
            <a:pPr algn="l" rtl="0">
              <a:buNone/>
            </a:pPr>
            <a:endParaRPr lang="en-US" i="1" dirty="0" smtClean="0"/>
          </a:p>
        </p:txBody>
      </p:sp>
      <p:sp>
        <p:nvSpPr>
          <p:cNvPr id="4" name="سهم مسنن إلى اليمين 3"/>
          <p:cNvSpPr/>
          <p:nvPr/>
        </p:nvSpPr>
        <p:spPr>
          <a:xfrm>
            <a:off x="3923928" y="1124744"/>
            <a:ext cx="2664296" cy="64807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5" name="سهم مسنن إلى اليمين 4"/>
          <p:cNvSpPr/>
          <p:nvPr/>
        </p:nvSpPr>
        <p:spPr>
          <a:xfrm>
            <a:off x="2843808" y="3284984"/>
            <a:ext cx="1800200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Tumors with mixed differentiation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mixed tumors: e.g. </a:t>
            </a:r>
            <a:r>
              <a:rPr lang="en-US" sz="2400" dirty="0" err="1" smtClean="0"/>
              <a:t>pleomorphic</a:t>
            </a:r>
            <a:r>
              <a:rPr lang="en-US" sz="2400" dirty="0" smtClean="0"/>
              <a:t> adenoma of salivary gland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None/>
              <a:defRPr/>
            </a:pPr>
            <a:r>
              <a:rPr lang="en-US" sz="2800" b="1" u="sng" dirty="0" err="1" smtClean="0">
                <a:solidFill>
                  <a:srgbClr val="FF0000"/>
                </a:solidFill>
              </a:rPr>
              <a:t>Teratoma</a:t>
            </a:r>
            <a:endParaRPr lang="en-US" sz="2800" b="1" u="sng" dirty="0" smtClean="0">
              <a:solidFill>
                <a:srgbClr val="FF0000"/>
              </a:solidFill>
            </a:endParaRP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tumor comprised of cells from more than one germ layer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arise from </a:t>
            </a:r>
            <a:r>
              <a:rPr lang="en-US" sz="2400" dirty="0" err="1" smtClean="0"/>
              <a:t>totipotent</a:t>
            </a:r>
            <a:r>
              <a:rPr lang="en-US" sz="2400" dirty="0" smtClean="0"/>
              <a:t> cells (usually gonads)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benign cystic </a:t>
            </a:r>
            <a:r>
              <a:rPr lang="en-US" sz="2400" dirty="0" err="1" smtClean="0"/>
              <a:t>teratoma</a:t>
            </a:r>
            <a:r>
              <a:rPr lang="en-US" sz="2400" dirty="0" smtClean="0"/>
              <a:t> of ovary is the most common </a:t>
            </a:r>
            <a:r>
              <a:rPr lang="en-US" sz="2400" dirty="0" err="1" smtClean="0"/>
              <a:t>teratoma</a:t>
            </a: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Aberrant differentiation (not true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neoplasms</a:t>
            </a:r>
            <a:r>
              <a:rPr lang="en-US" sz="2800" b="1" u="sng" dirty="0" smtClean="0">
                <a:solidFill>
                  <a:srgbClr val="FF0000"/>
                </a:solidFill>
              </a:rPr>
              <a:t>)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err="1" smtClean="0"/>
              <a:t>Hamartoma</a:t>
            </a:r>
            <a:r>
              <a:rPr lang="en-US" sz="2400" dirty="0" smtClean="0"/>
              <a:t>: disorganized mass of tissue whose cell types are </a:t>
            </a:r>
            <a:r>
              <a:rPr lang="en-US" sz="2400" dirty="0" err="1" smtClean="0"/>
              <a:t>indiginous</a:t>
            </a:r>
            <a:r>
              <a:rPr lang="en-US" sz="2400" dirty="0" smtClean="0"/>
              <a:t> to the site of the lesion, e.g., lung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err="1" smtClean="0"/>
              <a:t>Choriostoma</a:t>
            </a:r>
            <a:r>
              <a:rPr lang="en-US" sz="2400" dirty="0" smtClean="0"/>
              <a:t>: ectopic focus of normal tissue (heterotopia), e.g., pancreas, </a:t>
            </a:r>
          </a:p>
          <a:p>
            <a:pPr algn="l" rtl="0" eaLnBrk="1" hangingPunct="1">
              <a:lnSpc>
                <a:spcPct val="80000"/>
              </a:lnSpc>
              <a:buNone/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Misnomers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err="1" smtClean="0"/>
              <a:t>hepatoma</a:t>
            </a:r>
            <a:r>
              <a:rPr lang="en-US" sz="2400" dirty="0" smtClean="0"/>
              <a:t>: malignant liver tumor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melanoma: malignant skin tumor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err="1" smtClean="0"/>
              <a:t>seminoma</a:t>
            </a:r>
            <a:r>
              <a:rPr lang="en-US" sz="2400" dirty="0" smtClean="0"/>
              <a:t>: malignant testicular tumor</a:t>
            </a:r>
          </a:p>
          <a:p>
            <a:pPr lvl="1" algn="l" rtl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>lymphoma: malignant tumor of lymphocytes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/>
          <p:nvPr/>
        </p:nvSpPr>
        <p:spPr>
          <a:xfrm>
            <a:off x="395536" y="404664"/>
            <a:ext cx="84249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 smtClean="0"/>
              <a:t>Differences between  benign &amp;malignant  tumor</a:t>
            </a:r>
            <a:endParaRPr lang="ar-IQ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 algn="ctr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SPREAD OF MALIGNANT TUMOURS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Forms of </a:t>
            </a:r>
            <a:r>
              <a:rPr lang="en-US" dirty="0" err="1" smtClean="0"/>
              <a:t>tumour</a:t>
            </a:r>
            <a:r>
              <a:rPr lang="en-US" dirty="0" smtClean="0"/>
              <a:t> spread include:</a:t>
            </a:r>
          </a:p>
          <a:p>
            <a:pPr algn="l" rtl="0">
              <a:buNone/>
            </a:pPr>
            <a:r>
              <a:rPr lang="en-US" dirty="0" smtClean="0"/>
              <a:t>• local spread</a:t>
            </a:r>
          </a:p>
          <a:p>
            <a:pPr algn="l" rtl="0">
              <a:buNone/>
            </a:pPr>
            <a:r>
              <a:rPr lang="en-US" dirty="0" smtClean="0"/>
              <a:t>• lymphatic spread</a:t>
            </a:r>
          </a:p>
          <a:p>
            <a:pPr algn="l" rtl="0">
              <a:buNone/>
            </a:pPr>
            <a:r>
              <a:rPr lang="en-US" dirty="0" smtClean="0"/>
              <a:t>• blood (</a:t>
            </a:r>
            <a:r>
              <a:rPr lang="en-US" dirty="0" err="1" smtClean="0"/>
              <a:t>haematogenous</a:t>
            </a:r>
            <a:r>
              <a:rPr lang="en-US" dirty="0" smtClean="0"/>
              <a:t> spread)</a:t>
            </a:r>
          </a:p>
          <a:p>
            <a:pPr algn="l" rtl="0"/>
            <a:r>
              <a:rPr lang="en-US" dirty="0" err="1" smtClean="0"/>
              <a:t>transcoelomic</a:t>
            </a:r>
            <a:r>
              <a:rPr lang="en-US" dirty="0" smtClean="0"/>
              <a:t> spread</a:t>
            </a:r>
          </a:p>
          <a:p>
            <a:pPr algn="l" rtl="0">
              <a:buNone/>
            </a:pPr>
            <a:r>
              <a:rPr lang="en-US" dirty="0" smtClean="0"/>
              <a:t>• intraepithelial spread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Local Spread</a:t>
            </a:r>
          </a:p>
          <a:p>
            <a:pPr algn="l" rtl="0">
              <a:buNone/>
            </a:pPr>
            <a:r>
              <a:rPr lang="en-US" dirty="0" smtClean="0"/>
              <a:t>Malignant cells have the ability to emerge themselves between adjacent normal cells and invade the surrounding tissues ( first loose connective tissue).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For epithelial tumors the first step should break the basement membrane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77186"/>
            <a:ext cx="9143999" cy="693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Lymphatic Spread</a:t>
            </a:r>
          </a:p>
          <a:p>
            <a:pPr algn="l" rtl="0">
              <a:buNone/>
            </a:pPr>
            <a:r>
              <a:rPr lang="en-US" dirty="0" smtClean="0"/>
              <a:t>This is the principal mode by which carcinomas spread.</a:t>
            </a:r>
          </a:p>
          <a:p>
            <a:pPr algn="l" rtl="0">
              <a:buNone/>
            </a:pPr>
            <a:r>
              <a:rPr lang="en-US" dirty="0" smtClean="0"/>
              <a:t>    </a:t>
            </a:r>
          </a:p>
          <a:p>
            <a:pPr algn="l" rtl="0">
              <a:buNone/>
            </a:pPr>
            <a:r>
              <a:rPr lang="en-US" dirty="0" smtClean="0"/>
              <a:t>   The very thin walls of </a:t>
            </a:r>
            <a:r>
              <a:rPr lang="en-US" dirty="0" err="1" smtClean="0"/>
              <a:t>lymphatics</a:t>
            </a:r>
            <a:r>
              <a:rPr lang="en-US" dirty="0" smtClean="0"/>
              <a:t> are readily penetrated by  </a:t>
            </a:r>
            <a:r>
              <a:rPr lang="en-US" dirty="0" err="1" smtClean="0"/>
              <a:t>tumour</a:t>
            </a:r>
            <a:r>
              <a:rPr lang="en-US" dirty="0" smtClean="0"/>
              <a:t> cell , which is carried along in the lymph to the first lymph node in the lymph node chain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1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6858000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/>
              <a:t>                   Classification </a:t>
            </a:r>
            <a:r>
              <a:rPr lang="en-US" dirty="0"/>
              <a:t>of </a:t>
            </a:r>
            <a:r>
              <a:rPr lang="en-US" dirty="0" err="1"/>
              <a:t>Tumours</a:t>
            </a:r>
            <a:endParaRPr lang="ar-IQ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572000" y="692696"/>
            <a:ext cx="1296144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H="1">
            <a:off x="3131840" y="764704"/>
            <a:ext cx="136815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مستدير الزوايا 8"/>
          <p:cNvSpPr/>
          <p:nvPr/>
        </p:nvSpPr>
        <p:spPr>
          <a:xfrm>
            <a:off x="1331640" y="2060848"/>
            <a:ext cx="2376264" cy="12961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Benign </a:t>
            </a:r>
            <a:endParaRPr lang="ar-SA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ar-IQ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076056" y="2132856"/>
            <a:ext cx="2880320" cy="12241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2" name="مستطيل 11"/>
          <p:cNvSpPr/>
          <p:nvPr/>
        </p:nvSpPr>
        <p:spPr>
          <a:xfrm>
            <a:off x="5292080" y="2204864"/>
            <a:ext cx="25922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Malignant</a:t>
            </a:r>
            <a:endParaRPr lang="ar-S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cxnSp>
        <p:nvCxnSpPr>
          <p:cNvPr id="23" name="رابط كسهم مستقيم 22"/>
          <p:cNvCxnSpPr/>
          <p:nvPr/>
        </p:nvCxnSpPr>
        <p:spPr>
          <a:xfrm flipH="1">
            <a:off x="1907704" y="3573016"/>
            <a:ext cx="57606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>
            <a:off x="2627784" y="3645024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 flipH="1">
            <a:off x="5724128" y="3501008"/>
            <a:ext cx="36004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>
            <a:off x="6228184" y="3573016"/>
            <a:ext cx="72008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ربع نص 31"/>
          <p:cNvSpPr txBox="1"/>
          <p:nvPr/>
        </p:nvSpPr>
        <p:spPr>
          <a:xfrm>
            <a:off x="611560" y="4653136"/>
            <a:ext cx="15121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Epithelia</a:t>
            </a:r>
            <a:r>
              <a:rPr lang="en-US" dirty="0" smtClean="0"/>
              <a:t>l </a:t>
            </a:r>
            <a:endParaRPr lang="ar-IQ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2339752" y="4509120"/>
            <a:ext cx="21602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err="1" smtClean="0"/>
              <a:t>Mesenchyma</a:t>
            </a:r>
            <a:r>
              <a:rPr lang="en-US" sz="2000" dirty="0" err="1" smtClean="0"/>
              <a:t>l</a:t>
            </a:r>
            <a:endParaRPr lang="ar-IQ" sz="20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4644008" y="4437112"/>
            <a:ext cx="151216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/>
              <a:t>Epithelial</a:t>
            </a:r>
            <a:endParaRPr lang="ar-IQ" sz="2000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6372200" y="4365104"/>
            <a:ext cx="20162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err="1" smtClean="0"/>
              <a:t>Mesenchymal</a:t>
            </a:r>
            <a:endParaRPr lang="ar-IQ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EO0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764704"/>
            <a:ext cx="8280400" cy="496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Blood (</a:t>
            </a:r>
            <a:r>
              <a:rPr lang="en-US" b="1" i="1" dirty="0" err="1" smtClean="0">
                <a:solidFill>
                  <a:srgbClr val="FF0000"/>
                </a:solidFill>
              </a:rPr>
              <a:t>Haematogenous</a:t>
            </a:r>
            <a:r>
              <a:rPr lang="en-US" b="1" i="1" dirty="0" smtClean="0">
                <a:solidFill>
                  <a:srgbClr val="FF0000"/>
                </a:solidFill>
              </a:rPr>
              <a:t>) Spread</a:t>
            </a:r>
          </a:p>
          <a:p>
            <a:pPr algn="l" rtl="0">
              <a:buNone/>
            </a:pPr>
            <a:r>
              <a:rPr lang="en-US" dirty="0" err="1" smtClean="0"/>
              <a:t>Tumour</a:t>
            </a:r>
            <a:r>
              <a:rPr lang="en-US" dirty="0" smtClean="0"/>
              <a:t> cells are  able to invade thin walled veins and grow along the venous system or </a:t>
            </a:r>
            <a:r>
              <a:rPr lang="en-US" dirty="0" err="1" smtClean="0"/>
              <a:t>embolize</a:t>
            </a:r>
            <a:r>
              <a:rPr lang="en-US" dirty="0" smtClean="0"/>
              <a:t> into  the blood  stream.</a:t>
            </a:r>
          </a:p>
          <a:p>
            <a:pPr algn="l" rtl="0">
              <a:buNone/>
            </a:pPr>
            <a:r>
              <a:rPr lang="en-US" dirty="0" smtClean="0"/>
              <a:t>The site of initial metastasis (first-pass organ)</a:t>
            </a:r>
          </a:p>
          <a:p>
            <a:pPr algn="l" rtl="0">
              <a:buNone/>
            </a:pPr>
            <a:r>
              <a:rPr lang="en-US" dirty="0" smtClean="0"/>
              <a:t>depends on the venous drainage of the location of the</a:t>
            </a:r>
          </a:p>
          <a:p>
            <a:pPr algn="l" rtl="0">
              <a:buNone/>
            </a:pPr>
            <a:r>
              <a:rPr lang="en-US" dirty="0" err="1" smtClean="0"/>
              <a:t>tumour</a:t>
            </a:r>
            <a:r>
              <a:rPr lang="en-US" dirty="0" smtClean="0"/>
              <a:t>.</a:t>
            </a: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/>
              <a:t>Lung , liver and brain are the main organs of </a:t>
            </a:r>
            <a:r>
              <a:rPr lang="en-US" dirty="0" err="1" smtClean="0"/>
              <a:t>hematogenous</a:t>
            </a:r>
            <a:r>
              <a:rPr lang="en-US" dirty="0" smtClean="0"/>
              <a:t> spread for cancers.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Blood  spread is main way for  Sarcoma  and later for carcinoma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em sprea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548680"/>
            <a:ext cx="8243887" cy="5184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LIVER0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692696"/>
            <a:ext cx="8280400" cy="5111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dirty="0" err="1" smtClean="0">
                <a:solidFill>
                  <a:srgbClr val="FF0000"/>
                </a:solidFill>
              </a:rPr>
              <a:t>Transcoelomic</a:t>
            </a:r>
            <a:r>
              <a:rPr lang="en-US" b="1" i="1" dirty="0" smtClean="0">
                <a:solidFill>
                  <a:srgbClr val="FF0000"/>
                </a:solidFill>
              </a:rPr>
              <a:t> Spread</a:t>
            </a:r>
          </a:p>
          <a:p>
            <a:pPr algn="l" rtl="0">
              <a:buNone/>
            </a:pPr>
            <a:endParaRPr lang="en-US" b="1" i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It means </a:t>
            </a:r>
            <a:r>
              <a:rPr lang="en-US" dirty="0" smtClean="0"/>
              <a:t>spread across body cavities, the</a:t>
            </a:r>
          </a:p>
          <a:p>
            <a:pPr algn="l" rtl="0">
              <a:buNone/>
            </a:pPr>
            <a:r>
              <a:rPr lang="en-US" dirty="0" smtClean="0"/>
              <a:t>peritoneal, pleural and pericardial spaces.</a:t>
            </a:r>
          </a:p>
          <a:p>
            <a:pPr algn="l" rtl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b="1" u="sng" dirty="0" err="1" smtClean="0">
                <a:solidFill>
                  <a:srgbClr val="FF0000"/>
                </a:solidFill>
              </a:rPr>
              <a:t>e.g</a:t>
            </a:r>
            <a:r>
              <a:rPr lang="en-US" dirty="0" smtClean="0"/>
              <a:t>: Gastric  carcinoma can spread in a similar fashion, to involve the peritoneal cavity, often seeding in the ovaries. known as </a:t>
            </a:r>
            <a:r>
              <a:rPr lang="en-US" dirty="0" err="1" smtClean="0"/>
              <a:t>Krukenberg’s</a:t>
            </a:r>
            <a:r>
              <a:rPr lang="en-US" dirty="0" smtClean="0"/>
              <a:t> </a:t>
            </a:r>
            <a:r>
              <a:rPr lang="en-US" dirty="0" err="1" smtClean="0"/>
              <a:t>tumours</a:t>
            </a:r>
            <a:endParaRPr lang="en-US" dirty="0" smtClean="0"/>
          </a:p>
          <a:p>
            <a:pPr algn="l" rtl="0">
              <a:buNone/>
            </a:pPr>
            <a:endParaRPr lang="ar-IQ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16" y="620688"/>
            <a:ext cx="8801283" cy="58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192688"/>
          </a:xfrm>
        </p:spPr>
        <p:txBody>
          <a:bodyPr/>
          <a:lstStyle/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Intraepithelial Spread</a:t>
            </a:r>
          </a:p>
          <a:p>
            <a:pPr algn="l" rtl="0">
              <a:buNone/>
            </a:pPr>
            <a:r>
              <a:rPr lang="en-US" dirty="0" smtClean="0"/>
              <a:t>This is the process by which </a:t>
            </a:r>
            <a:r>
              <a:rPr lang="en-US" dirty="0" err="1" smtClean="0"/>
              <a:t>tumour</a:t>
            </a:r>
            <a:r>
              <a:rPr lang="en-US" dirty="0" smtClean="0"/>
              <a:t> cells can infiltrate between the cells of a normal epithelium, without invading the underlying </a:t>
            </a:r>
            <a:r>
              <a:rPr lang="en-US" smtClean="0"/>
              <a:t>stroma.</a:t>
            </a:r>
            <a:endParaRPr lang="en-US" dirty="0" smtClean="0"/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It is best seen in Paget’s disease of the nipple in which  the cells of </a:t>
            </a:r>
            <a:r>
              <a:rPr lang="en-US" dirty="0" err="1" smtClean="0"/>
              <a:t>ductal</a:t>
            </a:r>
            <a:r>
              <a:rPr lang="en-US" dirty="0" smtClean="0"/>
              <a:t> carcinoma  in situ of breast  grow into the nipple skin giving an appearance resembling eczema.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73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MECHANISMS OF TUMOUR SPREAD</a:t>
            </a:r>
          </a:p>
          <a:p>
            <a:pPr algn="l" rtl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algn="ctr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I/  Direct Spread and Invasiveness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algn="ctr" rtl="0">
              <a:buNone/>
            </a:pPr>
            <a:endParaRPr lang="ar-IQ" b="1" u="sng" dirty="0">
              <a:solidFill>
                <a:srgbClr val="FF0000"/>
              </a:solidFill>
            </a:endParaRPr>
          </a:p>
        </p:txBody>
      </p:sp>
      <p:sp>
        <p:nvSpPr>
          <p:cNvPr id="6" name="سهم منحني إلى اليمين 5"/>
          <p:cNvSpPr/>
          <p:nvPr/>
        </p:nvSpPr>
        <p:spPr>
          <a:xfrm>
            <a:off x="1403648" y="1988840"/>
            <a:ext cx="792088" cy="2088232"/>
          </a:xfrm>
          <a:prstGeom prst="curvedRightArrow">
            <a:avLst>
              <a:gd name="adj1" fmla="val 25396"/>
              <a:gd name="adj2" fmla="val 50000"/>
              <a:gd name="adj3" fmla="val 48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tx1"/>
              </a:solidFill>
            </a:endParaRPr>
          </a:p>
        </p:txBody>
      </p:sp>
      <p:sp>
        <p:nvSpPr>
          <p:cNvPr id="8" name="سهم منحني إلى اليمين 7"/>
          <p:cNvSpPr/>
          <p:nvPr/>
        </p:nvSpPr>
        <p:spPr>
          <a:xfrm>
            <a:off x="3491880" y="2204864"/>
            <a:ext cx="864096" cy="1440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tx1"/>
              </a:solidFill>
            </a:endParaRPr>
          </a:p>
        </p:txBody>
      </p:sp>
      <p:sp>
        <p:nvSpPr>
          <p:cNvPr id="9" name="سهم منحني إلى اليمين 8"/>
          <p:cNvSpPr/>
          <p:nvPr/>
        </p:nvSpPr>
        <p:spPr>
          <a:xfrm>
            <a:off x="5652120" y="2060848"/>
            <a:ext cx="792088" cy="1440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tx1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0" y="4293096"/>
            <a:ext cx="26277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i="1" dirty="0" smtClean="0">
                <a:solidFill>
                  <a:srgbClr val="FF0000"/>
                </a:solidFill>
              </a:rPr>
              <a:t>Reduction in Cell: Cell Adhesion</a:t>
            </a:r>
          </a:p>
          <a:p>
            <a:pPr algn="ctr" rtl="0"/>
            <a:r>
              <a:rPr lang="en-US" sz="2400" i="1" dirty="0" smtClean="0"/>
              <a:t>(low production of c-</a:t>
            </a:r>
            <a:r>
              <a:rPr lang="en-US" sz="2400" i="1" dirty="0" err="1" smtClean="0"/>
              <a:t>cadherin</a:t>
            </a:r>
            <a:r>
              <a:rPr lang="en-US" sz="2400" i="1" dirty="0" smtClean="0"/>
              <a:t> by malignant  cells</a:t>
            </a:r>
            <a:endParaRPr lang="ar-IQ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627784" y="3995678"/>
            <a:ext cx="288032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i="1" dirty="0" smtClean="0">
                <a:solidFill>
                  <a:srgbClr val="FF0000"/>
                </a:solidFill>
              </a:rPr>
              <a:t>Invasion of Basement Membrane and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Stroma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ctr" rtl="0"/>
            <a:r>
              <a:rPr lang="en-US" sz="2000" b="1" i="1" dirty="0" smtClean="0">
                <a:solidFill>
                  <a:srgbClr val="FF0000"/>
                </a:solidFill>
              </a:rPr>
              <a:t>1</a:t>
            </a:r>
            <a:r>
              <a:rPr lang="en-US" sz="2000" i="1" dirty="0" smtClean="0"/>
              <a:t>.cancer cells have altered </a:t>
            </a:r>
            <a:r>
              <a:rPr lang="en-US" sz="2000" i="1" dirty="0" err="1" smtClean="0"/>
              <a:t>integrin</a:t>
            </a:r>
            <a:r>
              <a:rPr lang="en-US" sz="2000" i="1" dirty="0" smtClean="0"/>
              <a:t> molecule expression</a:t>
            </a:r>
          </a:p>
          <a:p>
            <a:pPr algn="ctr" rtl="0"/>
            <a:r>
              <a:rPr lang="en-US" sz="2000" b="1" i="1" dirty="0" smtClean="0">
                <a:solidFill>
                  <a:srgbClr val="FF0000"/>
                </a:solidFill>
              </a:rPr>
              <a:t>2.</a:t>
            </a:r>
            <a:r>
              <a:rPr lang="en-US" sz="2000" i="1" dirty="0" smtClean="0"/>
              <a:t> production of </a:t>
            </a:r>
            <a:r>
              <a:rPr lang="en-US" sz="2000" i="1" dirty="0" err="1" smtClean="0"/>
              <a:t>proteolytic</a:t>
            </a:r>
            <a:r>
              <a:rPr lang="en-US" sz="2000" i="1" dirty="0" smtClean="0"/>
              <a:t> enzymes by cancer </a:t>
            </a:r>
          </a:p>
          <a:p>
            <a:pPr algn="ctr" rtl="0"/>
            <a:endParaRPr lang="ar-IQ" sz="2000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5508104" y="3789040"/>
            <a:ext cx="3635896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</a:rPr>
              <a:t>Tumour</a:t>
            </a:r>
            <a:r>
              <a:rPr lang="en-US" sz="2000" b="1" i="1" dirty="0" smtClean="0">
                <a:solidFill>
                  <a:srgbClr val="FF0000"/>
                </a:solidFill>
              </a:rPr>
              <a:t> Cell Motility</a:t>
            </a:r>
          </a:p>
          <a:p>
            <a:pPr algn="l" rtl="0"/>
            <a:r>
              <a:rPr lang="en-US" dirty="0" smtClean="0"/>
              <a:t>The cells extrude pseudopodia at the front   and   attach to </a:t>
            </a:r>
            <a:r>
              <a:rPr lang="en-US" dirty="0" err="1" smtClean="0"/>
              <a:t>stromal</a:t>
            </a:r>
            <a:r>
              <a:rPr lang="en-US" dirty="0" smtClean="0"/>
              <a:t> proteins</a:t>
            </a:r>
          </a:p>
          <a:p>
            <a:pPr algn="l" rtl="0"/>
            <a:r>
              <a:rPr lang="en-US" dirty="0" smtClean="0"/>
              <a:t>(cytoskeleton)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Benign Epithelial tumors</a:t>
            </a:r>
          </a:p>
          <a:p>
            <a:pPr algn="l" rtl="0">
              <a:buNone/>
            </a:pPr>
            <a:r>
              <a:rPr lang="en-US" dirty="0" smtClean="0"/>
              <a:t>Tumor arising from covering epithelia called </a:t>
            </a:r>
            <a:r>
              <a:rPr lang="en-US" b="1" dirty="0" err="1" smtClean="0">
                <a:solidFill>
                  <a:srgbClr val="FF0000"/>
                </a:solidFill>
              </a:rPr>
              <a:t>papilloma</a:t>
            </a:r>
            <a:r>
              <a:rPr lang="en-US" dirty="0" smtClean="0"/>
              <a:t> like squamous </a:t>
            </a:r>
            <a:r>
              <a:rPr lang="en-US" dirty="0" err="1" smtClean="0"/>
              <a:t>papilloma</a:t>
            </a:r>
            <a:r>
              <a:rPr lang="en-US" dirty="0" smtClean="0"/>
              <a:t> arising from tissue that lined by stratified squamous epithelium like skin, esophagus….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Or  glandular epithelia called </a:t>
            </a:r>
            <a:r>
              <a:rPr lang="en-US" b="1" dirty="0" smtClean="0">
                <a:solidFill>
                  <a:srgbClr val="FF0000"/>
                </a:solidFill>
              </a:rPr>
              <a:t>adenoma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like thyroid or breast adenoma….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 </a:t>
            </a:r>
          </a:p>
          <a:p>
            <a:pPr algn="l" rtl="0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II/  Angiogenesis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 smtClean="0"/>
              <a:t>(New blood vessels formation occur normally during tissue healing and chronic inflammation)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 smtClean="0"/>
              <a:t>In recent years they found it is important step in tumor growth and metastasis , which involve:</a:t>
            </a:r>
          </a:p>
          <a:p>
            <a:pPr algn="l" rtl="0">
              <a:buFont typeface="Courier New" pitchFamily="49" charset="0"/>
              <a:buChar char="o"/>
            </a:pPr>
            <a:r>
              <a:rPr lang="en-US" sz="2800" dirty="0" err="1" smtClean="0"/>
              <a:t>proteolytic</a:t>
            </a:r>
            <a:r>
              <a:rPr lang="en-US" sz="2800" dirty="0" smtClean="0"/>
              <a:t> digestion of basement membrane by </a:t>
            </a:r>
            <a:r>
              <a:rPr lang="en-US" sz="2800" dirty="0" err="1" smtClean="0"/>
              <a:t>plasminogen</a:t>
            </a:r>
            <a:r>
              <a:rPr lang="en-US" sz="2800" dirty="0" smtClean="0"/>
              <a:t>  activators and matrix </a:t>
            </a:r>
            <a:r>
              <a:rPr lang="en-US" sz="2800" dirty="0" err="1" smtClean="0"/>
              <a:t>metalloproteinases</a:t>
            </a:r>
            <a:endParaRPr lang="en-US" sz="2800" dirty="0" smtClean="0"/>
          </a:p>
          <a:p>
            <a:pPr algn="l" rtl="0">
              <a:buNone/>
            </a:pPr>
            <a:endParaRPr lang="en-US" sz="2800" dirty="0" smtClean="0"/>
          </a:p>
          <a:p>
            <a:pPr algn="l" rtl="0">
              <a:buFont typeface="Courier New" pitchFamily="49" charset="0"/>
              <a:buChar char="o"/>
            </a:pPr>
            <a:r>
              <a:rPr lang="en-US" sz="2800" dirty="0" smtClean="0"/>
              <a:t>migration of endothelial cells, initially as a solid cord</a:t>
            </a:r>
          </a:p>
          <a:p>
            <a:pPr algn="l" rtl="0">
              <a:buFont typeface="Courier New" pitchFamily="49" charset="0"/>
              <a:buChar char="o"/>
            </a:pPr>
            <a:endParaRPr lang="en-US" sz="2800" dirty="0" smtClean="0"/>
          </a:p>
          <a:p>
            <a:pPr algn="l" rtl="0">
              <a:buFont typeface="Courier New" pitchFamily="49" charset="0"/>
              <a:buChar char="o"/>
            </a:pPr>
            <a:r>
              <a:rPr lang="en-US" sz="2800" dirty="0" smtClean="0"/>
              <a:t>proliferation of endothelial cells</a:t>
            </a:r>
          </a:p>
          <a:p>
            <a:pPr algn="l" rtl="0">
              <a:buNone/>
            </a:pPr>
            <a:endParaRPr lang="en-US" sz="2800" dirty="0" smtClean="0"/>
          </a:p>
          <a:p>
            <a:pPr algn="l" rtl="0">
              <a:buNone/>
            </a:pPr>
            <a:r>
              <a:rPr lang="en-US" sz="2800" dirty="0" smtClean="0"/>
              <a:t>● organization of the cords of endothelial cells into new blood vessels with lumen</a:t>
            </a:r>
            <a:r>
              <a:rPr lang="en-US" dirty="0" smtClean="0"/>
              <a:t>s.</a:t>
            </a:r>
            <a:endParaRPr lang="ar-IQ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5721499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III /  vascular Invasion</a:t>
            </a:r>
          </a:p>
          <a:p>
            <a:pPr algn="l" rtl="0">
              <a:buNone/>
            </a:pPr>
            <a:r>
              <a:rPr lang="en-US" sz="2800" dirty="0" smtClean="0"/>
              <a:t>The thin walls and poorly formed basement membranes of newly formed blood vessels allow the tumor cells to  penetrate. </a:t>
            </a:r>
          </a:p>
          <a:p>
            <a:pPr algn="l" rtl="0">
              <a:buNone/>
            </a:pPr>
            <a:endParaRPr lang="en-US" sz="2800" dirty="0" smtClean="0"/>
          </a:p>
          <a:p>
            <a:pPr algn="l" rtl="0">
              <a:buNone/>
            </a:pPr>
            <a:r>
              <a:rPr lang="en-US" sz="2800" dirty="0" smtClean="0"/>
              <a:t>Once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cells are free within the lumen of the blood vessel they are carried into the circulation and lodge in a capillary bed.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5832648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IV/ Establishment of a New Colony</a:t>
            </a: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dirty="0" smtClean="0"/>
              <a:t>This involves cell proliferation and the development of a </a:t>
            </a:r>
            <a:r>
              <a:rPr lang="en-US" dirty="0" err="1" smtClean="0"/>
              <a:t>tumour</a:t>
            </a:r>
            <a:r>
              <a:rPr lang="en-US" dirty="0" smtClean="0"/>
              <a:t> blood supply by stimulation of angiogenesis as previously described.</a:t>
            </a:r>
            <a:endParaRPr lang="ar-IQ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TRANSFORMATION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GROWTH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BM INVASION</a:t>
            </a:r>
            <a:r>
              <a:rPr lang="en-US" sz="4000" dirty="0" smtClean="0">
                <a:sym typeface="Wingdings" pitchFamily="2" charset="2"/>
              </a:rPr>
              <a:t></a:t>
            </a:r>
            <a:br>
              <a:rPr lang="en-US" sz="4000" dirty="0" smtClean="0">
                <a:sym typeface="Wingdings" pitchFamily="2" charset="2"/>
              </a:rPr>
            </a:br>
            <a:r>
              <a:rPr lang="en-US" sz="4000" dirty="0" smtClean="0">
                <a:sym typeface="Wingdings" pitchFamily="2" charset="2"/>
              </a:rPr>
              <a:t>ANGIOGENESIS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INTRAVASATION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EMBOLIZATION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ADHESION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EXTRAVASATION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METASTATIC </a:t>
            </a:r>
            <a:r>
              <a:rPr lang="en-US" sz="3200" dirty="0" err="1" smtClean="0"/>
              <a:t>GROWTH</a:t>
            </a:r>
            <a:r>
              <a:rPr lang="en-US" sz="3200" dirty="0" err="1" smtClean="0">
                <a:sym typeface="Wingdings" pitchFamily="2" charset="2"/>
              </a:rPr>
              <a:t>etc</a:t>
            </a:r>
            <a:r>
              <a:rPr lang="en-US" sz="3200" dirty="0" smtClean="0">
                <a:sym typeface="Wingdings" pitchFamily="2" charset="2"/>
              </a:rPr>
              <a:t>.</a:t>
            </a:r>
            <a:endParaRPr lang="en-US" sz="4000" dirty="0"/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41910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488" y="381000"/>
            <a:ext cx="41005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41910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038600"/>
            <a:ext cx="41148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Right Arrow 8"/>
          <p:cNvSpPr>
            <a:spLocks noChangeArrowheads="1"/>
          </p:cNvSpPr>
          <p:nvPr/>
        </p:nvSpPr>
        <p:spPr bwMode="auto">
          <a:xfrm>
            <a:off x="4267200" y="16764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IQ">
              <a:solidFill>
                <a:srgbClr val="FFFF00"/>
              </a:solidFill>
            </a:endParaRPr>
          </a:p>
        </p:txBody>
      </p:sp>
      <p:sp>
        <p:nvSpPr>
          <p:cNvPr id="73735" name="Right Arrow 9"/>
          <p:cNvSpPr>
            <a:spLocks noChangeArrowheads="1"/>
          </p:cNvSpPr>
          <p:nvPr/>
        </p:nvSpPr>
        <p:spPr bwMode="auto">
          <a:xfrm>
            <a:off x="4267200" y="4953000"/>
            <a:ext cx="6858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IQ"/>
          </a:p>
        </p:txBody>
      </p:sp>
      <p:sp>
        <p:nvSpPr>
          <p:cNvPr id="15" name="Bent-Up Arrow 14"/>
          <p:cNvSpPr/>
          <p:nvPr/>
        </p:nvSpPr>
        <p:spPr bwMode="auto">
          <a:xfrm rot="10800000">
            <a:off x="1447800" y="3352800"/>
            <a:ext cx="3962400" cy="6096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3737" name="Down Arrow 16"/>
          <p:cNvSpPr>
            <a:spLocks noChangeArrowheads="1"/>
          </p:cNvSpPr>
          <p:nvPr/>
        </p:nvSpPr>
        <p:spPr bwMode="auto">
          <a:xfrm>
            <a:off x="5334000" y="3048000"/>
            <a:ext cx="3810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IQ"/>
          </a:p>
        </p:txBody>
      </p:sp>
      <p:sp>
        <p:nvSpPr>
          <p:cNvPr id="73738" name="Line 12"/>
          <p:cNvSpPr>
            <a:spLocks noChangeShapeType="1"/>
          </p:cNvSpPr>
          <p:nvPr/>
        </p:nvSpPr>
        <p:spPr bwMode="auto">
          <a:xfrm flipH="1">
            <a:off x="838200" y="0"/>
            <a:ext cx="5334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IQ"/>
          </a:p>
        </p:txBody>
      </p:sp>
      <p:sp>
        <p:nvSpPr>
          <p:cNvPr id="73739" name="Line 13"/>
          <p:cNvSpPr>
            <a:spLocks noChangeShapeType="1"/>
          </p:cNvSpPr>
          <p:nvPr/>
        </p:nvSpPr>
        <p:spPr bwMode="auto">
          <a:xfrm flipH="1">
            <a:off x="5791200" y="0"/>
            <a:ext cx="6858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IQ"/>
          </a:p>
        </p:txBody>
      </p:sp>
      <p:sp>
        <p:nvSpPr>
          <p:cNvPr id="73740" name="Line 14"/>
          <p:cNvSpPr>
            <a:spLocks noChangeShapeType="1"/>
          </p:cNvSpPr>
          <p:nvPr/>
        </p:nvSpPr>
        <p:spPr bwMode="auto">
          <a:xfrm flipH="1">
            <a:off x="838200" y="3505200"/>
            <a:ext cx="15240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IQ"/>
          </a:p>
        </p:txBody>
      </p:sp>
      <p:sp>
        <p:nvSpPr>
          <p:cNvPr id="73741" name="Line 15"/>
          <p:cNvSpPr>
            <a:spLocks noChangeShapeType="1"/>
          </p:cNvSpPr>
          <p:nvPr/>
        </p:nvSpPr>
        <p:spPr bwMode="auto">
          <a:xfrm flipH="1">
            <a:off x="5943600" y="3352800"/>
            <a:ext cx="304800" cy="685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PREMALIGNANT  CONDITIONS:</a:t>
            </a:r>
          </a:p>
          <a:p>
            <a:pPr algn="l" rtl="0">
              <a:buNone/>
            </a:pPr>
            <a:r>
              <a:rPr lang="en-US" dirty="0" smtClean="0"/>
              <a:t>Three main groups of lesions can be regarded as</a:t>
            </a:r>
          </a:p>
          <a:p>
            <a:pPr algn="l" rtl="0">
              <a:buNone/>
            </a:pPr>
            <a:r>
              <a:rPr lang="en-US" dirty="0" smtClean="0"/>
              <a:t>premalignant:</a:t>
            </a:r>
          </a:p>
          <a:p>
            <a:pPr algn="l" rtl="0">
              <a:buNone/>
            </a:pPr>
            <a:r>
              <a:rPr lang="en-US" dirty="0" smtClean="0"/>
              <a:t>• </a:t>
            </a:r>
            <a:r>
              <a:rPr lang="en-US" b="1" u="sng" dirty="0" smtClean="0"/>
              <a:t>malignant change in benign tumor</a:t>
            </a:r>
            <a:r>
              <a:rPr lang="en-US" dirty="0" smtClean="0"/>
              <a:t>s : </a:t>
            </a:r>
          </a:p>
          <a:p>
            <a:pPr algn="l" rtl="0">
              <a:buNone/>
            </a:pPr>
            <a:r>
              <a:rPr lang="en-US" dirty="0" smtClean="0"/>
              <a:t>EXAMPLE/ colonic adenoma ,  </a:t>
            </a:r>
            <a:r>
              <a:rPr lang="en-US" dirty="0" err="1" smtClean="0"/>
              <a:t>neurofibroma</a:t>
            </a:r>
            <a:r>
              <a:rPr lang="en-US" dirty="0" smtClean="0"/>
              <a:t> 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•</a:t>
            </a:r>
            <a:endParaRPr lang="ar-IQ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6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/>
              <a:t>Intraepithelial malignancy/dysplasia ( carcinoma in situ)</a:t>
            </a:r>
          </a:p>
          <a:p>
            <a:pPr algn="l" rtl="0">
              <a:buNone/>
            </a:pPr>
            <a:r>
              <a:rPr lang="en-US" dirty="0" smtClean="0"/>
              <a:t>The epithelial cells show the cytological features of malignancy but have not yet developed the ability to invade adjacent normal tissues. </a:t>
            </a:r>
          </a:p>
          <a:p>
            <a:pPr algn="l" rtl="0">
              <a:buNone/>
            </a:pPr>
            <a:r>
              <a:rPr lang="en-US" dirty="0" smtClean="0"/>
              <a:t>This process has been known as </a:t>
            </a:r>
            <a:r>
              <a:rPr lang="en-US" dirty="0" smtClean="0">
                <a:solidFill>
                  <a:srgbClr val="FF0000"/>
                </a:solidFill>
              </a:rPr>
              <a:t>dysplasia, carcinoma </a:t>
            </a:r>
            <a:r>
              <a:rPr lang="en-US" i="1" dirty="0" smtClean="0">
                <a:solidFill>
                  <a:srgbClr val="FF0000"/>
                </a:solidFill>
              </a:rPr>
              <a:t>in situ and more  </a:t>
            </a:r>
            <a:r>
              <a:rPr lang="en-US" dirty="0" smtClean="0">
                <a:solidFill>
                  <a:srgbClr val="FF0000"/>
                </a:solidFill>
              </a:rPr>
              <a:t>recently as ‘intraepithelial neoplasia’.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048672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/>
              <a:t>malignancy developing in chronic inflammation </a:t>
            </a:r>
            <a:r>
              <a:rPr lang="en-US" dirty="0" smtClean="0"/>
              <a:t>: 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chronic damage &amp; repair during chronic inflammation may lead to cancer . 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Ulcerative colitis                        colonic cancer</a:t>
            </a:r>
          </a:p>
          <a:p>
            <a:pPr algn="l" rtl="0">
              <a:buNone/>
            </a:pPr>
            <a:r>
              <a:rPr lang="en-US" dirty="0" err="1" smtClean="0"/>
              <a:t>Hashimotos</a:t>
            </a:r>
            <a:r>
              <a:rPr lang="en-US" dirty="0" smtClean="0"/>
              <a:t>’ </a:t>
            </a:r>
            <a:r>
              <a:rPr lang="en-US" dirty="0" err="1" smtClean="0"/>
              <a:t>thyroiditis</a:t>
            </a:r>
            <a:r>
              <a:rPr lang="en-US" dirty="0" smtClean="0"/>
              <a:t>                       lymphoma  </a:t>
            </a:r>
          </a:p>
          <a:p>
            <a:pPr algn="l" rtl="0">
              <a:buNone/>
            </a:pPr>
            <a:r>
              <a:rPr lang="en-US" dirty="0" smtClean="0"/>
              <a:t>Cirrhosis of liver                     </a:t>
            </a:r>
            <a:r>
              <a:rPr lang="en-US" dirty="0" err="1" smtClean="0"/>
              <a:t>hepatocellular</a:t>
            </a:r>
            <a:r>
              <a:rPr lang="en-US" dirty="0" smtClean="0"/>
              <a:t> carcinoma</a:t>
            </a:r>
            <a:endParaRPr lang="ar-IQ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2915816" y="3573016"/>
            <a:ext cx="1800200" cy="0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4067944" y="4149080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2843808" y="472514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Effects of Tumors </a:t>
            </a:r>
          </a:p>
          <a:p>
            <a:pPr algn="l" rtl="0">
              <a:buNone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ar-IQ" sz="3600" b="1" dirty="0">
              <a:solidFill>
                <a:srgbClr val="FF0000"/>
              </a:solidFill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2627784" y="908720"/>
            <a:ext cx="3384376" cy="1296144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6" name="سهم للأسفل 5"/>
          <p:cNvSpPr/>
          <p:nvPr/>
        </p:nvSpPr>
        <p:spPr>
          <a:xfrm rot="2102998">
            <a:off x="2123728" y="2780928"/>
            <a:ext cx="864096" cy="1152128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7" name="سهم للأسفل 6"/>
          <p:cNvSpPr/>
          <p:nvPr/>
        </p:nvSpPr>
        <p:spPr>
          <a:xfrm>
            <a:off x="3995936" y="2708920"/>
            <a:ext cx="792088" cy="129614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8" name="سهم للأسفل 7"/>
          <p:cNvSpPr/>
          <p:nvPr/>
        </p:nvSpPr>
        <p:spPr>
          <a:xfrm rot="19312617">
            <a:off x="5816031" y="2693388"/>
            <a:ext cx="864096" cy="1296144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9" name="مستطيل 8"/>
          <p:cNvSpPr/>
          <p:nvPr/>
        </p:nvSpPr>
        <p:spPr>
          <a:xfrm>
            <a:off x="611560" y="4149080"/>
            <a:ext cx="2016224" cy="27089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0" name="مستطيل 9"/>
          <p:cNvSpPr/>
          <p:nvPr/>
        </p:nvSpPr>
        <p:spPr>
          <a:xfrm>
            <a:off x="3419872" y="4077072"/>
            <a:ext cx="1800200" cy="2780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2" name="مربع نص 11"/>
          <p:cNvSpPr txBox="1"/>
          <p:nvPr/>
        </p:nvSpPr>
        <p:spPr>
          <a:xfrm>
            <a:off x="2627784" y="1196752"/>
            <a:ext cx="33843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FF0000"/>
                </a:solidFill>
                <a:cs typeface="+mj-cs"/>
              </a:rPr>
              <a:t>Benign tumor</a:t>
            </a:r>
            <a:endParaRPr lang="ar-IQ" sz="32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084168" y="4077072"/>
            <a:ext cx="1368152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Painless palpable lump (feeling of discomfort</a:t>
            </a:r>
            <a:endParaRPr lang="ar-IQ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419872" y="4077072"/>
            <a:ext cx="1944216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Effect of substances produced by tumor cells </a:t>
            </a:r>
          </a:p>
          <a:p>
            <a:pPr algn="l" rtl="0"/>
            <a:r>
              <a:rPr lang="en-US" b="1" dirty="0" err="1" smtClean="0"/>
              <a:t>e.g</a:t>
            </a:r>
            <a:r>
              <a:rPr lang="en-US" b="1" dirty="0" smtClean="0"/>
              <a:t>/thyroid adenoma leads to </a:t>
            </a:r>
            <a:r>
              <a:rPr lang="en-US" b="1" dirty="0" err="1" smtClean="0"/>
              <a:t>hyperthroididism</a:t>
            </a:r>
            <a:endParaRPr lang="ar-IQ" b="1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39552" y="4149080"/>
            <a:ext cx="2088232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Pressure effects due to tumor expansion </a:t>
            </a:r>
            <a:r>
              <a:rPr lang="en-US" b="1" dirty="0" err="1" smtClean="0"/>
              <a:t>e.g</a:t>
            </a:r>
            <a:r>
              <a:rPr lang="en-US" b="1" dirty="0" smtClean="0"/>
              <a:t>/</a:t>
            </a:r>
          </a:p>
          <a:p>
            <a:pPr algn="l" rtl="0">
              <a:buFont typeface="Arial" pitchFamily="34" charset="0"/>
              <a:buChar char="•"/>
            </a:pPr>
            <a:r>
              <a:rPr lang="en-US" b="1" dirty="0" err="1" smtClean="0"/>
              <a:t>pitutatry</a:t>
            </a:r>
            <a:r>
              <a:rPr lang="en-US" b="1" dirty="0" smtClean="0"/>
              <a:t> adenoma may cause </a:t>
            </a:r>
            <a:r>
              <a:rPr lang="en-US" b="1" dirty="0" err="1" smtClean="0"/>
              <a:t>hypopitutarisim</a:t>
            </a:r>
            <a:r>
              <a:rPr lang="en-US" b="1" dirty="0" smtClean="0"/>
              <a:t> </a:t>
            </a:r>
          </a:p>
          <a:p>
            <a:pPr algn="l" rtl="0">
              <a:buFont typeface="Arial" pitchFamily="34" charset="0"/>
              <a:buChar char="•"/>
            </a:pPr>
            <a:r>
              <a:rPr lang="en-US" b="1" dirty="0" smtClean="0"/>
              <a:t>Distortion of uterine cavity in leiomyoma</a:t>
            </a:r>
            <a:endParaRPr lang="ar-IQ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وسيلة شرح مع سهم رباعي 9"/>
          <p:cNvSpPr/>
          <p:nvPr/>
        </p:nvSpPr>
        <p:spPr>
          <a:xfrm>
            <a:off x="2555776" y="2348880"/>
            <a:ext cx="4320480" cy="2376264"/>
          </a:xfrm>
          <a:prstGeom prst="quad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pPr algn="ctr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    </a:t>
            </a:r>
          </a:p>
          <a:p>
            <a:pPr algn="l" rtl="0">
              <a:buNone/>
            </a:pPr>
            <a:endParaRPr lang="en-US" b="1" i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                           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 </a:t>
            </a: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sz="3800" b="1" dirty="0" smtClean="0">
                <a:solidFill>
                  <a:srgbClr val="C00000"/>
                </a:solidFill>
              </a:rPr>
              <a:t>Non –metastatic    </a:t>
            </a:r>
          </a:p>
          <a:p>
            <a:pPr algn="l" rtl="0">
              <a:buNone/>
            </a:pPr>
            <a:r>
              <a:rPr lang="en-US" sz="3800" b="1" dirty="0" smtClean="0">
                <a:solidFill>
                  <a:srgbClr val="C00000"/>
                </a:solidFill>
              </a:rPr>
              <a:t>Effects                                       </a:t>
            </a:r>
            <a:r>
              <a:rPr lang="en-US" sz="3400" b="1" i="1" dirty="0" err="1" smtClean="0">
                <a:solidFill>
                  <a:srgbClr val="C00000"/>
                </a:solidFill>
              </a:rPr>
              <a:t>Effects</a:t>
            </a:r>
            <a:r>
              <a:rPr lang="en-US" sz="3400" b="1" i="1" dirty="0" smtClean="0">
                <a:solidFill>
                  <a:srgbClr val="C00000"/>
                </a:solidFill>
              </a:rPr>
              <a:t> of Malignant tumor</a:t>
            </a:r>
            <a:r>
              <a:rPr lang="en-US" sz="2100" b="1" i="1" dirty="0" smtClean="0">
                <a:solidFill>
                  <a:srgbClr val="C00000"/>
                </a:solidFill>
              </a:rPr>
              <a:t>s         </a:t>
            </a:r>
            <a:r>
              <a:rPr lang="en-US" b="1" dirty="0" smtClean="0">
                <a:solidFill>
                  <a:srgbClr val="C00000"/>
                </a:solidFill>
              </a:rPr>
              <a:t>Metastatic effects 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Inappropriate secretion of hormones 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    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707904" y="1772816"/>
            <a:ext cx="194421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</a:rPr>
              <a:t>Direct effects</a:t>
            </a:r>
            <a:endParaRPr lang="ar-IQ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ap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95738" y="1"/>
            <a:ext cx="5148262" cy="6858000"/>
          </a:xfrm>
          <a:prstGeom prst="rect">
            <a:avLst/>
          </a:prstGeom>
          <a:noFill/>
          <a:ln/>
        </p:spPr>
      </p:pic>
      <p:pic>
        <p:nvPicPr>
          <p:cNvPr id="3" name="Picture 6" descr="papi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"/>
            <a:ext cx="3962400" cy="6858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sz="3600" b="1" i="1" u="sng" dirty="0" smtClean="0">
                <a:solidFill>
                  <a:srgbClr val="FF0000"/>
                </a:solidFill>
              </a:rPr>
              <a:t>Direct Effects</a:t>
            </a:r>
          </a:p>
          <a:p>
            <a:pPr algn="l" rtl="0">
              <a:buFont typeface="Wingdings" pitchFamily="2" charset="2"/>
              <a:buChar char="q"/>
            </a:pPr>
            <a:endParaRPr lang="en-US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dirty="0" smtClean="0"/>
              <a:t>Pain due to compress the adjacent structures such as nerves by the mass of  malignant tumor .</a:t>
            </a:r>
            <a:endParaRPr lang="ar-IQ" dirty="0" smtClean="0"/>
          </a:p>
          <a:p>
            <a:pPr algn="l" rtl="0">
              <a:buFont typeface="Wingdings" pitchFamily="2" charset="2"/>
              <a:buChar char="q"/>
            </a:pPr>
            <a:endParaRPr lang="ar-IQ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dirty="0" err="1" smtClean="0"/>
              <a:t>Haemorrhage</a:t>
            </a:r>
            <a:r>
              <a:rPr lang="en-US" dirty="0" smtClean="0"/>
              <a:t> from an ulcerated carcinoma may be acute or  chronic, thus leading to iron deficiency </a:t>
            </a:r>
            <a:r>
              <a:rPr lang="en-US" dirty="0" err="1" smtClean="0"/>
              <a:t>anaemia</a:t>
            </a:r>
            <a:endParaRPr lang="en-US" dirty="0" smtClean="0"/>
          </a:p>
          <a:p>
            <a:pPr algn="l" rtl="0">
              <a:buFont typeface="Wingdings" pitchFamily="2" charset="2"/>
              <a:buChar char="q"/>
            </a:pPr>
            <a:endParaRPr lang="en-US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dirty="0" smtClean="0"/>
              <a:t>Narrowing (</a:t>
            </a:r>
            <a:r>
              <a:rPr lang="en-US" dirty="0" err="1" smtClean="0"/>
              <a:t>stenosis</a:t>
            </a:r>
            <a:r>
              <a:rPr lang="en-US" dirty="0" smtClean="0"/>
              <a:t>) or complete obstruction of</a:t>
            </a:r>
          </a:p>
          <a:p>
            <a:pPr algn="l" rtl="0">
              <a:buNone/>
            </a:pPr>
            <a:r>
              <a:rPr lang="en-US" dirty="0" smtClean="0"/>
              <a:t>a hollow </a:t>
            </a:r>
            <a:r>
              <a:rPr lang="en-US" dirty="0" err="1" smtClean="0"/>
              <a:t>viscus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Metastatic Effects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Metastases can cause similar mass effects to primary </a:t>
            </a:r>
            <a:r>
              <a:rPr lang="en-US" dirty="0" err="1" smtClean="0"/>
              <a:t>tumours</a:t>
            </a:r>
            <a:r>
              <a:rPr lang="en-US" dirty="0" smtClean="0"/>
              <a:t>, but because they are usually multiple</a:t>
            </a:r>
          </a:p>
          <a:p>
            <a:pPr algn="l" rtl="0">
              <a:buNone/>
            </a:pPr>
            <a:r>
              <a:rPr lang="en-US" dirty="0" smtClean="0"/>
              <a:t> the consequences tend to be more severe</a:t>
            </a:r>
          </a:p>
          <a:p>
            <a:pPr algn="l" rtl="0">
              <a:buNone/>
            </a:pP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dirty="0" smtClean="0"/>
              <a:t>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Non-metastatic Effects</a:t>
            </a:r>
          </a:p>
          <a:p>
            <a:pPr algn="l" rtl="0">
              <a:buNone/>
            </a:pPr>
            <a:endParaRPr lang="en-US" sz="2800" dirty="0" smtClean="0"/>
          </a:p>
          <a:p>
            <a:pPr algn="l" rtl="0">
              <a:buFont typeface="Wingdings" pitchFamily="2" charset="2"/>
              <a:buChar char="Ø"/>
            </a:pPr>
            <a:r>
              <a:rPr lang="en-US" sz="2800" dirty="0" smtClean="0"/>
              <a:t>Patients with advanced cancer are often </a:t>
            </a:r>
            <a:r>
              <a:rPr lang="en-US" sz="2800" b="1" dirty="0" smtClean="0">
                <a:solidFill>
                  <a:srgbClr val="FF0000"/>
                </a:solidFill>
              </a:rPr>
              <a:t>wasted (</a:t>
            </a:r>
            <a:r>
              <a:rPr lang="en-US" sz="2800" b="1" dirty="0" err="1" smtClean="0">
                <a:solidFill>
                  <a:srgbClr val="FF0000"/>
                </a:solidFill>
              </a:rPr>
              <a:t>cachectic</a:t>
            </a:r>
            <a:r>
              <a:rPr lang="en-US" sz="2800" b="1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with </a:t>
            </a:r>
            <a:r>
              <a:rPr lang="en-US" sz="2800" b="1" dirty="0" smtClean="0">
                <a:solidFill>
                  <a:srgbClr val="FF0000"/>
                </a:solidFill>
              </a:rPr>
              <a:t>weight  loss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anorexia </a:t>
            </a:r>
            <a:r>
              <a:rPr lang="en-US" sz="2800" dirty="0" smtClean="0"/>
              <a:t>and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</a:rPr>
              <a:t>I</a:t>
            </a:r>
            <a:r>
              <a:rPr lang="en-US" sz="2800" b="1" dirty="0" err="1" smtClean="0">
                <a:solidFill>
                  <a:srgbClr val="FF0000"/>
                </a:solidFill>
              </a:rPr>
              <a:t>mmunosuppression</a:t>
            </a:r>
            <a:endParaRPr lang="en-US" sz="2800" dirty="0" smtClean="0"/>
          </a:p>
          <a:p>
            <a:pPr algn="l" rtl="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</a:rPr>
              <a:t>abnormalities of coagulation</a:t>
            </a:r>
            <a:r>
              <a:rPr lang="en-US" sz="2800" dirty="0" smtClean="0"/>
              <a:t>, for </a:t>
            </a:r>
            <a:r>
              <a:rPr lang="en-US" sz="2800" b="1" dirty="0" smtClean="0">
                <a:solidFill>
                  <a:srgbClr val="FF0000"/>
                </a:solidFill>
              </a:rPr>
              <a:t>example  </a:t>
            </a:r>
            <a:r>
              <a:rPr lang="en-US" sz="2800" b="1" dirty="0" err="1" smtClean="0">
                <a:solidFill>
                  <a:srgbClr val="FF0000"/>
                </a:solidFill>
              </a:rPr>
              <a:t>thrombophlebitis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migrans</a:t>
            </a:r>
            <a:endParaRPr lang="en-US" sz="2800" dirty="0" smtClean="0"/>
          </a:p>
          <a:p>
            <a:pPr algn="l" rtl="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FF0000"/>
                </a:solidFill>
              </a:rPr>
              <a:t>neurological disorders</a:t>
            </a:r>
            <a:r>
              <a:rPr lang="en-US" sz="2800" dirty="0" smtClean="0"/>
              <a:t>, for example </a:t>
            </a:r>
            <a:r>
              <a:rPr lang="en-US" sz="2800" b="1" dirty="0" smtClean="0">
                <a:solidFill>
                  <a:srgbClr val="FF0000"/>
                </a:solidFill>
              </a:rPr>
              <a:t>neuropathy, </a:t>
            </a:r>
            <a:r>
              <a:rPr lang="en-US" sz="2800" b="1" dirty="0" err="1" smtClean="0">
                <a:solidFill>
                  <a:srgbClr val="FF0000"/>
                </a:solidFill>
              </a:rPr>
              <a:t>cerebellar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Degeneratio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These effects due to secretion of cytokines like 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interlukin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1(IL-1</a:t>
            </a:r>
            <a:r>
              <a:rPr lang="en-US" dirty="0" smtClean="0"/>
              <a:t>) &amp;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tumor necrosis  TNF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α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Inappropriate Hormone Production</a:t>
            </a:r>
          </a:p>
          <a:p>
            <a:pPr algn="l" rtl="0">
              <a:buNone/>
            </a:pPr>
            <a:endParaRPr lang="en-US" b="1" i="1" u="sng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dirty="0" smtClean="0"/>
              <a:t>Many </a:t>
            </a:r>
            <a:r>
              <a:rPr lang="en-US" dirty="0" err="1" smtClean="0"/>
              <a:t>tumours</a:t>
            </a:r>
            <a:r>
              <a:rPr lang="en-US" dirty="0" smtClean="0"/>
              <a:t> produce hormones not normally produced by  their tissue of origin.</a:t>
            </a:r>
          </a:p>
          <a:p>
            <a:pPr algn="l" rtl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l" rtl="0">
              <a:buNone/>
            </a:pPr>
            <a:r>
              <a:rPr lang="en-US" b="1" u="sng" dirty="0" err="1" smtClean="0">
                <a:solidFill>
                  <a:srgbClr val="FF0000"/>
                </a:solidFill>
              </a:rPr>
              <a:t>Paraneoplastic</a:t>
            </a:r>
            <a:r>
              <a:rPr lang="en-US" b="1" u="sng" dirty="0" smtClean="0">
                <a:solidFill>
                  <a:srgbClr val="FF0000"/>
                </a:solidFill>
              </a:rPr>
              <a:t> Syndromes</a:t>
            </a:r>
          </a:p>
          <a:p>
            <a:pPr algn="l" rtl="0">
              <a:buNone/>
            </a:pPr>
            <a:r>
              <a:rPr lang="en-US" b="1" dirty="0" smtClean="0"/>
              <a:t>These occur in about 10% of persons with malignant disease</a:t>
            </a:r>
          </a:p>
          <a:p>
            <a:pPr algn="l" rtl="0">
              <a:buNone/>
            </a:pPr>
            <a:r>
              <a:rPr lang="en-US" b="1" dirty="0" smtClean="0"/>
              <a:t>They are related to secretion of hormone or hormone like substances which are produced by certain malignant tumors , they are important for the following </a:t>
            </a:r>
            <a:r>
              <a:rPr lang="en-US" b="1" dirty="0" err="1" smtClean="0"/>
              <a:t>resons</a:t>
            </a:r>
            <a:r>
              <a:rPr lang="en-US" b="1" dirty="0" smtClean="0"/>
              <a:t>:</a:t>
            </a:r>
          </a:p>
          <a:p>
            <a:pPr algn="l" rtl="0">
              <a:buFont typeface="Wingdings" pitchFamily="2" charset="2"/>
              <a:buChar char="v"/>
            </a:pPr>
            <a:r>
              <a:rPr lang="en-US" b="1" dirty="0" smtClean="0"/>
              <a:t>They may represent the earliest manifestation of an occult neoplasm.   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b="1" dirty="0" smtClean="0"/>
              <a:t>    In affected patients they may represent significant clinical problems and may even be lethal.   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b="1" dirty="0" smtClean="0"/>
              <a:t>   They may mimic metastatic disease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69477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88548"/>
                <a:gridCol w="3061056"/>
                <a:gridCol w="2994396"/>
              </a:tblGrid>
              <a:tr h="856813"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Causal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</a:rPr>
                        <a:t> mechanism</a:t>
                      </a:r>
                      <a:endParaRPr lang="ar-IQ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Underlying cancer</a:t>
                      </a:r>
                      <a:endParaRPr lang="ar-IQ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Clinical syndromes </a:t>
                      </a:r>
                      <a:endParaRPr lang="ar-IQ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950041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ACTH or ACTH-like substance</a:t>
                      </a:r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 rtl="0"/>
                      <a:endParaRPr lang="ar-IQ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mall-cell carcinoma of lung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 rtl="0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Cushing Syndrome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56813">
                <a:tc rowSpan="2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Pancreatic carcinoma</a:t>
                      </a:r>
                    </a:p>
                  </a:txBody>
                  <a:tcPr marL="19050" marR="19050" marT="19050" marB="1905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</a:tr>
              <a:tr h="856813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Neural tumors</a:t>
                      </a:r>
                    </a:p>
                  </a:txBody>
                  <a:tcPr marL="19050" marR="19050" marT="19050" marB="1905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</a:tr>
              <a:tr h="856813">
                <a:tc rowSpan="4">
                  <a:txBody>
                    <a:bodyPr/>
                    <a:lstStyle/>
                    <a:p>
                      <a:pPr rtl="1"/>
                      <a:endParaRPr lang="en-US" dirty="0" smtClean="0"/>
                    </a:p>
                    <a:p>
                      <a:pPr rtl="1"/>
                      <a:endParaRPr lang="en-US" dirty="0" smtClean="0"/>
                    </a:p>
                    <a:p>
                      <a:pPr rtl="1"/>
                      <a:endParaRPr lang="en-US" dirty="0" smtClean="0"/>
                    </a:p>
                    <a:p>
                      <a:pPr algn="ctr" rtl="1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Parathyroid hormone–related protein (PTHRP), TGF-</a:t>
                      </a:r>
                      <a:r>
                        <a:rPr lang="el-GR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α, 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TNF, IL-1</a:t>
                      </a:r>
                      <a:endParaRPr lang="ar-IQ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Squamous cell carcinoma</a:t>
                      </a:r>
                      <a:endParaRPr lang="ar-IQ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Hypercalcaemia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ar-IQ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856813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Breast cancer </a:t>
                      </a:r>
                      <a:endParaRPr lang="ar-IQ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</a:tr>
              <a:tr h="856813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Renal carcinoma </a:t>
                      </a:r>
                      <a:endParaRPr lang="ar-IQ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</a:tr>
              <a:tr h="856813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Adult T-cell leukemia /lymphoma</a:t>
                      </a:r>
                      <a:endParaRPr lang="ar-IQ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33776" cy="685800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085244"/>
                <a:gridCol w="3095628"/>
                <a:gridCol w="2952904"/>
              </a:tblGrid>
              <a:tr h="857250">
                <a:tc>
                  <a:txBody>
                    <a:bodyPr/>
                    <a:lstStyle/>
                    <a:p>
                      <a:pPr rtl="1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Causal  mechanism</a:t>
                      </a:r>
                      <a:endParaRPr lang="ar-IQ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Underlying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 carcinoma</a:t>
                      </a:r>
                      <a:endParaRPr lang="ar-IQ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Clinical Syndromes</a:t>
                      </a:r>
                      <a:endParaRPr lang="ar-IQ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57250">
                <a:tc rowSpan="3"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Insulin or insulin-like substance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/>
                        <a:t>Ovarian carcinoma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IQ" sz="2800" dirty="0"/>
                        <a:t> </a:t>
                      </a:r>
                      <a:r>
                        <a:rPr lang="en-US" sz="2800" dirty="0" err="1" smtClean="0"/>
                        <a:t>hypoglycaemia</a:t>
                      </a:r>
                      <a:r>
                        <a:rPr lang="en-US" sz="2800" dirty="0" smtClean="0"/>
                        <a:t> </a:t>
                      </a:r>
                      <a:endParaRPr lang="ar-IQ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857250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err="1"/>
                        <a:t>Fibrosarcoma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/>
                      <a:endParaRPr lang="en-US" dirty="0"/>
                    </a:p>
                  </a:txBody>
                  <a:tcPr marL="19050" marR="19050" marT="19050" marB="1905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857250">
                <a:tc vMerge="1"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/>
                        <a:t>Other </a:t>
                      </a:r>
                      <a:r>
                        <a:rPr lang="en-US" sz="2400" dirty="0" err="1"/>
                        <a:t>mesenchymal</a:t>
                      </a:r>
                      <a:r>
                        <a:rPr lang="en-US" sz="2400" dirty="0"/>
                        <a:t> sarcomas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/>
                        <a:t>Erythropoietin</a:t>
                      </a:r>
                      <a:endParaRPr lang="ar-IQ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Gastric carcinoma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IQ" dirty="0"/>
                        <a:t> </a:t>
                      </a:r>
                    </a:p>
                  </a:txBody>
                  <a:tcPr marL="19050" marR="19050" marT="19050" marB="1905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Renal carcinoma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/>
                      <a:r>
                        <a:rPr lang="en-US" sz="2800" dirty="0" err="1" smtClean="0"/>
                        <a:t>polycythemia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Cerebellar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hemangioma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</a:tr>
              <a:tr h="857250">
                <a:tc>
                  <a:txBody>
                    <a:bodyPr/>
                    <a:lstStyle/>
                    <a:p>
                      <a:pPr rtl="1"/>
                      <a:endParaRPr lang="ar-IQ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Hepatocellular</a:t>
                      </a:r>
                      <a:r>
                        <a:rPr lang="en-US" sz="2400" dirty="0"/>
                        <a:t> carcinoma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9050" marR="19050" marT="19050" marB="19050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IQ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TUMOUR STAGING AND GRADING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Methods are used to asses the </a:t>
            </a:r>
            <a:r>
              <a:rPr lang="en-US" b="1" dirty="0" smtClean="0">
                <a:solidFill>
                  <a:srgbClr val="FF0000"/>
                </a:solidFill>
              </a:rPr>
              <a:t>aggressiveness of malignant  tumors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the spread 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them</a:t>
            </a: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dirty="0" smtClean="0"/>
              <a:t>necessary for </a:t>
            </a:r>
            <a:r>
              <a:rPr lang="en-US" u="sng" dirty="0" smtClean="0"/>
              <a:t>prognosis</a:t>
            </a:r>
            <a:r>
              <a:rPr lang="en-US" dirty="0" smtClean="0"/>
              <a:t> of the malignant tumor and choice the </a:t>
            </a:r>
            <a:r>
              <a:rPr lang="en-US" u="sng" dirty="0" smtClean="0"/>
              <a:t>proper treatment</a:t>
            </a:r>
          </a:p>
          <a:p>
            <a:pPr algn="l" rtl="0">
              <a:buNone/>
            </a:pPr>
            <a:endParaRPr lang="ar-IQ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Grading of malignant tumors </a:t>
            </a:r>
          </a:p>
          <a:p>
            <a:pPr algn="l" rtl="0">
              <a:buNone/>
            </a:pPr>
            <a:r>
              <a:rPr lang="en-US" b="1" i="1" dirty="0" smtClean="0"/>
              <a:t>Grading of a cancer is based on the degree of differentiation of the tumor cells &amp; the resemblance of  cancer cells to tissue of origin.</a:t>
            </a:r>
          </a:p>
          <a:p>
            <a:pPr algn="l" rtl="0">
              <a:buNone/>
            </a:pPr>
            <a:endParaRPr lang="en-US" b="1" i="1" dirty="0" smtClean="0"/>
          </a:p>
          <a:p>
            <a:pPr algn="l" rtl="0">
              <a:buFont typeface="Wingdings" pitchFamily="2" charset="2"/>
              <a:buChar char="v"/>
            </a:pPr>
            <a:r>
              <a:rPr lang="en-US" dirty="0" smtClean="0"/>
              <a:t>The main parameters that look for :</a:t>
            </a:r>
          </a:p>
          <a:p>
            <a:pPr algn="l" rtl="0">
              <a:buClr>
                <a:srgbClr val="FF0000"/>
              </a:buClr>
              <a:buFont typeface="Wingdings" pitchFamily="2" charset="2"/>
              <a:buChar char="J"/>
            </a:pPr>
            <a:r>
              <a:rPr lang="en-US" dirty="0" smtClean="0"/>
              <a:t>  mitotic activity</a:t>
            </a:r>
          </a:p>
          <a:p>
            <a:pPr algn="l" rtl="0">
              <a:buClr>
                <a:srgbClr val="C00000"/>
              </a:buClr>
              <a:buFont typeface="Wingdings" pitchFamily="2" charset="2"/>
              <a:buChar char="J"/>
            </a:pPr>
            <a:r>
              <a:rPr lang="en-US" dirty="0" smtClean="0"/>
              <a:t>  nuclear </a:t>
            </a:r>
            <a:r>
              <a:rPr lang="en-US" dirty="0" err="1" smtClean="0"/>
              <a:t>pleomorphism</a:t>
            </a:r>
            <a:endParaRPr lang="en-US" dirty="0" smtClean="0"/>
          </a:p>
          <a:p>
            <a:pPr algn="l" rtl="0">
              <a:buClr>
                <a:srgbClr val="C00000"/>
              </a:buClr>
              <a:buFont typeface="Wingdings" pitchFamily="2" charset="2"/>
              <a:buChar char="J"/>
            </a:pPr>
            <a:r>
              <a:rPr lang="en-US" dirty="0" smtClean="0"/>
              <a:t>  degree of differentiation</a:t>
            </a:r>
          </a:p>
          <a:p>
            <a:pPr algn="l" rtl="0">
              <a:buClr>
                <a:srgbClr val="C00000"/>
              </a:buClr>
              <a:buFont typeface="Wingdings" pitchFamily="2" charset="2"/>
              <a:buChar char="J"/>
            </a:pPr>
            <a:r>
              <a:rPr lang="en-US" dirty="0" smtClean="0"/>
              <a:t>  extent of necrosis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1" y="404664"/>
            <a:ext cx="9031539" cy="36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9" y="4221088"/>
            <a:ext cx="916925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apillaryAdeno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0"/>
            <a:ext cx="335280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6766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9800"/>
            <a:ext cx="59721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6019800" y="2438400"/>
            <a:ext cx="31242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WELL?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(pearls)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MODERATE?</a:t>
            </a:r>
          </a:p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pitchFamily="34" charset="0"/>
              </a:rPr>
              <a:t>(intercellular bridges)</a:t>
            </a:r>
            <a:endParaRPr lang="en-US" sz="1600" b="1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POOR?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Arial" pitchFamily="34" charset="0"/>
              </a:rPr>
              <a:t>(WTF!?!)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81000" y="6172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GRADING for Squamous Cell Carcinoma</a:t>
            </a:r>
          </a:p>
        </p:txBody>
      </p:sp>
      <p:graphicFrame>
        <p:nvGraphicFramePr>
          <p:cNvPr id="97287" name="Object 7"/>
          <p:cNvGraphicFramePr>
            <a:graphicFrameLocks noChangeAspect="1"/>
          </p:cNvGraphicFramePr>
          <p:nvPr/>
        </p:nvGraphicFramePr>
        <p:xfrm>
          <a:off x="7667625" y="0"/>
          <a:ext cx="1476375" cy="3733800"/>
        </p:xfrm>
        <a:graphic>
          <a:graphicData uri="http://schemas.openxmlformats.org/presentationml/2006/ole">
            <p:oleObj spid="_x0000_s24578" name="Bitmap Image" r:id="rId7" imgW="1476190" imgH="3734321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l" rtl="0">
              <a:buNone/>
            </a:pPr>
            <a:r>
              <a:rPr lang="en-US" b="1" u="sng" dirty="0" err="1" smtClean="0">
                <a:solidFill>
                  <a:srgbClr val="FF0000"/>
                </a:solidFill>
              </a:rPr>
              <a:t>Anaplasia</a:t>
            </a:r>
            <a:r>
              <a:rPr lang="en-US" dirty="0" smtClean="0"/>
              <a:t> : </a:t>
            </a:r>
          </a:p>
          <a:p>
            <a:pPr algn="l" rtl="0">
              <a:buNone/>
            </a:pPr>
            <a:r>
              <a:rPr lang="en-US" dirty="0" smtClean="0"/>
              <a:t>lack of differentiation of malignant cells </a:t>
            </a:r>
          </a:p>
          <a:p>
            <a:pPr algn="l" rtl="0">
              <a:buNone/>
            </a:pPr>
            <a:r>
              <a:rPr lang="en-US" dirty="0" smtClean="0"/>
              <a:t>The features of </a:t>
            </a:r>
            <a:r>
              <a:rPr lang="en-US" dirty="0" err="1" smtClean="0"/>
              <a:t>anaplasia</a:t>
            </a: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b="1" i="1" dirty="0" err="1" smtClean="0"/>
              <a:t>Pleomorphism</a:t>
            </a:r>
            <a:r>
              <a:rPr lang="en-US" b="1" i="1" dirty="0" smtClean="0"/>
              <a:t> : different of size and  shape in both cells and nucleus</a:t>
            </a:r>
          </a:p>
          <a:p>
            <a:pPr algn="l" rtl="0">
              <a:buNone/>
            </a:pPr>
            <a:r>
              <a:rPr lang="en-US" b="1" i="1" dirty="0" smtClean="0"/>
              <a:t>Abnormal nuclear morphology : </a:t>
            </a:r>
            <a:r>
              <a:rPr lang="en-US" b="1" dirty="0" smtClean="0"/>
              <a:t>the nuclear-to-cytoplasm ratio may approach 1 : 1 instead of the normal 1 : 4 or 1 : 6.</a:t>
            </a:r>
          </a:p>
          <a:p>
            <a:pPr algn="l" rtl="0">
              <a:buNone/>
            </a:pPr>
            <a:r>
              <a:rPr lang="en-US" b="1" i="1" dirty="0" smtClean="0"/>
              <a:t>Mitoses : not only increase in the proliferative rate but </a:t>
            </a:r>
            <a:r>
              <a:rPr lang="en-US" b="1" dirty="0" smtClean="0"/>
              <a:t>atypical, bizarre mitotic figures</a:t>
            </a:r>
          </a:p>
          <a:p>
            <a:pPr algn="l" rtl="0">
              <a:buNone/>
            </a:pPr>
            <a:r>
              <a:rPr lang="en-US" b="1" dirty="0" smtClean="0"/>
              <a:t>Tumor Giant cell formation :  possessing only a single huge polymorphic nucleus and others having two or more large, </a:t>
            </a:r>
            <a:r>
              <a:rPr lang="en-US" b="1" dirty="0" err="1" smtClean="0"/>
              <a:t>hyperchromatic</a:t>
            </a:r>
            <a:r>
              <a:rPr lang="en-US" b="1" dirty="0" smtClean="0"/>
              <a:t> nuclei </a:t>
            </a:r>
          </a:p>
          <a:p>
            <a:pPr algn="l" rtl="0">
              <a:buNone/>
            </a:pPr>
            <a:endParaRPr lang="en-US" b="1" i="1" dirty="0" smtClean="0"/>
          </a:p>
          <a:p>
            <a:pPr algn="l" rtl="0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09" y="548680"/>
            <a:ext cx="908239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/>
          <a:lstStyle/>
          <a:p>
            <a:pPr algn="l" rtl="0">
              <a:buNone/>
            </a:pPr>
            <a:r>
              <a:rPr lang="en-US" b="1" i="1" u="sng" dirty="0" smtClean="0">
                <a:solidFill>
                  <a:srgbClr val="FF0000"/>
                </a:solidFill>
              </a:rPr>
              <a:t>The staging of cancers </a:t>
            </a:r>
          </a:p>
          <a:p>
            <a:pPr algn="l" rtl="0">
              <a:buNone/>
            </a:pPr>
            <a:r>
              <a:rPr lang="en-US" b="1" i="1" dirty="0" smtClean="0"/>
              <a:t>is based </a:t>
            </a:r>
            <a:r>
              <a:rPr lang="en-US" b="1" i="1" u="sng" dirty="0" smtClean="0">
                <a:solidFill>
                  <a:srgbClr val="FF0000"/>
                </a:solidFill>
              </a:rPr>
              <a:t>on the size of the primary lesion</a:t>
            </a:r>
            <a:r>
              <a:rPr lang="en-US" b="1" i="1" dirty="0" smtClean="0"/>
              <a:t>, its </a:t>
            </a:r>
            <a:r>
              <a:rPr lang="en-US" b="1" i="1" u="sng" dirty="0" smtClean="0">
                <a:solidFill>
                  <a:srgbClr val="FF0000"/>
                </a:solidFill>
              </a:rPr>
              <a:t>extent of spread to regional lymph nodes</a:t>
            </a:r>
            <a:r>
              <a:rPr lang="en-US" b="1" i="1" dirty="0" smtClean="0"/>
              <a:t>, and the </a:t>
            </a:r>
            <a:r>
              <a:rPr lang="en-US" b="1" i="1" u="sng" dirty="0" smtClean="0">
                <a:solidFill>
                  <a:srgbClr val="FF0000"/>
                </a:solidFill>
              </a:rPr>
              <a:t>presence or absence of blood-borne metastases</a:t>
            </a:r>
            <a:r>
              <a:rPr lang="en-US" b="1" dirty="0" smtClean="0"/>
              <a:t>.</a:t>
            </a:r>
          </a:p>
          <a:p>
            <a:pPr algn="l" rtl="0">
              <a:buNone/>
            </a:pPr>
            <a:r>
              <a:rPr lang="en-US" b="1" dirty="0" smtClean="0"/>
              <a:t>The main staging system have used is </a:t>
            </a:r>
            <a:r>
              <a:rPr lang="en-US" b="1" dirty="0" smtClean="0">
                <a:solidFill>
                  <a:srgbClr val="FF0000"/>
                </a:solidFill>
              </a:rPr>
              <a:t>TNM staging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u="sng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/>
              <a:t> for primary tumor (T1-T4 ) T0 is referred to carcinoma in situ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/>
              <a:t> for regional lymph node involvement  (N1-N3)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u="sng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/>
              <a:t> for metastases (M0-M1)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endParaRPr lang="ar-IQ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"/>
            <a:ext cx="9144000" cy="68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091"/>
            <a:ext cx="8280920" cy="662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PATHOLOGICAL DIAGNOSIS OF TUMORS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 Although clinical, radiological and biochemical findings all contribute towards the diagnosis of a </a:t>
            </a:r>
            <a:r>
              <a:rPr lang="en-US" dirty="0" err="1" smtClean="0"/>
              <a:t>tumour</a:t>
            </a:r>
            <a:r>
              <a:rPr lang="en-US" dirty="0" smtClean="0"/>
              <a:t>,</a:t>
            </a:r>
          </a:p>
          <a:p>
            <a:pPr algn="l" rtl="0">
              <a:buNone/>
            </a:pPr>
            <a:r>
              <a:rPr lang="en-US" dirty="0" smtClean="0"/>
              <a:t> the final diagnosis is made in almost all cases by </a:t>
            </a:r>
            <a:r>
              <a:rPr lang="en-US" b="1" u="sng" dirty="0" smtClean="0">
                <a:solidFill>
                  <a:srgbClr val="FF0000"/>
                </a:solidFill>
              </a:rPr>
              <a:t>microscopic examination</a:t>
            </a:r>
            <a:endParaRPr lang="ar-IQ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Biopsies for </a:t>
            </a:r>
            <a:r>
              <a:rPr lang="en-US" b="1" u="sng" dirty="0" err="1" smtClean="0">
                <a:solidFill>
                  <a:srgbClr val="FF0000"/>
                </a:solidFill>
              </a:rPr>
              <a:t>Histopathological</a:t>
            </a:r>
            <a:r>
              <a:rPr lang="en-US" b="1" u="sng" dirty="0" smtClean="0">
                <a:solidFill>
                  <a:srgbClr val="FF0000"/>
                </a:solidFill>
              </a:rPr>
              <a:t> Assessment</a:t>
            </a:r>
            <a:endParaRPr lang="ar-IQ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رسم تخطيطي 4"/>
          <p:cNvGraphicFramePr/>
          <p:nvPr/>
        </p:nvGraphicFramePr>
        <p:xfrm>
          <a:off x="251520" y="836712"/>
          <a:ext cx="82809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3635896" y="2276873"/>
            <a:ext cx="44644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smtClean="0"/>
              <a:t>For large tumor , wedge sections will be removed &amp; examined microscopically</a:t>
            </a:r>
            <a:endParaRPr lang="ar-IQ" sz="20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3635896" y="3501008"/>
            <a:ext cx="44644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deep-seated ones under radiological control, can be sampled by needle biopsy in which a thin core of tissue is removed</a:t>
            </a:r>
            <a:endParaRPr lang="ar-IQ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635896" y="4941168"/>
            <a:ext cx="42484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smtClean="0"/>
              <a:t>Examination of individual tumor cells in body fluid or by using needle  aspiration (breast lump ,thyroid)</a:t>
            </a:r>
            <a:endParaRPr lang="ar-IQ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Additional techniques </a:t>
            </a:r>
            <a:r>
              <a:rPr lang="en-US" dirty="0" smtClean="0"/>
              <a:t>:</a:t>
            </a:r>
          </a:p>
          <a:p>
            <a:pPr algn="l" rtl="0">
              <a:buNone/>
            </a:pPr>
            <a:r>
              <a:rPr lang="en-US" dirty="0" smtClean="0"/>
              <a:t>Some of tumors are undifferentiated  and very difficult to reach the diagnosis by H&amp;E stain </a:t>
            </a:r>
          </a:p>
          <a:p>
            <a:pPr algn="l" rtl="0">
              <a:buNone/>
            </a:pPr>
            <a:r>
              <a:rPr lang="en-US" dirty="0" smtClean="0"/>
              <a:t>So we need additional techniques to reach final diagnosis and give the proper treatment.</a:t>
            </a:r>
          </a:p>
          <a:p>
            <a:pPr algn="l" rtl="0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Electron microscope</a:t>
            </a:r>
          </a:p>
          <a:p>
            <a:pPr algn="l" rtl="0">
              <a:buNone/>
            </a:pPr>
            <a:r>
              <a:rPr lang="en-US" b="1" u="sng" dirty="0" err="1" smtClean="0">
                <a:solidFill>
                  <a:srgbClr val="0070C0"/>
                </a:solidFill>
              </a:rPr>
              <a:t>Immunohistochemical</a:t>
            </a:r>
            <a:r>
              <a:rPr lang="en-US" b="1" u="sng" dirty="0" smtClean="0">
                <a:solidFill>
                  <a:srgbClr val="0070C0"/>
                </a:solidFill>
              </a:rPr>
              <a:t> stains </a:t>
            </a:r>
            <a:r>
              <a:rPr lang="en-US" dirty="0" smtClean="0"/>
              <a:t>: special technique which is depended on antigen –antibody reaction .(using antibodies to cell constituents)</a:t>
            </a:r>
          </a:p>
          <a:p>
            <a:pPr algn="l" rtl="0">
              <a:buNone/>
            </a:pPr>
            <a:r>
              <a:rPr lang="en-US" b="1" i="1" u="sng" dirty="0" smtClean="0">
                <a:solidFill>
                  <a:srgbClr val="0070C0"/>
                </a:solidFill>
              </a:rPr>
              <a:t>In-situ </a:t>
            </a:r>
            <a:r>
              <a:rPr lang="en-US" b="1" u="sng" dirty="0" smtClean="0">
                <a:solidFill>
                  <a:srgbClr val="0070C0"/>
                </a:solidFill>
              </a:rPr>
              <a:t>hybridization </a:t>
            </a:r>
            <a:r>
              <a:rPr lang="en-US" dirty="0" smtClean="0"/>
              <a:t>have been used to detect gene expression as a way of determining tumor type</a:t>
            </a:r>
          </a:p>
          <a:p>
            <a:pPr algn="l" rtl="0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Tumor Markers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These substances are produced by tumor cells, are</a:t>
            </a:r>
          </a:p>
          <a:p>
            <a:pPr algn="l" rtl="0">
              <a:buNone/>
            </a:pPr>
            <a:r>
              <a:rPr lang="en-US" dirty="0" smtClean="0"/>
              <a:t>detectable in the blood, and are </a:t>
            </a:r>
            <a:r>
              <a:rPr lang="en-US" u="sng" dirty="0" smtClean="0">
                <a:solidFill>
                  <a:srgbClr val="FF0000"/>
                </a:solidFill>
              </a:rPr>
              <a:t>of value in diagnosis </a:t>
            </a:r>
            <a:r>
              <a:rPr lang="en-US" dirty="0" smtClean="0"/>
              <a:t>and in </a:t>
            </a:r>
            <a:r>
              <a:rPr lang="en-US" u="sng" dirty="0" smtClean="0">
                <a:solidFill>
                  <a:srgbClr val="FF0000"/>
                </a:solidFill>
              </a:rPr>
              <a:t>monitoring progress following treatment</a:t>
            </a:r>
            <a:r>
              <a:rPr lang="en-US" sz="4000" dirty="0" smtClean="0"/>
              <a:t>.</a:t>
            </a:r>
            <a:endParaRPr lang="ar-IQ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I1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752"/>
            <a:ext cx="4752975" cy="4248150"/>
          </a:xfrm>
          <a:noFill/>
          <a:ln/>
        </p:spPr>
      </p:pic>
      <p:pic>
        <p:nvPicPr>
          <p:cNvPr id="8199" name="Picture 7" descr="ad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196752"/>
            <a:ext cx="3995737" cy="42481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Causes of Neoplasia</a:t>
            </a:r>
            <a:endParaRPr lang="en-US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dirty="0" smtClean="0"/>
              <a:t>The origin for many </a:t>
            </a:r>
            <a:r>
              <a:rPr lang="en-US" dirty="0" err="1" smtClean="0"/>
              <a:t>neoplasms</a:t>
            </a:r>
            <a:r>
              <a:rPr lang="en-US" dirty="0" smtClean="0"/>
              <a:t> is obscure. However, there are several theories of origin:</a:t>
            </a:r>
          </a:p>
          <a:p>
            <a:pPr algn="l" rtl="0">
              <a:buNone/>
            </a:pPr>
            <a:endParaRPr lang="ar-IQ" dirty="0"/>
          </a:p>
        </p:txBody>
      </p:sp>
      <p:graphicFrame>
        <p:nvGraphicFramePr>
          <p:cNvPr id="5" name="رسم تخطيطي 4"/>
          <p:cNvGraphicFramePr/>
          <p:nvPr/>
        </p:nvGraphicFramePr>
        <p:xfrm>
          <a:off x="0" y="1700808"/>
          <a:ext cx="9144000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Causes of Neoplasia : cont.</a:t>
            </a:r>
          </a:p>
          <a:p>
            <a:pPr algn="l" rtl="0"/>
            <a:r>
              <a:rPr lang="en-US" dirty="0" smtClean="0"/>
              <a:t>Also they are found the incidence of cancers are increased in older persons</a:t>
            </a:r>
          </a:p>
          <a:p>
            <a:pPr algn="l" rtl="0"/>
            <a:endParaRPr lang="en-US" dirty="0" smtClean="0"/>
          </a:p>
          <a:p>
            <a:pPr lvl="0" algn="l" rtl="0"/>
            <a:r>
              <a:rPr lang="en-US" dirty="0" smtClean="0"/>
              <a:t> racial predilections (American women have breast cancer more often than Japanese women; Japanese men have stomach cancer far more often than American men).</a:t>
            </a:r>
          </a:p>
          <a:p>
            <a:pPr algn="l" rtl="0"/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l" rtl="0">
              <a:buNone/>
            </a:pP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Carcinogenesis  is a multistep process :</a:t>
            </a:r>
          </a:p>
          <a:p>
            <a:pPr algn="l" rtl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Initiators </a:t>
            </a:r>
            <a:endParaRPr lang="en-US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dirty="0" smtClean="0"/>
              <a:t>Initiation that lead to irreversible DNA damage(lethal damage) </a:t>
            </a:r>
          </a:p>
          <a:p>
            <a:pPr algn="l" rtl="0">
              <a:buNone/>
            </a:pPr>
            <a:r>
              <a:rPr lang="en-US" dirty="0" smtClean="0"/>
              <a:t>Example : </a:t>
            </a:r>
            <a:r>
              <a:rPr lang="en-US" dirty="0" err="1" smtClean="0"/>
              <a:t>Alkylating</a:t>
            </a:r>
            <a:r>
              <a:rPr lang="en-US" dirty="0" smtClean="0"/>
              <a:t> agent like </a:t>
            </a:r>
            <a:r>
              <a:rPr lang="en-US" dirty="0" err="1" smtClean="0"/>
              <a:t>cycophosphamide</a:t>
            </a: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Promotors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l" rtl="0">
              <a:buNone/>
            </a:pPr>
            <a:r>
              <a:rPr lang="en-US" dirty="0" smtClean="0"/>
              <a:t>Lead to proliferation of abnormal (mutagenic cells) but they there appears to be a "dose-threshold" concentration of promoter below which neoplasia will not occur</a:t>
            </a:r>
          </a:p>
          <a:p>
            <a:pPr algn="l" rtl="0">
              <a:buNone/>
            </a:pPr>
            <a:r>
              <a:rPr lang="en-US" dirty="0" smtClean="0"/>
              <a:t> like hormone therapy  estrogen(</a:t>
            </a:r>
            <a:r>
              <a:rPr lang="en-US" dirty="0" err="1" smtClean="0"/>
              <a:t>diethylstilbesterol</a:t>
            </a:r>
            <a:r>
              <a:rPr lang="en-US" dirty="0" smtClean="0"/>
              <a:t>)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 descr="mk:@MSITStore:C:\Dump\PathPPTs\Pathological%20Basis%20of%20Diseases%20(Robbins%20&amp;%20Cotran).chm::/f4-u1.0-b0-7216-0187-1..50011-0..f007027.jpg"/>
          <p:cNvSpPr>
            <a:spLocks noChangeAspect="1" noChangeArrowheads="1"/>
          </p:cNvSpPr>
          <p:nvPr/>
        </p:nvSpPr>
        <p:spPr bwMode="auto">
          <a:xfrm>
            <a:off x="0" y="0"/>
            <a:ext cx="5305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IQ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1447800" y="0"/>
            <a:ext cx="6315075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14" y="908721"/>
            <a:ext cx="9021485" cy="510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477963"/>
          </a:xfrm>
        </p:spPr>
        <p:txBody>
          <a:bodyPr>
            <a:normAutofit fontScale="90000"/>
          </a:bodyPr>
          <a:lstStyle/>
          <a:p>
            <a:pPr rtl="0">
              <a:defRPr/>
            </a:pPr>
            <a:r>
              <a:rPr lang="en-US" sz="5400" dirty="0" smtClean="0"/>
              <a:t>MOLECULAR   BASIS</a:t>
            </a:r>
            <a:br>
              <a:rPr lang="en-US" sz="5400" dirty="0" smtClean="0"/>
            </a:br>
            <a:r>
              <a:rPr lang="en-US" sz="5400" dirty="0" smtClean="0"/>
              <a:t>of   CANCER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pPr algn="l" rtl="0">
              <a:buNone/>
              <a:defRPr/>
            </a:pPr>
            <a:endParaRPr lang="en-US" sz="3600" b="1" dirty="0" smtClean="0"/>
          </a:p>
          <a:p>
            <a:pPr algn="l" rtl="0"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Four classes </a:t>
            </a:r>
            <a:r>
              <a:rPr lang="en-US" sz="3600" b="1" dirty="0" smtClean="0"/>
              <a:t>of normal regulatory genes</a:t>
            </a:r>
          </a:p>
          <a:p>
            <a:pPr lvl="1" algn="l" rtl="0">
              <a:buFont typeface="Wingdings" pitchFamily="2" charset="2"/>
              <a:buChar char="v"/>
              <a:defRPr/>
            </a:pPr>
            <a:r>
              <a:rPr lang="en-US" b="1" dirty="0" smtClean="0"/>
              <a:t>PROTO-</a:t>
            </a:r>
            <a:r>
              <a:rPr lang="en-US" b="1" dirty="0" err="1" smtClean="0"/>
              <a:t>oncogenes</a:t>
            </a:r>
            <a:r>
              <a:rPr lang="en-US" b="1" dirty="0" smtClean="0"/>
              <a:t> ((gene responsible for cell growth)</a:t>
            </a:r>
          </a:p>
          <a:p>
            <a:pPr lvl="1" algn="l" rtl="0">
              <a:buFont typeface="Wingdings" pitchFamily="2" charset="2"/>
              <a:buChar char="v"/>
              <a:defRPr/>
            </a:pPr>
            <a:r>
              <a:rPr lang="en-US" b="1" dirty="0" smtClean="0"/>
              <a:t>Tumor suppressor genes</a:t>
            </a:r>
          </a:p>
          <a:p>
            <a:pPr lvl="1" algn="l" rtl="0">
              <a:buFont typeface="Wingdings" pitchFamily="2" charset="2"/>
              <a:buChar char="v"/>
              <a:defRPr/>
            </a:pPr>
            <a:r>
              <a:rPr lang="en-US" b="1" dirty="0" smtClean="0"/>
              <a:t>DNA repair genes</a:t>
            </a:r>
          </a:p>
          <a:p>
            <a:pPr lvl="1" algn="l" rtl="0">
              <a:buFont typeface="Wingdings" pitchFamily="2" charset="2"/>
              <a:buChar char="v"/>
              <a:defRPr/>
            </a:pPr>
            <a:r>
              <a:rPr lang="en-US" b="1" dirty="0" smtClean="0"/>
              <a:t>Apoptosis genes</a:t>
            </a:r>
          </a:p>
          <a:p>
            <a:pPr algn="l" rtl="0"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00"/>
            <a:ext cx="9144000" cy="658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rtl="0"/>
            <a:r>
              <a:rPr lang="en-US" dirty="0" smtClean="0"/>
              <a:t>Defect (over expression)   in proto-oncogene (growth factors) leads to uncontrolled cell proliferations ) </a:t>
            </a:r>
          </a:p>
          <a:p>
            <a:pPr algn="l" rtl="0"/>
            <a:r>
              <a:rPr lang="en-US" dirty="0" err="1" smtClean="0"/>
              <a:t>e.g</a:t>
            </a:r>
            <a:r>
              <a:rPr lang="en-US" dirty="0" smtClean="0"/>
              <a:t> / </a:t>
            </a:r>
            <a:r>
              <a:rPr lang="en-US" b="1" dirty="0" smtClean="0">
                <a:solidFill>
                  <a:srgbClr val="FF0066"/>
                </a:solidFill>
              </a:rPr>
              <a:t>RAS </a:t>
            </a:r>
            <a:r>
              <a:rPr lang="en-US" dirty="0" smtClean="0"/>
              <a:t> </a:t>
            </a:r>
            <a:r>
              <a:rPr lang="en-US" dirty="0" err="1" smtClean="0"/>
              <a:t>overexpression</a:t>
            </a:r>
            <a:r>
              <a:rPr lang="en-US" dirty="0" smtClean="0"/>
              <a:t> in many human cancer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Loss of tumor </a:t>
            </a:r>
            <a:r>
              <a:rPr lang="en-US" dirty="0" err="1" smtClean="0"/>
              <a:t>supprresor</a:t>
            </a:r>
            <a:r>
              <a:rPr lang="en-US" dirty="0" smtClean="0"/>
              <a:t> genes  (P53)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Limitation of apoptotic genes  (BCL2)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Defects in DNA repair genes</a:t>
            </a:r>
          </a:p>
          <a:p>
            <a:pPr algn="l" rtl="0"/>
            <a:endParaRPr lang="en-US" dirty="0" smtClean="0"/>
          </a:p>
          <a:p>
            <a:pPr algn="l" rtl="0"/>
            <a:endParaRPr lang="ar-IQ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477963"/>
          </a:xfrm>
        </p:spPr>
        <p:txBody>
          <a:bodyPr>
            <a:noAutofit/>
          </a:bodyPr>
          <a:lstStyle/>
          <a:p>
            <a:pPr rtl="0">
              <a:defRPr/>
            </a:pPr>
            <a:r>
              <a:rPr lang="en-US" dirty="0" smtClean="0"/>
              <a:t>TRANSFORMATION &amp;</a:t>
            </a:r>
            <a:br>
              <a:rPr lang="en-US" dirty="0" smtClean="0"/>
            </a:br>
            <a:r>
              <a:rPr lang="en-US" dirty="0" smtClean="0"/>
              <a:t>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40768"/>
            <a:ext cx="8991600" cy="5517232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Self-sufficiency in growth signals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Insensitivity to growth-inhibiting signals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Evasion of apoptosis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Defects in DNA repair: “Spell checker”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Limitless replicative potential: Telomerase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Angiogenesis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Invasive ability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sz="3600" dirty="0" smtClean="0"/>
              <a:t>Metastatic 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Malignant epithelial tumor</a:t>
            </a:r>
          </a:p>
          <a:p>
            <a:pPr algn="l" rtl="0">
              <a:buNone/>
            </a:pPr>
            <a:r>
              <a:rPr lang="en-US" dirty="0" err="1" smtClean="0"/>
              <a:t>Squamouas</a:t>
            </a:r>
            <a:r>
              <a:rPr lang="en-US" dirty="0" smtClean="0"/>
              <a:t>  carcinoma tumor arise from squamous </a:t>
            </a:r>
            <a:r>
              <a:rPr lang="en-US" dirty="0" err="1" smtClean="0"/>
              <a:t>epthelia</a:t>
            </a:r>
            <a:r>
              <a:rPr lang="en-US" dirty="0" smtClean="0"/>
              <a:t> with features of malignancy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err="1" smtClean="0"/>
              <a:t>Adenocarcinoma</a:t>
            </a:r>
            <a:r>
              <a:rPr lang="en-US" dirty="0" smtClean="0"/>
              <a:t> malignant tumor arise from glandular epithelia</a:t>
            </a:r>
          </a:p>
          <a:p>
            <a:pPr algn="l" rtl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effectLst/>
              </a:rPr>
              <a:t>HOST DEFENSES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  <a:noFill/>
        </p:spPr>
        <p:txBody>
          <a:bodyPr/>
          <a:lstStyle/>
          <a:p>
            <a:pPr algn="l" rtl="0"/>
            <a:r>
              <a:rPr lang="en-US" sz="3600" b="1" dirty="0" smtClean="0">
                <a:solidFill>
                  <a:srgbClr val="C00000"/>
                </a:solidFill>
                <a:effectLst/>
              </a:rPr>
              <a:t>IMMUNE SURVEILLENCE</a:t>
            </a:r>
            <a:r>
              <a:rPr lang="en-US" dirty="0" smtClean="0">
                <a:effectLst/>
              </a:rPr>
              <a:t> </a:t>
            </a:r>
            <a:r>
              <a:rPr lang="en-US" sz="3600" b="1" dirty="0" smtClean="0">
                <a:effectLst/>
              </a:rPr>
              <a:t>CONCEPT</a:t>
            </a:r>
          </a:p>
          <a:p>
            <a:pPr algn="l" rtl="0"/>
            <a:endParaRPr lang="en-US" sz="3600" b="1" dirty="0" smtClean="0">
              <a:effectLst/>
            </a:endParaRPr>
          </a:p>
          <a:p>
            <a:pPr algn="l" rtl="0"/>
            <a:r>
              <a:rPr lang="en-US" sz="3600" b="1" dirty="0" smtClean="0">
                <a:effectLst/>
              </a:rPr>
              <a:t>CD8+ T-Cells</a:t>
            </a:r>
          </a:p>
          <a:p>
            <a:pPr algn="l" rtl="0"/>
            <a:r>
              <a:rPr lang="en-US" sz="3600" b="1" dirty="0" smtClean="0">
                <a:effectLst/>
              </a:rPr>
              <a:t>NK cells</a:t>
            </a:r>
          </a:p>
          <a:p>
            <a:pPr algn="l" rtl="0"/>
            <a:r>
              <a:rPr lang="en-US" sz="3600" b="1" dirty="0" smtClean="0">
                <a:effectLst/>
              </a:rPr>
              <a:t>MACROPHAGES</a:t>
            </a:r>
          </a:p>
          <a:p>
            <a:pPr algn="l" rtl="0"/>
            <a:r>
              <a:rPr lang="en-US" sz="3600" b="1" dirty="0" smtClean="0">
                <a:effectLst/>
              </a:rPr>
              <a:t>ANTIBODIES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effectLst/>
              </a:rPr>
              <a:t>How do tumor cells</a:t>
            </a:r>
            <a:br>
              <a:rPr lang="en-US" dirty="0" smtClean="0">
                <a:solidFill>
                  <a:srgbClr val="C00000"/>
                </a:solidFill>
                <a:effectLst/>
              </a:rPr>
            </a:br>
            <a:r>
              <a:rPr lang="en-US" dirty="0" smtClean="0">
                <a:solidFill>
                  <a:srgbClr val="C00000"/>
                </a:solidFill>
                <a:effectLst/>
              </a:rPr>
              <a:t>escape immune surveillance</a:t>
            </a:r>
            <a:r>
              <a:rPr lang="en-US" dirty="0" smtClean="0">
                <a:effectLst/>
              </a:rPr>
              <a:t>?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algn="l" rtl="0">
              <a:defRPr/>
            </a:pPr>
            <a:r>
              <a:rPr lang="en-US" sz="3600" b="1" dirty="0" smtClean="0"/>
              <a:t>Mutation, like microbes</a:t>
            </a:r>
          </a:p>
          <a:p>
            <a:pPr algn="l" rtl="0">
              <a:defRPr/>
            </a:pPr>
            <a:r>
              <a:rPr lang="en-US" sz="5400" b="1" dirty="0" smtClean="0">
                <a:cs typeface="Times New Roman" pitchFamily="18" charset="0"/>
              </a:rPr>
              <a:t>↓ </a:t>
            </a:r>
            <a:r>
              <a:rPr lang="en-US" sz="3600" b="1" dirty="0" smtClean="0"/>
              <a:t>MHC molecules on tumor cell surface</a:t>
            </a:r>
          </a:p>
          <a:p>
            <a:pPr algn="l" rtl="0">
              <a:buNone/>
              <a:defRPr/>
            </a:pPr>
            <a:endParaRPr lang="en-US" sz="3600" b="1" dirty="0" smtClean="0"/>
          </a:p>
          <a:p>
            <a:pPr algn="l" rtl="0">
              <a:defRPr/>
            </a:pPr>
            <a:r>
              <a:rPr lang="en-US" sz="3600" b="1" dirty="0" smtClean="0"/>
              <a:t>Immunosuppressive agents</a:t>
            </a:r>
          </a:p>
          <a:p>
            <a:pPr algn="l" rtl="0">
              <a:defRPr/>
            </a:pPr>
            <a:r>
              <a:rPr lang="en-US" sz="3600" b="1" dirty="0" smtClean="0"/>
              <a:t>Antigen masking</a:t>
            </a:r>
          </a:p>
          <a:p>
            <a:pPr algn="l" rtl="0">
              <a:defRPr/>
            </a:pPr>
            <a:r>
              <a:rPr lang="en-US" sz="3600" b="1" dirty="0" smtClean="0"/>
              <a:t>Apoptosis of </a:t>
            </a:r>
            <a:r>
              <a:rPr lang="en-US" sz="3600" b="1" dirty="0" err="1" smtClean="0"/>
              <a:t>cytotoxic</a:t>
            </a:r>
            <a:r>
              <a:rPr lang="en-US" sz="3600" b="1" dirty="0" smtClean="0"/>
              <a:t> T-Cells (CD8), i.e., the  tumor cell KILLS the T-cell!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quamous carcino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898"/>
          <a:stretch>
            <a:fillRect/>
          </a:stretch>
        </p:blipFill>
        <p:spPr>
          <a:xfrm>
            <a:off x="0" y="764704"/>
            <a:ext cx="9144000" cy="55165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</TotalTime>
  <Words>2346</Words>
  <Application>Microsoft Office PowerPoint</Application>
  <PresentationFormat>عرض على الشاشة (3:4)‏</PresentationFormat>
  <Paragraphs>389</Paragraphs>
  <Slides>81</Slides>
  <Notes>12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81</vt:i4>
      </vt:variant>
    </vt:vector>
  </HeadingPairs>
  <TitlesOfParts>
    <vt:vector size="83" baseType="lpstr">
      <vt:lpstr>سمة Office</vt:lpstr>
      <vt:lpstr>Bitmap Image</vt:lpstr>
      <vt:lpstr>Neoplasia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 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TRANSFORMATION GROWTH BM INVASION ANGIOGENESIS INTRAVASATION EMBOLIZATION ADHESION EXTRAVASATION METASTATIC GROWTHetc.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MOLECULAR   BASIS of   CANCER</vt:lpstr>
      <vt:lpstr>الشريحة 77</vt:lpstr>
      <vt:lpstr>الشريحة 78</vt:lpstr>
      <vt:lpstr>TRANSFORMATION &amp; PROGRESSION</vt:lpstr>
      <vt:lpstr>HOST DEFENSES</vt:lpstr>
      <vt:lpstr>How do tumor cells escape immune surveillance?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</dc:title>
  <dc:creator>HAMDAN</dc:creator>
  <cp:lastModifiedBy>HAMDAN</cp:lastModifiedBy>
  <cp:revision>69</cp:revision>
  <dcterms:created xsi:type="dcterms:W3CDTF">2015-10-08T11:31:41Z</dcterms:created>
  <dcterms:modified xsi:type="dcterms:W3CDTF">2015-11-29T20:19:14Z</dcterms:modified>
</cp:coreProperties>
</file>