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28" r:id="rId2"/>
  </p:sldMasterIdLst>
  <p:notesMasterIdLst>
    <p:notesMasterId r:id="rId17"/>
  </p:notesMasterIdLst>
  <p:sldIdLst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1" r:id="rId14"/>
    <p:sldId id="27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E5E2B8-14C1-4741-83DC-98ED6F3AF961}" type="datetimeFigureOut">
              <a:rPr lang="ar-IQ" smtClean="0"/>
              <a:t>24/02/1437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61CB12-F0E0-4972-AFB5-A50A7860288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784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31888" lvl="2" indent="-43815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>
                <a:latin typeface="Times New Roman" charset="0"/>
              </a:rPr>
              <a:t>Turks' solution which is formed of: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Glacial acetic acid 3 ml 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Crystal violet 1 ml 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100 ml distilled water.</a:t>
            </a:r>
          </a:p>
          <a:p>
            <a:pPr marL="533400" indent="-533400"/>
            <a:endParaRPr lang="en-US">
              <a:latin typeface="Times New Roman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E65A6-3184-A042-8CA7-9C09494CC498}" type="slidenum">
              <a:rPr lang="da-DK" sz="1200"/>
              <a:pPr eaLnBrk="1" hangingPunct="1"/>
              <a:t>10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82073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31888" lvl="2" indent="-43815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>
                <a:latin typeface="Times New Roman" charset="0"/>
              </a:rPr>
              <a:t>Turks' solution which is formed of: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Glacial acetic acid 3 ml 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Crystal violet 1 ml </a:t>
            </a:r>
          </a:p>
          <a:p>
            <a:pPr marL="1663700" lvl="4" indent="-3810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>
                <a:latin typeface="Times New Roman" charset="0"/>
              </a:rPr>
              <a:t>100 ml distilled water.</a:t>
            </a:r>
          </a:p>
          <a:p>
            <a:pPr marL="533400" indent="-533400"/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6C6684-0A55-044A-8F07-AF25E43C6988}" type="slidenum">
              <a:rPr lang="da-DK" sz="1200"/>
              <a:pPr eaLnBrk="1" hangingPunct="1"/>
              <a:t>11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5980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044ABE-4AF7-8243-8CBC-E241FB257AF0}" type="slidenum">
              <a:rPr lang="da-DK" sz="1200"/>
              <a:pPr eaLnBrk="1" hangingPunct="1"/>
              <a:t>13</a:t>
            </a:fld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397580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4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0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00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16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0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7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2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9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5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1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03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4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5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89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68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8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8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E6709D-E867-664D-939C-79EE0862EFF1}" type="slidenum">
              <a:rPr lang="da-DK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7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E6709D-E867-664D-939C-79EE0862EFF1}" type="slidenum">
              <a:rPr lang="da-DK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472" y="3052293"/>
            <a:ext cx="6014435" cy="1063016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White blood cells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count</a:t>
            </a:r>
            <a:endParaRPr lang="ar-IQ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644" y="4984124"/>
            <a:ext cx="7766936" cy="97497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Abdulqadir </a:t>
            </a:r>
            <a:r>
              <a:rPr lang="en-US" sz="2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Kh.Hamad</a:t>
            </a:r>
            <a:endParaRPr lang="ku-Arab-IQ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M.Sc. Medical Biology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Abdulqadir.bio@raparinuni.org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u-Arab-IQ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u-Arab-IQ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IQ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20" y="65013"/>
            <a:ext cx="5718220" cy="1200329"/>
          </a:xfrm>
          <a:prstGeom prst="rect">
            <a:avLst/>
          </a:prstGeom>
          <a:noFill/>
          <a:ln w="76200">
            <a:solidFill>
              <a:srgbClr val="64EA9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 of dentistry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71764" y="39874"/>
            <a:ext cx="5220236" cy="1938992"/>
          </a:xfrm>
          <a:prstGeom prst="rect">
            <a:avLst/>
          </a:prstGeom>
          <a:ln w="57150">
            <a:solidFill>
              <a:srgbClr val="64EA9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edical Physiology </a:t>
            </a:r>
          </a:p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stage  </a:t>
            </a:r>
            <a:endParaRPr lang="ar-IQ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5" y="-26988"/>
            <a:ext cx="8763000" cy="830263"/>
          </a:xfrm>
        </p:spPr>
        <p:txBody>
          <a:bodyPr>
            <a:spAutoFit/>
          </a:bodyPr>
          <a:lstStyle/>
          <a:p>
            <a:pPr marL="458788" indent="-458788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Procedure</a:t>
            </a:r>
            <a:endParaRPr lang="en-US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141668" y="1052513"/>
            <a:ext cx="10069132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09600" indent="-609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>
                <a:solidFill>
                  <a:srgbClr val="000066"/>
                </a:solidFill>
              </a:rPr>
              <a:t>Collect blood sample 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 smtClean="0">
                <a:solidFill>
                  <a:srgbClr val="000066"/>
                </a:solidFill>
              </a:rPr>
              <a:t>Put </a:t>
            </a:r>
            <a:r>
              <a:rPr lang="en-US" sz="3200" b="1" dirty="0">
                <a:solidFill>
                  <a:srgbClr val="000066"/>
                </a:solidFill>
              </a:rPr>
              <a:t>0.38 ml of WBC Diluting Fluid in to test tube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>
                <a:solidFill>
                  <a:srgbClr val="000066"/>
                </a:solidFill>
              </a:rPr>
              <a:t>Add 0.02 ml of blood to the solution by Micropipette or </a:t>
            </a:r>
            <a:r>
              <a:rPr lang="en-US" sz="3200" b="1" dirty="0" err="1">
                <a:solidFill>
                  <a:srgbClr val="000066"/>
                </a:solidFill>
              </a:rPr>
              <a:t>Hb</a:t>
            </a:r>
            <a:r>
              <a:rPr lang="en-US" sz="3200" b="1" dirty="0">
                <a:solidFill>
                  <a:srgbClr val="000066"/>
                </a:solidFill>
              </a:rPr>
              <a:t> pipette. let for 2 minute to allow RBC to </a:t>
            </a:r>
            <a:r>
              <a:rPr lang="en-US" sz="3200" b="1" dirty="0" err="1">
                <a:solidFill>
                  <a:srgbClr val="000066"/>
                </a:solidFill>
              </a:rPr>
              <a:t>hemolyze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endParaRPr lang="en-US" sz="3200" b="1" dirty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 smtClean="0">
                <a:solidFill>
                  <a:srgbClr val="000066"/>
                </a:solidFill>
              </a:rPr>
              <a:t>Mount </a:t>
            </a:r>
            <a:r>
              <a:rPr lang="en-US" sz="3200" b="1" dirty="0">
                <a:solidFill>
                  <a:srgbClr val="000066"/>
                </a:solidFill>
              </a:rPr>
              <a:t>the cover slide on the chamber after moistening the 2 raised edge.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>
                <a:solidFill>
                  <a:srgbClr val="000066"/>
                </a:solidFill>
              </a:rPr>
              <a:t>Aspirate the diluted blood with a non-heparinized capillary tube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r>
              <a:rPr lang="en-US" sz="3200" b="1" dirty="0">
                <a:solidFill>
                  <a:srgbClr val="000066"/>
                </a:solidFill>
              </a:rPr>
              <a:t>Carefully charge </a:t>
            </a:r>
            <a:r>
              <a:rPr lang="en-US" sz="3200" b="1" dirty="0" err="1">
                <a:solidFill>
                  <a:srgbClr val="000066"/>
                </a:solidFill>
              </a:rPr>
              <a:t>hemacytometer</a:t>
            </a:r>
            <a:r>
              <a:rPr lang="en-US" sz="3200" b="1" dirty="0">
                <a:solidFill>
                  <a:srgbClr val="000066"/>
                </a:solidFill>
              </a:rPr>
              <a:t> with diluted blood by gently touching sides of coverslip to expel contents until chamber is properly filled.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Font typeface="Wingdings" charset="0"/>
              <a:buAutoNum type="arabicPeriod"/>
            </a:pP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5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8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814400" y="0"/>
            <a:ext cx="8763000" cy="830263"/>
          </a:xfrm>
        </p:spPr>
        <p:txBody>
          <a:bodyPr>
            <a:spAutoFit/>
          </a:bodyPr>
          <a:lstStyle/>
          <a:p>
            <a:pPr marL="458788" indent="-458788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Procedure</a:t>
            </a:r>
            <a:endParaRPr lang="en-US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519448" y="1395901"/>
            <a:ext cx="9629104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3200" b="1" dirty="0" smtClean="0">
                <a:solidFill>
                  <a:srgbClr val="000066"/>
                </a:solidFill>
              </a:rPr>
              <a:t> 8. Under </a:t>
            </a:r>
            <a:r>
              <a:rPr lang="en-US" sz="3200" b="1" dirty="0">
                <a:solidFill>
                  <a:srgbClr val="000066"/>
                </a:solidFill>
              </a:rPr>
              <a:t>10 x magnifications, leukocytes are counted in all 4 corner large squares of counting chamber</a:t>
            </a:r>
            <a:r>
              <a:rPr lang="en-US" sz="3200" b="1" dirty="0" smtClean="0">
                <a:solidFill>
                  <a:srgbClr val="000066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</a:pPr>
            <a:endParaRPr lang="en-US" sz="3200" b="1" dirty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3200" b="1" dirty="0" smtClean="0">
                <a:solidFill>
                  <a:srgbClr val="000066"/>
                </a:solidFill>
              </a:rPr>
              <a:t> 9.  Count </a:t>
            </a:r>
            <a:r>
              <a:rPr lang="en-US" sz="3200" b="1" dirty="0">
                <a:solidFill>
                  <a:srgbClr val="000066"/>
                </a:solidFill>
              </a:rPr>
              <a:t>cells starting in the upper left. Move to the upper right corner square</a:t>
            </a:r>
            <a:r>
              <a:rPr lang="en-US" sz="3200" b="1" dirty="0" smtClean="0">
                <a:solidFill>
                  <a:srgbClr val="000066"/>
                </a:solidFill>
              </a:rPr>
              <a:t>.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07968" y="6137920"/>
            <a:ext cx="648072" cy="720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4096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6"/>
            <a:ext cx="75438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Calculations</a:t>
            </a: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860426" y="1467187"/>
            <a:ext cx="88931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/>
              <a:t>Depth= 0.1 mm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0000FF"/>
                </a:solidFill>
                <a:cs typeface="Times New Roman" charset="0"/>
              </a:rPr>
              <a:t>Correction for dilution</a:t>
            </a:r>
            <a:r>
              <a:rPr lang="en-US" sz="3200" b="1" dirty="0" smtClean="0"/>
              <a:t>: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Tx/>
              <a:buChar char="–"/>
            </a:pPr>
            <a:r>
              <a:rPr lang="en-US" sz="3200" b="1" dirty="0" smtClean="0"/>
              <a:t>Dilution 1:20</a:t>
            </a:r>
            <a:endParaRPr lang="en-US" sz="3200" b="1" dirty="0"/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Tx/>
              <a:buChar char="–"/>
            </a:pPr>
            <a:r>
              <a:rPr lang="en-US" sz="3200" b="1" dirty="0" smtClean="0"/>
              <a:t>Dilution </a:t>
            </a:r>
            <a:r>
              <a:rPr lang="en-US" sz="3200" b="1" dirty="0"/>
              <a:t>factor 20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0000FF"/>
                </a:solidFill>
                <a:cs typeface="Times New Roman" charset="0"/>
              </a:rPr>
              <a:t>Correction  of volume</a:t>
            </a:r>
            <a:r>
              <a:rPr lang="en-US" sz="3200" b="1" u="sng" dirty="0">
                <a:solidFill>
                  <a:srgbClr val="0000FF"/>
                </a:solidFill>
              </a:rPr>
              <a:t>: 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Tx/>
              <a:buChar char="–"/>
            </a:pPr>
            <a:r>
              <a:rPr lang="en-US" sz="3200" b="1" dirty="0"/>
              <a:t>Volume of 1small square = 1x1x0.1= 0.1mm</a:t>
            </a:r>
            <a:r>
              <a:rPr lang="en-US" sz="3200" b="1" baseline="30000" dirty="0"/>
              <a:t>3</a:t>
            </a:r>
          </a:p>
          <a:p>
            <a:pPr lvl="1" eaLnBrk="1" hangingPunct="1">
              <a:spcBef>
                <a:spcPct val="20000"/>
              </a:spcBef>
              <a:buClr>
                <a:srgbClr val="0000FF"/>
              </a:buClr>
              <a:buFontTx/>
              <a:buChar char="–"/>
            </a:pPr>
            <a:r>
              <a:rPr lang="en-US" sz="3200" b="1" dirty="0"/>
              <a:t>Volume of 4 large squares = 4x0.1= 0.4 mm</a:t>
            </a:r>
            <a:r>
              <a:rPr lang="en-US" sz="3200" b="1" baseline="30000" dirty="0"/>
              <a:t>3</a:t>
            </a:r>
            <a:r>
              <a:rPr lang="en-US" sz="3200" b="1" dirty="0"/>
              <a:t> or </a:t>
            </a:r>
            <a:r>
              <a:rPr lang="en-US" sz="3200" b="1" dirty="0" err="1"/>
              <a:t>μL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1"/>
            <a:ext cx="75438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Calculations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9751" y="836614"/>
            <a:ext cx="10723809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51" y="1531274"/>
            <a:ext cx="89154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10" y="3331192"/>
            <a:ext cx="548077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Reference 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3341"/>
            <a:ext cx="8596668" cy="4908021"/>
          </a:xfrm>
        </p:spPr>
        <p:txBody>
          <a:bodyPr>
            <a:normAutofit/>
          </a:bodyPr>
          <a:lstStyle/>
          <a:p>
            <a:pPr lvl="0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kern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Chernecky</a:t>
            </a:r>
            <a:r>
              <a:rPr lang="en-US" sz="2800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&amp; Berger: Laboratory Tests and Diagnostic Procedures, 5th ed</a:t>
            </a:r>
            <a:r>
              <a:rPr lang="en-US" sz="28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.</a:t>
            </a:r>
          </a:p>
          <a:p>
            <a:pPr lvl="0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http</a:t>
            </a:r>
            <a:r>
              <a:rPr lang="en-US" sz="2800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://www.mtg-de.com/products/ivf-icsi/disposables-and-small-devices/sperm-counting-chambers.html</a:t>
            </a:r>
          </a:p>
          <a:p>
            <a:pPr lvl="0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http://www.inflammation.ndo.co.uk/Cell%20Culture/3iii%20Methods/Microscopy%20&amp;%20Counting/Cellmicros1.html</a:t>
            </a:r>
          </a:p>
          <a:p>
            <a:pPr lvl="0" algn="l" defTabSz="9144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http://www.theapprofessor.org/image-blood.html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52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6" y="280273"/>
            <a:ext cx="9754553" cy="6577727"/>
          </a:xfrm>
        </p:spPr>
        <p:txBody>
          <a:bodyPr>
            <a:normAutofit lnSpcReduction="10000"/>
          </a:bodyPr>
          <a:lstStyle/>
          <a:p>
            <a:pPr marL="400050" lvl="0" indent="-40005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u="sng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White blood cells </a:t>
            </a:r>
            <a:r>
              <a:rPr lang="en-US" sz="32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or </a:t>
            </a:r>
            <a:r>
              <a:rPr lang="en-US" sz="3200" b="1" u="sng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leukocytes</a:t>
            </a:r>
            <a:r>
              <a:rPr lang="en-US" sz="32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32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are  cells of the immune system which defend the body against both infectious disease and foreign materials</a:t>
            </a:r>
            <a:r>
              <a:rPr lang="en-US" sz="3200" b="1" kern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  <a:p>
            <a:pPr marL="0" lvl="0" indent="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3200" b="1" kern="0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400050" lvl="0" indent="-40005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Whenever a infectious agent enters the body the white blood cells have a variety of ways by which they can attack. Some will produce protective antibodies that will overpower the pathogen. Others will surround and engulf the pathogen. </a:t>
            </a:r>
            <a:endParaRPr lang="en-US" sz="3200" b="1" kern="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400050" lvl="0" indent="-40005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>
              <a:solidFill>
                <a:schemeClr val="tx1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400050" lvl="0" indent="-40005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Several different and diverse types of leukocytes exist, but they are all produced and derived from a </a:t>
            </a:r>
            <a:r>
              <a:rPr lang="en-US" sz="3200" b="1" u="sng" kern="0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multipotent</a:t>
            </a:r>
            <a:r>
              <a:rPr lang="en-US" sz="32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32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cell in the  bone marrow known as a  </a:t>
            </a:r>
            <a:r>
              <a:rPr lang="en-US" sz="32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hematopoietic</a:t>
            </a:r>
            <a:r>
              <a:rPr lang="en-US" sz="32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stem cell.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555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109441"/>
            <a:ext cx="11985938" cy="67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White Blood Cells (Leukocytes)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0" indent="-400050" algn="just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Leukocytes are found throughout the body, including the blood, tissues and lymphatic system. </a:t>
            </a:r>
          </a:p>
          <a:p>
            <a:pPr marL="400050" lvl="0" indent="-400050" algn="just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The name "White Blood Cell" derives from the fact that after  centrifugation of a blood sample, the white cells are found in the </a:t>
            </a:r>
            <a:r>
              <a:rPr lang="en-US" sz="2800" b="1" u="sng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Buffy coat</a:t>
            </a: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, a thin layer of nucleated cells between the </a:t>
            </a:r>
            <a:r>
              <a:rPr lang="en-US" sz="2800" b="1" kern="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sedimented</a:t>
            </a: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red blood cells and the  blood plasma, which is typically white in color. The scientific term leukocyte directly reflects this description, derived from Greek </a:t>
            </a:r>
            <a:r>
              <a:rPr lang="en-US" sz="2800" b="1" u="sng" kern="0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leuko</a:t>
            </a:r>
            <a:r>
              <a:rPr lang="en-US" sz="28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- white, and </a:t>
            </a:r>
            <a:r>
              <a:rPr lang="en-US" sz="2800" b="1" u="sng" kern="0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cyte</a:t>
            </a:r>
            <a:r>
              <a:rPr lang="en-US" sz="2800" b="1" kern="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800" b="1" kern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- cell.</a:t>
            </a:r>
          </a:p>
          <a:p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9543" b="879"/>
          <a:stretch/>
        </p:blipFill>
        <p:spPr>
          <a:xfrm>
            <a:off x="9167380" y="1636982"/>
            <a:ext cx="2153149" cy="39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0"/>
            <a:ext cx="8596668" cy="1320800"/>
          </a:xfrm>
        </p:spPr>
        <p:txBody>
          <a:bodyPr/>
          <a:lstStyle/>
          <a:p>
            <a:r>
              <a:rPr lang="en-US" altLang="en-US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White Blood Cells (Leukocytes)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104522"/>
            <a:ext cx="10303098" cy="575347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White </a:t>
            </a:r>
            <a:r>
              <a:rPr lang="en-US" sz="2400" b="1" dirty="0" smtClean="0">
                <a:solidFill>
                  <a:schemeClr val="tx1"/>
                </a:solidFill>
              </a:rPr>
              <a:t>blood cell </a:t>
            </a:r>
            <a:r>
              <a:rPr lang="en-US" sz="2400" b="1" dirty="0">
                <a:solidFill>
                  <a:schemeClr val="tx1"/>
                </a:solidFill>
              </a:rPr>
              <a:t>count (WBC) is the total number of leukocytes in a volume of blood, expressed as thousands/µl.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Total WBC count can be done by manual methods or by automated cell counters.</a:t>
            </a:r>
          </a:p>
          <a:p>
            <a:pPr marL="0" indent="0" algn="l" rtl="0">
              <a:buNone/>
            </a:pPr>
            <a:endParaRPr lang="en-US" sz="2400" b="1" dirty="0">
              <a:solidFill>
                <a:srgbClr val="00B0F0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</a:rPr>
              <a:t>Normal </a:t>
            </a:r>
            <a:r>
              <a:rPr lang="en-US" sz="2400" b="1" dirty="0">
                <a:solidFill>
                  <a:srgbClr val="00B0F0"/>
                </a:solidFill>
              </a:rPr>
              <a:t>Values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White blood cell count</a:t>
            </a: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defRPr/>
            </a:pPr>
            <a:r>
              <a:rPr lang="en-US" sz="2000" b="1" dirty="0"/>
              <a:t>Adult</a:t>
            </a:r>
            <a:r>
              <a:rPr lang="en-US" sz="2000" b="1" dirty="0" smtClean="0"/>
              <a:t>:                    </a:t>
            </a:r>
            <a:r>
              <a:rPr lang="en-US" sz="2000" b="1" dirty="0"/>
              <a:t>4500–10,500/mm3 or 4.5–10.5 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x 10</a:t>
            </a:r>
            <a:r>
              <a:rPr lang="en-US" sz="2800" b="1" kern="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/</a:t>
            </a:r>
            <a:r>
              <a:rPr lang="en-US" sz="2800" b="1" kern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μl</a:t>
            </a:r>
            <a:endParaRPr lang="en-US" sz="2800" b="1" kern="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defRPr/>
            </a:pPr>
            <a:r>
              <a:rPr lang="en-US" sz="2000" b="1" dirty="0" smtClean="0"/>
              <a:t>Child </a:t>
            </a:r>
            <a:r>
              <a:rPr lang="en-US" sz="2000" b="1" dirty="0"/>
              <a:t>6–12 years: </a:t>
            </a:r>
            <a:r>
              <a:rPr lang="en-US" sz="2000" b="1" dirty="0" smtClean="0"/>
              <a:t>   4500–13,500/mm3 </a:t>
            </a:r>
            <a:r>
              <a:rPr lang="en-US" sz="2000" b="1" dirty="0"/>
              <a:t>or 4.5–13.5 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x 10</a:t>
            </a:r>
            <a:r>
              <a:rPr lang="en-US" sz="2800" b="1" kern="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/</a:t>
            </a:r>
            <a:r>
              <a:rPr lang="en-US" sz="2800" b="1" kern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μl</a:t>
            </a:r>
            <a:endParaRPr lang="en-US" sz="2800" b="1" kern="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defRPr/>
            </a:pPr>
            <a:r>
              <a:rPr lang="en-US" sz="2000" b="1" dirty="0" smtClean="0"/>
              <a:t>Child </a:t>
            </a:r>
            <a:r>
              <a:rPr lang="en-US" sz="2000" b="1" dirty="0"/>
              <a:t>2–6 years: </a:t>
            </a:r>
            <a:r>
              <a:rPr lang="en-US" sz="2000" b="1" dirty="0" smtClean="0"/>
              <a:t>     5000–15,500/mm3 </a:t>
            </a:r>
            <a:r>
              <a:rPr lang="en-US" sz="2000" b="1" dirty="0"/>
              <a:t>or 5.0–15.5 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x 10</a:t>
            </a:r>
            <a:r>
              <a:rPr lang="en-US" sz="2800" b="1" kern="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/</a:t>
            </a:r>
            <a:r>
              <a:rPr lang="en-US" sz="2800" b="1" kern="0" dirty="0" err="1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μl</a:t>
            </a:r>
            <a:endParaRPr lang="en-US" sz="2800" b="1" kern="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defRPr/>
            </a:pPr>
            <a:r>
              <a:rPr lang="en-US" sz="2000" b="1" dirty="0" smtClean="0"/>
              <a:t>Child </a:t>
            </a:r>
            <a:r>
              <a:rPr lang="en-US" sz="2000" b="1" dirty="0"/>
              <a:t>&lt; 2 weeks</a:t>
            </a:r>
            <a:r>
              <a:rPr lang="en-US" sz="2000" b="1" dirty="0" smtClean="0"/>
              <a:t>:     </a:t>
            </a:r>
            <a:r>
              <a:rPr lang="en-US" sz="2000" b="1" dirty="0"/>
              <a:t>5000–21,000/mm3 or 5.0–21.0 </a:t>
            </a:r>
            <a:r>
              <a:rPr lang="en-US" sz="28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x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800" b="1" kern="0" baseline="30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3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/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μl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endParaRPr lang="en-US" sz="2800" b="1" kern="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19676"/>
            <a:ext cx="10869768" cy="4742487"/>
          </a:xfrm>
        </p:spPr>
        <p:txBody>
          <a:bodyPr>
            <a:normAutofit/>
          </a:bodyPr>
          <a:lstStyle/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Leukocytosis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is a condition characterized by an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elevated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number of white cells in the blood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. Such as in case :</a:t>
            </a: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appendicitis</a:t>
            </a:r>
            <a:r>
              <a:rPr lang="en-US" sz="3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, bacterial </a:t>
            </a:r>
            <a:r>
              <a:rPr lang="en-US" sz="3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infections, burns, cholera</a:t>
            </a:r>
            <a:endParaRPr lang="en-US" sz="3000" b="1" kern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Leukopenia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is a condition characterized by a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decreased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number of white cells in the 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blood such as in case :</a:t>
            </a:r>
          </a:p>
          <a:p>
            <a:pPr lvl="1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3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3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acquired immune deficiency syndrome (AIDS), </a:t>
            </a:r>
            <a:r>
              <a:rPr lang="en-US" sz="3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anemia</a:t>
            </a:r>
            <a:r>
              <a:rPr lang="en-US" sz="3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81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5000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Hemocytometer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29" y="901571"/>
            <a:ext cx="9638643" cy="3880773"/>
          </a:xfrm>
        </p:spPr>
        <p:txBody>
          <a:bodyPr>
            <a:normAutofit/>
          </a:bodyPr>
          <a:lstStyle/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Its composed of a thick glass slide and a cover slide.</a:t>
            </a: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In the center of the slide, there is an </a:t>
            </a: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H- shaped </a:t>
            </a:r>
            <a:r>
              <a:rPr 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groove</a:t>
            </a: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The surface of the chamber contains two counting ruled </a:t>
            </a:r>
            <a:r>
              <a:rPr lang="en-US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areas </a:t>
            </a: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The distance between the bottom of the coverslip and the surface of the counting area of the chamber is 0.1 </a:t>
            </a:r>
            <a:r>
              <a:rPr lang="en-US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mm</a:t>
            </a: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marL="0" lvl="0" indent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algn="l" defTabSz="914400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7" descr="800px-Neubauer_improved_counting_chamb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7" y="4764088"/>
            <a:ext cx="40370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4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8"/>
          <a:stretch>
            <a:fillRect/>
          </a:stretch>
        </p:blipFill>
        <p:spPr bwMode="auto">
          <a:xfrm>
            <a:off x="0" y="4833909"/>
            <a:ext cx="3114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13" y="118094"/>
            <a:ext cx="8596668" cy="1059030"/>
          </a:xfrm>
        </p:spPr>
        <p:txBody>
          <a:bodyPr/>
          <a:lstStyle/>
          <a:p>
            <a:r>
              <a:rPr lang="en-US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Hemocytometer</a:t>
            </a:r>
            <a:endParaRPr lang="ar-IQ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426325" y="2003425"/>
            <a:ext cx="4765675" cy="4854575"/>
            <a:chOff x="2800350" y="0"/>
            <a:chExt cx="5600700" cy="6267450"/>
          </a:xfrm>
        </p:grpSpPr>
        <p:pic>
          <p:nvPicPr>
            <p:cNvPr id="6" name="Picture 2" descr="C:\Documents and Settings\ANEEQA\My Documents\My Received Files\My Pictures\hemocyto\hm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" r="6845" b="6996"/>
            <a:stretch>
              <a:fillRect/>
            </a:stretch>
          </p:blipFill>
          <p:spPr bwMode="auto">
            <a:xfrm>
              <a:off x="2800350" y="0"/>
              <a:ext cx="5600700" cy="626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3657600" y="1524000"/>
              <a:ext cx="609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808080"/>
                  </a:solidFill>
                  <a:latin typeface="Arial Rounded MT Bold" charset="0"/>
                </a:rPr>
                <a:t>W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57600" y="4953000"/>
              <a:ext cx="5699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808080"/>
                  </a:solidFill>
                  <a:latin typeface="Arial Rounded MT Bold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086600" y="1600200"/>
              <a:ext cx="5699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808080"/>
                  </a:solidFill>
                  <a:latin typeface="Arial Rounded MT Bold" charset="0"/>
                  <a:ea typeface="ＭＳ Ｐゴシック" charset="0"/>
                </a:rPr>
                <a:t>W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162800" y="4953000"/>
              <a:ext cx="5699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808080"/>
                  </a:solidFill>
                  <a:latin typeface="Arial Rounded MT Bold" charset="0"/>
                  <a:ea typeface="ＭＳ Ｐゴシック" charset="0"/>
                </a:rPr>
                <a:t>W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9091" y="1873089"/>
            <a:ext cx="72331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The </a:t>
            </a: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whole counting area is divided into 9 big squares.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Each square is 1mm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long and 1mm wide.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The </a:t>
            </a: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four corner </a:t>
            </a:r>
            <a:r>
              <a:rPr lang="en-US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endParaRPr lang="en-US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squares are used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for WBC counting.</a:t>
            </a:r>
          </a:p>
        </p:txBody>
      </p:sp>
    </p:spTree>
    <p:extLst>
      <p:ext uri="{BB962C8B-B14F-4D97-AF65-F5344CB8AC3E}">
        <p14:creationId xmlns:p14="http://schemas.microsoft.com/office/powerpoint/2010/main" val="2686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3290"/>
          </a:xfrm>
        </p:spPr>
        <p:txBody>
          <a:bodyPr/>
          <a:lstStyle/>
          <a:p>
            <a:r>
              <a:rPr lang="en-US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Hemocytometer</a:t>
            </a:r>
            <a:endParaRPr lang="ar-IQ" dirty="0"/>
          </a:p>
        </p:txBody>
      </p:sp>
      <p:pic>
        <p:nvPicPr>
          <p:cNvPr id="4" name="Picture 4" descr="http://medical.tpub.com/14295/img/14295_27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52" y="1493949"/>
            <a:ext cx="7996150" cy="51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2265</TotalTime>
  <Words>686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Arial Rounded MT Bold</vt:lpstr>
      <vt:lpstr>Calibri</vt:lpstr>
      <vt:lpstr>Tahoma</vt:lpstr>
      <vt:lpstr>Times New Roman</vt:lpstr>
      <vt:lpstr>TimesNewRomanPS-BoldMT</vt:lpstr>
      <vt:lpstr>Trebuchet MS</vt:lpstr>
      <vt:lpstr>Wingdings</vt:lpstr>
      <vt:lpstr>Wingdings 3</vt:lpstr>
      <vt:lpstr>Facet</vt:lpstr>
      <vt:lpstr>1_Facet</vt:lpstr>
      <vt:lpstr>White blood cells count</vt:lpstr>
      <vt:lpstr>PowerPoint Presentation</vt:lpstr>
      <vt:lpstr>PowerPoint Presentation</vt:lpstr>
      <vt:lpstr>White Blood Cells (Leukocytes)</vt:lpstr>
      <vt:lpstr>White Blood Cells (Leukocytes)</vt:lpstr>
      <vt:lpstr>PowerPoint Presentation</vt:lpstr>
      <vt:lpstr>Hemocytometer</vt:lpstr>
      <vt:lpstr>Hemocytometer</vt:lpstr>
      <vt:lpstr>Hemocytometer</vt:lpstr>
      <vt:lpstr>Procedure</vt:lpstr>
      <vt:lpstr>Procedure</vt:lpstr>
      <vt:lpstr>Calculations</vt:lpstr>
      <vt:lpstr>Calculations</vt:lpstr>
      <vt:lpstr>Reference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 Leukocyte Counts</dc:title>
  <dc:creator>Abdulqadir</dc:creator>
  <cp:lastModifiedBy>Abdulqadir</cp:lastModifiedBy>
  <cp:revision>36</cp:revision>
  <dcterms:created xsi:type="dcterms:W3CDTF">2015-10-30T19:09:24Z</dcterms:created>
  <dcterms:modified xsi:type="dcterms:W3CDTF">2015-12-06T19:46:08Z</dcterms:modified>
</cp:coreProperties>
</file>