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56" r:id="rId8"/>
    <p:sldMasterId id="2147483768" r:id="rId9"/>
    <p:sldMasterId id="2147483780" r:id="rId10"/>
    <p:sldMasterId id="2147483792" r:id="rId11"/>
    <p:sldMasterId id="2147483816" r:id="rId12"/>
    <p:sldMasterId id="2147483828" r:id="rId13"/>
  </p:sldMasterIdLst>
  <p:sldIdLst>
    <p:sldId id="256" r:id="rId14"/>
    <p:sldId id="270" r:id="rId15"/>
    <p:sldId id="269" r:id="rId16"/>
    <p:sldId id="268" r:id="rId17"/>
    <p:sldId id="267" r:id="rId18"/>
    <p:sldId id="266" r:id="rId19"/>
    <p:sldId id="265" r:id="rId20"/>
    <p:sldId id="264" r:id="rId21"/>
    <p:sldId id="263" r:id="rId22"/>
    <p:sldId id="262" r:id="rId23"/>
    <p:sldId id="260" r:id="rId24"/>
    <p:sldId id="261" r:id="rId25"/>
    <p:sldId id="272" r:id="rId26"/>
    <p:sldId id="271" r:id="rId27"/>
    <p:sldId id="273" r:id="rId28"/>
    <p:sldId id="274" r:id="rId29"/>
    <p:sldId id="275" r:id="rId30"/>
    <p:sldId id="276" r:id="rId31"/>
    <p:sldId id="280" r:id="rId32"/>
    <p:sldId id="281" r:id="rId33"/>
    <p:sldId id="283" r:id="rId34"/>
    <p:sldId id="284" r:id="rId35"/>
    <p:sldId id="282" r:id="rId36"/>
    <p:sldId id="290" r:id="rId37"/>
    <p:sldId id="326" r:id="rId38"/>
    <p:sldId id="325" r:id="rId39"/>
    <p:sldId id="285" r:id="rId40"/>
    <p:sldId id="288" r:id="rId41"/>
    <p:sldId id="287" r:id="rId42"/>
    <p:sldId id="286" r:id="rId43"/>
    <p:sldId id="277" r:id="rId44"/>
    <p:sldId id="278" r:id="rId45"/>
    <p:sldId id="279" r:id="rId46"/>
    <p:sldId id="289" r:id="rId47"/>
    <p:sldId id="291" r:id="rId48"/>
    <p:sldId id="292" r:id="rId49"/>
    <p:sldId id="293" r:id="rId50"/>
    <p:sldId id="294" r:id="rId51"/>
    <p:sldId id="303" r:id="rId52"/>
    <p:sldId id="305" r:id="rId53"/>
    <p:sldId id="304" r:id="rId54"/>
    <p:sldId id="295" r:id="rId55"/>
    <p:sldId id="302" r:id="rId56"/>
    <p:sldId id="301" r:id="rId57"/>
    <p:sldId id="300" r:id="rId58"/>
    <p:sldId id="299" r:id="rId59"/>
    <p:sldId id="298" r:id="rId60"/>
    <p:sldId id="308" r:id="rId61"/>
    <p:sldId id="306" r:id="rId62"/>
    <p:sldId id="307" r:id="rId63"/>
    <p:sldId id="297" r:id="rId64"/>
    <p:sldId id="296" r:id="rId65"/>
    <p:sldId id="309" r:id="rId66"/>
    <p:sldId id="310" r:id="rId67"/>
    <p:sldId id="311" r:id="rId68"/>
    <p:sldId id="314" r:id="rId69"/>
    <p:sldId id="315" r:id="rId70"/>
    <p:sldId id="313" r:id="rId71"/>
    <p:sldId id="312" r:id="rId72"/>
    <p:sldId id="317" r:id="rId73"/>
    <p:sldId id="321" r:id="rId74"/>
    <p:sldId id="318" r:id="rId75"/>
    <p:sldId id="329" r:id="rId76"/>
    <p:sldId id="323" r:id="rId77"/>
    <p:sldId id="328" r:id="rId78"/>
    <p:sldId id="327" r:id="rId79"/>
    <p:sldId id="324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image" Target="../media/image12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12.jpe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4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6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8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8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image" Target="../media/image10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37B7350-8DED-4FB6-A0DA-0DB49DCE49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5261A-9335-4AF3-A487-3C0B16AE5F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17FF6-3B34-4747-BAED-A2537EBAE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4E6DA-7270-45E9-B41E-591395077A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58598-E4DD-43CB-9EF9-A849996FFC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647A9-2A0F-441C-A0E2-E20944F352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506AD-1336-4087-BBDE-B045216A9B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D67B6-AE63-4989-91B8-F0AB3573D5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F6FDD-F3D0-4E6B-BE40-9A62C16732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B755696-EE18-4EE6-9BA0-29327177AC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F7729-D679-4C5B-92DF-6EA755003F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88C2-D992-4BEC-BB1C-67A2AB4F39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4288B-3467-4DDA-8396-069561582B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C3CEB-0E5A-4F33-B37C-6933B1D3C1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F0208-9344-447F-A024-CCE7B1DC6A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1D9C9-0D91-44E3-824F-589C09F927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9B0F5-E24A-4506-AFCA-33C3985033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4D6BA-D71F-4086-9791-EF4FECC8BF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17FDA-FAED-48EB-83B2-C4D76506F5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07368-E465-463E-A858-B659B5B795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6D429-D499-482A-9B33-444F52875F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64BCA-A809-4460-99A6-D5506129BE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C9B6D59-3BE5-4AD0-8D8A-27D19DC25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D267F-23B9-4F35-9403-86F2E774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CA1-64CD-4B57-B3AD-6EE3C8DDB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814B2-F20B-4D04-8B51-5749149BA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E3304-952C-4510-921D-B48907B90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40227-8E68-48E8-8909-96EB1E4DC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BA743-2BCE-4090-BA9C-CE78DA3C1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E2862-DE8E-484C-AC2E-F06ED1D0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38BB4-1819-450A-85E4-30A4E4CAA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B4C2E-58B5-444C-8142-AFE605EFE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B32B0-99B0-416C-BF3E-D3F3716C7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BCC9CCE-3B95-4FD1-9B1C-D936E0A826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BDE96-62F9-436F-ABAD-35FAA7942E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FE24E-056E-43C6-ABF0-2EB064891A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0F6D1-81A6-4306-97FC-67BAFF3EE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53974-B137-4D2B-B6B6-79DA41ED08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C4791-2F07-49F3-9101-014F6CCBDA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9BE75-1FAB-478E-9BD0-A5CE59316D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50E94-830F-4F93-9AC3-5B62277EE1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BCEB8-5B30-4BE5-BA0B-892CCB56ED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7AC7B-BA63-49FD-BF4B-F344A29837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45BCF-4B7B-4230-BD76-1685EC6B0C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fld id="{FC9B6D59-3BE5-4AD0-8D8A-27D19DC259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D267F-23B9-4F35-9403-86F2E774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CA1-64CD-4B57-B3AD-6EE3C8DDB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814B2-F20B-4D04-8B51-5749149BA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E3304-952C-4510-921D-B48907B90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40227-8E68-48E8-8909-96EB1E4DC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BA743-2BCE-4090-BA9C-CE78DA3C1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E2862-DE8E-484C-AC2E-F06ED1D02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38BB4-1819-450A-85E4-30A4E4CAA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B4C2E-58B5-444C-8142-AFE605EFE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B32B0-99B0-416C-BF3E-D3F3716C7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224668-B18C-4833-B9A1-1BD9DB69C6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85ED8-AF50-4A51-A7BC-8A4A9107D0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4E16D-AFD7-4C03-987E-91CCF0DF79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E0C63-EEC9-4EBF-B828-72855026E5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39D1A-FFC8-4CFC-A370-3F4C969C35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190F0-7F0B-4117-93E4-48FCE5E1CB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41387-12C1-4FF9-ABAD-2CCB6B3FC2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B8D8C-EAA7-4BE2-882B-8C6C297B47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67514-F76F-4296-8174-3199DBBE33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0B89A-A6A2-41F8-93A9-2F9FA4FC6F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D1A9A-AF5E-4E5A-89C5-E2139A2311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CA74217-F658-4EA2-987E-346641C79B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4AA32-AE6D-4001-BC93-3692AC92DC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889E8-F71B-48FF-83E3-9059D72B3B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3947B-E5E4-42FC-8F79-5341A78EDF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72DEC-9FA4-492F-84D2-814F14D93A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AE30D-6810-471D-B77A-CB4F003DA4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7C054-532C-4984-B7E4-DFA57008C8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17E08-2C89-4E97-BB42-1A40F89225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3CD69-37A9-4BB1-85FF-047016CA04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45B47-BD8E-42A7-82AD-108729BB8C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ED55E-7740-4B7D-9D0B-BA38CC4A1E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3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4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45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1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2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29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3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517623-C15D-4183-A802-9F21847FD86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tx1"/>
              </a:buClr>
              <a:defRPr sz="1400"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>
                <a:schemeClr val="tx1"/>
              </a:buClr>
              <a:defRPr sz="1400"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chemeClr val="tx1"/>
              </a:buClr>
              <a:defRPr sz="1400"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209DC1-E775-4639-B668-1C41AD4847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FF9CA7-46AA-4821-896E-F7D4C3B63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FA31CD-1503-45D4-8135-71FADCDF0D4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tx1"/>
              </a:buClr>
              <a:defRPr sz="140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>
                <a:schemeClr val="tx1"/>
              </a:buClr>
              <a:defRPr sz="140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chemeClr val="tx1"/>
              </a:buClr>
              <a:defRPr sz="1400">
                <a:cs typeface="+mn-cs"/>
              </a:defRPr>
            </a:lvl1pPr>
          </a:lstStyle>
          <a:p>
            <a:fld id="{D7FF9CA7-46AA-4821-896E-F7D4C3B63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514EB1-E3A9-4A20-AF89-850DFD2E59D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142A2D7-8E41-4F2F-8BE8-B754C05B1CD4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2D8ECF-1A47-4CA6-9A23-255A9734E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ABA52E-2CE4-4B0F-BD43-B290B20CABB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Andalus" pitchFamily="18" charset="-78"/>
                <a:cs typeface="Andalus" pitchFamily="18" charset="-78"/>
              </a:rPr>
              <a:t>Injuries of the spine</a:t>
            </a:r>
            <a:endParaRPr lang="en-US" sz="6000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latin typeface="Andalus" pitchFamily="18" charset="-78"/>
                <a:cs typeface="Andalus" pitchFamily="18" charset="-78"/>
              </a:rPr>
              <a:t>Lumbar Spine Anatomy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04" r="16867" b="4059"/>
          <a:stretch>
            <a:fillRect/>
          </a:stretch>
        </p:blipFill>
        <p:spPr bwMode="auto">
          <a:xfrm>
            <a:off x="990600" y="1219200"/>
            <a:ext cx="2195513" cy="3948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04" r="16867" b="4059"/>
          <a:stretch>
            <a:fillRect/>
          </a:stretch>
        </p:blipFill>
        <p:spPr bwMode="auto">
          <a:xfrm>
            <a:off x="6248400" y="1157288"/>
            <a:ext cx="2195513" cy="3948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04" r="16867" b="4059"/>
          <a:stretch>
            <a:fillRect/>
          </a:stretch>
        </p:blipFill>
        <p:spPr bwMode="auto">
          <a:xfrm>
            <a:off x="3473450" y="1219200"/>
            <a:ext cx="2195513" cy="3948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05000" y="1447800"/>
            <a:ext cx="434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L1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05000" y="2209800"/>
            <a:ext cx="434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L2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828800" y="4724400"/>
            <a:ext cx="434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L5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905000" y="3062288"/>
            <a:ext cx="434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L3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828800" y="3886200"/>
            <a:ext cx="434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L4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172200" y="5470525"/>
            <a:ext cx="2068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latin typeface="Arial" pitchFamily="34" charset="0"/>
              </a:rPr>
              <a:t>Curvature</a:t>
            </a:r>
            <a:r>
              <a:rPr lang="en-US" sz="2000">
                <a:latin typeface="Arial" pitchFamily="34" charset="0"/>
              </a:rPr>
              <a:t> </a:t>
            </a:r>
            <a:r>
              <a:rPr lang="en-US" sz="1600">
                <a:latin typeface="Arial" pitchFamily="34" charset="0"/>
              </a:rPr>
              <a:t>is Lordotic</a:t>
            </a:r>
            <a:endParaRPr lang="en-GB" sz="1600">
              <a:latin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09925" y="5562600"/>
            <a:ext cx="2724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1600">
                <a:latin typeface="Arial" pitchFamily="34" charset="0"/>
              </a:rPr>
              <a:t>Facets are aligned vertically and allow bending</a:t>
            </a:r>
            <a:endParaRPr lang="en-GB" sz="1600">
              <a:latin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90600" y="5562600"/>
            <a:ext cx="2298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1600">
                <a:latin typeface="Arial" pitchFamily="34" charset="0"/>
              </a:rPr>
              <a:t>Vertebral body is kidney shaped in MRI</a:t>
            </a:r>
            <a:endParaRPr lang="en-GB" sz="16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ndalus" pitchFamily="18" charset="-78"/>
                <a:cs typeface="Andalus" pitchFamily="18" charset="-78"/>
              </a:rPr>
              <a:t>Lumbar Spine X Ray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22685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600200"/>
            <a:ext cx="23082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752601" y="6096000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</a:rPr>
              <a:t>Lateral</a:t>
            </a:r>
            <a:r>
              <a:rPr lang="en-GB" dirty="0" smtClean="0"/>
              <a:t> </a:t>
            </a:r>
            <a:r>
              <a:rPr lang="en-GB" dirty="0">
                <a:latin typeface="Arial" pitchFamily="34" charset="0"/>
              </a:rPr>
              <a:t>radiograph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800" y="6096000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</a:rPr>
              <a:t>A/P</a:t>
            </a:r>
            <a:r>
              <a:rPr lang="en-GB" dirty="0" smtClean="0"/>
              <a:t> </a:t>
            </a:r>
            <a:r>
              <a:rPr lang="en-GB" dirty="0">
                <a:latin typeface="Arial" pitchFamily="34" charset="0"/>
              </a:rPr>
              <a:t>radiograph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534400" cy="50292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63613" y="946150"/>
            <a:ext cx="1779587" cy="425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Sacrum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524000"/>
            <a:ext cx="17192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5" y="1371600"/>
            <a:ext cx="1917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962400"/>
            <a:ext cx="21050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4800600"/>
            <a:ext cx="25146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12825" y="6019800"/>
            <a:ext cx="223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Sacrum ventral view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12825" y="3290888"/>
            <a:ext cx="2441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Sacrum posterior view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876800" y="2667000"/>
            <a:ext cx="1447799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GB" sz="1800" dirty="0">
                <a:latin typeface="Arial" pitchFamily="34" charset="0"/>
              </a:rPr>
              <a:t>Sacrum lateral view</a:t>
            </a:r>
          </a:p>
          <a:p>
            <a:r>
              <a:rPr lang="en-GB" sz="1800" dirty="0">
                <a:latin typeface="Arial" pitchFamily="34" charset="0"/>
              </a:rPr>
              <a:t>median section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146425" y="4953000"/>
            <a:ext cx="460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S3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146425" y="4648200"/>
            <a:ext cx="460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S2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070225" y="5257800"/>
            <a:ext cx="460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S4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70225" y="5562600"/>
            <a:ext cx="460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S5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146425" y="4267200"/>
            <a:ext cx="460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S1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2155825" y="4876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 flipV="1">
            <a:off x="2079625" y="5181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2079625" y="5410200"/>
            <a:ext cx="10668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2079625" y="5715000"/>
            <a:ext cx="9906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>
            <a:off x="2155825" y="4419600"/>
            <a:ext cx="9906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060825" y="4343400"/>
            <a:ext cx="136207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GB" sz="1800" dirty="0">
                <a:latin typeface="Arial" pitchFamily="34" charset="0"/>
              </a:rPr>
              <a:t>S2 top view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337425" y="762000"/>
            <a:ext cx="125577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Coccyx</a:t>
            </a:r>
            <a:endParaRPr lang="en-GB" sz="2800" b="1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6925" y="1828800"/>
            <a:ext cx="15621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651625" y="3962400"/>
            <a:ext cx="22860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AU" sz="1800" dirty="0">
                <a:latin typeface="Arial" pitchFamily="34" charset="0"/>
              </a:rPr>
              <a:t>Triangular in shape  formed by the fusion of four </a:t>
            </a:r>
            <a:r>
              <a:rPr lang="en-AU" sz="1800" dirty="0" err="1">
                <a:latin typeface="Arial" pitchFamily="34" charset="0"/>
              </a:rPr>
              <a:t>coccygeal</a:t>
            </a:r>
            <a:r>
              <a:rPr lang="en-AU" sz="1800" dirty="0">
                <a:latin typeface="Arial" pitchFamily="34" charset="0"/>
              </a:rPr>
              <a:t> vertebrae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AU" sz="1800" dirty="0">
                <a:latin typeface="Arial" pitchFamily="34" charset="0"/>
              </a:rPr>
              <a:t>Female coccyx points inferiorly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AU" sz="1800" dirty="0">
                <a:latin typeface="Arial" pitchFamily="34" charset="0"/>
              </a:rPr>
              <a:t>Male </a:t>
            </a:r>
            <a:r>
              <a:rPr lang="en-AU" sz="1800" dirty="0" err="1">
                <a:latin typeface="Arial" pitchFamily="34" charset="0"/>
              </a:rPr>
              <a:t>anteriorly</a:t>
            </a:r>
            <a:endParaRPr lang="en-US" sz="18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133600"/>
            <a:ext cx="38862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867400" y="624840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L4 superior view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67200"/>
            <a:ext cx="26384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00"/>
            <a:ext cx="27241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990600" y="3824288"/>
            <a:ext cx="1958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L3 medial section</a:t>
            </a: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5943600" y="41910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5105400" y="4953000"/>
            <a:ext cx="930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Lamina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4572000" y="3048000"/>
            <a:ext cx="930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Pedicle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715000" y="1600200"/>
            <a:ext cx="166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Vertebral body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019800" y="5334000"/>
            <a:ext cx="187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Spinous process</a:t>
            </a:r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V="1">
            <a:off x="6400800" y="5029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5" name="Line 28"/>
          <p:cNvSpPr>
            <a:spLocks noChangeShapeType="1"/>
          </p:cNvSpPr>
          <p:nvPr/>
        </p:nvSpPr>
        <p:spPr bwMode="auto">
          <a:xfrm flipV="1">
            <a:off x="8001000" y="39624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5486400" y="32766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>
            <a:off x="6705600" y="190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8" name="Line 32"/>
          <p:cNvSpPr>
            <a:spLocks noChangeShapeType="1"/>
          </p:cNvSpPr>
          <p:nvPr/>
        </p:nvSpPr>
        <p:spPr bwMode="auto">
          <a:xfrm flipH="1">
            <a:off x="6781800" y="3429000"/>
            <a:ext cx="11430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4267200" y="42672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Processus articularis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V="1">
            <a:off x="5334000" y="41910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67600" y="4724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</a:rPr>
              <a:t>Transverse process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848600" y="2971800"/>
            <a:ext cx="129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</a:rPr>
              <a:t>Foramen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ndalus" pitchFamily="18" charset="-78"/>
                <a:cs typeface="Andalus" pitchFamily="18" charset="-78"/>
              </a:rPr>
              <a:t>Vertebral Body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4267200" cy="4525963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AU" dirty="0" smtClean="0"/>
              <a:t>Thick disc-shaped anterior portion</a:t>
            </a:r>
          </a:p>
          <a:p>
            <a:pPr>
              <a:buFontTx/>
              <a:buNone/>
            </a:pPr>
            <a:r>
              <a:rPr lang="en-AU" dirty="0" smtClean="0"/>
              <a:t>Weight bearing part</a:t>
            </a:r>
          </a:p>
          <a:p>
            <a:pPr>
              <a:buFontTx/>
              <a:buNone/>
            </a:pPr>
            <a:r>
              <a:rPr lang="en-AU" dirty="0" smtClean="0"/>
              <a:t>Superior &amp; inferior surfaces roughened for attachment of the cartilaginous </a:t>
            </a:r>
            <a:r>
              <a:rPr lang="en-AU" dirty="0" err="1" smtClean="0"/>
              <a:t>intervertebral</a:t>
            </a:r>
            <a:r>
              <a:rPr lang="en-AU" dirty="0" smtClean="0"/>
              <a:t> disc</a:t>
            </a:r>
          </a:p>
          <a:p>
            <a:pPr>
              <a:buFontTx/>
              <a:buNone/>
            </a:pPr>
            <a:r>
              <a:rPr lang="en-AU" dirty="0" smtClean="0"/>
              <a:t>Anterior &amp; lateral surfaces contain nutrient foramina for blood vessels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86400" y="4038600"/>
            <a:ext cx="2362200" cy="1938338"/>
          </a:xfrm>
          <a:prstGeom prst="rect">
            <a:avLst/>
          </a:prstGeom>
          <a:noFill/>
          <a:ln/>
        </p:spPr>
      </p:pic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5791200" y="4343400"/>
            <a:ext cx="1676400" cy="914400"/>
          </a:xfrm>
          <a:prstGeom prst="ellipse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600200"/>
            <a:ext cx="20955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6248400" y="2514600"/>
            <a:ext cx="1143000" cy="914400"/>
          </a:xfrm>
          <a:prstGeom prst="ellipse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5"/>
          <p:cNvGrpSpPr>
            <a:grpSpLocks noGrp="1"/>
          </p:cNvGrpSpPr>
          <p:nvPr/>
        </p:nvGrpSpPr>
        <p:grpSpPr bwMode="auto">
          <a:xfrm>
            <a:off x="457200" y="1600200"/>
            <a:ext cx="5029200" cy="4525963"/>
            <a:chOff x="1200" y="864"/>
            <a:chExt cx="2592" cy="23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200" y="864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>
                  <a:latin typeface="Arial" pitchFamily="34" charset="0"/>
                </a:rPr>
                <a:t> Anterior</a:t>
              </a:r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536" y="912"/>
              <a:ext cx="2160" cy="2112"/>
              <a:chOff x="2832" y="528"/>
              <a:chExt cx="2160" cy="2112"/>
            </a:xfrm>
          </p:grpSpPr>
          <p:pic>
            <p:nvPicPr>
              <p:cNvPr id="17" name="Picture 8" descr="G:\PB WS\Mac Schläpfer\Bilder für Mitarbeitereinführung\WS Segment Querschnitt.jpg"/>
              <p:cNvPicPr>
                <a:picLocks noChangeAspect="1" noChangeArrowheads="1"/>
              </p:cNvPicPr>
              <p:nvPr/>
            </p:nvPicPr>
            <p:blipFill>
              <a:blip r:embed="rId2"/>
              <a:srcRect l="26506" t="12112" r="25301" b="22192"/>
              <a:stretch>
                <a:fillRect/>
              </a:stretch>
            </p:blipFill>
            <p:spPr bwMode="auto">
              <a:xfrm>
                <a:off x="2832" y="720"/>
                <a:ext cx="1920" cy="1920"/>
              </a:xfrm>
              <a:prstGeom prst="rect">
                <a:avLst/>
              </a:prstGeom>
              <a:noFill/>
            </p:spPr>
          </p:pic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4080" y="528"/>
                <a:ext cx="912" cy="576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98" y="341"/>
                  </a:cxn>
                  <a:cxn ang="0">
                    <a:pos x="432" y="384"/>
                  </a:cxn>
                  <a:cxn ang="0">
                    <a:pos x="528" y="576"/>
                  </a:cxn>
                  <a:cxn ang="0">
                    <a:pos x="912" y="432"/>
                  </a:cxn>
                  <a:cxn ang="0">
                    <a:pos x="720" y="144"/>
                  </a:cxn>
                  <a:cxn ang="0">
                    <a:pos x="144" y="0"/>
                  </a:cxn>
                  <a:cxn ang="0">
                    <a:pos x="0" y="48"/>
                  </a:cxn>
                </a:cxnLst>
                <a:rect l="0" t="0" r="r" b="b"/>
                <a:pathLst>
                  <a:path w="912" h="576">
                    <a:moveTo>
                      <a:pt x="0" y="48"/>
                    </a:moveTo>
                    <a:lnTo>
                      <a:pt x="98" y="341"/>
                    </a:lnTo>
                    <a:lnTo>
                      <a:pt x="432" y="384"/>
                    </a:lnTo>
                    <a:lnTo>
                      <a:pt x="528" y="576"/>
                    </a:lnTo>
                    <a:lnTo>
                      <a:pt x="912" y="432"/>
                    </a:lnTo>
                    <a:lnTo>
                      <a:pt x="720" y="144"/>
                    </a:lnTo>
                    <a:lnTo>
                      <a:pt x="1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2976" y="864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>
                  <a:latin typeface="Arial" pitchFamily="34" charset="0"/>
                </a:rPr>
                <a:t> Posterior</a:t>
              </a: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1566" y="2928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>
                  <a:latin typeface="Arial" pitchFamily="34" charset="0"/>
                </a:rPr>
                <a:t>1</a:t>
              </a: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2382" y="2931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>
                  <a:latin typeface="Arial" pitchFamily="34" charset="0"/>
                </a:rPr>
                <a:t>2</a:t>
              </a: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2688" y="2928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>
                  <a:latin typeface="Arial" pitchFamily="34" charset="0"/>
                </a:rPr>
                <a:t>3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832" y="2928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>
                  <a:latin typeface="Arial" pitchFamily="34" charset="0"/>
                </a:rPr>
                <a:t>4</a:t>
              </a: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072" y="2928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>
                  <a:latin typeface="Arial" pitchFamily="34" charset="0"/>
                </a:rPr>
                <a:t>5</a:t>
              </a: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3312" y="2928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>
                  <a:latin typeface="Arial" pitchFamily="34" charset="0"/>
                </a:rPr>
                <a:t>6</a:t>
              </a: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344" y="1989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 b="1">
                  <a:latin typeface="Arial" pitchFamily="34" charset="0"/>
                </a:rPr>
                <a:t>a</a:t>
              </a: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920" y="2400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 b="1">
                  <a:latin typeface="Arial" pitchFamily="34" charset="0"/>
                </a:rPr>
                <a:t>b</a:t>
              </a: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920" y="1584"/>
              <a:ext cx="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lnSpc>
                  <a:spcPct val="150000"/>
                </a:lnSpc>
                <a:tabLst>
                  <a:tab pos="0" algn="l"/>
                </a:tabLst>
              </a:pPr>
              <a:r>
                <a:rPr lang="de-CH" sz="1800" b="1">
                  <a:latin typeface="Arial" pitchFamily="34" charset="0"/>
                </a:rPr>
                <a:t>b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029200" y="1676400"/>
            <a:ext cx="3886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150000"/>
              </a:lnSpc>
              <a:spcAft>
                <a:spcPct val="0"/>
              </a:spcAft>
              <a:buFontTx/>
              <a:buAutoNum type="alphaLcPeriod"/>
            </a:pPr>
            <a:r>
              <a:rPr lang="de-CH" sz="2400" dirty="0" smtClean="0"/>
              <a:t> Intervertebral Disc</a:t>
            </a:r>
          </a:p>
          <a:p>
            <a:pPr marL="381000" indent="-381000">
              <a:lnSpc>
                <a:spcPct val="150000"/>
              </a:lnSpc>
              <a:spcAft>
                <a:spcPct val="0"/>
              </a:spcAft>
              <a:buFontTx/>
              <a:buAutoNum type="alphaLcPeriod"/>
            </a:pPr>
            <a:r>
              <a:rPr lang="de-CH" sz="2400" dirty="0" smtClean="0"/>
              <a:t> Two Vertebrae</a:t>
            </a:r>
          </a:p>
          <a:p>
            <a:pPr marL="381000" indent="-381000">
              <a:lnSpc>
                <a:spcPct val="150000"/>
              </a:lnSpc>
              <a:spcAft>
                <a:spcPct val="0"/>
              </a:spcAft>
              <a:buFontTx/>
              <a:buAutoNum type="alphaLcPeriod"/>
            </a:pPr>
            <a:r>
              <a:rPr lang="de-CH" sz="2400" dirty="0" smtClean="0"/>
              <a:t> Ligaments</a:t>
            </a:r>
          </a:p>
          <a:p>
            <a:pPr marL="381000" indent="-381000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de-CH" dirty="0" smtClean="0"/>
              <a:t> Anterior Longitudinal Ligament</a:t>
            </a:r>
          </a:p>
          <a:p>
            <a:pPr marL="381000" indent="-381000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de-CH" dirty="0" smtClean="0"/>
              <a:t> Posterior Longitudinal Ligament</a:t>
            </a:r>
          </a:p>
          <a:p>
            <a:pPr marL="381000" indent="-381000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de-CH" dirty="0" smtClean="0"/>
              <a:t> Capsular Ligament</a:t>
            </a:r>
          </a:p>
          <a:p>
            <a:pPr marL="381000" indent="-381000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de-CH" dirty="0" smtClean="0"/>
              <a:t> Ligamentum Flavum</a:t>
            </a:r>
          </a:p>
          <a:p>
            <a:pPr marL="381000" indent="-381000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de-CH" dirty="0" smtClean="0"/>
              <a:t> Interspinous Ligament</a:t>
            </a:r>
          </a:p>
          <a:p>
            <a:pPr marL="381000" indent="-381000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de-CH" dirty="0" smtClean="0"/>
              <a:t> Supraspinous Ligament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1096962"/>
          </a:xfrm>
        </p:spPr>
        <p:txBody>
          <a:bodyPr/>
          <a:lstStyle/>
          <a:p>
            <a:r>
              <a:rPr lang="en-GB" dirty="0" smtClean="0">
                <a:latin typeface="Andalus" pitchFamily="18" charset="-78"/>
                <a:cs typeface="Andalus" pitchFamily="18" charset="-78"/>
              </a:rPr>
              <a:t>Ligaments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362200"/>
            <a:ext cx="18192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2514600"/>
            <a:ext cx="11811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743200"/>
            <a:ext cx="19240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90600" y="3429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>
                <a:latin typeface="Arial" pitchFamily="34" charset="0"/>
              </a:rPr>
              <a:t>ALL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29100" y="28194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>
                <a:latin typeface="Arial" pitchFamily="34" charset="0"/>
              </a:rPr>
              <a:t>ALL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010400" y="1524000"/>
            <a:ext cx="8382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Arial" pitchFamily="34" charset="0"/>
              </a:rPr>
              <a:t>PLL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7391400" y="1981200"/>
            <a:ext cx="0" cy="45720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latin typeface="Andalus" pitchFamily="18" charset="-78"/>
                <a:cs typeface="Andalus" pitchFamily="18" charset="-78"/>
              </a:rPr>
              <a:t>Anatomy: Posterior Muscles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Content Placeholder 3" descr="G:\PB WS\_alt\Mac Schläpfer\ABLAGE\USS Training\Muscles posteri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887" t="3098" b="25653"/>
          <a:stretch>
            <a:fillRect/>
          </a:stretch>
        </p:blipFill>
        <p:spPr bwMode="auto">
          <a:xfrm>
            <a:off x="533400" y="1752600"/>
            <a:ext cx="3646532" cy="4525963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48200" y="2514600"/>
            <a:ext cx="3805237" cy="2209800"/>
            <a:chOff x="2979" y="1344"/>
            <a:chExt cx="2301" cy="1308"/>
          </a:xfrm>
        </p:grpSpPr>
        <p:pic>
          <p:nvPicPr>
            <p:cNvPr id="6" name="Picture 5" descr="G:\PB WS\_alt\Mac Schläpfer\ABLAGE\USS Training\Muscles posterior.jpg"/>
            <p:cNvPicPr>
              <a:picLocks noChangeAspect="1" noChangeArrowheads="1"/>
            </p:cNvPicPr>
            <p:nvPr/>
          </p:nvPicPr>
          <p:blipFill>
            <a:blip r:embed="rId3"/>
            <a:srcRect t="82866" r="51105" b="8615"/>
            <a:stretch>
              <a:fillRect/>
            </a:stretch>
          </p:blipFill>
          <p:spPr bwMode="auto">
            <a:xfrm>
              <a:off x="3024" y="1344"/>
              <a:ext cx="2256" cy="528"/>
            </a:xfrm>
            <a:prstGeom prst="rect">
              <a:avLst/>
            </a:prstGeom>
            <a:noFill/>
          </p:spPr>
        </p:pic>
        <p:pic>
          <p:nvPicPr>
            <p:cNvPr id="7" name="Picture 6" descr="G:\PB WS\_alt\Mac Schläpfer\ABLAGE\USS Training\Muscles posterior.jpg"/>
            <p:cNvPicPr>
              <a:picLocks noChangeAspect="1" noChangeArrowheads="1"/>
            </p:cNvPicPr>
            <p:nvPr/>
          </p:nvPicPr>
          <p:blipFill>
            <a:blip r:embed="rId3"/>
            <a:srcRect l="50975" t="78171" b="8615"/>
            <a:stretch>
              <a:fillRect/>
            </a:stretch>
          </p:blipFill>
          <p:spPr bwMode="auto">
            <a:xfrm>
              <a:off x="2979" y="1833"/>
              <a:ext cx="2262" cy="81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latin typeface="Andalus" pitchFamily="18" charset="-78"/>
                <a:cs typeface="Andalus" pitchFamily="18" charset="-78"/>
              </a:rPr>
              <a:t>Anatomy: Anterior Muscles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Content Placeholder 3" descr="G:\PB WS\_alt\Mac Schläpfer\ABLAGE\USS Training\Muscles anterio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331" t="3714" r="36053" b="29443"/>
          <a:stretch>
            <a:fillRect/>
          </a:stretch>
        </p:blipFill>
        <p:spPr bwMode="auto">
          <a:xfrm>
            <a:off x="609600" y="1676400"/>
            <a:ext cx="3505200" cy="4525963"/>
          </a:xfrm>
          <a:prstGeom prst="rect">
            <a:avLst/>
          </a:prstGeom>
          <a:noFill/>
        </p:spPr>
      </p:pic>
      <p:pic>
        <p:nvPicPr>
          <p:cNvPr id="5" name="Picture 4" descr="G:\PB WS\_alt\Mac Schläpfer\ABLAGE\USS Training\Muscles anterior.jpg"/>
          <p:cNvPicPr>
            <a:picLocks noChangeAspect="1" noChangeArrowheads="1"/>
          </p:cNvPicPr>
          <p:nvPr/>
        </p:nvPicPr>
        <p:blipFill>
          <a:blip r:embed="rId2"/>
          <a:srcRect t="79468" r="52293" b="13847"/>
          <a:stretch>
            <a:fillRect/>
          </a:stretch>
        </p:blipFill>
        <p:spPr bwMode="auto">
          <a:xfrm>
            <a:off x="4495800" y="2438400"/>
            <a:ext cx="4310063" cy="752475"/>
          </a:xfrm>
          <a:prstGeom prst="rect">
            <a:avLst/>
          </a:prstGeom>
          <a:noFill/>
        </p:spPr>
      </p:pic>
      <p:pic>
        <p:nvPicPr>
          <p:cNvPr id="6" name="Picture 5" descr="G:\PB WS\_alt\Mac Schläpfer\ABLAGE\USS Training\Muscles anterior.jpg"/>
          <p:cNvPicPr>
            <a:picLocks noChangeAspect="1" noChangeArrowheads="1"/>
          </p:cNvPicPr>
          <p:nvPr/>
        </p:nvPicPr>
        <p:blipFill>
          <a:blip r:embed="rId2"/>
          <a:srcRect l="50752" t="72784" r="526" b="13847"/>
          <a:stretch>
            <a:fillRect/>
          </a:stretch>
        </p:blipFill>
        <p:spPr bwMode="auto">
          <a:xfrm>
            <a:off x="4513263" y="3021013"/>
            <a:ext cx="4402137" cy="1503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6400800" cy="304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Motion Through Facets</a:t>
            </a:r>
            <a:r>
              <a:rPr lang="en-US" b="1" dirty="0" smtClean="0">
                <a:solidFill>
                  <a:schemeClr val="accent2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b="1" dirty="0" smtClean="0">
                <a:solidFill>
                  <a:schemeClr val="accent2"/>
                </a:solidFill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" name="Picture 14" descr="Thoracic Vertebrae (T6) - Lateral View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981200"/>
            <a:ext cx="3571875" cy="3124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5" descr="unicinate"/>
          <p:cNvPicPr>
            <a:picLocks noChangeAspect="1" noChangeArrowheads="1"/>
          </p:cNvPicPr>
          <p:nvPr/>
        </p:nvPicPr>
        <p:blipFill>
          <a:blip r:embed="rId3"/>
          <a:srcRect l="2187" t="8974" r="42943" b="6660"/>
          <a:stretch>
            <a:fillRect/>
          </a:stretch>
        </p:blipFill>
        <p:spPr>
          <a:xfrm>
            <a:off x="533400" y="1905000"/>
            <a:ext cx="2035175" cy="3276600"/>
          </a:xfrm>
          <a:prstGeom prst="rect">
            <a:avLst/>
          </a:prstGeom>
          <a:noFill/>
          <a:ln/>
        </p:spPr>
      </p:pic>
      <p:pic>
        <p:nvPicPr>
          <p:cNvPr id="5" name="Picture 6" descr="postfacet"/>
          <p:cNvPicPr>
            <a:picLocks noChangeAspect="1" noChangeArrowheads="1"/>
          </p:cNvPicPr>
          <p:nvPr/>
        </p:nvPicPr>
        <p:blipFill>
          <a:blip r:embed="rId4"/>
          <a:srcRect l="5275" t="6122" r="39667" b="20407"/>
          <a:stretch>
            <a:fillRect/>
          </a:stretch>
        </p:blipFill>
        <p:spPr>
          <a:xfrm>
            <a:off x="2762250" y="1981200"/>
            <a:ext cx="2184400" cy="3200400"/>
          </a:xfrm>
          <a:prstGeom prst="rect">
            <a:avLst/>
          </a:prstGeom>
          <a:noFill/>
          <a:ln/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762000" y="2514600"/>
            <a:ext cx="11430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352800" y="3200400"/>
            <a:ext cx="4572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5" descr="Thoracic Vertebrae (T6) - Lateral View"/>
          <p:cNvPicPr>
            <a:picLocks noChangeAspect="1" noChangeArrowheads="1"/>
          </p:cNvPicPr>
          <p:nvPr/>
        </p:nvPicPr>
        <p:blipFill>
          <a:blip r:embed="rId2"/>
          <a:srcRect l="7246" t="5937" r="21738" b="45325"/>
          <a:stretch>
            <a:fillRect/>
          </a:stretch>
        </p:blipFill>
        <p:spPr bwMode="auto">
          <a:xfrm>
            <a:off x="5181600" y="3810000"/>
            <a:ext cx="2514600" cy="1509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6553200" y="3124200"/>
            <a:ext cx="9906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de-CH" b="1" dirty="0" smtClean="0">
                <a:solidFill>
                  <a:schemeClr val="accent2"/>
                </a:solidFill>
                <a:latin typeface="Andalus" pitchFamily="18" charset="-78"/>
                <a:cs typeface="Andalus" pitchFamily="18" charset="-78"/>
              </a:rPr>
              <a:t>Anatomy</a:t>
            </a:r>
            <a:r>
              <a:rPr lang="de-CH" sz="2800" b="1" dirty="0" smtClean="0">
                <a:solidFill>
                  <a:schemeClr val="accent2"/>
                </a:solidFill>
                <a:latin typeface="Andalus" pitchFamily="18" charset="-78"/>
                <a:cs typeface="Andalus" pitchFamily="18" charset="-78"/>
              </a:rPr>
              <a:t>: Spinal Column - Orientation</a:t>
            </a:r>
            <a:br>
              <a:rPr lang="de-CH" sz="2800" b="1" dirty="0" smtClean="0">
                <a:solidFill>
                  <a:schemeClr val="accent2"/>
                </a:solidFill>
                <a:latin typeface="Andalus" pitchFamily="18" charset="-78"/>
                <a:cs typeface="Andalus" pitchFamily="18" charset="-78"/>
              </a:rPr>
            </a:b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2" descr="G:\PB WS\_alt\Mac Schläpfer\ABLAGE\USS Training\Skelett posteri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561" t="7208" r="18945" b="20183"/>
          <a:stretch>
            <a:fillRect/>
          </a:stretch>
        </p:blipFill>
        <p:spPr bwMode="auto">
          <a:xfrm>
            <a:off x="457200" y="1676400"/>
            <a:ext cx="1977059" cy="4525963"/>
          </a:xfrm>
          <a:prstGeom prst="rect">
            <a:avLst/>
          </a:prstGeom>
          <a:noFill/>
        </p:spPr>
      </p:pic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276600" y="1676400"/>
            <a:ext cx="1828800" cy="4648200"/>
            <a:chOff x="2496" y="432"/>
            <a:chExt cx="1152" cy="3504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2688" y="3648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algn="ctr" eaLnBrk="1" hangingPunct="1">
                <a:tabLst>
                  <a:tab pos="0" algn="l"/>
                </a:tabLst>
              </a:pPr>
              <a:r>
                <a:rPr lang="de-DE" sz="1800">
                  <a:latin typeface="Arial" pitchFamily="34" charset="0"/>
                </a:rPr>
                <a:t>AP View</a:t>
              </a:r>
            </a:p>
            <a:p>
              <a:pPr marL="190500" indent="-190500" algn="ctr" eaLnBrk="1" hangingPunct="1">
                <a:tabLst>
                  <a:tab pos="0" algn="l"/>
                </a:tabLst>
              </a:pPr>
              <a:r>
                <a:rPr lang="de-DE" sz="1400">
                  <a:latin typeface="Arial" pitchFamily="34" charset="0"/>
                </a:rPr>
                <a:t>(from posterior)</a:t>
              </a:r>
            </a:p>
          </p:txBody>
        </p:sp>
        <p:pic>
          <p:nvPicPr>
            <p:cNvPr id="7" name="Picture 14" descr="G:\PB WS\Mac Schläpfer\Bilder für Mitarbeitereinführung\Wirbelsäule ap und sagittal.jpg"/>
            <p:cNvPicPr>
              <a:picLocks noChangeAspect="1" noChangeArrowheads="1"/>
            </p:cNvPicPr>
            <p:nvPr/>
          </p:nvPicPr>
          <p:blipFill>
            <a:blip r:embed="rId3"/>
            <a:srcRect l="27046" t="-1115" r="46820" b="9782"/>
            <a:stretch>
              <a:fillRect/>
            </a:stretch>
          </p:blipFill>
          <p:spPr bwMode="auto">
            <a:xfrm>
              <a:off x="2688" y="432"/>
              <a:ext cx="624" cy="3200"/>
            </a:xfrm>
            <a:prstGeom prst="rect">
              <a:avLst/>
            </a:prstGeom>
            <a:noFill/>
          </p:spPr>
        </p:pic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496" y="1785"/>
              <a:ext cx="3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de-CH" sz="1800">
                  <a:latin typeface="Arial" pitchFamily="34" charset="0"/>
                </a:rPr>
                <a:t>left</a:t>
              </a:r>
              <a:endParaRPr lang="en-GB" sz="1800">
                <a:latin typeface="Arial" pitchFamily="34" charset="0"/>
              </a:endParaRP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254" y="1776"/>
              <a:ext cx="3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de-CH" sz="1800">
                  <a:latin typeface="Arial" pitchFamily="34" charset="0"/>
                </a:rPr>
                <a:t>right</a:t>
              </a:r>
              <a:endParaRPr lang="en-GB" sz="1800">
                <a:latin typeface="Arial" pitchFamily="34" charset="0"/>
              </a:endParaRP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6216650" y="1371600"/>
            <a:ext cx="2317750" cy="4876800"/>
            <a:chOff x="3916" y="345"/>
            <a:chExt cx="1748" cy="3591"/>
          </a:xfrm>
        </p:grpSpPr>
        <p:pic>
          <p:nvPicPr>
            <p:cNvPr id="11" name="Picture 6" descr="G:\PB WS\Mac Schläpfer\Bilder für Mitarbeitereinführung\Wirbelsäule ap und sagittal.jpg"/>
            <p:cNvPicPr>
              <a:picLocks noChangeAspect="1" noChangeArrowheads="1"/>
            </p:cNvPicPr>
            <p:nvPr/>
          </p:nvPicPr>
          <p:blipFill>
            <a:blip r:embed="rId3"/>
            <a:srcRect l="65240" t="-1115" r="8040" b="9782"/>
            <a:stretch>
              <a:fillRect/>
            </a:stretch>
          </p:blipFill>
          <p:spPr bwMode="auto">
            <a:xfrm>
              <a:off x="4528" y="432"/>
              <a:ext cx="638" cy="3200"/>
            </a:xfrm>
            <a:prstGeom prst="rect">
              <a:avLst/>
            </a:prstGeom>
            <a:noFill/>
          </p:spPr>
        </p:pic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4446" y="364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190500" indent="-190500" eaLnBrk="1" hangingPunct="1">
                <a:spcAft>
                  <a:spcPct val="50000"/>
                </a:spcAft>
                <a:tabLst>
                  <a:tab pos="0" algn="l"/>
                </a:tabLst>
              </a:pPr>
              <a:r>
                <a:rPr lang="de-DE" sz="1800">
                  <a:latin typeface="Arial" pitchFamily="34" charset="0"/>
                </a:rPr>
                <a:t>Lateral View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4686" y="345"/>
              <a:ext cx="5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de-CH" sz="1800">
                  <a:latin typeface="Arial" pitchFamily="34" charset="0"/>
                </a:rPr>
                <a:t>cranial</a:t>
              </a:r>
              <a:endParaRPr lang="en-GB" sz="1800">
                <a:latin typeface="Arial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686" y="3321"/>
              <a:ext cx="5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de-CH" sz="1800">
                  <a:latin typeface="Arial" pitchFamily="34" charset="0"/>
                </a:rPr>
                <a:t>caudal</a:t>
              </a:r>
              <a:endParaRPr lang="en-GB" sz="1800">
                <a:latin typeface="Arial" pitchFamily="34" charset="0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5022" y="1776"/>
              <a:ext cx="64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de-CH" sz="1800">
                  <a:latin typeface="Arial" pitchFamily="34" charset="0"/>
                </a:rPr>
                <a:t>anterior</a:t>
              </a:r>
            </a:p>
            <a:p>
              <a:r>
                <a:rPr lang="de-CH" sz="1800">
                  <a:latin typeface="Arial" pitchFamily="34" charset="0"/>
                </a:rPr>
                <a:t>(ventral)</a:t>
              </a:r>
              <a:endParaRPr lang="en-GB" sz="1800">
                <a:latin typeface="Arial" pitchFamily="34" charset="0"/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3916" y="1776"/>
              <a:ext cx="67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de-CH" sz="1800" dirty="0">
                  <a:latin typeface="Arial" pitchFamily="34" charset="0"/>
                </a:rPr>
                <a:t>posterior</a:t>
              </a:r>
            </a:p>
            <a:p>
              <a:r>
                <a:rPr lang="de-CH" sz="1800" dirty="0">
                  <a:latin typeface="Arial" pitchFamily="34" charset="0"/>
                </a:rPr>
                <a:t>(dorsal)</a:t>
              </a:r>
              <a:endParaRPr lang="en-GB" sz="1800" dirty="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20175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Andalus" pitchFamily="18" charset="-78"/>
                <a:cs typeface="Andalus" pitchFamily="18" charset="-78"/>
              </a:rPr>
              <a:t>PATHOPHYSIOLOGY OF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SPINE INJURIES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800" dirty="0">
                <a:latin typeface="Andalus" pitchFamily="18" charset="-78"/>
                <a:cs typeface="Andalus" pitchFamily="18" charset="-78"/>
              </a:rPr>
            </a:b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724399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/>
              <a:t>Stable and unstable injuries</a:t>
            </a:r>
          </a:p>
          <a:p>
            <a:pPr>
              <a:buNone/>
            </a:pPr>
            <a:r>
              <a:rPr lang="en-US" dirty="0"/>
              <a:t>Spinal injuries carry a double threat: damage to </a:t>
            </a:r>
            <a:r>
              <a:rPr lang="en-US" dirty="0" smtClean="0"/>
              <a:t>the vertebral column and damage to the neural tissues.</a:t>
            </a:r>
          </a:p>
          <a:p>
            <a:pPr>
              <a:buNone/>
            </a:pPr>
            <a:r>
              <a:rPr lang="en-US" dirty="0" smtClean="0"/>
              <a:t>While the full extent of the damage may be apparent from the moment of injury, there is always the fear</a:t>
            </a:r>
          </a:p>
          <a:p>
            <a:pPr>
              <a:buNone/>
            </a:pPr>
            <a:r>
              <a:rPr lang="en-US" dirty="0" smtClean="0"/>
              <a:t>that movement may cause or aggravate the neural lesion; hence the importance of establishing whether</a:t>
            </a:r>
          </a:p>
          <a:p>
            <a:pPr>
              <a:buNone/>
            </a:pPr>
            <a:r>
              <a:rPr lang="en-US" dirty="0" smtClean="0"/>
              <a:t>the injury is stable or unstable and treating it as unstable until proven otherwise.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i="1" dirty="0" smtClean="0"/>
              <a:t>A </a:t>
            </a:r>
            <a:r>
              <a:rPr lang="en-US" b="1" i="1" dirty="0"/>
              <a:t>stable </a:t>
            </a:r>
            <a:r>
              <a:rPr lang="en-US" b="1" i="1" dirty="0" smtClean="0"/>
              <a:t>injury</a:t>
            </a:r>
          </a:p>
          <a:p>
            <a:pPr>
              <a:buNone/>
            </a:pPr>
            <a:r>
              <a:rPr lang="en-US" i="1" dirty="0" smtClean="0"/>
              <a:t> </a:t>
            </a:r>
            <a:r>
              <a:rPr lang="en-US" i="1" dirty="0"/>
              <a:t>is one in which the vertebral components</a:t>
            </a:r>
          </a:p>
          <a:p>
            <a:pPr>
              <a:buNone/>
            </a:pPr>
            <a:r>
              <a:rPr lang="en-US" dirty="0"/>
              <a:t>will not be displaced by normal movements;</a:t>
            </a:r>
          </a:p>
          <a:p>
            <a:pPr>
              <a:buNone/>
            </a:pPr>
            <a:r>
              <a:rPr lang="en-US" dirty="0"/>
              <a:t>in a stable injury, if the neural elements are undamaged</a:t>
            </a:r>
          </a:p>
          <a:p>
            <a:pPr>
              <a:buNone/>
            </a:pPr>
            <a:r>
              <a:rPr lang="en-US" dirty="0"/>
              <a:t>there is little risk of them becoming damaged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i="1" dirty="0"/>
              <a:t>An unstable </a:t>
            </a:r>
            <a:r>
              <a:rPr lang="en-US" b="1" i="1" dirty="0" smtClean="0"/>
              <a:t>injury</a:t>
            </a:r>
          </a:p>
          <a:p>
            <a:pPr>
              <a:buNone/>
            </a:pPr>
            <a:r>
              <a:rPr lang="en-US" i="1" dirty="0" smtClean="0"/>
              <a:t> </a:t>
            </a:r>
            <a:r>
              <a:rPr lang="en-US" i="1" dirty="0"/>
              <a:t>is one in which there is a significant</a:t>
            </a:r>
          </a:p>
          <a:p>
            <a:pPr>
              <a:buNone/>
            </a:pPr>
            <a:r>
              <a:rPr lang="en-US" dirty="0"/>
              <a:t>risk of displacement and consequent damage – or</a:t>
            </a:r>
          </a:p>
          <a:p>
            <a:pPr>
              <a:buNone/>
            </a:pPr>
            <a:r>
              <a:rPr lang="en-US" dirty="0"/>
              <a:t>further damage – to the neural tissues.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38200" y="914400"/>
            <a:ext cx="208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2000" dirty="0">
                <a:solidFill>
                  <a:srgbClr val="FF0000"/>
                </a:solidFill>
                <a:latin typeface="Arial" pitchFamily="34" charset="0"/>
              </a:rPr>
              <a:t>Posterior column</a:t>
            </a:r>
            <a:endParaRPr lang="de-DE" sz="2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38200" y="2296864"/>
            <a:ext cx="2514600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1600" dirty="0">
                <a:solidFill>
                  <a:srgbClr val="FF0000"/>
                </a:solidFill>
                <a:latin typeface="Arial" pitchFamily="34" charset="0"/>
              </a:rPr>
              <a:t>Posterior arch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1600" dirty="0">
                <a:solidFill>
                  <a:srgbClr val="FF0000"/>
                </a:solidFill>
                <a:latin typeface="Arial" pitchFamily="34" charset="0"/>
              </a:rPr>
              <a:t>Posterior ligaments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1600" dirty="0">
                <a:solidFill>
                  <a:srgbClr val="FF0000"/>
                </a:solidFill>
                <a:latin typeface="Arial" pitchFamily="34" charset="0"/>
              </a:rPr>
              <a:t>Inter-, Supraspinous lig.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1600" dirty="0">
                <a:solidFill>
                  <a:srgbClr val="FF0000"/>
                </a:solidFill>
                <a:latin typeface="Arial" pitchFamily="34" charset="0"/>
              </a:rPr>
              <a:t>Ligamentum flavum</a:t>
            </a:r>
            <a:endParaRPr lang="de-DE" sz="16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43600" y="914400"/>
            <a:ext cx="1962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2000" dirty="0">
                <a:solidFill>
                  <a:srgbClr val="008000"/>
                </a:solidFill>
                <a:latin typeface="Arial" pitchFamily="34" charset="0"/>
              </a:rPr>
              <a:t>Anterior column</a:t>
            </a:r>
            <a:endParaRPr lang="de-DE" sz="1800" dirty="0">
              <a:solidFill>
                <a:srgbClr val="008000"/>
              </a:solidFill>
              <a:latin typeface="Arial" pitchFamily="34" charset="0"/>
            </a:endParaRPr>
          </a:p>
        </p:txBody>
      </p:sp>
      <p:pic>
        <p:nvPicPr>
          <p:cNvPr id="7" name="Picture 11" descr="E:\Spine Anatomy\giu 14 1998\STXX363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371601"/>
            <a:ext cx="2571750" cy="3505199"/>
          </a:xfrm>
          <a:prstGeom prst="rect">
            <a:avLst/>
          </a:prstGeom>
          <a:solidFill>
            <a:srgbClr val="CCFFCC">
              <a:alpha val="50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495800" y="1752600"/>
            <a:ext cx="533400" cy="2963217"/>
          </a:xfrm>
          <a:prstGeom prst="rect">
            <a:avLst/>
          </a:prstGeom>
          <a:solidFill>
            <a:srgbClr val="CCFFFF">
              <a:alpha val="50000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429000" y="1752600"/>
            <a:ext cx="1025525" cy="2957961"/>
          </a:xfrm>
          <a:prstGeom prst="rect">
            <a:avLst/>
          </a:prstGeom>
          <a:solidFill>
            <a:srgbClr val="FFCCFF">
              <a:alpha val="50000"/>
            </a:srgbClr>
          </a:solidFill>
          <a:ln w="38100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5029200" y="1752600"/>
            <a:ext cx="511175" cy="2957961"/>
          </a:xfrm>
          <a:prstGeom prst="rect">
            <a:avLst/>
          </a:prstGeom>
          <a:solidFill>
            <a:srgbClr val="CCFFCC">
              <a:alpha val="50000"/>
            </a:srgb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657600" y="5105400"/>
            <a:ext cx="1822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2000" dirty="0">
                <a:solidFill>
                  <a:srgbClr val="3399FF"/>
                </a:solidFill>
                <a:latin typeface="Arial" pitchFamily="34" charset="0"/>
              </a:rPr>
              <a:t>Middle column</a:t>
            </a:r>
            <a:endParaRPr lang="de-DE" sz="1800" dirty="0">
              <a:solidFill>
                <a:srgbClr val="3399FF"/>
              </a:solidFill>
              <a:latin typeface="Arial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971800" y="5562600"/>
            <a:ext cx="3048000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1600" dirty="0">
                <a:solidFill>
                  <a:srgbClr val="3399FF"/>
                </a:solidFill>
                <a:latin typeface="Arial" pitchFamily="34" charset="0"/>
              </a:rPr>
              <a:t>Posterior part of vertebral body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1600" dirty="0">
                <a:solidFill>
                  <a:srgbClr val="3399FF"/>
                </a:solidFill>
                <a:latin typeface="Arial" pitchFamily="34" charset="0"/>
              </a:rPr>
              <a:t>Posterior longitudinal ligament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CH" sz="1600" dirty="0">
                <a:solidFill>
                  <a:srgbClr val="3399FF"/>
                </a:solidFill>
                <a:latin typeface="Arial" pitchFamily="34" charset="0"/>
              </a:rPr>
              <a:t>Posteror part of annulus</a:t>
            </a:r>
            <a:endParaRPr lang="de-DE" sz="1600" dirty="0">
              <a:solidFill>
                <a:srgbClr val="3399FF"/>
              </a:solidFill>
              <a:latin typeface="Arial" pitchFamily="34" charset="0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762000" y="838200"/>
            <a:ext cx="2133600" cy="685800"/>
          </a:xfrm>
          <a:prstGeom prst="rect">
            <a:avLst/>
          </a:prstGeom>
          <a:solidFill>
            <a:srgbClr val="FFCCFF">
              <a:alpha val="50000"/>
            </a:srgbClr>
          </a:solidFill>
          <a:ln w="38100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5867400" y="762000"/>
            <a:ext cx="1981200" cy="685800"/>
          </a:xfrm>
          <a:prstGeom prst="rect">
            <a:avLst/>
          </a:prstGeom>
          <a:solidFill>
            <a:srgbClr val="CCFFCC">
              <a:alpha val="50000"/>
            </a:srgb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429000" y="4876800"/>
            <a:ext cx="2133600" cy="631032"/>
          </a:xfrm>
          <a:prstGeom prst="rect">
            <a:avLst/>
          </a:prstGeom>
          <a:solidFill>
            <a:srgbClr val="CCFFFF">
              <a:alpha val="50000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5867400" y="1905000"/>
            <a:ext cx="2590800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de-CH" dirty="0" smtClean="0">
                <a:solidFill>
                  <a:srgbClr val="008000"/>
                </a:solidFill>
                <a:latin typeface="Arial" pitchFamily="34" charset="0"/>
              </a:rPr>
              <a:t>Anterior longitudinal ligament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de-CH" dirty="0" smtClean="0">
                <a:solidFill>
                  <a:srgbClr val="008000"/>
                </a:solidFill>
                <a:latin typeface="Arial" pitchFamily="34" charset="0"/>
              </a:rPr>
              <a:t>Anterior part of annulus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de-CH" dirty="0" smtClean="0">
                <a:solidFill>
                  <a:srgbClr val="008000"/>
                </a:solidFill>
                <a:latin typeface="Arial" pitchFamily="34" charset="0"/>
              </a:rPr>
              <a:t>Anterior part of vertebral body</a:t>
            </a:r>
            <a:endParaRPr lang="de-DE" dirty="0">
              <a:solidFill>
                <a:srgbClr val="008000"/>
              </a:solidFill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152400"/>
            <a:ext cx="57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dirty="0" smtClean="0">
                <a:latin typeface="Andalus" pitchFamily="18" charset="-78"/>
                <a:cs typeface="Andalus" pitchFamily="18" charset="-78"/>
              </a:rPr>
              <a:t>Three column principle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1" animBg="1"/>
      <p:bldP spid="9" grpId="0" animBg="1"/>
      <p:bldP spid="10" grpId="0" animBg="1"/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09696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ndalus" pitchFamily="18" charset="-78"/>
                <a:cs typeface="Andalus" pitchFamily="18" charset="-78"/>
              </a:rPr>
              <a:t>Pathophysiology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i="1" dirty="0" smtClean="0"/>
              <a:t>Primary </a:t>
            </a:r>
            <a:r>
              <a:rPr lang="en-US" b="1" i="1" dirty="0"/>
              <a:t>changes </a:t>
            </a:r>
            <a:r>
              <a:rPr lang="en-US" i="1" dirty="0"/>
              <a:t>Physical injury may be limited to the</a:t>
            </a:r>
          </a:p>
          <a:p>
            <a:pPr>
              <a:buNone/>
            </a:pPr>
            <a:r>
              <a:rPr lang="en-US" i="1" dirty="0"/>
              <a:t>vertebral column, including its soft-tissue components,</a:t>
            </a:r>
          </a:p>
          <a:p>
            <a:pPr>
              <a:buNone/>
            </a:pPr>
            <a:r>
              <a:rPr lang="en-US" dirty="0"/>
              <a:t>and varies from </a:t>
            </a:r>
            <a:r>
              <a:rPr lang="en-US" dirty="0" err="1"/>
              <a:t>ligamentous</a:t>
            </a:r>
            <a:r>
              <a:rPr lang="en-US" dirty="0"/>
              <a:t> strains to vertebral</a:t>
            </a:r>
          </a:p>
          <a:p>
            <a:pPr>
              <a:buNone/>
            </a:pPr>
            <a:r>
              <a:rPr lang="en-US" dirty="0"/>
              <a:t>fractures and fracture-dislocations. The </a:t>
            </a:r>
            <a:r>
              <a:rPr lang="en-US" i="1" dirty="0"/>
              <a:t>spinal cord</a:t>
            </a:r>
          </a:p>
          <a:p>
            <a:pPr>
              <a:buNone/>
            </a:pPr>
            <a:r>
              <a:rPr lang="en-US" i="1" dirty="0"/>
              <a:t>and/or nerve roots may be injured, either by the initial</a:t>
            </a:r>
          </a:p>
          <a:p>
            <a:pPr>
              <a:buNone/>
            </a:pPr>
            <a:r>
              <a:rPr lang="en-US" dirty="0"/>
              <a:t>trauma or by ongoing structural instability of a</a:t>
            </a:r>
          </a:p>
          <a:p>
            <a:pPr>
              <a:buNone/>
            </a:pPr>
            <a:r>
              <a:rPr lang="en-US" dirty="0"/>
              <a:t>vertebral segment, causing direct compression, severe</a:t>
            </a:r>
          </a:p>
          <a:p>
            <a:pPr>
              <a:buNone/>
            </a:pPr>
            <a:r>
              <a:rPr lang="en-US" dirty="0"/>
              <a:t>energy transfer, physical disruption or damage to its</a:t>
            </a:r>
          </a:p>
          <a:p>
            <a:pPr>
              <a:buNone/>
            </a:pPr>
            <a:r>
              <a:rPr lang="en-US" dirty="0"/>
              <a:t>blood supply.</a:t>
            </a:r>
          </a:p>
          <a:p>
            <a:pPr>
              <a:buNone/>
            </a:pPr>
            <a:r>
              <a:rPr lang="en-US" b="1" i="1" dirty="0"/>
              <a:t>Secondary changes </a:t>
            </a:r>
            <a:r>
              <a:rPr lang="en-US" i="1" dirty="0"/>
              <a:t>During the hours and days</a:t>
            </a:r>
          </a:p>
          <a:p>
            <a:pPr>
              <a:buNone/>
            </a:pPr>
            <a:r>
              <a:rPr lang="en-US" dirty="0"/>
              <a:t>following a spinal injury biochemical changes may lead</a:t>
            </a:r>
          </a:p>
          <a:p>
            <a:pPr>
              <a:buNone/>
            </a:pPr>
            <a:r>
              <a:rPr lang="en-US" dirty="0"/>
              <a:t>to more gradual cellular disruption and extension of</a:t>
            </a:r>
          </a:p>
          <a:p>
            <a:pPr>
              <a:buNone/>
            </a:pPr>
            <a:r>
              <a:rPr lang="en-US" dirty="0"/>
              <a:t>the initial neurological damage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486400" cy="1447800"/>
          </a:xfrm>
        </p:spPr>
        <p:txBody>
          <a:bodyPr>
            <a:noAutofit/>
          </a:bodyPr>
          <a:lstStyle/>
          <a:p>
            <a:r>
              <a:rPr lang="en-US" i="1" dirty="0" smtClean="0">
                <a:latin typeface="Andalus" pitchFamily="18" charset="-78"/>
                <a:cs typeface="Andalus" pitchFamily="18" charset="-78"/>
              </a:rPr>
              <a:t>Mechanism of injury</a:t>
            </a:r>
            <a:br>
              <a:rPr lang="en-US" i="1" dirty="0" smtClean="0">
                <a:latin typeface="Andalus" pitchFamily="18" charset="-78"/>
                <a:cs typeface="Andalus" pitchFamily="18" charset="-78"/>
              </a:rPr>
            </a:br>
            <a:endParaRPr lang="en-US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Traction </a:t>
            </a:r>
            <a:r>
              <a:rPr lang="en-US" b="1" dirty="0"/>
              <a:t>injury </a:t>
            </a:r>
            <a:r>
              <a:rPr lang="en-US" i="1" dirty="0"/>
              <a:t>In the lumbar spine resisted muscle</a:t>
            </a:r>
          </a:p>
          <a:p>
            <a:pPr>
              <a:buNone/>
            </a:pPr>
            <a:r>
              <a:rPr lang="en-US" dirty="0"/>
              <a:t>effort may avulse transverse processes; in the cervical</a:t>
            </a:r>
          </a:p>
          <a:p>
            <a:pPr>
              <a:buNone/>
            </a:pPr>
            <a:r>
              <a:rPr lang="en-US" dirty="0"/>
              <a:t>spine the seventh </a:t>
            </a:r>
            <a:r>
              <a:rPr lang="en-US" dirty="0" err="1"/>
              <a:t>spinous</a:t>
            </a:r>
            <a:r>
              <a:rPr lang="en-US" dirty="0"/>
              <a:t> process can be avulsed (‘</a:t>
            </a:r>
            <a:r>
              <a:rPr lang="en-US" dirty="0" smtClean="0"/>
              <a:t>clay </a:t>
            </a:r>
            <a:r>
              <a:rPr lang="en-US" dirty="0" err="1" smtClean="0"/>
              <a:t>shoveller’s</a:t>
            </a:r>
            <a:r>
              <a:rPr lang="en-US" dirty="0" smtClean="0"/>
              <a:t> fracture’).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 smtClean="0"/>
              <a:t>Direct </a:t>
            </a:r>
            <a:r>
              <a:rPr lang="en-US" b="1" dirty="0"/>
              <a:t>injury </a:t>
            </a:r>
            <a:r>
              <a:rPr lang="en-US" i="1" dirty="0"/>
              <a:t>Penetrating injuries to the spine,</a:t>
            </a:r>
          </a:p>
          <a:p>
            <a:pPr>
              <a:buNone/>
            </a:pPr>
            <a:r>
              <a:rPr lang="en-US" dirty="0"/>
              <a:t>particularly from firearms and knives, are becoming</a:t>
            </a:r>
          </a:p>
          <a:p>
            <a:pPr>
              <a:buNone/>
            </a:pPr>
            <a:r>
              <a:rPr lang="en-US" dirty="0"/>
              <a:t>increasingly common.</a:t>
            </a:r>
          </a:p>
          <a:p>
            <a:pPr>
              <a:buNone/>
            </a:pPr>
            <a:r>
              <a:rPr lang="en-US" b="1" dirty="0"/>
              <a:t>Indirect injury </a:t>
            </a:r>
            <a:r>
              <a:rPr lang="en-US" i="1" dirty="0"/>
              <a:t>This is the most common cause of</a:t>
            </a:r>
          </a:p>
          <a:p>
            <a:pPr>
              <a:buNone/>
            </a:pPr>
            <a:r>
              <a:rPr lang="en-US" dirty="0"/>
              <a:t>significant spinal damage; it occurs most typically in a</a:t>
            </a:r>
          </a:p>
          <a:p>
            <a:pPr>
              <a:buNone/>
            </a:pPr>
            <a:r>
              <a:rPr lang="en-US" dirty="0"/>
              <a:t>fall from a height when the spinal column collapses in</a:t>
            </a:r>
          </a:p>
          <a:p>
            <a:pPr>
              <a:buNone/>
            </a:pPr>
            <a:r>
              <a:rPr lang="en-US" dirty="0"/>
              <a:t>its vertical axis, 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NOTE</a:t>
            </a:r>
            <a:r>
              <a:rPr lang="en-US" b="1" dirty="0"/>
              <a:t>: </a:t>
            </a:r>
            <a:r>
              <a:rPr lang="en-US" b="1" i="1" dirty="0"/>
              <a:t>Insufficiency fractures may occur with</a:t>
            </a:r>
          </a:p>
          <a:p>
            <a:pPr>
              <a:buNone/>
            </a:pPr>
            <a:r>
              <a:rPr lang="en-US" dirty="0"/>
              <a:t>minimal force in bone which is weakened by osteoporosis</a:t>
            </a:r>
          </a:p>
          <a:p>
            <a:pPr>
              <a:buNone/>
            </a:pPr>
            <a:r>
              <a:rPr lang="en-US" dirty="0"/>
              <a:t>or a pathological lesion.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71600"/>
            <a:ext cx="2085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00200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85800" y="51816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Mechanism of injury The spine is usually injured in</a:t>
            </a:r>
          </a:p>
          <a:p>
            <a:r>
              <a:rPr lang="en-US" dirty="0"/>
              <a:t>one of two ways: </a:t>
            </a:r>
            <a:r>
              <a:rPr lang="en-US" b="1" dirty="0"/>
              <a:t>(a) a fall onto the head or the back of</a:t>
            </a:r>
          </a:p>
          <a:p>
            <a:r>
              <a:rPr lang="en-US" dirty="0"/>
              <a:t>the neck; and </a:t>
            </a:r>
            <a:r>
              <a:rPr lang="en-US" b="1" dirty="0"/>
              <a:t>(b) a blow on the forehead, which forces</a:t>
            </a:r>
          </a:p>
          <a:p>
            <a:r>
              <a:rPr lang="en-US" dirty="0"/>
              <a:t>the neck into hyperextension.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44196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(a</a:t>
            </a:r>
            <a:r>
              <a:rPr lang="en-US" b="1" dirty="0" smtClean="0"/>
              <a:t>)                                                                                   </a:t>
            </a:r>
            <a:r>
              <a:rPr lang="en-US" b="1" dirty="0"/>
              <a:t>(b)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DIAGNOSIS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History.</a:t>
            </a:r>
          </a:p>
          <a:p>
            <a:r>
              <a:rPr lang="en-US" b="1" dirty="0" smtClean="0"/>
              <a:t>Examination.</a:t>
            </a:r>
          </a:p>
          <a:p>
            <a:pPr>
              <a:buNone/>
            </a:pPr>
            <a:r>
              <a:rPr lang="en-US" dirty="0" smtClean="0"/>
              <a:t>1.NECK;</a:t>
            </a:r>
          </a:p>
          <a:p>
            <a:pPr>
              <a:buNone/>
            </a:pPr>
            <a:r>
              <a:rPr lang="en-US" dirty="0" smtClean="0"/>
              <a:t>2.BACK; The patient is ‘log-rolled’ (i.e. turned over ‘in one piece’) to avoid movement of the vertebral column. The back is inspected for deformity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8600"/>
            <a:ext cx="31242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438400"/>
            <a:ext cx="30575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648200"/>
            <a:ext cx="30575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3. GENERAL EXAMINATION – ‘SHOCK.</a:t>
            </a:r>
          </a:p>
          <a:p>
            <a:pPr>
              <a:buNone/>
            </a:pPr>
            <a:r>
              <a:rPr lang="en-US" dirty="0" smtClean="0"/>
              <a:t>4. NEUROLOGICAL EXAMINATION.</a:t>
            </a:r>
          </a:p>
          <a:p>
            <a:pPr>
              <a:buNone/>
            </a:pPr>
            <a:r>
              <a:rPr lang="en-US" dirty="0" smtClean="0"/>
              <a:t>5.IMAGING.</a:t>
            </a:r>
          </a:p>
          <a:p>
            <a:r>
              <a:rPr lang="en-US" dirty="0" smtClean="0"/>
              <a:t>X-ray examination. </a:t>
            </a:r>
          </a:p>
          <a:p>
            <a:r>
              <a:rPr lang="en-US" dirty="0" smtClean="0"/>
              <a:t> CT is ideal for showing structural damage to individual vertebrae.</a:t>
            </a:r>
          </a:p>
          <a:p>
            <a:r>
              <a:rPr lang="en-US" dirty="0" smtClean="0"/>
              <a:t>MRI.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-    Remember that the spine may be damaged in more</a:t>
            </a:r>
          </a:p>
          <a:p>
            <a:pPr>
              <a:buNone/>
            </a:pPr>
            <a:r>
              <a:rPr lang="en-US" dirty="0" smtClean="0"/>
              <a:t>         than one place.</a:t>
            </a:r>
          </a:p>
          <a:p>
            <a:pPr>
              <a:buNone/>
            </a:pPr>
            <a:r>
              <a:rPr lang="en-US" dirty="0" smtClean="0"/>
              <a:t>     -   Do not accept poor quality images.</a:t>
            </a:r>
          </a:p>
          <a:p>
            <a:pPr>
              <a:buNone/>
            </a:pPr>
            <a:r>
              <a:rPr lang="en-US" dirty="0" smtClean="0"/>
              <a:t>     -   Consult with the radiologist.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943600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ndalus" pitchFamily="18" charset="-78"/>
                <a:cs typeface="Andalus" pitchFamily="18" charset="-78"/>
              </a:rPr>
              <a:t>CERVICAL SPINE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943600" cy="50593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The patient will usually give a history of a fall from </a:t>
            </a:r>
            <a:r>
              <a:rPr lang="en-US" dirty="0" smtClean="0"/>
              <a:t>a height, a diving accident or a vehicle accident in which the neck is forcibly moved. In a patient   unconscious  from a head injury, a fractured cervical spine should be assumed (and acted upon) until proved  otherwise.</a:t>
            </a:r>
          </a:p>
          <a:p>
            <a:pPr>
              <a:buNone/>
            </a:pPr>
            <a:r>
              <a:rPr lang="en-US" dirty="0" smtClean="0"/>
              <a:t>An abnormal position of the neck is suggestive, and careful palpation may elicit tenderness.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828800"/>
            <a:ext cx="249555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600200"/>
            <a:ext cx="365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ndalus" pitchFamily="18" charset="-78"/>
                <a:cs typeface="Andalus" pitchFamily="18" charset="-78"/>
              </a:rPr>
              <a:t>UPPER CERVICAL SPINE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i="1" dirty="0"/>
              <a:t>Occipital </a:t>
            </a:r>
            <a:r>
              <a:rPr lang="en-US" b="1" i="1" dirty="0" err="1"/>
              <a:t>condyle</a:t>
            </a:r>
            <a:r>
              <a:rPr lang="en-US" b="1" i="1" dirty="0"/>
              <a:t> fracture</a:t>
            </a:r>
          </a:p>
          <a:p>
            <a:pPr>
              <a:buNone/>
            </a:pPr>
            <a:r>
              <a:rPr lang="en-US" dirty="0"/>
              <a:t>This is usually a high-energy fracture and associated</a:t>
            </a:r>
          </a:p>
          <a:p>
            <a:pPr>
              <a:buNone/>
            </a:pPr>
            <a:r>
              <a:rPr lang="en-US" dirty="0"/>
              <a:t>skull or cervical spine injuries must be sought. The</a:t>
            </a:r>
          </a:p>
          <a:p>
            <a:pPr>
              <a:buNone/>
            </a:pPr>
            <a:r>
              <a:rPr lang="en-US" dirty="0"/>
              <a:t>diagnosis is likely to be missed on plain x-ray examination</a:t>
            </a:r>
          </a:p>
          <a:p>
            <a:pPr>
              <a:buNone/>
            </a:pPr>
            <a:r>
              <a:rPr lang="en-US" dirty="0"/>
              <a:t>and CT is essential.</a:t>
            </a:r>
          </a:p>
          <a:p>
            <a:pPr>
              <a:buNone/>
            </a:pPr>
            <a:r>
              <a:rPr lang="en-US" dirty="0"/>
              <a:t>Impacted and </a:t>
            </a:r>
            <a:r>
              <a:rPr lang="en-US" dirty="0" err="1"/>
              <a:t>undisplaced</a:t>
            </a:r>
            <a:r>
              <a:rPr lang="en-US" dirty="0"/>
              <a:t> fractures can be treated</a:t>
            </a:r>
          </a:p>
          <a:p>
            <a:pPr>
              <a:buNone/>
            </a:pPr>
            <a:r>
              <a:rPr lang="en-US" dirty="0"/>
              <a:t>by brace immobilization for 8–12 weeks. Displaced</a:t>
            </a:r>
          </a:p>
          <a:p>
            <a:pPr>
              <a:buNone/>
            </a:pPr>
            <a:r>
              <a:rPr lang="en-US" dirty="0"/>
              <a:t>fractures are best managed by using a halo-vest or by</a:t>
            </a:r>
          </a:p>
          <a:p>
            <a:pPr>
              <a:buNone/>
            </a:pPr>
            <a:r>
              <a:rPr lang="en-US" dirty="0"/>
              <a:t>operative fixation.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200" dirty="0" smtClean="0">
                <a:latin typeface="Andalus" pitchFamily="18" charset="-78"/>
                <a:cs typeface="Andalus" pitchFamily="18" charset="-78"/>
              </a:rPr>
              <a:t>Anatomy: Spinal Column - Vertebrae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9" name="Picture 3" descr="G:\PB WS\Mac Schläpfer\Bilder für Mitarbeitereinführung\Wirbelsäule ap und sagitt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24" t="-1115" r="8040" b="9782"/>
          <a:stretch>
            <a:fillRect/>
          </a:stretch>
        </p:blipFill>
        <p:spPr bwMode="auto">
          <a:xfrm>
            <a:off x="533400" y="1447800"/>
            <a:ext cx="3007606" cy="510540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76800" y="1843087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r>
              <a:rPr lang="de-DE" sz="1800" dirty="0">
                <a:latin typeface="Arial" pitchFamily="34" charset="0"/>
              </a:rPr>
              <a:t>Cervical Vertebrae: 7</a:t>
            </a:r>
          </a:p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endParaRPr lang="de-DE" sz="1800" dirty="0">
              <a:latin typeface="Arial" pitchFamily="34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419600" y="1600200"/>
            <a:ext cx="152400" cy="4891087"/>
            <a:chOff x="2736" y="567"/>
            <a:chExt cx="96" cy="3081"/>
          </a:xfrm>
        </p:grpSpPr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2736" y="567"/>
              <a:ext cx="96" cy="480"/>
            </a:xfrm>
            <a:prstGeom prst="righ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" name="AutoShape 7"/>
            <p:cNvSpPr>
              <a:spLocks/>
            </p:cNvSpPr>
            <p:nvPr/>
          </p:nvSpPr>
          <p:spPr bwMode="auto">
            <a:xfrm>
              <a:off x="2736" y="1044"/>
              <a:ext cx="96" cy="1404"/>
            </a:xfrm>
            <a:prstGeom prst="rightBrace">
              <a:avLst>
                <a:gd name="adj1" fmla="val 121875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AutoShape 8"/>
            <p:cNvSpPr>
              <a:spLocks/>
            </p:cNvSpPr>
            <p:nvPr/>
          </p:nvSpPr>
          <p:spPr bwMode="auto">
            <a:xfrm>
              <a:off x="2736" y="2448"/>
              <a:ext cx="96" cy="768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AutoShape 9"/>
            <p:cNvSpPr>
              <a:spLocks/>
            </p:cNvSpPr>
            <p:nvPr/>
          </p:nvSpPr>
          <p:spPr bwMode="auto">
            <a:xfrm>
              <a:off x="2736" y="3216"/>
              <a:ext cx="96" cy="288"/>
            </a:xfrm>
            <a:prstGeom prst="righ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AutoShape 10"/>
            <p:cNvSpPr>
              <a:spLocks/>
            </p:cNvSpPr>
            <p:nvPr/>
          </p:nvSpPr>
          <p:spPr bwMode="auto">
            <a:xfrm>
              <a:off x="2736" y="3504"/>
              <a:ext cx="96" cy="144"/>
            </a:xfrm>
            <a:prstGeom prst="rightBrace">
              <a:avLst>
                <a:gd name="adj1" fmla="val 12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876800" y="5043487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r>
              <a:rPr lang="de-DE" sz="1800" dirty="0">
                <a:solidFill>
                  <a:srgbClr val="FF3300"/>
                </a:solidFill>
                <a:latin typeface="Arial" pitchFamily="34" charset="0"/>
              </a:rPr>
              <a:t>Lumbar Vertebrae: 5</a:t>
            </a:r>
          </a:p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endParaRPr lang="de-DE" sz="1800" dirty="0">
              <a:solidFill>
                <a:srgbClr val="FF3300"/>
              </a:solidFill>
              <a:latin typeface="Arial" pitchFamily="34" charset="0"/>
            </a:endParaRPr>
          </a:p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endParaRPr lang="de-DE" sz="1800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876800" y="3290887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r>
              <a:rPr lang="de-DE" sz="1800" dirty="0">
                <a:solidFill>
                  <a:srgbClr val="FF3300"/>
                </a:solidFill>
                <a:latin typeface="Arial" pitchFamily="34" charset="0"/>
              </a:rPr>
              <a:t>Thoracic Vertebrae: 12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876800" y="5881687"/>
            <a:ext cx="2362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r>
              <a:rPr lang="de-DE" sz="1800" dirty="0">
                <a:solidFill>
                  <a:srgbClr val="FF3300"/>
                </a:solidFill>
                <a:latin typeface="Arial" pitchFamily="34" charset="0"/>
              </a:rPr>
              <a:t>Sacral Vertebrae: 5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876800" y="6234112"/>
            <a:ext cx="297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r>
              <a:rPr lang="de-DE" sz="1800" dirty="0">
                <a:latin typeface="Arial" pitchFamily="34" charset="0"/>
              </a:rPr>
              <a:t>Coccygeal Vertebrae: 4</a:t>
            </a:r>
          </a:p>
        </p:txBody>
      </p:sp>
      <p:sp>
        <p:nvSpPr>
          <p:cNvPr id="15" name="AutoShape 19"/>
          <p:cNvSpPr>
            <a:spLocks/>
          </p:cNvSpPr>
          <p:nvPr/>
        </p:nvSpPr>
        <p:spPr bwMode="auto">
          <a:xfrm>
            <a:off x="7162800" y="1752600"/>
            <a:ext cx="152400" cy="762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6" name="AutoShape 20"/>
          <p:cNvSpPr>
            <a:spLocks/>
          </p:cNvSpPr>
          <p:nvPr/>
        </p:nvSpPr>
        <p:spPr bwMode="auto">
          <a:xfrm>
            <a:off x="7162800" y="2509837"/>
            <a:ext cx="152400" cy="2228850"/>
          </a:xfrm>
          <a:prstGeom prst="rightBrace">
            <a:avLst>
              <a:gd name="adj1" fmla="val 12187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" name="AutoShape 21"/>
          <p:cNvSpPr>
            <a:spLocks/>
          </p:cNvSpPr>
          <p:nvPr/>
        </p:nvSpPr>
        <p:spPr bwMode="auto">
          <a:xfrm>
            <a:off x="7086600" y="4738687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7467600" y="5119687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r>
              <a:rPr lang="de-DE" sz="1800">
                <a:latin typeface="Arial" pitchFamily="34" charset="0"/>
              </a:rPr>
              <a:t>Lordosis</a:t>
            </a:r>
          </a:p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endParaRPr lang="de-DE" sz="1800">
              <a:latin typeface="Arial" pitchFamily="34" charset="0"/>
            </a:endParaRPr>
          </a:p>
          <a:p>
            <a:pPr marL="190500" indent="-190500" eaLnBrk="1" hangingPunct="1">
              <a:spcAft>
                <a:spcPct val="50000"/>
              </a:spcAft>
              <a:tabLst>
                <a:tab pos="0" algn="l"/>
              </a:tabLst>
            </a:pPr>
            <a:endParaRPr lang="de-DE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100" b="1" dirty="0">
                <a:latin typeface="Andalus" pitchFamily="18" charset="-78"/>
                <a:cs typeface="Andalus" pitchFamily="18" charset="-78"/>
              </a:rPr>
              <a:t>C1 ring fracture</a:t>
            </a:r>
          </a:p>
          <a:p>
            <a:pPr>
              <a:buNone/>
            </a:pPr>
            <a:r>
              <a:rPr lang="en-US" dirty="0"/>
              <a:t>Sudden severe load on the top of the head may cause</a:t>
            </a:r>
          </a:p>
          <a:p>
            <a:pPr>
              <a:buNone/>
            </a:pPr>
            <a:r>
              <a:rPr lang="en-US" dirty="0"/>
              <a:t>a ‘bursting’ force which fractures the ring of the atlas</a:t>
            </a:r>
          </a:p>
          <a:p>
            <a:pPr>
              <a:buNone/>
            </a:pPr>
            <a:r>
              <a:rPr lang="en-US" b="1" i="1" dirty="0"/>
              <a:t>(Jefferson’s fracture). </a:t>
            </a:r>
            <a:r>
              <a:rPr lang="en-US" dirty="0"/>
              <a:t>There is no encroachment on</a:t>
            </a:r>
          </a:p>
          <a:p>
            <a:pPr>
              <a:buNone/>
            </a:pPr>
            <a:r>
              <a:rPr lang="en-US" dirty="0"/>
              <a:t>the neural canal and, usually, no neurological damage.</a:t>
            </a:r>
          </a:p>
          <a:p>
            <a:pPr>
              <a:buNone/>
            </a:pPr>
            <a:r>
              <a:rPr lang="en-US" dirty="0"/>
              <a:t>The fracture is seen on the open-mouth view (if the</a:t>
            </a:r>
          </a:p>
          <a:p>
            <a:pPr>
              <a:buNone/>
            </a:pPr>
            <a:r>
              <a:rPr lang="en-US" dirty="0"/>
              <a:t>lateral masses are spread away from the </a:t>
            </a:r>
            <a:r>
              <a:rPr lang="en-US" dirty="0" err="1"/>
              <a:t>odontoid</a:t>
            </a:r>
            <a:r>
              <a:rPr lang="en-US" dirty="0"/>
              <a:t> peg)</a:t>
            </a:r>
          </a:p>
          <a:p>
            <a:pPr>
              <a:buNone/>
            </a:pPr>
            <a:r>
              <a:rPr lang="en-US" dirty="0"/>
              <a:t>and the lateral view. A CT scan is particularly helpful</a:t>
            </a:r>
          </a:p>
          <a:p>
            <a:pPr>
              <a:buNone/>
            </a:pPr>
            <a:r>
              <a:rPr lang="en-US" dirty="0"/>
              <a:t>in defining the fracture.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828800"/>
            <a:ext cx="4952999" cy="347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33600" y="5486399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Fracture of C1 ring Jefferson’s fracture – bursting</a:t>
            </a:r>
          </a:p>
          <a:p>
            <a:r>
              <a:rPr lang="en-US" b="1" dirty="0"/>
              <a:t>apart of the lateral masses of C1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3800" b="1" i="1" dirty="0" smtClean="0">
                <a:latin typeface="Andalus" pitchFamily="18" charset="-78"/>
                <a:cs typeface="Andalus" pitchFamily="18" charset="-78"/>
              </a:rPr>
              <a:t>Treatment</a:t>
            </a:r>
          </a:p>
          <a:p>
            <a:pPr>
              <a:buNone/>
            </a:pPr>
            <a:r>
              <a:rPr lang="en-US" dirty="0" smtClean="0"/>
              <a:t>if </a:t>
            </a:r>
            <a:r>
              <a:rPr lang="en-US" dirty="0"/>
              <a:t>stable and the patient wears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semi-rigid collar </a:t>
            </a:r>
            <a:endParaRPr lang="en-US" dirty="0" smtClean="0"/>
          </a:p>
          <a:p>
            <a:r>
              <a:rPr lang="en-US" dirty="0" smtClean="0"/>
              <a:t>Or halo-vest </a:t>
            </a:r>
            <a:r>
              <a:rPr lang="en-US" dirty="0"/>
              <a:t>until the fracture unites.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If </a:t>
            </a:r>
            <a:r>
              <a:rPr lang="en-US" dirty="0"/>
              <a:t>there is </a:t>
            </a:r>
            <a:r>
              <a:rPr lang="en-US" dirty="0" smtClean="0"/>
              <a:t>sideways spreading of the lateral masses (more than 7 mm on the open-mouth view), 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/>
              <a:t>transverse ligament has</a:t>
            </a:r>
          </a:p>
          <a:p>
            <a:pPr>
              <a:buNone/>
            </a:pPr>
            <a:r>
              <a:rPr lang="en-US" dirty="0"/>
              <a:t>ruptured; this injury is unstable and should be treated</a:t>
            </a:r>
          </a:p>
          <a:p>
            <a:pPr>
              <a:buNone/>
            </a:pPr>
            <a:r>
              <a:rPr lang="en-US" dirty="0"/>
              <a:t>by a halo-vest for several weeks. If there is persisting</a:t>
            </a:r>
          </a:p>
          <a:p>
            <a:pPr>
              <a:buNone/>
            </a:pPr>
            <a:r>
              <a:rPr lang="en-US" dirty="0"/>
              <a:t>instability on x-ray, a posterior C1/2 fixation and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Fractures of the atlas are associated with injury </a:t>
            </a:r>
            <a:r>
              <a:rPr lang="en-US" dirty="0" smtClean="0"/>
              <a:t>elsewhere in the cervical spine in up to 50 per cent of cases.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ndalus" pitchFamily="18" charset="-78"/>
                <a:cs typeface="Andalus" pitchFamily="18" charset="-78"/>
              </a:rPr>
              <a:t>C2 pars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interarticularis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‘</a:t>
            </a:r>
            <a:r>
              <a:rPr lang="en-US" dirty="0"/>
              <a:t>hangman’s fracture’ there 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bilateral fractures of the pars </a:t>
            </a:r>
            <a:r>
              <a:rPr lang="en-US" dirty="0" err="1"/>
              <a:t>interarticularis</a:t>
            </a:r>
            <a:r>
              <a:rPr lang="en-US" dirty="0"/>
              <a:t> of C2 and</a:t>
            </a:r>
          </a:p>
          <a:p>
            <a:pPr marL="514350" indent="-514350">
              <a:buNone/>
            </a:pPr>
            <a:r>
              <a:rPr lang="en-US" dirty="0" smtClean="0"/>
              <a:t>       the </a:t>
            </a:r>
            <a:r>
              <a:rPr lang="en-US" dirty="0"/>
              <a:t>C2/3 disc is torn</a:t>
            </a:r>
            <a:r>
              <a:rPr lang="en-US" dirty="0" smtClean="0"/>
              <a:t>;</a:t>
            </a:r>
          </a:p>
          <a:p>
            <a:pPr>
              <a:buNone/>
            </a:pPr>
            <a:r>
              <a:rPr lang="en-US" dirty="0" smtClean="0"/>
              <a:t>2.   the </a:t>
            </a:r>
            <a:r>
              <a:rPr lang="en-US" dirty="0"/>
              <a:t>mechanism is </a:t>
            </a:r>
            <a:r>
              <a:rPr lang="en-US" dirty="0" smtClean="0"/>
              <a:t>extension with distraction.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This </a:t>
            </a:r>
            <a:r>
              <a:rPr lang="en-US" dirty="0"/>
              <a:t>is one cause of death </a:t>
            </a:r>
            <a:r>
              <a:rPr lang="en-US" dirty="0" smtClean="0"/>
              <a:t>in motor vehicle accidents when the forehead strikes the dashboard.</a:t>
            </a:r>
            <a:endParaRPr lang="en-US" dirty="0"/>
          </a:p>
          <a:p>
            <a:r>
              <a:rPr lang="en-US" dirty="0" smtClean="0"/>
              <a:t>Neurological damage, </a:t>
            </a:r>
            <a:r>
              <a:rPr lang="en-US" dirty="0"/>
              <a:t>is unusual</a:t>
            </a:r>
          </a:p>
          <a:p>
            <a:pPr>
              <a:buNone/>
            </a:pPr>
            <a:r>
              <a:rPr lang="en-US" dirty="0" smtClean="0"/>
              <a:t>     because </a:t>
            </a:r>
            <a:r>
              <a:rPr lang="en-US" dirty="0"/>
              <a:t>the fracture of the posterior arch tends to</a:t>
            </a:r>
          </a:p>
          <a:p>
            <a:pPr>
              <a:buNone/>
            </a:pPr>
            <a:r>
              <a:rPr lang="en-US" dirty="0" smtClean="0"/>
              <a:t>     decompress </a:t>
            </a:r>
            <a:r>
              <a:rPr lang="en-US" dirty="0"/>
              <a:t>the spinal cord. </a:t>
            </a:r>
            <a:endParaRPr lang="en-US" dirty="0" smtClean="0"/>
          </a:p>
          <a:p>
            <a:r>
              <a:rPr lang="en-US" dirty="0" smtClean="0"/>
              <a:t>Nevertheless </a:t>
            </a:r>
            <a:r>
              <a:rPr lang="en-US" dirty="0"/>
              <a:t>the fracture</a:t>
            </a:r>
          </a:p>
          <a:p>
            <a:pPr>
              <a:buNone/>
            </a:pPr>
            <a:r>
              <a:rPr lang="en-US" dirty="0" smtClean="0"/>
              <a:t>     is </a:t>
            </a:r>
            <a:r>
              <a:rPr lang="en-US" dirty="0"/>
              <a:t>potentially unstable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983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dirty="0" err="1" smtClean="0"/>
              <a:t>Undisplaced</a:t>
            </a:r>
            <a:r>
              <a:rPr lang="en-US" sz="1600" b="1" dirty="0" smtClean="0"/>
              <a:t> fractures </a:t>
            </a:r>
            <a:r>
              <a:rPr lang="en-US" sz="1600" dirty="0" smtClean="0"/>
              <a:t>which are shown to be stable</a:t>
            </a:r>
          </a:p>
          <a:p>
            <a:pPr>
              <a:buNone/>
            </a:pPr>
            <a:r>
              <a:rPr lang="en-US" sz="1600" dirty="0" smtClean="0"/>
              <a:t>on supervised flexion–extension views (less than 3mm</a:t>
            </a:r>
          </a:p>
          <a:p>
            <a:pPr>
              <a:buNone/>
            </a:pPr>
            <a:r>
              <a:rPr lang="en-US" sz="1600" dirty="0" smtClean="0"/>
              <a:t>of C2/3 </a:t>
            </a:r>
            <a:r>
              <a:rPr lang="en-US" sz="1600" dirty="0" err="1" smtClean="0"/>
              <a:t>subluxation</a:t>
            </a:r>
            <a:r>
              <a:rPr lang="en-US" sz="1600" dirty="0" smtClean="0"/>
              <a:t>)</a:t>
            </a:r>
          </a:p>
          <a:p>
            <a:pPr>
              <a:buNone/>
            </a:pPr>
            <a:r>
              <a:rPr lang="en-US" sz="1600" dirty="0" smtClean="0"/>
              <a:t> can be treated in a semi-rigid </a:t>
            </a:r>
            <a:r>
              <a:rPr lang="en-US" sz="1600" dirty="0" err="1" smtClean="0"/>
              <a:t>orthosis</a:t>
            </a:r>
            <a:r>
              <a:rPr lang="en-US" sz="1600" dirty="0" smtClean="0"/>
              <a:t> until united (usually 6–12 weeks).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Fractures with more than 3mm displacement but</a:t>
            </a:r>
          </a:p>
          <a:p>
            <a:pPr>
              <a:buNone/>
            </a:pPr>
            <a:r>
              <a:rPr lang="en-US" sz="1600" dirty="0" smtClean="0"/>
              <a:t>no </a:t>
            </a:r>
            <a:r>
              <a:rPr lang="en-US" sz="1600" dirty="0" err="1" smtClean="0"/>
              <a:t>kyphotic</a:t>
            </a:r>
            <a:r>
              <a:rPr lang="en-US" sz="1600" dirty="0" smtClean="0"/>
              <a:t> </a:t>
            </a:r>
            <a:r>
              <a:rPr lang="en-US" sz="1600" dirty="0" err="1" smtClean="0"/>
              <a:t>angulation</a:t>
            </a:r>
            <a:r>
              <a:rPr lang="en-US" sz="1600" dirty="0" smtClean="0"/>
              <a:t> may need reduction; </a:t>
            </a:r>
            <a:r>
              <a:rPr lang="en-US" sz="1600" i="1" dirty="0" smtClean="0"/>
              <a:t>however,</a:t>
            </a:r>
          </a:p>
          <a:p>
            <a:pPr>
              <a:buNone/>
            </a:pPr>
            <a:r>
              <a:rPr lang="en-US" sz="1600" i="1" dirty="0" smtClean="0"/>
              <a:t>because the mechanism of injury usually involves distraction,</a:t>
            </a:r>
          </a:p>
          <a:p>
            <a:pPr>
              <a:buNone/>
            </a:pPr>
            <a:r>
              <a:rPr lang="en-US" sz="1600" b="1" i="1" dirty="0" smtClean="0"/>
              <a:t>traction must be avoided</a:t>
            </a:r>
            <a:r>
              <a:rPr lang="en-US" sz="1600" i="1" dirty="0" smtClean="0"/>
              <a:t>.</a:t>
            </a:r>
          </a:p>
          <a:p>
            <a:pPr>
              <a:buNone/>
            </a:pPr>
            <a:r>
              <a:rPr lang="en-US" sz="1600" i="1" dirty="0" smtClean="0"/>
              <a:t> After reduction, the </a:t>
            </a:r>
            <a:r>
              <a:rPr lang="en-US" sz="1600" dirty="0" smtClean="0"/>
              <a:t>neck is held in a halo-vest until union occurs. </a:t>
            </a:r>
            <a:endParaRPr lang="en-US" sz="1600" i="1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b="1" dirty="0" smtClean="0"/>
              <a:t>C2/3 fusion </a:t>
            </a:r>
            <a:r>
              <a:rPr lang="en-US" sz="1600" dirty="0" smtClean="0"/>
              <a:t>is sometimes required for persistent pain and instability (‘traumatic </a:t>
            </a:r>
            <a:r>
              <a:rPr lang="en-US" sz="1600" dirty="0" err="1" smtClean="0"/>
              <a:t>spondylolisthesis</a:t>
            </a:r>
            <a:r>
              <a:rPr lang="en-US" sz="1600" dirty="0" smtClean="0"/>
              <a:t>’).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Occasionally, the ‘hangman’s fracture’ is associated with a C2/3 facet dislocation. This is a severely unstable injury; open reduction and stabilization is required.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981200"/>
            <a:ext cx="533794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0" y="556259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Fracture of C2 ‘Hangman’s fracture’ – fracture of</a:t>
            </a:r>
          </a:p>
          <a:p>
            <a:r>
              <a:rPr lang="en-US" b="1" dirty="0"/>
              <a:t>the pars </a:t>
            </a:r>
            <a:r>
              <a:rPr lang="en-US" b="1" dirty="0" err="1"/>
              <a:t>interarticularis</a:t>
            </a:r>
            <a:r>
              <a:rPr lang="en-US" b="1" dirty="0"/>
              <a:t> of C2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4111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ndalus" pitchFamily="18" charset="-78"/>
                <a:cs typeface="Andalus" pitchFamily="18" charset="-78"/>
              </a:rPr>
              <a:t>C2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Odontoid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process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uncommon</a:t>
            </a:r>
            <a:r>
              <a:rPr lang="en-US" dirty="0"/>
              <a:t>. </a:t>
            </a:r>
          </a:p>
          <a:p>
            <a:r>
              <a:rPr lang="en-US" dirty="0"/>
              <a:t>occur as flexion injuries in young adults after </a:t>
            </a:r>
            <a:r>
              <a:rPr lang="en-US" dirty="0" err="1" smtClean="0"/>
              <a:t>highvelocity</a:t>
            </a:r>
            <a:r>
              <a:rPr lang="en-US" dirty="0" smtClean="0"/>
              <a:t>  accidents or severe falls.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Also occur in elderly, osteoporotic people as a result of low-energy trauma in which the neck is forced into hyperextension, </a:t>
            </a:r>
          </a:p>
          <a:p>
            <a:pPr>
              <a:buNone/>
            </a:pPr>
            <a:r>
              <a:rPr lang="en-US" dirty="0" smtClean="0"/>
              <a:t>      </a:t>
            </a:r>
          </a:p>
          <a:p>
            <a:r>
              <a:rPr lang="en-US" dirty="0" smtClean="0"/>
              <a:t>cord </a:t>
            </a:r>
            <a:r>
              <a:rPr lang="en-US" dirty="0"/>
              <a:t>damage is not uncommon and </a:t>
            </a:r>
            <a:r>
              <a:rPr lang="en-US" dirty="0" smtClean="0"/>
              <a:t>in</a:t>
            </a:r>
          </a:p>
          <a:p>
            <a:r>
              <a:rPr lang="en-US" dirty="0" smtClean="0"/>
              <a:t> </a:t>
            </a:r>
            <a:r>
              <a:rPr lang="en-US" dirty="0"/>
              <a:t>old </a:t>
            </a:r>
            <a:r>
              <a:rPr lang="en-US" dirty="0" smtClean="0"/>
              <a:t>people there is a considerable mortality rate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Classification                 </a:t>
            </a:r>
            <a:r>
              <a:rPr lang="en-US" sz="2700" b="1" dirty="0" err="1"/>
              <a:t>D’Alonzo</a:t>
            </a: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7543800" cy="3048000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/>
              <a:t>Type I</a:t>
            </a:r>
            <a:r>
              <a:rPr lang="en-US" i="1" dirty="0"/>
              <a:t> – An avulsion fracture of the tip of the </a:t>
            </a:r>
            <a:r>
              <a:rPr lang="en-US" i="1" dirty="0" err="1" smtClean="0"/>
              <a:t>odontoid</a:t>
            </a:r>
            <a:r>
              <a:rPr lang="en-US" dirty="0" err="1" smtClean="0"/>
              <a:t>process</a:t>
            </a:r>
            <a:r>
              <a:rPr lang="en-US" dirty="0" smtClean="0"/>
              <a:t> </a:t>
            </a:r>
            <a:r>
              <a:rPr lang="en-US" dirty="0"/>
              <a:t>due to traction by the </a:t>
            </a:r>
            <a:r>
              <a:rPr lang="en-US" dirty="0" err="1"/>
              <a:t>alar</a:t>
            </a:r>
            <a:r>
              <a:rPr lang="en-US" dirty="0"/>
              <a:t> </a:t>
            </a:r>
            <a:r>
              <a:rPr lang="en-US" dirty="0" smtClean="0"/>
              <a:t> ligaments. The fracture is stable (above the transverse ligament) and unites without difficulty.</a:t>
            </a:r>
            <a:endParaRPr lang="en-US" dirty="0"/>
          </a:p>
          <a:p>
            <a:pPr>
              <a:buNone/>
            </a:pPr>
            <a:r>
              <a:rPr lang="en-US" i="1" dirty="0" smtClean="0"/>
              <a:t>•    </a:t>
            </a:r>
            <a:r>
              <a:rPr lang="en-US" b="1" i="1" dirty="0" smtClean="0"/>
              <a:t>Type </a:t>
            </a:r>
            <a:r>
              <a:rPr lang="en-US" b="1" i="1" dirty="0"/>
              <a:t>II </a:t>
            </a:r>
            <a:r>
              <a:rPr lang="en-US" i="1" dirty="0"/>
              <a:t>– A fracture at the junction of the </a:t>
            </a:r>
            <a:r>
              <a:rPr lang="en-US" i="1" dirty="0" err="1" smtClean="0"/>
              <a:t>odontoid</a:t>
            </a:r>
            <a:endParaRPr lang="en-US" i="1" dirty="0"/>
          </a:p>
          <a:p>
            <a:pPr>
              <a:buNone/>
            </a:pPr>
            <a:r>
              <a:rPr lang="en-US" dirty="0" smtClean="0"/>
              <a:t>       process and the body of the axis. This is the most</a:t>
            </a:r>
          </a:p>
          <a:p>
            <a:pPr>
              <a:buNone/>
            </a:pPr>
            <a:r>
              <a:rPr lang="en-US" dirty="0" smtClean="0"/>
              <a:t>       common (and potentially the most dangerous) type.</a:t>
            </a:r>
          </a:p>
          <a:p>
            <a:pPr>
              <a:buNone/>
            </a:pPr>
            <a:r>
              <a:rPr lang="en-US" dirty="0" smtClean="0"/>
              <a:t>       The fracture is unstable and prone to non-union.</a:t>
            </a:r>
          </a:p>
          <a:p>
            <a:pPr>
              <a:buNone/>
            </a:pPr>
            <a:r>
              <a:rPr lang="en-US" i="1" dirty="0" smtClean="0"/>
              <a:t>•    </a:t>
            </a:r>
            <a:r>
              <a:rPr lang="en-US" b="1" i="1" dirty="0" smtClean="0"/>
              <a:t>Type III </a:t>
            </a:r>
            <a:r>
              <a:rPr lang="en-US" i="1" dirty="0" smtClean="0"/>
              <a:t>– A fracture through the body of the axis.</a:t>
            </a:r>
          </a:p>
          <a:p>
            <a:pPr>
              <a:buNone/>
            </a:pPr>
            <a:r>
              <a:rPr lang="en-US" dirty="0" smtClean="0"/>
              <a:t>      The fracture is stable and almost always unites with</a:t>
            </a:r>
          </a:p>
          <a:p>
            <a:pPr>
              <a:buNone/>
            </a:pPr>
            <a:r>
              <a:rPr lang="en-US" dirty="0" smtClean="0"/>
              <a:t>       immobilization.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114800"/>
            <a:ext cx="20288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962400"/>
            <a:ext cx="20288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886200"/>
            <a:ext cx="20288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62000" y="56388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   (type I)                                              (type II)                                            (type III)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ndalus" pitchFamily="18" charset="-78"/>
                <a:cs typeface="Andalus" pitchFamily="18" charset="-78"/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/>
              <a:t>The history is usually that of a severe neck strain</a:t>
            </a:r>
          </a:p>
          <a:p>
            <a:r>
              <a:rPr lang="en-US" dirty="0"/>
              <a:t>followed by pain and stiffness due to muscle spasm.</a:t>
            </a:r>
          </a:p>
          <a:p>
            <a:r>
              <a:rPr lang="en-US" dirty="0"/>
              <a:t>The diagnosis is confirmed by high quality </a:t>
            </a:r>
            <a:r>
              <a:rPr lang="en-US" dirty="0" smtClean="0"/>
              <a:t>x-ray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2766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Imaging</a:t>
            </a:r>
            <a:br>
              <a:rPr lang="en-US" b="1" dirty="0" smtClean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Plain </a:t>
            </a:r>
            <a:r>
              <a:rPr lang="en-US" b="1" dirty="0"/>
              <a:t>x-rays </a:t>
            </a:r>
            <a:r>
              <a:rPr lang="en-US" dirty="0"/>
              <a:t>usually show the fracture, although the</a:t>
            </a:r>
          </a:p>
          <a:p>
            <a:r>
              <a:rPr lang="en-US" dirty="0" smtClean="0"/>
              <a:t> </a:t>
            </a:r>
            <a:r>
              <a:rPr lang="en-US" b="1" dirty="0"/>
              <a:t>Tomography </a:t>
            </a:r>
            <a:r>
              <a:rPr lang="en-US" dirty="0" smtClean="0"/>
              <a:t>is helpful</a:t>
            </a:r>
            <a:endParaRPr lang="en-US" dirty="0"/>
          </a:p>
          <a:p>
            <a:r>
              <a:rPr lang="en-US" b="1" dirty="0" smtClean="0"/>
              <a:t>MRI</a:t>
            </a:r>
            <a:r>
              <a:rPr lang="en-US" dirty="0" smtClean="0"/>
              <a:t> </a:t>
            </a:r>
            <a:r>
              <a:rPr lang="en-US" dirty="0"/>
              <a:t>has the advantage that it may reveal</a:t>
            </a:r>
          </a:p>
          <a:p>
            <a:pPr>
              <a:buNone/>
            </a:pPr>
            <a:r>
              <a:rPr lang="en-US" dirty="0" smtClean="0"/>
              <a:t>    rupture </a:t>
            </a:r>
            <a:r>
              <a:rPr lang="en-US" dirty="0"/>
              <a:t>of the transverse ligament; this can </a:t>
            </a:r>
            <a:r>
              <a:rPr lang="en-US" dirty="0" smtClean="0"/>
              <a:t>cause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868362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latin typeface="Andalus" pitchFamily="18" charset="-78"/>
                <a:cs typeface="Andalus" pitchFamily="18" charset="-78"/>
              </a:rPr>
              <a:t>Cervical  Spine Anatomy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4" r="6912" b="6088"/>
          <a:stretch>
            <a:fillRect/>
          </a:stretch>
        </p:blipFill>
        <p:spPr bwMode="auto">
          <a:xfrm>
            <a:off x="990600" y="1371600"/>
            <a:ext cx="2389188" cy="33988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4" r="6912" b="6088"/>
          <a:stretch>
            <a:fillRect/>
          </a:stretch>
        </p:blipFill>
        <p:spPr bwMode="auto">
          <a:xfrm>
            <a:off x="6203950" y="1371600"/>
            <a:ext cx="2389188" cy="33988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4" r="6912" b="6088"/>
          <a:stretch>
            <a:fillRect/>
          </a:stretch>
        </p:blipFill>
        <p:spPr bwMode="auto">
          <a:xfrm>
            <a:off x="3505200" y="1447800"/>
            <a:ext cx="2389188" cy="33988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76575" y="5775325"/>
            <a:ext cx="3019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800">
                <a:latin typeface="Arial" pitchFamily="34" charset="0"/>
              </a:rPr>
              <a:t>Normal</a:t>
            </a:r>
            <a:r>
              <a:rPr lang="en-US" sz="20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curvature is lordosis</a:t>
            </a:r>
            <a:endParaRPr lang="en-GB" sz="1800">
              <a:latin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76925" y="5130800"/>
            <a:ext cx="3038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800">
                <a:latin typeface="Arial" pitchFamily="34" charset="0"/>
              </a:rPr>
              <a:t>Spinous Processes are Bifid</a:t>
            </a:r>
            <a:endParaRPr lang="en-GB" sz="1800">
              <a:latin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90600" y="4876800"/>
            <a:ext cx="28813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1800">
                <a:latin typeface="Arial" pitchFamily="34" charset="0"/>
              </a:rPr>
              <a:t>A flexible group of vertebrae that support the skull</a:t>
            </a:r>
            <a:endParaRPr lang="en-GB" sz="1800">
              <a:latin typeface="Arial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895600" y="1408113"/>
            <a:ext cx="1108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C1, Atlas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71800" y="2057400"/>
            <a:ext cx="1031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C2, Axis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033713" y="2438400"/>
            <a:ext cx="473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C3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048000" y="2819400"/>
            <a:ext cx="473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C4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048000" y="3200400"/>
            <a:ext cx="473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C5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48000" y="3657600"/>
            <a:ext cx="473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C6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276600" y="4114800"/>
            <a:ext cx="473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 dirty="0">
                <a:latin typeface="Arial" pitchFamily="34" charset="0"/>
              </a:rPr>
              <a:t>C7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5814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Treatment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i="1" dirty="0" smtClean="0"/>
              <a:t>    Type </a:t>
            </a:r>
            <a:r>
              <a:rPr lang="en-US" b="1" i="1" dirty="0"/>
              <a:t>I fractures </a:t>
            </a:r>
            <a:r>
              <a:rPr lang="en-US" i="1" dirty="0"/>
              <a:t>Isolated fractures of the </a:t>
            </a:r>
            <a:r>
              <a:rPr lang="en-US" i="1" dirty="0" err="1"/>
              <a:t>odontoid</a:t>
            </a:r>
            <a:r>
              <a:rPr lang="en-US" i="1" dirty="0"/>
              <a:t> tip</a:t>
            </a:r>
          </a:p>
          <a:p>
            <a:pPr>
              <a:buNone/>
            </a:pPr>
            <a:r>
              <a:rPr lang="en-US" dirty="0" smtClean="0"/>
              <a:t>     are </a:t>
            </a:r>
            <a:r>
              <a:rPr lang="en-US" dirty="0"/>
              <a:t>uncommon. They need no more than</a:t>
            </a:r>
          </a:p>
          <a:p>
            <a:r>
              <a:rPr lang="en-US" dirty="0"/>
              <a:t>immobilization in a rigid collar until discomfort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subsides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b="1" i="1" dirty="0" smtClean="0"/>
              <a:t>    Type </a:t>
            </a:r>
            <a:r>
              <a:rPr lang="en-US" b="1" i="1" dirty="0"/>
              <a:t>II fractures </a:t>
            </a:r>
            <a:r>
              <a:rPr lang="en-US" i="1" dirty="0"/>
              <a:t>These are often </a:t>
            </a:r>
            <a:r>
              <a:rPr lang="en-US" b="1" i="1" dirty="0"/>
              <a:t>unstable </a:t>
            </a:r>
            <a:r>
              <a:rPr lang="en-US" i="1" dirty="0"/>
              <a:t>and prone to</a:t>
            </a:r>
          </a:p>
          <a:p>
            <a:pPr>
              <a:buNone/>
            </a:pPr>
            <a:r>
              <a:rPr lang="en-US" dirty="0" smtClean="0"/>
              <a:t>     non-union</a:t>
            </a:r>
            <a:r>
              <a:rPr lang="en-US" dirty="0"/>
              <a:t>, especially if displaced more than 5 mm.</a:t>
            </a:r>
          </a:p>
          <a:p>
            <a:r>
              <a:rPr lang="en-US" i="1" dirty="0" err="1"/>
              <a:t>Undisplaced</a:t>
            </a:r>
            <a:r>
              <a:rPr lang="en-US" i="1" dirty="0"/>
              <a:t> fractures can be held by fitting a </a:t>
            </a:r>
            <a:r>
              <a:rPr lang="en-US" i="1" dirty="0" smtClean="0"/>
              <a:t>halo-vest</a:t>
            </a:r>
          </a:p>
          <a:p>
            <a:r>
              <a:rPr lang="en-US" i="1" dirty="0" err="1" smtClean="0"/>
              <a:t>Displacedfractures</a:t>
            </a:r>
            <a:r>
              <a:rPr lang="en-US" i="1" dirty="0" smtClean="0"/>
              <a:t> should be reduced by traction and can </a:t>
            </a:r>
            <a:r>
              <a:rPr lang="en-US" i="1" dirty="0" err="1" smtClean="0"/>
              <a:t>then</a:t>
            </a:r>
            <a:r>
              <a:rPr lang="en-US" dirty="0" err="1" smtClean="0"/>
              <a:t>be</a:t>
            </a:r>
            <a:r>
              <a:rPr lang="en-US" dirty="0" smtClean="0"/>
              <a:t> held by operative posterior C1/2 fusion;</a:t>
            </a:r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2895600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/>
              <a:t>Type III fractures </a:t>
            </a:r>
            <a:r>
              <a:rPr lang="en-US" i="1" dirty="0"/>
              <a:t>If </a:t>
            </a:r>
            <a:endParaRPr lang="en-US" i="1" dirty="0" smtClean="0"/>
          </a:p>
          <a:p>
            <a:r>
              <a:rPr lang="en-US" i="1" dirty="0" err="1" smtClean="0"/>
              <a:t>undisplaced</a:t>
            </a:r>
            <a:r>
              <a:rPr lang="en-US" i="1" dirty="0"/>
              <a:t>, these are treated in a</a:t>
            </a:r>
          </a:p>
          <a:p>
            <a:pPr>
              <a:buNone/>
            </a:pPr>
            <a:r>
              <a:rPr lang="en-US" dirty="0" smtClean="0"/>
              <a:t>     halo-vest </a:t>
            </a:r>
            <a:r>
              <a:rPr lang="en-US" dirty="0"/>
              <a:t>for 8–12 weeks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If displaced, attempts should</a:t>
            </a:r>
          </a:p>
          <a:p>
            <a:pPr>
              <a:buNone/>
            </a:pPr>
            <a:r>
              <a:rPr lang="en-US" dirty="0" smtClean="0"/>
              <a:t>     be </a:t>
            </a:r>
            <a:r>
              <a:rPr lang="en-US" dirty="0"/>
              <a:t>made at reducing the fracture by halo traction,</a:t>
            </a:r>
          </a:p>
          <a:p>
            <a:pPr>
              <a:buNone/>
            </a:pPr>
            <a:r>
              <a:rPr lang="en-US" dirty="0" smtClean="0"/>
              <a:t>     which </a:t>
            </a:r>
            <a:r>
              <a:rPr lang="en-US" dirty="0"/>
              <a:t>will allow positioning in either flexion or</a:t>
            </a:r>
          </a:p>
          <a:p>
            <a:pPr>
              <a:buNone/>
            </a:pPr>
            <a:r>
              <a:rPr lang="en-US" dirty="0" smtClean="0"/>
              <a:t>     extension</a:t>
            </a:r>
            <a:r>
              <a:rPr lang="en-US" dirty="0"/>
              <a:t>, depending on whether the displacement is</a:t>
            </a:r>
          </a:p>
          <a:p>
            <a:pPr>
              <a:buNone/>
            </a:pPr>
            <a:r>
              <a:rPr lang="en-US" dirty="0" smtClean="0"/>
              <a:t>     forward </a:t>
            </a:r>
            <a:r>
              <a:rPr lang="en-US" dirty="0"/>
              <a:t>or backward; the neck is then immobilized in</a:t>
            </a:r>
          </a:p>
          <a:p>
            <a:pPr>
              <a:buNone/>
            </a:pPr>
            <a:r>
              <a:rPr lang="en-US" dirty="0" smtClean="0"/>
              <a:t>     a </a:t>
            </a:r>
            <a:r>
              <a:rPr lang="en-US" dirty="0"/>
              <a:t>halo-vest for 8–12 weeks.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7600"/>
            <a:ext cx="22479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657600"/>
            <a:ext cx="22574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57600"/>
            <a:ext cx="22574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6575" y="3657600"/>
            <a:ext cx="22574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LOWER CERVICAL SPINE   C3 to C7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b="1" dirty="0"/>
              <a:t>Posterior ligament injury</a:t>
            </a:r>
          </a:p>
          <a:p>
            <a:r>
              <a:rPr lang="en-US" dirty="0"/>
              <a:t>Sudden flexion of the mid-cervical spine </a:t>
            </a:r>
            <a:r>
              <a:rPr lang="en-US" dirty="0" smtClean="0"/>
              <a:t>in</a:t>
            </a:r>
            <a:endParaRPr lang="en-US" dirty="0"/>
          </a:p>
          <a:p>
            <a:r>
              <a:rPr lang="en-US" dirty="0"/>
              <a:t>damage to the posterior ligament complex (the </a:t>
            </a:r>
            <a:r>
              <a:rPr lang="en-US" dirty="0" err="1" smtClean="0"/>
              <a:t>interspinousligament</a:t>
            </a:r>
            <a:r>
              <a:rPr lang="en-US" dirty="0" smtClean="0"/>
              <a:t>, facet capsule and </a:t>
            </a:r>
            <a:r>
              <a:rPr lang="en-US" dirty="0" err="1" smtClean="0"/>
              <a:t>supraspinous</a:t>
            </a:r>
            <a:r>
              <a:rPr lang="en-US" dirty="0" smtClean="0"/>
              <a:t> ligament).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upper vertebra tilts forward on the one</a:t>
            </a:r>
          </a:p>
          <a:p>
            <a:pPr>
              <a:buNone/>
            </a:pPr>
            <a:r>
              <a:rPr lang="en-US" dirty="0" smtClean="0"/>
              <a:t>    below</a:t>
            </a:r>
            <a:r>
              <a:rPr lang="en-US" dirty="0"/>
              <a:t>, opening up the </a:t>
            </a:r>
            <a:r>
              <a:rPr lang="en-US" dirty="0" err="1"/>
              <a:t>interspinous</a:t>
            </a:r>
            <a:r>
              <a:rPr lang="en-US" dirty="0"/>
              <a:t> space </a:t>
            </a:r>
            <a:r>
              <a:rPr lang="en-US" dirty="0" err="1"/>
              <a:t>posteriorly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5638800" cy="6096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  The </a:t>
            </a:r>
            <a:r>
              <a:rPr lang="en-US" dirty="0"/>
              <a:t>patient complains </a:t>
            </a:r>
            <a:r>
              <a:rPr lang="en-US" dirty="0" smtClean="0"/>
              <a:t>of</a:t>
            </a:r>
          </a:p>
          <a:p>
            <a:r>
              <a:rPr lang="en-US" dirty="0" smtClean="0"/>
              <a:t> </a:t>
            </a:r>
            <a:r>
              <a:rPr lang="en-US" dirty="0"/>
              <a:t>pain and there may </a:t>
            </a:r>
            <a:r>
              <a:rPr lang="en-US" dirty="0" smtClean="0"/>
              <a:t>be localized tenderness </a:t>
            </a:r>
            <a:r>
              <a:rPr lang="en-US" dirty="0" err="1" smtClean="0"/>
              <a:t>posteriorly</a:t>
            </a:r>
            <a:endParaRPr lang="en-US" dirty="0"/>
          </a:p>
          <a:p>
            <a:r>
              <a:rPr lang="en-US" i="1" dirty="0" smtClean="0"/>
              <a:t>X-ray </a:t>
            </a:r>
            <a:r>
              <a:rPr lang="en-US" i="1" dirty="0"/>
              <a:t>may reveal a</a:t>
            </a:r>
          </a:p>
          <a:p>
            <a:pPr>
              <a:buNone/>
            </a:pPr>
            <a:r>
              <a:rPr lang="en-US" dirty="0" smtClean="0"/>
              <a:t>     slightly </a:t>
            </a:r>
            <a:r>
              <a:rPr lang="en-US" dirty="0"/>
              <a:t>increased gap between </a:t>
            </a:r>
            <a:r>
              <a:rPr lang="en-US" dirty="0" smtClean="0"/>
              <a:t>the adjacent </a:t>
            </a:r>
            <a:r>
              <a:rPr lang="en-US" dirty="0"/>
              <a:t>spines;</a:t>
            </a:r>
          </a:p>
          <a:p>
            <a:r>
              <a:rPr lang="en-US" dirty="0" smtClean="0"/>
              <a:t> if </a:t>
            </a:r>
            <a:r>
              <a:rPr lang="en-US" dirty="0"/>
              <a:t>the neck is held in extension this sign </a:t>
            </a:r>
            <a:r>
              <a:rPr lang="en-US" dirty="0" smtClean="0"/>
              <a:t>can be missed, </a:t>
            </a:r>
            <a:endParaRPr lang="en-US" dirty="0"/>
          </a:p>
          <a:p>
            <a:r>
              <a:rPr lang="en-US" dirty="0" smtClean="0"/>
              <a:t>so </a:t>
            </a:r>
            <a:r>
              <a:rPr lang="en-US" dirty="0"/>
              <a:t>it is always advisable to obtain a </a:t>
            </a:r>
            <a:r>
              <a:rPr lang="en-US" dirty="0" smtClean="0"/>
              <a:t>lateral view with the neck in the neutral position.   A flexion view would, of course, show the widened </a:t>
            </a:r>
            <a:r>
              <a:rPr lang="en-US" dirty="0" err="1" smtClean="0"/>
              <a:t>interspinous</a:t>
            </a:r>
            <a:r>
              <a:rPr lang="en-US" dirty="0" smtClean="0"/>
              <a:t> </a:t>
            </a:r>
            <a:r>
              <a:rPr lang="en-US" dirty="0" err="1" smtClean="0"/>
              <a:t>space</a:t>
            </a:r>
            <a:r>
              <a:rPr lang="en-US" dirty="0" err="1"/>
              <a:t>the</a:t>
            </a:r>
            <a:r>
              <a:rPr lang="en-US" dirty="0"/>
              <a:t> injury is unstable and it should be treated as</a:t>
            </a:r>
          </a:p>
          <a:p>
            <a:pPr>
              <a:buNone/>
            </a:pPr>
            <a:r>
              <a:rPr lang="en-US" dirty="0" smtClean="0"/>
              <a:t>      a </a:t>
            </a:r>
            <a:r>
              <a:rPr lang="en-US" dirty="0" err="1"/>
              <a:t>subluxation</a:t>
            </a:r>
            <a:r>
              <a:rPr lang="en-US" dirty="0"/>
              <a:t> or dislocation. If it is certain that the</a:t>
            </a:r>
          </a:p>
          <a:p>
            <a:r>
              <a:rPr lang="en-US" b="1" dirty="0"/>
              <a:t>injury is stable</a:t>
            </a:r>
            <a:r>
              <a:rPr lang="en-US" dirty="0"/>
              <a:t>, a semi-rigid collar for 6 weeks is adequate;</a:t>
            </a:r>
          </a:p>
          <a:p>
            <a:r>
              <a:rPr lang="en-US" b="1" dirty="0"/>
              <a:t>if the injury is unstable </a:t>
            </a:r>
            <a:r>
              <a:rPr lang="en-US" dirty="0"/>
              <a:t>then posterior </a:t>
            </a:r>
            <a:r>
              <a:rPr lang="en-US" dirty="0" smtClean="0"/>
              <a:t>fixation and fusion is advisable.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0"/>
            <a:ext cx="22002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429000"/>
            <a:ext cx="22002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9342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Wedge compression fracture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486400" cy="5486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 </a:t>
            </a:r>
            <a:r>
              <a:rPr lang="en-US" dirty="0"/>
              <a:t>pure flexion injury results in a wedge compression</a:t>
            </a:r>
          </a:p>
          <a:p>
            <a:pPr>
              <a:buNone/>
            </a:pPr>
            <a:r>
              <a:rPr lang="en-US" dirty="0" smtClean="0"/>
              <a:t>     fracture </a:t>
            </a:r>
            <a:r>
              <a:rPr lang="en-US" dirty="0"/>
              <a:t>of the vertebral body </a:t>
            </a:r>
            <a:r>
              <a:rPr lang="en-US" dirty="0" smtClean="0"/>
              <a:t>.The </a:t>
            </a:r>
            <a:r>
              <a:rPr lang="en-US" dirty="0"/>
              <a:t>middle</a:t>
            </a:r>
          </a:p>
          <a:p>
            <a:pPr>
              <a:buNone/>
            </a:pPr>
            <a:r>
              <a:rPr lang="en-US" dirty="0" smtClean="0"/>
              <a:t>     and </a:t>
            </a:r>
            <a:r>
              <a:rPr lang="en-US" dirty="0"/>
              <a:t>posterior elements remain intact and the</a:t>
            </a:r>
          </a:p>
          <a:p>
            <a:r>
              <a:rPr lang="en-US" dirty="0"/>
              <a:t>injury is stable. All that is needed is a comfortable </a:t>
            </a:r>
            <a:r>
              <a:rPr lang="en-US" dirty="0" smtClean="0"/>
              <a:t>collar  for 6–12 weeks.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i="1" dirty="0" smtClean="0"/>
              <a:t>. </a:t>
            </a:r>
            <a:r>
              <a:rPr lang="en-US" b="1" i="1" dirty="0" smtClean="0"/>
              <a:t>Diagnosis.</a:t>
            </a:r>
          </a:p>
          <a:p>
            <a:pPr>
              <a:buNone/>
            </a:pPr>
            <a:r>
              <a:rPr lang="en-US" i="1" dirty="0" smtClean="0"/>
              <a:t>1.  The </a:t>
            </a:r>
            <a:r>
              <a:rPr lang="en-US" i="1" dirty="0"/>
              <a:t>x-ray should be carefully</a:t>
            </a:r>
          </a:p>
          <a:p>
            <a:pPr>
              <a:buNone/>
            </a:pPr>
            <a:r>
              <a:rPr lang="en-US" dirty="0" smtClean="0"/>
              <a:t>      examined </a:t>
            </a:r>
            <a:r>
              <a:rPr lang="en-US" dirty="0"/>
              <a:t>to exclude damage to the middle column</a:t>
            </a:r>
          </a:p>
          <a:p>
            <a:pPr>
              <a:buNone/>
            </a:pPr>
            <a:r>
              <a:rPr lang="en-US" dirty="0" smtClean="0"/>
              <a:t>      and </a:t>
            </a:r>
            <a:r>
              <a:rPr lang="en-US" dirty="0"/>
              <a:t>posterior displacement of the vertebral body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fragment</a:t>
            </a:r>
            <a:r>
              <a:rPr lang="en-US" dirty="0"/>
              <a:t>, i.e. features of a burst fracture (see below)</a:t>
            </a:r>
          </a:p>
          <a:p>
            <a:pPr>
              <a:buNone/>
            </a:pPr>
            <a:r>
              <a:rPr lang="en-US" dirty="0" smtClean="0"/>
              <a:t>      which </a:t>
            </a:r>
            <a:r>
              <a:rPr lang="en-US" dirty="0"/>
              <a:t>is potentially dangerous. If there is the </a:t>
            </a:r>
            <a:r>
              <a:rPr lang="en-US" dirty="0" smtClean="0"/>
              <a:t>least doubt</a:t>
            </a:r>
            <a:endParaRPr lang="en-US" dirty="0"/>
          </a:p>
          <a:p>
            <a:pPr>
              <a:buNone/>
            </a:pPr>
            <a:r>
              <a:rPr lang="en-US" dirty="0" smtClean="0"/>
              <a:t>2.   an </a:t>
            </a:r>
            <a:r>
              <a:rPr lang="en-US" dirty="0"/>
              <a:t>axial CT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3.    MRI </a:t>
            </a:r>
            <a:r>
              <a:rPr lang="en-US" dirty="0"/>
              <a:t>should be obtained.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219200"/>
            <a:ext cx="31242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ndalus" pitchFamily="18" charset="-78"/>
                <a:cs typeface="Andalus" pitchFamily="18" charset="-78"/>
              </a:rPr>
              <a:t>Burst and compression-flexion (‘teardrop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’) fractures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These severe injuries are due to axial compression </a:t>
            </a:r>
            <a:r>
              <a:rPr lang="en-US" dirty="0" smtClean="0"/>
              <a:t>of</a:t>
            </a:r>
          </a:p>
          <a:p>
            <a:pPr>
              <a:buNone/>
            </a:pPr>
            <a:r>
              <a:rPr lang="en-US" dirty="0" smtClean="0"/>
              <a:t>     the </a:t>
            </a:r>
            <a:r>
              <a:rPr lang="en-US" dirty="0"/>
              <a:t>cervical spine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/>
              <a:t>usually in diving or athletic accidents</a:t>
            </a:r>
          </a:p>
          <a:p>
            <a:pPr>
              <a:buNone/>
            </a:pPr>
            <a:r>
              <a:rPr lang="en-US" dirty="0" smtClean="0"/>
              <a:t>     If </a:t>
            </a:r>
            <a:r>
              <a:rPr lang="en-US" dirty="0"/>
              <a:t>the vertebral body is crushed in</a:t>
            </a:r>
          </a:p>
          <a:p>
            <a:r>
              <a:rPr lang="en-US" dirty="0"/>
              <a:t>neutral position of the neck the result is a ‘</a:t>
            </a:r>
            <a:r>
              <a:rPr lang="en-US" b="1" dirty="0"/>
              <a:t>burst</a:t>
            </a:r>
          </a:p>
          <a:p>
            <a:r>
              <a:rPr lang="en-US" b="1" dirty="0"/>
              <a:t>fracture’. With combined axial compression and flexion,</a:t>
            </a:r>
          </a:p>
          <a:p>
            <a:r>
              <a:rPr lang="en-US" dirty="0"/>
              <a:t>an </a:t>
            </a:r>
            <a:r>
              <a:rPr lang="en-US" dirty="0" err="1"/>
              <a:t>antero</a:t>
            </a:r>
            <a:r>
              <a:rPr lang="en-US" dirty="0"/>
              <a:t>-inferior fragment of the vertebral body</a:t>
            </a:r>
          </a:p>
          <a:p>
            <a:pPr>
              <a:buNone/>
            </a:pPr>
            <a:r>
              <a:rPr lang="en-US" dirty="0" smtClean="0"/>
              <a:t>     is </a:t>
            </a:r>
            <a:r>
              <a:rPr lang="en-US" dirty="0"/>
              <a:t>sheared off, producing the eponymous ‘</a:t>
            </a:r>
            <a:r>
              <a:rPr lang="en-US" b="1" dirty="0"/>
              <a:t>tear-drop’</a:t>
            </a:r>
          </a:p>
          <a:p>
            <a:r>
              <a:rPr lang="en-US" dirty="0" smtClean="0"/>
              <a:t>    on </a:t>
            </a:r>
            <a:r>
              <a:rPr lang="en-US" dirty="0"/>
              <a:t>the lateral x-ray</a:t>
            </a:r>
            <a:r>
              <a:rPr lang="en-US" dirty="0" smtClean="0"/>
              <a:t>.</a:t>
            </a:r>
            <a:r>
              <a:rPr lang="en-US" i="1" dirty="0"/>
              <a:t> In both types of fracture there is a</a:t>
            </a:r>
          </a:p>
          <a:p>
            <a:pPr>
              <a:buNone/>
            </a:pPr>
            <a:r>
              <a:rPr lang="en-US" i="1" dirty="0" smtClean="0"/>
              <a:t>         risk </a:t>
            </a:r>
            <a:r>
              <a:rPr lang="en-US" i="1" dirty="0"/>
              <a:t>of posterior displacement of the vertebral </a:t>
            </a:r>
            <a:r>
              <a:rPr lang="en-US" i="1" dirty="0" smtClean="0"/>
              <a:t>body</a:t>
            </a:r>
          </a:p>
          <a:p>
            <a:pPr>
              <a:buNone/>
            </a:pPr>
            <a:r>
              <a:rPr lang="en-US" i="1" dirty="0" smtClean="0"/>
              <a:t>         fragment and spinal cord injury.</a:t>
            </a:r>
            <a:endParaRPr lang="en-US" dirty="0" smtClean="0"/>
          </a:p>
          <a:p>
            <a:pPr>
              <a:buNone/>
            </a:pP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76400"/>
            <a:ext cx="230858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676400"/>
            <a:ext cx="230858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676400"/>
            <a:ext cx="2286000" cy="263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ndalus" pitchFamily="18" charset="-78"/>
                <a:cs typeface="Andalus" pitchFamily="18" charset="-78"/>
              </a:rPr>
              <a:t>diagnosis</a:t>
            </a:r>
            <a:endParaRPr lang="en-US" sz="4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Plain x-rays</a:t>
            </a:r>
            <a:r>
              <a:rPr lang="en-US" dirty="0"/>
              <a:t> show either a crushed vertebral body</a:t>
            </a:r>
          </a:p>
          <a:p>
            <a:pPr>
              <a:buNone/>
            </a:pPr>
            <a:r>
              <a:rPr lang="en-US" dirty="0" smtClean="0"/>
              <a:t>     (</a:t>
            </a:r>
            <a:r>
              <a:rPr lang="en-US" dirty="0"/>
              <a:t>burst fracture) or a flexion deformity with a </a:t>
            </a:r>
            <a:r>
              <a:rPr lang="en-US" dirty="0" smtClean="0"/>
              <a:t>  triangular fragment separated from the </a:t>
            </a:r>
            <a:r>
              <a:rPr lang="en-US" dirty="0" err="1" smtClean="0"/>
              <a:t>antero</a:t>
            </a:r>
            <a:r>
              <a:rPr lang="en-US" dirty="0" smtClean="0"/>
              <a:t>-inferior edge of the fractured vertebra (the innocent-looking ‘teardrop’).</a:t>
            </a:r>
            <a:endParaRPr lang="en-US" dirty="0"/>
          </a:p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  <a:p>
            <a:r>
              <a:rPr lang="en-US" b="1" i="1" dirty="0" smtClean="0"/>
              <a:t>CT </a:t>
            </a:r>
            <a:r>
              <a:rPr lang="en-US" b="1" i="1" dirty="0"/>
              <a:t>or MRI </a:t>
            </a:r>
            <a:r>
              <a:rPr lang="en-US" i="1" dirty="0"/>
              <a:t>should be performed</a:t>
            </a:r>
          </a:p>
          <a:p>
            <a:pPr>
              <a:buNone/>
            </a:pPr>
            <a:r>
              <a:rPr lang="en-US" dirty="0" smtClean="0"/>
              <a:t>      to </a:t>
            </a:r>
            <a:r>
              <a:rPr lang="en-US" dirty="0"/>
              <a:t>look for </a:t>
            </a:r>
            <a:r>
              <a:rPr lang="en-US" dirty="0" err="1"/>
              <a:t>retropulsion</a:t>
            </a:r>
            <a:r>
              <a:rPr lang="en-US" dirty="0"/>
              <a:t> of bone fragments</a:t>
            </a:r>
          </a:p>
          <a:p>
            <a:pPr>
              <a:buNone/>
            </a:pPr>
            <a:r>
              <a:rPr lang="en-US" dirty="0" smtClean="0"/>
              <a:t>      into </a:t>
            </a:r>
            <a:r>
              <a:rPr lang="en-US" dirty="0"/>
              <a:t>the spinal canal.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TREATMENT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If </a:t>
            </a:r>
            <a:r>
              <a:rPr lang="en-US" dirty="0"/>
              <a:t>there is no neurological deficit, the patient can be</a:t>
            </a:r>
          </a:p>
          <a:p>
            <a:pPr>
              <a:buNone/>
            </a:pPr>
            <a:r>
              <a:rPr lang="en-US" dirty="0"/>
              <a:t>treated surgically or by confinement to bed and traction</a:t>
            </a:r>
          </a:p>
          <a:p>
            <a:r>
              <a:rPr lang="en-US" dirty="0" smtClean="0"/>
              <a:t>for 2–4 </a:t>
            </a:r>
            <a:r>
              <a:rPr lang="en-US" dirty="0"/>
              <a:t>weeks, followed by a further period </a:t>
            </a:r>
            <a:r>
              <a:rPr lang="en-US" dirty="0" err="1" smtClean="0"/>
              <a:t>of</a:t>
            </a:r>
            <a:r>
              <a:rPr lang="en-US" dirty="0" err="1"/>
              <a:t>immobilization</a:t>
            </a:r>
            <a:r>
              <a:rPr lang="en-US" dirty="0"/>
              <a:t> in a halo-vest for 6–8 weeks. </a:t>
            </a:r>
          </a:p>
          <a:p>
            <a:r>
              <a:rPr lang="en-US" dirty="0" smtClean="0"/>
              <a:t>If </a:t>
            </a:r>
            <a:r>
              <a:rPr lang="en-US" dirty="0"/>
              <a:t>there is any deterioration of neurological status</a:t>
            </a:r>
          </a:p>
          <a:p>
            <a:pPr>
              <a:buNone/>
            </a:pPr>
            <a:r>
              <a:rPr lang="en-US" dirty="0" smtClean="0"/>
              <a:t>    while </a:t>
            </a:r>
            <a:r>
              <a:rPr lang="en-US" dirty="0"/>
              <a:t>the fracture is believed to be unstable, and the</a:t>
            </a:r>
          </a:p>
          <a:p>
            <a:pPr>
              <a:buNone/>
            </a:pPr>
            <a:r>
              <a:rPr lang="en-US" dirty="0" smtClean="0"/>
              <a:t>     a </a:t>
            </a:r>
            <a:r>
              <a:rPr lang="en-US" dirty="0"/>
              <a:t>threat of cord compression,</a:t>
            </a:r>
          </a:p>
          <a:p>
            <a:pPr>
              <a:buNone/>
            </a:pPr>
            <a:r>
              <a:rPr lang="en-US" dirty="0" smtClean="0"/>
              <a:t>    urgent </a:t>
            </a:r>
            <a:r>
              <a:rPr lang="en-US" dirty="0"/>
              <a:t>anterior decompression is considered –</a:t>
            </a:r>
          </a:p>
          <a:p>
            <a:pPr>
              <a:buNone/>
            </a:pPr>
            <a:r>
              <a:rPr lang="en-US" dirty="0" smtClean="0"/>
              <a:t>    anterior </a:t>
            </a:r>
            <a:r>
              <a:rPr lang="en-US" dirty="0" err="1"/>
              <a:t>corpectomy</a:t>
            </a:r>
            <a:r>
              <a:rPr lang="en-US" dirty="0"/>
              <a:t>, bone grafting and plate fixation,</a:t>
            </a:r>
          </a:p>
          <a:p>
            <a:pPr>
              <a:buNone/>
            </a:pPr>
            <a:r>
              <a:rPr lang="en-US" dirty="0" smtClean="0"/>
              <a:t>    and </a:t>
            </a:r>
            <a:r>
              <a:rPr lang="en-US" dirty="0"/>
              <a:t>sometimes also posterior stabilization.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096962"/>
          </a:xfrm>
        </p:spPr>
        <p:txBody>
          <a:bodyPr/>
          <a:lstStyle/>
          <a:p>
            <a:pPr algn="l"/>
            <a:r>
              <a:rPr lang="en-US" dirty="0">
                <a:latin typeface="Andalus" pitchFamily="18" charset="-78"/>
                <a:cs typeface="Andalus" pitchFamily="18" charset="-78"/>
              </a:rPr>
              <a:t>Fracture-dislocations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4114800" cy="525779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Bilateral facet joint dislocations are caused by </a:t>
            </a:r>
            <a:r>
              <a:rPr lang="en-US" sz="2800" dirty="0" smtClean="0"/>
              <a:t>severe flexion or flexion–rotation injuries.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The inferior </a:t>
            </a:r>
            <a:r>
              <a:rPr lang="en-US" sz="2800" dirty="0" err="1" smtClean="0"/>
              <a:t>articular</a:t>
            </a:r>
            <a:r>
              <a:rPr lang="en-US" sz="2800" dirty="0" smtClean="0"/>
              <a:t> of one facets of one vertebra ride forward over the superior facets of the vertebra below.</a:t>
            </a:r>
            <a:endParaRPr lang="en-US" dirty="0"/>
          </a:p>
          <a:p>
            <a:r>
              <a:rPr lang="en-US" b="1" dirty="0" smtClean="0"/>
              <a:t>Diagnosis</a:t>
            </a:r>
          </a:p>
          <a:p>
            <a:r>
              <a:rPr lang="en-US" dirty="0" smtClean="0"/>
              <a:t>Lat X RAY</a:t>
            </a:r>
          </a:p>
          <a:p>
            <a:r>
              <a:rPr lang="en-US" dirty="0" smtClean="0"/>
              <a:t>MRI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990600"/>
            <a:ext cx="40386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AU" dirty="0" smtClean="0">
                <a:latin typeface="Andalus" pitchFamily="18" charset="-78"/>
                <a:cs typeface="Andalus" pitchFamily="18" charset="-78"/>
              </a:rPr>
              <a:t>Cervical Vertebrae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029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362" b="32611"/>
          <a:stretch>
            <a:fillRect/>
          </a:stretch>
        </p:blipFill>
        <p:spPr bwMode="auto">
          <a:xfrm>
            <a:off x="609600" y="2514600"/>
            <a:ext cx="2324100" cy="1225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70" t="27362" r="12904" b="32611"/>
          <a:stretch>
            <a:fillRect/>
          </a:stretch>
        </p:blipFill>
        <p:spPr bwMode="auto">
          <a:xfrm>
            <a:off x="3657600" y="4114800"/>
            <a:ext cx="1814513" cy="12366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70" t="27362" r="12904" b="32611"/>
          <a:stretch>
            <a:fillRect/>
          </a:stretch>
        </p:blipFill>
        <p:spPr bwMode="auto">
          <a:xfrm>
            <a:off x="6934200" y="2590800"/>
            <a:ext cx="1814513" cy="12334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70" t="27362" r="12904" b="32611"/>
          <a:stretch>
            <a:fillRect/>
          </a:stretch>
        </p:blipFill>
        <p:spPr bwMode="auto">
          <a:xfrm>
            <a:off x="3733800" y="2514600"/>
            <a:ext cx="1814512" cy="1238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70" t="27362" r="12904" b="32611"/>
          <a:stretch>
            <a:fillRect/>
          </a:stretch>
        </p:blipFill>
        <p:spPr bwMode="auto">
          <a:xfrm>
            <a:off x="3657600" y="5410200"/>
            <a:ext cx="1814512" cy="1236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362" b="32611"/>
          <a:stretch>
            <a:fillRect/>
          </a:stretch>
        </p:blipFill>
        <p:spPr bwMode="auto">
          <a:xfrm>
            <a:off x="609600" y="3962400"/>
            <a:ext cx="2324100" cy="1225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362" b="32611"/>
          <a:stretch>
            <a:fillRect/>
          </a:stretch>
        </p:blipFill>
        <p:spPr bwMode="auto">
          <a:xfrm>
            <a:off x="609600" y="5410200"/>
            <a:ext cx="2324100" cy="1222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70" t="27362" r="12904" b="32611"/>
          <a:stretch>
            <a:fillRect/>
          </a:stretch>
        </p:blipFill>
        <p:spPr bwMode="auto">
          <a:xfrm>
            <a:off x="7010400" y="3962400"/>
            <a:ext cx="1814512" cy="12366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066800" y="1066800"/>
            <a:ext cx="16081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AU" sz="2400" b="1" dirty="0">
                <a:latin typeface="Arial" pitchFamily="34" charset="0"/>
              </a:rPr>
              <a:t>Atlas (C1)</a:t>
            </a:r>
            <a:endParaRPr lang="en-US" sz="2400" b="1" dirty="0">
              <a:latin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962400" y="1066800"/>
            <a:ext cx="15065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AU" sz="2400" b="1" dirty="0">
                <a:latin typeface="Arial" pitchFamily="34" charset="0"/>
              </a:rPr>
              <a:t>Axis (C2)</a:t>
            </a:r>
            <a:endParaRPr lang="en-US" sz="2400" b="1" dirty="0">
              <a:latin typeface="Arial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162800" y="1066800"/>
            <a:ext cx="1066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AU" sz="2400" b="1">
                <a:latin typeface="Arial" pitchFamily="34" charset="0"/>
              </a:rPr>
              <a:t>C3-C7</a:t>
            </a:r>
            <a:endParaRPr lang="en-US" sz="2400" b="1">
              <a:latin typeface="Arial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70" t="27362" r="12904" b="32611"/>
          <a:stretch>
            <a:fillRect/>
          </a:stretch>
        </p:blipFill>
        <p:spPr bwMode="auto">
          <a:xfrm>
            <a:off x="6858000" y="5334000"/>
            <a:ext cx="1814512" cy="1236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6324600" y="2667000"/>
            <a:ext cx="838200" cy="381000"/>
          </a:xfrm>
          <a:prstGeom prst="line">
            <a:avLst/>
          </a:prstGeom>
          <a:noFill/>
          <a:ln w="9525">
            <a:noFill/>
            <a:miter lim="800000"/>
            <a:headEnd/>
            <a:tailEnd type="triangle" w="med" len="med"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6324600" y="34290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953125" y="3805313"/>
            <a:ext cx="303847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1800" dirty="0">
                <a:latin typeface="Arial" pitchFamily="34" charset="0"/>
              </a:rPr>
              <a:t>Has two transverse foramen</a:t>
            </a:r>
            <a:endParaRPr lang="en-GB" sz="1800" dirty="0">
              <a:latin typeface="Arial" pitchFamily="34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 flipV="1">
            <a:off x="8458200" y="3429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TREATMENT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it may be more convenient to immobilize</a:t>
            </a:r>
          </a:p>
          <a:p>
            <a:pPr>
              <a:buNone/>
            </a:pPr>
            <a:r>
              <a:rPr lang="en-US" dirty="0" smtClean="0"/>
              <a:t>     the </a:t>
            </a:r>
            <a:r>
              <a:rPr lang="en-US" dirty="0"/>
              <a:t>neck in a halo-vest for 12 weeks.</a:t>
            </a:r>
          </a:p>
          <a:p>
            <a:r>
              <a:rPr lang="en-US" dirty="0"/>
              <a:t>Another alternative is to carry out a posterior fusion</a:t>
            </a:r>
          </a:p>
          <a:p>
            <a:pPr>
              <a:buNone/>
            </a:pPr>
            <a:r>
              <a:rPr lang="en-US" dirty="0" smtClean="0"/>
              <a:t>    as </a:t>
            </a:r>
            <a:r>
              <a:rPr lang="en-US" dirty="0"/>
              <a:t>soon as reduction has been achieved; the patient is</a:t>
            </a:r>
          </a:p>
          <a:p>
            <a:pPr>
              <a:buNone/>
            </a:pPr>
            <a:r>
              <a:rPr lang="en-US" dirty="0" smtClean="0"/>
              <a:t>    then </a:t>
            </a:r>
            <a:r>
              <a:rPr lang="en-US" dirty="0"/>
              <a:t>allowed up in a cervical brace which is worn for</a:t>
            </a:r>
          </a:p>
          <a:p>
            <a:pPr>
              <a:buNone/>
            </a:pPr>
            <a:r>
              <a:rPr lang="en-US" dirty="0" smtClean="0"/>
              <a:t>    6–8 </a:t>
            </a:r>
            <a:r>
              <a:rPr lang="en-US" dirty="0"/>
              <a:t>weeks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Posterior </a:t>
            </a:r>
            <a:r>
              <a:rPr lang="en-US" dirty="0"/>
              <a:t>open reduction and fusion is also</a:t>
            </a:r>
          </a:p>
          <a:p>
            <a:pPr>
              <a:buNone/>
            </a:pPr>
            <a:r>
              <a:rPr lang="en-US" dirty="0" smtClean="0"/>
              <a:t>    indicated </a:t>
            </a:r>
            <a:r>
              <a:rPr lang="en-US" dirty="0"/>
              <a:t>if closed reduction fails</a:t>
            </a:r>
            <a:r>
              <a:rPr lang="en-US" dirty="0" smtClean="0"/>
              <a:t>.</a:t>
            </a:r>
            <a:r>
              <a:rPr lang="en-US" i="1" dirty="0"/>
              <a:t> </a:t>
            </a:r>
            <a:endParaRPr lang="en-US" i="1" dirty="0" smtClean="0"/>
          </a:p>
          <a:p>
            <a:r>
              <a:rPr lang="en-US" sz="2800" b="1" i="1" dirty="0" smtClean="0"/>
              <a:t>Unilateral </a:t>
            </a:r>
            <a:r>
              <a:rPr lang="en-US" sz="2800" b="1" i="1" dirty="0"/>
              <a:t>facet </a:t>
            </a:r>
            <a:r>
              <a:rPr lang="en-US" sz="2800" b="1" i="1" dirty="0" smtClean="0"/>
              <a:t>dislocation </a:t>
            </a:r>
          </a:p>
          <a:p>
            <a:pPr>
              <a:buNone/>
            </a:pPr>
            <a:r>
              <a:rPr lang="en-US" sz="2600" dirty="0" smtClean="0"/>
              <a:t>       is </a:t>
            </a:r>
            <a:r>
              <a:rPr lang="en-US" sz="2600" dirty="0"/>
              <a:t>the same as for bilateral dislocation.</a:t>
            </a:r>
          </a:p>
          <a:p>
            <a:pPr>
              <a:buNone/>
            </a:pPr>
            <a:r>
              <a:rPr lang="en-US" sz="2600" dirty="0" smtClean="0"/>
              <a:t>       Sometimes </a:t>
            </a:r>
            <a:r>
              <a:rPr lang="en-US" sz="2600" dirty="0"/>
              <a:t>complete reduction is prevented by the</a:t>
            </a:r>
          </a:p>
          <a:p>
            <a:pPr>
              <a:buNone/>
            </a:pPr>
            <a:r>
              <a:rPr lang="en-US" sz="2600" dirty="0" smtClean="0"/>
              <a:t>       upper </a:t>
            </a:r>
            <a:r>
              <a:rPr lang="en-US" sz="2600" dirty="0"/>
              <a:t>facet becoming perched upon the lower.</a:t>
            </a:r>
            <a:endParaRPr lang="en-US" sz="3100" b="1" i="1" dirty="0" smtClean="0"/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792162"/>
          </a:xfrm>
        </p:spPr>
        <p:txBody>
          <a:bodyPr/>
          <a:lstStyle/>
          <a:p>
            <a:pPr algn="l"/>
            <a:r>
              <a:rPr lang="en-US" dirty="0">
                <a:latin typeface="Andalus" pitchFamily="18" charset="-78"/>
                <a:cs typeface="Andalus" pitchFamily="18" charset="-78"/>
              </a:rPr>
              <a:t>THORACOLUMBAR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Most injuries of the </a:t>
            </a:r>
            <a:r>
              <a:rPr lang="en-US" dirty="0" err="1"/>
              <a:t>thoracolumbar</a:t>
            </a:r>
            <a:r>
              <a:rPr lang="en-US" dirty="0"/>
              <a:t> spine occur in the</a:t>
            </a:r>
          </a:p>
          <a:p>
            <a:pPr>
              <a:buNone/>
            </a:pPr>
            <a:r>
              <a:rPr lang="en-US" dirty="0" smtClean="0"/>
              <a:t>    transitional </a:t>
            </a:r>
            <a:r>
              <a:rPr lang="en-US" dirty="0"/>
              <a:t>area – T11 to L2 – between the somewhat</a:t>
            </a:r>
          </a:p>
          <a:p>
            <a:pPr>
              <a:buNone/>
            </a:pPr>
            <a:r>
              <a:rPr lang="en-US" dirty="0" smtClean="0"/>
              <a:t>    rigid </a:t>
            </a:r>
            <a:r>
              <a:rPr lang="en-US" dirty="0"/>
              <a:t>upper and middle thoracic column and the flexible</a:t>
            </a:r>
          </a:p>
          <a:p>
            <a:pPr>
              <a:buNone/>
            </a:pPr>
            <a:r>
              <a:rPr lang="en-US" dirty="0" smtClean="0"/>
              <a:t>    lumbar </a:t>
            </a:r>
            <a:r>
              <a:rPr lang="en-US" dirty="0"/>
              <a:t>spine. The upper three-quarters of the</a:t>
            </a:r>
          </a:p>
          <a:p>
            <a:pPr>
              <a:buNone/>
            </a:pPr>
            <a:r>
              <a:rPr lang="en-US" dirty="0" smtClean="0"/>
              <a:t>    thoracic </a:t>
            </a:r>
            <a:r>
              <a:rPr lang="en-US" dirty="0"/>
              <a:t>segments are also protected to some extent</a:t>
            </a:r>
          </a:p>
          <a:p>
            <a:pPr>
              <a:buNone/>
            </a:pPr>
            <a:r>
              <a:rPr lang="en-US" dirty="0" smtClean="0"/>
              <a:t>    by </a:t>
            </a:r>
            <a:r>
              <a:rPr lang="en-US" dirty="0"/>
              <a:t>the rib-cage and fractures in this region tend to be</a:t>
            </a:r>
          </a:p>
          <a:p>
            <a:pPr>
              <a:buNone/>
            </a:pPr>
            <a:r>
              <a:rPr lang="en-US" dirty="0" smtClean="0"/>
              <a:t>    mechanically stable.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Pathogenesis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n-US" dirty="0" err="1" smtClean="0"/>
              <a:t>Pathogenetic</a:t>
            </a:r>
            <a:r>
              <a:rPr lang="en-US" dirty="0" smtClean="0"/>
              <a:t> </a:t>
            </a:r>
            <a:r>
              <a:rPr lang="en-US" dirty="0"/>
              <a:t>mechanisms fall into three main </a:t>
            </a:r>
            <a:r>
              <a:rPr lang="en-US" dirty="0" smtClean="0"/>
              <a:t>groups:</a:t>
            </a:r>
          </a:p>
          <a:p>
            <a:r>
              <a:rPr lang="en-US" i="1" dirty="0" smtClean="0"/>
              <a:t>low-energy insufficiency fractures arising from com</a:t>
            </a:r>
            <a:r>
              <a:rPr lang="en-US" dirty="0" smtClean="0"/>
              <a:t>paratively mild compressive stress in </a:t>
            </a:r>
            <a:endParaRPr lang="en-US" i="1" dirty="0" smtClean="0"/>
          </a:p>
          <a:p>
            <a:pPr>
              <a:buNone/>
            </a:pPr>
            <a:r>
              <a:rPr lang="en-US" dirty="0" smtClean="0"/>
              <a:t>     osteoporotic bone; </a:t>
            </a:r>
          </a:p>
          <a:p>
            <a:r>
              <a:rPr lang="en-US" i="1" dirty="0" smtClean="0"/>
              <a:t>minor fractures of the vertebral processes due to </a:t>
            </a:r>
            <a:r>
              <a:rPr lang="en-US" dirty="0"/>
              <a:t>compressive, tensile or </a:t>
            </a:r>
            <a:r>
              <a:rPr lang="en-US" dirty="0" err="1"/>
              <a:t>tortional</a:t>
            </a:r>
            <a:r>
              <a:rPr lang="en-US" dirty="0"/>
              <a:t> </a:t>
            </a:r>
            <a:r>
              <a:rPr lang="en-US" dirty="0" smtClean="0"/>
              <a:t>strains.</a:t>
            </a:r>
          </a:p>
          <a:p>
            <a:r>
              <a:rPr lang="en-US" i="1" dirty="0" smtClean="0"/>
              <a:t>High energy fractures or fracture-dislocations due to major </a:t>
            </a:r>
            <a:r>
              <a:rPr lang="en-US" dirty="0" smtClean="0"/>
              <a:t>injuries sustained in motor vehicle collisions, falls or diving from</a:t>
            </a:r>
          </a:p>
          <a:p>
            <a:endParaRPr lang="en-US" dirty="0" smtClean="0"/>
          </a:p>
          <a:p>
            <a:endParaRPr lang="en-US" i="1" dirty="0" smtClean="0"/>
          </a:p>
          <a:p>
            <a:endParaRPr lang="en-US" i="1" dirty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The common mechanisms of injury are:</a:t>
            </a:r>
          </a:p>
          <a:p>
            <a:pPr>
              <a:buNone/>
            </a:pPr>
            <a:r>
              <a:rPr lang="en-US" i="1" dirty="0"/>
              <a:t>•</a:t>
            </a:r>
            <a:r>
              <a:rPr lang="en-US" b="1" i="1" dirty="0"/>
              <a:t> Flexion–compression </a:t>
            </a:r>
            <a:r>
              <a:rPr lang="en-US" i="1" dirty="0"/>
              <a:t>– failure of the </a:t>
            </a:r>
            <a:r>
              <a:rPr lang="en-US" i="1" dirty="0" smtClean="0"/>
              <a:t>anterior </a:t>
            </a:r>
            <a:r>
              <a:rPr lang="en-US" dirty="0" smtClean="0"/>
              <a:t>column and wedge-compression of the vertebral  body. Usually stable, but greater than 50 per cent loss of anterior height suggests some disruption of</a:t>
            </a:r>
            <a:endParaRPr lang="en-US" i="1" dirty="0"/>
          </a:p>
          <a:p>
            <a:pPr>
              <a:buNone/>
            </a:pPr>
            <a:r>
              <a:rPr lang="en-US" dirty="0" smtClean="0"/>
              <a:t>     the </a:t>
            </a:r>
            <a:r>
              <a:rPr lang="en-US" dirty="0"/>
              <a:t>posterior </a:t>
            </a:r>
            <a:r>
              <a:rPr lang="en-US" dirty="0" err="1"/>
              <a:t>ligamentous</a:t>
            </a:r>
            <a:r>
              <a:rPr lang="en-US" dirty="0"/>
              <a:t> structures.</a:t>
            </a:r>
          </a:p>
          <a:p>
            <a:pPr>
              <a:buNone/>
            </a:pPr>
            <a:r>
              <a:rPr lang="en-US" b="1" i="1" dirty="0"/>
              <a:t>• Lateral compression </a:t>
            </a:r>
            <a:r>
              <a:rPr lang="en-US" i="1" dirty="0"/>
              <a:t>– lateral wedging of </a:t>
            </a:r>
            <a:r>
              <a:rPr lang="en-US" i="1" dirty="0" smtClean="0"/>
              <a:t>the  </a:t>
            </a:r>
            <a:r>
              <a:rPr lang="en-US" dirty="0" smtClean="0"/>
              <a:t>vertebral body resulting in a localized ‘</a:t>
            </a:r>
            <a:r>
              <a:rPr lang="en-US" dirty="0" err="1" smtClean="0"/>
              <a:t>scoliotic</a:t>
            </a:r>
            <a:r>
              <a:rPr lang="en-US" dirty="0" smtClean="0"/>
              <a:t>’ deformity.</a:t>
            </a:r>
            <a:endParaRPr lang="en-US" i="1" dirty="0"/>
          </a:p>
          <a:p>
            <a:pPr>
              <a:buNone/>
            </a:pPr>
            <a:r>
              <a:rPr lang="en-US" i="1" dirty="0" smtClean="0"/>
              <a:t>• </a:t>
            </a:r>
            <a:r>
              <a:rPr lang="en-US" b="1" i="1" dirty="0"/>
              <a:t>Axial compression </a:t>
            </a:r>
            <a:r>
              <a:rPr lang="en-US" i="1" dirty="0"/>
              <a:t>– failure of anterior and </a:t>
            </a:r>
            <a:r>
              <a:rPr lang="en-US" i="1" dirty="0" smtClean="0"/>
              <a:t>middle </a:t>
            </a:r>
            <a:r>
              <a:rPr lang="en-US" dirty="0" smtClean="0"/>
              <a:t>of </a:t>
            </a:r>
            <a:r>
              <a:rPr lang="en-US" dirty="0" err="1" smtClean="0"/>
              <a:t>retropulsion</a:t>
            </a:r>
            <a:r>
              <a:rPr lang="en-US" dirty="0" smtClean="0"/>
              <a:t> of a posterior fragment into the spinal canal. Often unstable.</a:t>
            </a:r>
            <a:endParaRPr lang="en-US" i="1" dirty="0"/>
          </a:p>
          <a:p>
            <a:pPr>
              <a:buNone/>
            </a:pPr>
            <a:r>
              <a:rPr lang="en-US" i="1" dirty="0" smtClean="0"/>
              <a:t>• </a:t>
            </a:r>
            <a:r>
              <a:rPr lang="en-US" b="1" i="1" dirty="0"/>
              <a:t>Flexion–rotation </a:t>
            </a:r>
            <a:r>
              <a:rPr lang="en-US" i="1" dirty="0"/>
              <a:t>– failure of all three columns </a:t>
            </a:r>
            <a:r>
              <a:rPr lang="en-US" i="1" dirty="0" smtClean="0"/>
              <a:t>and </a:t>
            </a:r>
            <a:r>
              <a:rPr lang="en-US" dirty="0" smtClean="0"/>
              <a:t>a risk of displacement or dislocation. Usually unstable.</a:t>
            </a:r>
            <a:endParaRPr lang="en-US" i="1" dirty="0"/>
          </a:p>
          <a:p>
            <a:pPr>
              <a:buNone/>
            </a:pPr>
            <a:r>
              <a:rPr lang="en-US" i="1" dirty="0" smtClean="0"/>
              <a:t>• </a:t>
            </a:r>
            <a:r>
              <a:rPr lang="en-US" b="1" i="1" dirty="0"/>
              <a:t>Flexion–distraction </a:t>
            </a:r>
            <a:r>
              <a:rPr lang="en-US" i="1" dirty="0"/>
              <a:t>– the so-called ‘jack-knife</a:t>
            </a:r>
            <a:r>
              <a:rPr lang="en-US" i="1" dirty="0" smtClean="0"/>
              <a:t>’ </a:t>
            </a:r>
            <a:r>
              <a:rPr lang="en-US" dirty="0" smtClean="0"/>
              <a:t>injury causing failure of the posterior and middle columns and sometimes also anterior compression.</a:t>
            </a:r>
            <a:endParaRPr lang="en-US" i="1" dirty="0"/>
          </a:p>
          <a:p>
            <a:pPr>
              <a:buNone/>
            </a:pPr>
            <a:r>
              <a:rPr lang="en-US" i="1" dirty="0" smtClean="0"/>
              <a:t>•</a:t>
            </a:r>
            <a:r>
              <a:rPr lang="en-US" b="1" i="1" dirty="0" smtClean="0"/>
              <a:t> </a:t>
            </a:r>
            <a:r>
              <a:rPr lang="en-US" b="1" i="1" dirty="0"/>
              <a:t>Extension </a:t>
            </a:r>
            <a:r>
              <a:rPr lang="en-US" i="1" dirty="0"/>
              <a:t>– tensile failure of the anterior </a:t>
            </a:r>
            <a:r>
              <a:rPr lang="en-US" i="1" dirty="0" smtClean="0"/>
              <a:t>column </a:t>
            </a:r>
            <a:r>
              <a:rPr lang="en-US" dirty="0" smtClean="0"/>
              <a:t>and compression failure of the posterior column. Unstable.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Examination</a:t>
            </a:r>
          </a:p>
          <a:p>
            <a:pPr>
              <a:buNone/>
            </a:pPr>
            <a:r>
              <a:rPr lang="en-US" dirty="0" smtClean="0"/>
              <a:t>    Patients </a:t>
            </a:r>
            <a:r>
              <a:rPr lang="en-US" dirty="0"/>
              <a:t>complaining of back pain following an injury</a:t>
            </a:r>
          </a:p>
          <a:p>
            <a:pPr>
              <a:buNone/>
            </a:pPr>
            <a:r>
              <a:rPr lang="en-US" dirty="0" smtClean="0"/>
              <a:t>    or </a:t>
            </a:r>
            <a:r>
              <a:rPr lang="en-US" dirty="0"/>
              <a:t>showing signs of bruising and tenderness over the</a:t>
            </a:r>
          </a:p>
          <a:p>
            <a:pPr>
              <a:buNone/>
            </a:pPr>
            <a:r>
              <a:rPr lang="en-US" dirty="0" smtClean="0"/>
              <a:t>     spine</a:t>
            </a:r>
            <a:r>
              <a:rPr lang="en-US" dirty="0"/>
              <a:t>, as well as those suffering head or neck injuries,</a:t>
            </a:r>
          </a:p>
          <a:p>
            <a:pPr>
              <a:buNone/>
            </a:pPr>
            <a:r>
              <a:rPr lang="en-US" dirty="0" smtClean="0"/>
              <a:t>    chest </a:t>
            </a:r>
            <a:r>
              <a:rPr lang="en-US" dirty="0"/>
              <a:t>injuries, pelvic fractures or multiple injuries elsewhere</a:t>
            </a:r>
            <a:r>
              <a:rPr lang="en-US" dirty="0" smtClean="0"/>
              <a:t>, should undergo a careful examination of the spine and a full neurological examination, including  rectal examination to assess sphincter tone.</a:t>
            </a:r>
          </a:p>
          <a:p>
            <a:r>
              <a:rPr lang="en-US" b="1" dirty="0" smtClean="0"/>
              <a:t>Imaging</a:t>
            </a:r>
            <a:endParaRPr lang="en-US" b="1" dirty="0"/>
          </a:p>
          <a:p>
            <a:r>
              <a:rPr lang="en-US" b="1" i="1" dirty="0"/>
              <a:t>X-rays </a:t>
            </a:r>
            <a:r>
              <a:rPr lang="en-US" i="1" dirty="0"/>
              <a:t>The </a:t>
            </a:r>
            <a:r>
              <a:rPr lang="en-US" i="1" dirty="0" err="1"/>
              <a:t>anteroposterior</a:t>
            </a:r>
            <a:r>
              <a:rPr lang="en-US" i="1" dirty="0"/>
              <a:t> x-ray may show loss of</a:t>
            </a:r>
          </a:p>
          <a:p>
            <a:pPr>
              <a:buNone/>
            </a:pPr>
            <a:r>
              <a:rPr lang="en-US" dirty="0" smtClean="0"/>
              <a:t>     height </a:t>
            </a:r>
            <a:r>
              <a:rPr lang="en-US" dirty="0"/>
              <a:t>or splaying of the vertebral body with a crush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fracture</a:t>
            </a:r>
          </a:p>
          <a:p>
            <a:r>
              <a:rPr lang="en-US" b="1" i="1" dirty="0"/>
              <a:t>CT and MRI </a:t>
            </a:r>
            <a:r>
              <a:rPr lang="en-US" i="1" dirty="0"/>
              <a:t>Rapid screening CT scans are now routine</a:t>
            </a:r>
          </a:p>
          <a:p>
            <a:pPr>
              <a:buNone/>
            </a:pPr>
            <a:r>
              <a:rPr lang="en-US" dirty="0" smtClean="0"/>
              <a:t>     in </a:t>
            </a:r>
            <a:r>
              <a:rPr lang="en-US" dirty="0"/>
              <a:t>many accident units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  <a:endParaRPr lang="en-US" dirty="0"/>
          </a:p>
          <a:p>
            <a:pPr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486400" cy="457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MINOR INJURIES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Fractures </a:t>
            </a:r>
            <a:r>
              <a:rPr lang="en-US" b="1" dirty="0"/>
              <a:t>of the transverse </a:t>
            </a:r>
            <a:r>
              <a:rPr lang="en-US" b="1" dirty="0" smtClean="0"/>
              <a:t>processes</a:t>
            </a:r>
          </a:p>
          <a:p>
            <a:r>
              <a:rPr lang="en-US" dirty="0" smtClean="0"/>
              <a:t> The </a:t>
            </a:r>
            <a:r>
              <a:rPr lang="en-US" dirty="0"/>
              <a:t>transverse processes can be avulsed with </a:t>
            </a:r>
            <a:r>
              <a:rPr lang="en-US" dirty="0" smtClean="0"/>
              <a:t>   sudden muscular activity. Isolated injuries need no more than symptomatic treatment.</a:t>
            </a:r>
            <a:r>
              <a:rPr lang="en-US" dirty="0"/>
              <a:t> More ominous than usual is </a:t>
            </a:r>
            <a:r>
              <a:rPr lang="en-US" dirty="0" smtClean="0"/>
              <a:t>a fracture of the transverse process of L5.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b="1" dirty="0" smtClean="0"/>
              <a:t>Fracture </a:t>
            </a:r>
            <a:r>
              <a:rPr lang="en-US" b="1" dirty="0"/>
              <a:t>of the pars </a:t>
            </a:r>
            <a:r>
              <a:rPr lang="en-US" b="1" dirty="0" err="1" smtClean="0"/>
              <a:t>interarticularis</a:t>
            </a:r>
            <a:endParaRPr lang="en-US" b="1" dirty="0" smtClean="0"/>
          </a:p>
          <a:p>
            <a:r>
              <a:rPr lang="en-US" dirty="0"/>
              <a:t>A stress fracture of the pars </a:t>
            </a:r>
            <a:r>
              <a:rPr lang="en-US" dirty="0" err="1"/>
              <a:t>interarticularis</a:t>
            </a:r>
            <a:r>
              <a:rPr lang="en-US" dirty="0"/>
              <a:t> should be</a:t>
            </a:r>
          </a:p>
          <a:p>
            <a:pPr>
              <a:buNone/>
            </a:pPr>
            <a:r>
              <a:rPr lang="en-US" dirty="0" smtClean="0"/>
              <a:t>       suspected </a:t>
            </a:r>
            <a:r>
              <a:rPr lang="en-US" dirty="0"/>
              <a:t>if a gymnast or athlete or weight-lifter </a:t>
            </a:r>
            <a:r>
              <a:rPr lang="en-US" dirty="0" smtClean="0"/>
              <a:t>complains of the sudden onset of back pain during the course of strenuous activity. (</a:t>
            </a:r>
            <a:r>
              <a:rPr lang="en-US" i="1" dirty="0" smtClean="0"/>
              <a:t>traumatic </a:t>
            </a:r>
            <a:r>
              <a:rPr lang="en-US" i="1" dirty="0" err="1" smtClean="0"/>
              <a:t>spondylolysis</a:t>
            </a:r>
            <a:r>
              <a:rPr lang="en-US" i="1" dirty="0" smtClean="0"/>
              <a:t>). This is best seen in the oblique x-rays,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i="1" dirty="0" smtClean="0"/>
              <a:t>       </a:t>
            </a: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    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304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MAJOR INJURIES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r>
              <a:rPr lang="en-US" b="1" dirty="0" smtClean="0"/>
              <a:t>Flexion–compression </a:t>
            </a:r>
            <a:r>
              <a:rPr lang="en-US" b="1" dirty="0"/>
              <a:t>injury</a:t>
            </a:r>
          </a:p>
          <a:p>
            <a:r>
              <a:rPr lang="en-US" dirty="0" smtClean="0"/>
              <a:t>    This </a:t>
            </a:r>
            <a:r>
              <a:rPr lang="en-US" dirty="0"/>
              <a:t>is by far the most common vertebral </a:t>
            </a:r>
            <a:r>
              <a:rPr lang="en-US" dirty="0" smtClean="0"/>
              <a:t>  fracture and is due to severe spinal flexion, though in osteoporotic occur with minimal trauma.</a:t>
            </a:r>
            <a:endParaRPr lang="en-US" dirty="0"/>
          </a:p>
          <a:p>
            <a:r>
              <a:rPr lang="en-US" dirty="0" smtClean="0"/>
              <a:t>  The </a:t>
            </a:r>
            <a:r>
              <a:rPr lang="en-US" dirty="0"/>
              <a:t>posterior ligaments usually remain </a:t>
            </a:r>
            <a:r>
              <a:rPr lang="en-US" dirty="0" smtClean="0"/>
              <a:t> intact</a:t>
            </a:r>
            <a:r>
              <a:rPr lang="en-US" dirty="0"/>
              <a:t>,</a:t>
            </a:r>
          </a:p>
          <a:p>
            <a:r>
              <a:rPr lang="en-US" dirty="0" smtClean="0"/>
              <a:t>  Pain </a:t>
            </a:r>
            <a:r>
              <a:rPr lang="en-US" dirty="0"/>
              <a:t>may be quite severe but the fracture is </a:t>
            </a:r>
            <a:r>
              <a:rPr lang="en-US" dirty="0" smtClean="0"/>
              <a:t>  usually stable. </a:t>
            </a:r>
            <a:endParaRPr lang="en-US" dirty="0"/>
          </a:p>
          <a:p>
            <a:r>
              <a:rPr lang="en-US" dirty="0" smtClean="0"/>
              <a:t>  Neurological </a:t>
            </a:r>
            <a:r>
              <a:rPr lang="en-US" dirty="0"/>
              <a:t>injury is extremely rare.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62500" lnSpcReduction="20000"/>
          </a:bodyPr>
          <a:lstStyle/>
          <a:p>
            <a:r>
              <a:rPr lang="en-US" i="1" dirty="0"/>
              <a:t>Those with moderate wedging (loss of 20–40 per </a:t>
            </a:r>
            <a:r>
              <a:rPr lang="en-US" i="1" dirty="0" smtClean="0"/>
              <a:t>cent) of anterior vertebral height) and a stable injury can be </a:t>
            </a:r>
            <a:r>
              <a:rPr lang="en-US" dirty="0" smtClean="0"/>
              <a:t>allowed up after a week, wearing a </a:t>
            </a:r>
            <a:r>
              <a:rPr lang="en-US" dirty="0" err="1" smtClean="0"/>
              <a:t>thoracolumbar</a:t>
            </a:r>
            <a:r>
              <a:rPr lang="en-US" dirty="0" smtClean="0"/>
              <a:t> brace or a body cast applied with the back in extension.</a:t>
            </a:r>
          </a:p>
          <a:p>
            <a:r>
              <a:rPr lang="en-US" i="1" dirty="0"/>
              <a:t>If loss of anterior vertebral height is greater than 40</a:t>
            </a:r>
          </a:p>
          <a:p>
            <a:pPr>
              <a:buNone/>
            </a:pPr>
            <a:r>
              <a:rPr lang="en-US" i="1" dirty="0" smtClean="0"/>
              <a:t>     per </a:t>
            </a:r>
            <a:r>
              <a:rPr lang="en-US" i="1" dirty="0"/>
              <a:t>cent, it is likely that the posterior ligaments have</a:t>
            </a:r>
          </a:p>
          <a:p>
            <a:pPr>
              <a:buNone/>
            </a:pPr>
            <a:r>
              <a:rPr lang="en-US" dirty="0" smtClean="0"/>
              <a:t>     been </a:t>
            </a:r>
            <a:r>
              <a:rPr lang="en-US" dirty="0"/>
              <a:t>damaged by distraction and will be unable to</a:t>
            </a:r>
          </a:p>
          <a:p>
            <a:pPr>
              <a:buNone/>
            </a:pPr>
            <a:r>
              <a:rPr lang="en-US" dirty="0" smtClean="0"/>
              <a:t>     resist </a:t>
            </a:r>
            <a:r>
              <a:rPr lang="en-US" dirty="0"/>
              <a:t>further collapse and deformity. If the patient is</a:t>
            </a:r>
          </a:p>
          <a:p>
            <a:pPr>
              <a:buNone/>
            </a:pPr>
            <a:r>
              <a:rPr lang="en-US" dirty="0" smtClean="0"/>
              <a:t>     neurologically </a:t>
            </a:r>
            <a:r>
              <a:rPr lang="en-US" dirty="0"/>
              <a:t>intact, surgical correction and internal</a:t>
            </a:r>
          </a:p>
          <a:p>
            <a:pPr>
              <a:buNone/>
            </a:pPr>
            <a:r>
              <a:rPr lang="en-US" dirty="0" smtClean="0"/>
              <a:t>     fixation </a:t>
            </a:r>
            <a:r>
              <a:rPr lang="en-US" dirty="0"/>
              <a:t>is the preferred treatment</a:t>
            </a:r>
            <a:r>
              <a:rPr lang="en-US" dirty="0" smtClean="0"/>
              <a:t>,</a:t>
            </a:r>
          </a:p>
          <a:p>
            <a:r>
              <a:rPr lang="en-US" i="1" dirty="0" smtClean="0"/>
              <a:t> If there is complete paraplegia with no improvement after 48 hours, conservative management is adequate;</a:t>
            </a:r>
          </a:p>
          <a:p>
            <a:pPr>
              <a:buNone/>
            </a:pPr>
            <a:r>
              <a:rPr lang="en-US" dirty="0" smtClean="0"/>
              <a:t>      the patient can be rested in bed for 5–6 weeks, then</a:t>
            </a:r>
          </a:p>
          <a:p>
            <a:pPr>
              <a:buNone/>
            </a:pPr>
            <a:r>
              <a:rPr lang="en-US" dirty="0" smtClean="0"/>
              <a:t>       gradually mobilized in a brace. With severe bony</a:t>
            </a:r>
          </a:p>
          <a:p>
            <a:pPr>
              <a:buNone/>
            </a:pPr>
            <a:r>
              <a:rPr lang="en-US" dirty="0" smtClean="0"/>
              <a:t>       injury, however, increasing </a:t>
            </a:r>
            <a:r>
              <a:rPr lang="en-US" dirty="0" err="1" smtClean="0"/>
              <a:t>kyphosis</a:t>
            </a:r>
            <a:r>
              <a:rPr lang="en-US" dirty="0" smtClean="0"/>
              <a:t> may occur and</a:t>
            </a:r>
          </a:p>
          <a:p>
            <a:pPr>
              <a:buNone/>
            </a:pPr>
            <a:r>
              <a:rPr lang="en-US" dirty="0" smtClean="0"/>
              <a:t>       internal fixation should be considered.</a:t>
            </a:r>
          </a:p>
          <a:p>
            <a:endParaRPr lang="en-US" i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i="1" dirty="0" smtClean="0"/>
          </a:p>
          <a:p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914400" y="609600"/>
            <a:ext cx="4531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TREATMENT;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17049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600200"/>
            <a:ext cx="15716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600200"/>
            <a:ext cx="19716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1600200"/>
            <a:ext cx="23241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ndalus" pitchFamily="18" charset="-78"/>
                <a:cs typeface="Andalus" pitchFamily="18" charset="-78"/>
              </a:rPr>
              <a:t>Axial compression or burst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562600" cy="5410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   Severe </a:t>
            </a:r>
            <a:r>
              <a:rPr lang="en-US" dirty="0"/>
              <a:t>axial compression may ‘explode’ the </a:t>
            </a:r>
            <a:r>
              <a:rPr lang="en-US" dirty="0" smtClean="0"/>
              <a:t>vertebral body, causing failure of both the anterior and the middle columns. The posterior column is usually, but not</a:t>
            </a:r>
          </a:p>
          <a:p>
            <a:r>
              <a:rPr lang="en-US" dirty="0" smtClean="0"/>
              <a:t>    always, </a:t>
            </a:r>
            <a:r>
              <a:rPr lang="en-US" dirty="0" err="1" smtClean="0"/>
              <a:t>undamagedAnteroposterior</a:t>
            </a:r>
            <a:r>
              <a:rPr lang="en-US" dirty="0" smtClean="0"/>
              <a:t>    x-rays may show </a:t>
            </a:r>
          </a:p>
          <a:p>
            <a:r>
              <a:rPr lang="en-US" dirty="0" smtClean="0"/>
              <a:t>spreading of the vertebral body with an increase of the </a:t>
            </a:r>
            <a:r>
              <a:rPr lang="en-US" dirty="0" err="1" smtClean="0"/>
              <a:t>interpedicular</a:t>
            </a:r>
            <a:r>
              <a:rPr lang="en-US" dirty="0" smtClean="0"/>
              <a:t> distance</a:t>
            </a:r>
          </a:p>
          <a:p>
            <a:r>
              <a:rPr lang="en-US" dirty="0" smtClean="0"/>
              <a:t> Posterior displacement of bone into the</a:t>
            </a:r>
          </a:p>
          <a:p>
            <a:r>
              <a:rPr lang="en-US" dirty="0" smtClean="0"/>
              <a:t>  spinal canal (</a:t>
            </a:r>
            <a:r>
              <a:rPr lang="en-US" dirty="0" err="1" smtClean="0"/>
              <a:t>retropulsion</a:t>
            </a:r>
            <a:r>
              <a:rPr lang="en-US" dirty="0" smtClean="0"/>
              <a:t>) is difficult to see on the  plain lateral radiograph; a CT is essential.</a:t>
            </a:r>
          </a:p>
          <a:p>
            <a:pPr>
              <a:buNone/>
            </a:pPr>
            <a:r>
              <a:rPr lang="en-US" dirty="0" smtClean="0"/>
              <a:t>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tabLst>
                <a:tab pos="6116638" algn="l"/>
              </a:tabLst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1447800"/>
            <a:ext cx="22002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191000"/>
            <a:ext cx="22002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Cervical Spine X-Ray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2924583" cy="38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524000"/>
            <a:ext cx="269557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61999" y="5460326"/>
            <a:ext cx="228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</a:rPr>
              <a:t>Lateral</a:t>
            </a:r>
            <a:r>
              <a:rPr lang="en-GB" dirty="0" smtClean="0"/>
              <a:t> </a:t>
            </a:r>
            <a:r>
              <a:rPr lang="en-GB" dirty="0">
                <a:latin typeface="Arial" pitchFamily="34" charset="0"/>
              </a:rPr>
              <a:t>radiograph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00" y="5460326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</a:rPr>
              <a:t>A/P</a:t>
            </a:r>
            <a:r>
              <a:rPr lang="en-GB" dirty="0" smtClean="0"/>
              <a:t> </a:t>
            </a:r>
            <a:r>
              <a:rPr lang="en-GB" dirty="0">
                <a:latin typeface="Arial" pitchFamily="34" charset="0"/>
              </a:rPr>
              <a:t>radiograph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9248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If there is minimal anterior wedging and the fracture</a:t>
            </a:r>
          </a:p>
          <a:p>
            <a:pPr>
              <a:buNone/>
            </a:pPr>
            <a:r>
              <a:rPr lang="en-US" dirty="0" smtClean="0"/>
              <a:t>     is stable with no neurological damage, the patient</a:t>
            </a:r>
          </a:p>
          <a:p>
            <a:pPr>
              <a:buNone/>
            </a:pPr>
            <a:r>
              <a:rPr lang="en-US" dirty="0" smtClean="0"/>
              <a:t>     is kept in bed until the acute symptoms settle (usually</a:t>
            </a:r>
          </a:p>
          <a:p>
            <a:pPr>
              <a:buNone/>
            </a:pPr>
            <a:r>
              <a:rPr lang="en-US" dirty="0" smtClean="0"/>
              <a:t>     under a week) and is then mobilized in a </a:t>
            </a:r>
            <a:r>
              <a:rPr lang="en-US" dirty="0" err="1" smtClean="0"/>
              <a:t>thoracolumbar</a:t>
            </a:r>
            <a:r>
              <a:rPr lang="en-US" dirty="0" smtClean="0"/>
              <a:t> brace or body cast which is worn for about 12 weeks.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However, any new symptoms such as tingling,</a:t>
            </a:r>
          </a:p>
          <a:p>
            <a:pPr>
              <a:buNone/>
            </a:pPr>
            <a:r>
              <a:rPr lang="en-US" dirty="0" smtClean="0"/>
              <a:t>     weakness or alteration of bladder or bowel</a:t>
            </a:r>
          </a:p>
          <a:p>
            <a:pPr>
              <a:buNone/>
            </a:pPr>
            <a:r>
              <a:rPr lang="en-US" dirty="0" smtClean="0"/>
              <a:t>     function must be reported immediately and should</a:t>
            </a:r>
          </a:p>
          <a:p>
            <a:pPr>
              <a:buNone/>
            </a:pPr>
            <a:r>
              <a:rPr lang="en-US" dirty="0" smtClean="0"/>
              <a:t>     call for further imaging by MRI; anterior decompression</a:t>
            </a:r>
          </a:p>
          <a:p>
            <a:pPr>
              <a:buNone/>
            </a:pPr>
            <a:r>
              <a:rPr lang="en-US" dirty="0" smtClean="0"/>
              <a:t>     and stabilization may then be needed if there are</a:t>
            </a:r>
          </a:p>
          <a:p>
            <a:pPr>
              <a:buNone/>
            </a:pPr>
            <a:r>
              <a:rPr lang="en-US" dirty="0" smtClean="0"/>
              <a:t>     signs of present or impending neurological compromise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0"/>
            <a:ext cx="1752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524000"/>
            <a:ext cx="17526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Jack-knife injury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Combined flexion and posterior distraction may cause the mid-lumbar spine to jack-knife around an axis that is placed anterior to the vertebral column. This is seen</a:t>
            </a:r>
          </a:p>
          <a:p>
            <a:pPr>
              <a:buNone/>
            </a:pPr>
            <a:r>
              <a:rPr lang="en-US" dirty="0" smtClean="0"/>
              <a:t>     most typically in </a:t>
            </a:r>
            <a:r>
              <a:rPr lang="en-US" i="1" dirty="0" smtClean="0"/>
              <a:t>lap seat-belt injuries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28601"/>
            <a:ext cx="2371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429000"/>
            <a:ext cx="2438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Neurological damage is uncommon,</a:t>
            </a:r>
          </a:p>
          <a:p>
            <a:r>
              <a:rPr lang="en-US" dirty="0" smtClean="0"/>
              <a:t>the injury is (by definition) unstable.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Xrays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may show horizontal fractures in the pedicles or  transverse processes,</a:t>
            </a:r>
          </a:p>
          <a:p>
            <a:pPr>
              <a:buNone/>
            </a:pPr>
            <a:r>
              <a:rPr lang="en-US" dirty="0" smtClean="0"/>
              <a:t>     in the </a:t>
            </a:r>
            <a:r>
              <a:rPr lang="en-US" dirty="0" err="1" smtClean="0"/>
              <a:t>anteroposterior</a:t>
            </a:r>
            <a:r>
              <a:rPr lang="en-US" dirty="0" smtClean="0"/>
              <a:t> view the apparent height of the vertebral body may be increased. In the lateral view there may be opening up.</a:t>
            </a:r>
          </a:p>
          <a:p>
            <a:pPr>
              <a:buNone/>
            </a:pPr>
            <a:r>
              <a:rPr lang="en-US" dirty="0" smtClean="0"/>
              <a:t>       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Fracture-dislocation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Segmental displacement may occur with various combinations  of flexion, compression, rotation and shear.</a:t>
            </a:r>
          </a:p>
          <a:p>
            <a:r>
              <a:rPr lang="en-US" dirty="0" smtClean="0"/>
              <a:t>   All three columns are disrupted and the spine is grossly unstable. </a:t>
            </a:r>
          </a:p>
          <a:p>
            <a:pPr>
              <a:buNone/>
            </a:pPr>
            <a:r>
              <a:rPr lang="en-US" dirty="0" smtClean="0"/>
              <a:t>     often associated with neurological damage to the lowermost part of the cord or the  </a:t>
            </a:r>
            <a:r>
              <a:rPr lang="en-US" dirty="0" err="1" smtClean="0"/>
              <a:t>cauda</a:t>
            </a:r>
            <a:r>
              <a:rPr lang="en-US" dirty="0" smtClean="0"/>
              <a:t> </a:t>
            </a:r>
            <a:r>
              <a:rPr lang="en-US" dirty="0" err="1" smtClean="0"/>
              <a:t>equina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762000"/>
            <a:ext cx="2543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TREATMENT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983163"/>
          </a:xfrm>
        </p:spPr>
        <p:txBody>
          <a:bodyPr>
            <a:noAutofit/>
          </a:bodyPr>
          <a:lstStyle/>
          <a:p>
            <a:r>
              <a:rPr lang="en-US" sz="2000" dirty="0" smtClean="0"/>
              <a:t>In neurologically intact patients, most fracture dislocations will benefit from early surgery.</a:t>
            </a:r>
          </a:p>
          <a:p>
            <a:pPr>
              <a:buNone/>
            </a:pPr>
            <a:r>
              <a:rPr lang="en-US" sz="2000" dirty="0" smtClean="0"/>
              <a:t>       </a:t>
            </a:r>
          </a:p>
          <a:p>
            <a:r>
              <a:rPr lang="en-US" sz="2000" dirty="0" smtClean="0"/>
              <a:t>In </a:t>
            </a:r>
            <a:r>
              <a:rPr lang="en-US" sz="2000" i="1" dirty="0" smtClean="0"/>
              <a:t>fracture-dislocation with paraplegia, there is no </a:t>
            </a:r>
            <a:r>
              <a:rPr lang="en-US" sz="2000" dirty="0" smtClean="0"/>
              <a:t>convincing evidence that surgery will facilitate nursing, shorten the hospital stay, help the patient’s  rehabilitation or reduce the chance of painful deformity</a:t>
            </a:r>
          </a:p>
          <a:p>
            <a:endParaRPr lang="en-US" sz="2000" i="1" dirty="0" smtClean="0"/>
          </a:p>
          <a:p>
            <a:r>
              <a:rPr lang="en-US" sz="2000" dirty="0" smtClean="0"/>
              <a:t>In </a:t>
            </a:r>
            <a:r>
              <a:rPr lang="en-US" sz="2000" i="1" dirty="0" smtClean="0"/>
              <a:t>fracture-dislocation with a partial neurological deficit, there is also no evidence that surgical </a:t>
            </a:r>
            <a:r>
              <a:rPr lang="en-US" sz="2000" dirty="0" smtClean="0"/>
              <a:t>stabilization and decompression provides a better</a:t>
            </a:r>
          </a:p>
          <a:p>
            <a:pPr>
              <a:buNone/>
            </a:pPr>
            <a:r>
              <a:rPr lang="en-US" sz="2000" dirty="0" smtClean="0"/>
              <a:t>      neurological outcome than conservative treatment. </a:t>
            </a:r>
          </a:p>
          <a:p>
            <a:pPr>
              <a:buNone/>
            </a:pPr>
            <a:endParaRPr lang="en-US" sz="2000" i="1" dirty="0" smtClean="0"/>
          </a:p>
          <a:p>
            <a:r>
              <a:rPr lang="en-US" sz="2000" dirty="0" smtClean="0"/>
              <a:t>In </a:t>
            </a:r>
            <a:r>
              <a:rPr lang="en-US" sz="2000" i="1" dirty="0" smtClean="0"/>
              <a:t>fracture-dislocation without neurological deficit,</a:t>
            </a:r>
            <a:r>
              <a:rPr lang="en-US" sz="2000" dirty="0" smtClean="0"/>
              <a:t> surgical stabilization will prevent future neurological  complications and allow earlier rehabilitation.</a:t>
            </a:r>
          </a:p>
          <a:p>
            <a:endParaRPr lang="en-US" sz="2000" i="1" dirty="0" smtClean="0"/>
          </a:p>
          <a:p>
            <a:pPr>
              <a:buNone/>
            </a:pPr>
            <a:r>
              <a:rPr lang="en-US" sz="2000" dirty="0" smtClean="0"/>
              <a:t>    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524000"/>
            <a:ext cx="338617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0"/>
            <a:ext cx="31242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24384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ndalus" pitchFamily="18" charset="-78"/>
                <a:cs typeface="Andalus" pitchFamily="18" charset="-78"/>
              </a:rPr>
              <a:t>THANK YOU</a:t>
            </a:r>
            <a:endParaRPr lang="en-US" sz="6600" b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ndalus" pitchFamily="18" charset="-78"/>
                <a:cs typeface="Andalus" pitchFamily="18" charset="-78"/>
              </a:rPr>
              <a:t>Thoracic Anatomy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105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31245" r="25807" b="5179"/>
          <a:stretch>
            <a:fillRect/>
          </a:stretch>
        </p:blipFill>
        <p:spPr bwMode="auto">
          <a:xfrm>
            <a:off x="3657600" y="2057400"/>
            <a:ext cx="1511300" cy="4395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31245" r="25807" b="5179"/>
          <a:stretch>
            <a:fillRect/>
          </a:stretch>
        </p:blipFill>
        <p:spPr bwMode="auto">
          <a:xfrm>
            <a:off x="7632700" y="2057400"/>
            <a:ext cx="1511300" cy="43957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 l="31245" r="25807" b="5179"/>
          <a:stretch>
            <a:fillRect/>
          </a:stretch>
        </p:blipFill>
        <p:spPr bwMode="auto">
          <a:xfrm>
            <a:off x="5803900" y="2057400"/>
            <a:ext cx="1511300" cy="43957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14400" y="3024187"/>
            <a:ext cx="240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800">
                <a:latin typeface="Arial" pitchFamily="34" charset="0"/>
              </a:rPr>
              <a:t>Curvature is Kyphosis</a:t>
            </a:r>
            <a:endParaRPr lang="en-GB" sz="1800">
              <a:latin typeface="Arial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14400" y="2109787"/>
            <a:ext cx="3276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1800">
                <a:latin typeface="Arial" pitchFamily="34" charset="0"/>
              </a:rPr>
              <a:t>Gradual increase in size </a:t>
            </a:r>
          </a:p>
          <a:p>
            <a:r>
              <a:rPr lang="en-US" sz="1800">
                <a:latin typeface="Arial" pitchFamily="34" charset="0"/>
              </a:rPr>
              <a:t>of vertebrae from top to bottom</a:t>
            </a:r>
            <a:endParaRPr lang="en-GB" sz="1800">
              <a:latin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11225" y="5005387"/>
            <a:ext cx="2124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800">
                <a:latin typeface="Arial" pitchFamily="34" charset="0"/>
              </a:rPr>
              <a:t>Facets are aligned </a:t>
            </a:r>
          </a:p>
          <a:p>
            <a:r>
              <a:rPr lang="en-US" sz="1800">
                <a:latin typeface="Arial" pitchFamily="34" charset="0"/>
              </a:rPr>
              <a:t>horizontally</a:t>
            </a:r>
            <a:endParaRPr lang="en-GB" sz="1800">
              <a:latin typeface="Arial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14400" y="3557587"/>
            <a:ext cx="26955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AU" sz="1800" dirty="0">
                <a:latin typeface="Arial" pitchFamily="34" charset="0"/>
              </a:rPr>
              <a:t>Articulate with ribs</a:t>
            </a:r>
          </a:p>
          <a:p>
            <a:r>
              <a:rPr lang="en-AU" sz="1800" dirty="0">
                <a:latin typeface="Arial" pitchFamily="34" charset="0"/>
              </a:rPr>
              <a:t>Rigid</a:t>
            </a:r>
          </a:p>
          <a:p>
            <a:r>
              <a:rPr lang="en-US" sz="1800" dirty="0">
                <a:latin typeface="Arial" pitchFamily="34" charset="0"/>
              </a:rPr>
              <a:t>helps support the thorax </a:t>
            </a:r>
          </a:p>
          <a:p>
            <a:r>
              <a:rPr lang="en-US" sz="1800" dirty="0">
                <a:latin typeface="Arial" pitchFamily="34" charset="0"/>
              </a:rPr>
              <a:t>or trunk of the body</a:t>
            </a:r>
            <a:endParaRPr lang="en-AU" sz="1800" dirty="0">
              <a:latin typeface="Arial" pitchFamily="34" charset="0"/>
            </a:endParaRPr>
          </a:p>
          <a:p>
            <a:endParaRPr lang="en-GB" sz="1800" dirty="0">
              <a:latin typeface="Arial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43525" y="2200275"/>
            <a:ext cx="44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T1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334000" y="2490787"/>
            <a:ext cx="447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334000" y="2795587"/>
            <a:ext cx="447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T3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334000" y="3100387"/>
            <a:ext cx="447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T4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334000" y="3405187"/>
            <a:ext cx="447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T5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334000" y="3709987"/>
            <a:ext cx="447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T6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334000" y="4090987"/>
            <a:ext cx="447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T7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334000" y="4395787"/>
            <a:ext cx="447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T8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334000" y="4791075"/>
            <a:ext cx="44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T9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5334000" y="5081587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T10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334000" y="5476875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T11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5334000" y="5919787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800">
                <a:latin typeface="Arial" pitchFamily="34" charset="0"/>
              </a:rPr>
              <a:t>T12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ndalus" pitchFamily="18" charset="-78"/>
                <a:cs typeface="Andalus" pitchFamily="18" charset="-78"/>
              </a:rPr>
              <a:t>Thoracic Spine X Ray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981200"/>
            <a:ext cx="3333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981200"/>
            <a:ext cx="3333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524001" y="6019800"/>
            <a:ext cx="2590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itchFamily="34" charset="0"/>
              </a:rPr>
              <a:t>Lateral</a:t>
            </a:r>
            <a:r>
              <a:rPr lang="en-GB" dirty="0" smtClean="0"/>
              <a:t> </a:t>
            </a:r>
            <a:r>
              <a:rPr lang="en-GB" dirty="0" smtClean="0">
                <a:latin typeface="Arial" pitchFamily="34" charset="0"/>
              </a:rPr>
              <a:t>radiograph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0200" y="6019800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</a:rPr>
              <a:t>A/P</a:t>
            </a:r>
            <a:r>
              <a:rPr lang="en-GB" dirty="0" smtClean="0"/>
              <a:t> </a:t>
            </a:r>
            <a:r>
              <a:rPr lang="en-GB" dirty="0">
                <a:latin typeface="Arial" pitchFamily="34" charset="0"/>
              </a:rPr>
              <a:t>radiograph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3733800" cy="4190999"/>
          </a:xfrm>
        </p:spPr>
        <p:txBody>
          <a:bodyPr>
            <a:normAutofit fontScale="850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In general a typical vertebra consists of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lmwaheb 3" pitchFamily="2" charset="-78"/>
            </a:endParaRPr>
          </a:p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600" dirty="0">
                <a:cs typeface="Almwaheb 3" pitchFamily="2" charset="-78"/>
              </a:rPr>
              <a:t>large vertebral body in the front</a:t>
            </a:r>
          </a:p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600" dirty="0">
                <a:cs typeface="Almwaheb 3" pitchFamily="2" charset="-78"/>
              </a:rPr>
              <a:t>two strong bony areas called pedicles connecting the vertebral body and the posterior arch</a:t>
            </a:r>
          </a:p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600" dirty="0">
                <a:cs typeface="Almwaheb 3" pitchFamily="2" charset="-78"/>
              </a:rPr>
              <a:t>an arch of bony structures in the back (posterior arch) = (the </a:t>
            </a:r>
            <a:r>
              <a:rPr lang="en-US" sz="2600" dirty="0" err="1">
                <a:cs typeface="Almwaheb 3" pitchFamily="2" charset="-78"/>
              </a:rPr>
              <a:t>spinous</a:t>
            </a:r>
            <a:r>
              <a:rPr lang="en-US" sz="2600" dirty="0">
                <a:cs typeface="Almwaheb 3" pitchFamily="2" charset="-78"/>
              </a:rPr>
              <a:t> process). </a:t>
            </a:r>
          </a:p>
          <a:p>
            <a:endParaRPr lang="en-US" dirty="0"/>
          </a:p>
        </p:txBody>
      </p:sp>
      <p:pic>
        <p:nvPicPr>
          <p:cNvPr id="4" name="Picture 3" descr="vertebr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514600"/>
            <a:ext cx="2857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010400" y="1828800"/>
            <a:ext cx="1143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BODY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2667000"/>
            <a:ext cx="114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PEDICLE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648200" y="5257800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spinous</a:t>
            </a:r>
            <a:r>
              <a:rPr lang="en-US" dirty="0" smtClean="0">
                <a:latin typeface="Calibri" pitchFamily="34" charset="0"/>
              </a:rPr>
              <a:t> process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0" y="4953000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transverse process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867400" y="49530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7086600" y="2362200"/>
            <a:ext cx="533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5943600" y="2971800"/>
            <a:ext cx="457200" cy="228600"/>
          </a:xfrm>
          <a:prstGeom prst="bentConnector3">
            <a:avLst>
              <a:gd name="adj1" fmla="val 3461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7962900" y="44577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theme1.xml><?xml version="1.0" encoding="utf-8"?>
<a:theme xmlns:a="http://schemas.openxmlformats.org/drawingml/2006/main" name="Theme3">
  <a:themeElements>
    <a:clrScheme name="Office Theme 2">
      <a:dk1>
        <a:srgbClr val="000000"/>
      </a:dk1>
      <a:lt1>
        <a:srgbClr val="FF9933"/>
      </a:lt1>
      <a:dk2>
        <a:srgbClr val="000000"/>
      </a:dk2>
      <a:lt2>
        <a:srgbClr val="CCCCCC"/>
      </a:lt2>
      <a:accent1>
        <a:srgbClr val="805900"/>
      </a:accent1>
      <a:accent2>
        <a:srgbClr val="99371F"/>
      </a:accent2>
      <a:accent3>
        <a:srgbClr val="FFCAAD"/>
      </a:accent3>
      <a:accent4>
        <a:srgbClr val="000000"/>
      </a:accent4>
      <a:accent5>
        <a:srgbClr val="C0B5AA"/>
      </a:accent5>
      <a:accent6>
        <a:srgbClr val="8A311B"/>
      </a:accent6>
      <a:hlink>
        <a:srgbClr val="733900"/>
      </a:hlink>
      <a:folHlink>
        <a:srgbClr val="80192B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CAAD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CAAD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CAAD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CAAD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FFFF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FFFF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FFFF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ed_0948_slide">
  <a:themeElements>
    <a:clrScheme name="Office Theme 2">
      <a:dk1>
        <a:srgbClr val="000000"/>
      </a:dk1>
      <a:lt1>
        <a:srgbClr val="99FFFF"/>
      </a:lt1>
      <a:dk2>
        <a:srgbClr val="000000"/>
      </a:dk2>
      <a:lt2>
        <a:srgbClr val="B2B2B2"/>
      </a:lt2>
      <a:accent1>
        <a:srgbClr val="3A6EA6"/>
      </a:accent1>
      <a:accent2>
        <a:srgbClr val="47873D"/>
      </a:accent2>
      <a:accent3>
        <a:srgbClr val="CAFFFF"/>
      </a:accent3>
      <a:accent4>
        <a:srgbClr val="000000"/>
      </a:accent4>
      <a:accent5>
        <a:srgbClr val="AEBAD0"/>
      </a:accent5>
      <a:accent6>
        <a:srgbClr val="3F7A36"/>
      </a:accent6>
      <a:hlink>
        <a:srgbClr val="535087"/>
      </a:hlink>
      <a:folHlink>
        <a:srgbClr val="006B6B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7A8C"/>
        </a:accent2>
        <a:accent3>
          <a:srgbClr val="CAFFFF"/>
        </a:accent3>
        <a:accent4>
          <a:srgbClr val="000000"/>
        </a:accent4>
        <a:accent5>
          <a:srgbClr val="AAC5C5"/>
        </a:accent5>
        <a:accent6>
          <a:srgbClr val="006E7E"/>
        </a:accent6>
        <a:hlink>
          <a:srgbClr val="007373"/>
        </a:hlink>
        <a:folHlink>
          <a:srgbClr val="006C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3A6EA6"/>
        </a:accent1>
        <a:accent2>
          <a:srgbClr val="47873D"/>
        </a:accent2>
        <a:accent3>
          <a:srgbClr val="CAFFFF"/>
        </a:accent3>
        <a:accent4>
          <a:srgbClr val="000000"/>
        </a:accent4>
        <a:accent5>
          <a:srgbClr val="AEBAD0"/>
        </a:accent5>
        <a:accent6>
          <a:srgbClr val="3F7A36"/>
        </a:accent6>
        <a:hlink>
          <a:srgbClr val="535087"/>
        </a:hlink>
        <a:folHlink>
          <a:srgbClr val="006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8C6838"/>
        </a:accent1>
        <a:accent2>
          <a:srgbClr val="007A7A"/>
        </a:accent2>
        <a:accent3>
          <a:srgbClr val="CAFFFF"/>
        </a:accent3>
        <a:accent4>
          <a:srgbClr val="000000"/>
        </a:accent4>
        <a:accent5>
          <a:srgbClr val="C5B9AE"/>
        </a:accent5>
        <a:accent6>
          <a:srgbClr val="006E6E"/>
        </a:accent6>
        <a:hlink>
          <a:srgbClr val="8C3F43"/>
        </a:hlink>
        <a:folHlink>
          <a:srgbClr val="8039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807D39"/>
        </a:accent1>
        <a:accent2>
          <a:srgbClr val="8C5438"/>
        </a:accent2>
        <a:accent3>
          <a:srgbClr val="CAFFFF"/>
        </a:accent3>
        <a:accent4>
          <a:srgbClr val="000000"/>
        </a:accent4>
        <a:accent5>
          <a:srgbClr val="C0BFAE"/>
        </a:accent5>
        <a:accent6>
          <a:srgbClr val="7E4B32"/>
        </a:accent6>
        <a:hlink>
          <a:srgbClr val="006E6E"/>
        </a:hlink>
        <a:folHlink>
          <a:srgbClr val="6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7A8C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6E7E"/>
        </a:accent6>
        <a:hlink>
          <a:srgbClr val="007373"/>
        </a:hlink>
        <a:folHlink>
          <a:srgbClr val="006C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A6EA6"/>
        </a:accent1>
        <a:accent2>
          <a:srgbClr val="47873D"/>
        </a:accent2>
        <a:accent3>
          <a:srgbClr val="FFFFFF"/>
        </a:accent3>
        <a:accent4>
          <a:srgbClr val="000000"/>
        </a:accent4>
        <a:accent5>
          <a:srgbClr val="AEBAD0"/>
        </a:accent5>
        <a:accent6>
          <a:srgbClr val="3F7A36"/>
        </a:accent6>
        <a:hlink>
          <a:srgbClr val="535087"/>
        </a:hlink>
        <a:folHlink>
          <a:srgbClr val="006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6838"/>
        </a:accent1>
        <a:accent2>
          <a:srgbClr val="007A7A"/>
        </a:accent2>
        <a:accent3>
          <a:srgbClr val="FFFFFF"/>
        </a:accent3>
        <a:accent4>
          <a:srgbClr val="000000"/>
        </a:accent4>
        <a:accent5>
          <a:srgbClr val="C5B9AE"/>
        </a:accent5>
        <a:accent6>
          <a:srgbClr val="006E6E"/>
        </a:accent6>
        <a:hlink>
          <a:srgbClr val="8C3F43"/>
        </a:hlink>
        <a:folHlink>
          <a:srgbClr val="8039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39"/>
        </a:accent1>
        <a:accent2>
          <a:srgbClr val="8C5438"/>
        </a:accent2>
        <a:accent3>
          <a:srgbClr val="FFFFFF"/>
        </a:accent3>
        <a:accent4>
          <a:srgbClr val="000000"/>
        </a:accent4>
        <a:accent5>
          <a:srgbClr val="C0BFAE"/>
        </a:accent5>
        <a:accent6>
          <a:srgbClr val="7E4B32"/>
        </a:accent6>
        <a:hlink>
          <a:srgbClr val="006E6E"/>
        </a:hlink>
        <a:folHlink>
          <a:srgbClr val="6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1_Default Design 2">
      <a:dk1>
        <a:srgbClr val="000000"/>
      </a:dk1>
      <a:lt1>
        <a:srgbClr val="99FFFF"/>
      </a:lt1>
      <a:dk2>
        <a:srgbClr val="000000"/>
      </a:dk2>
      <a:lt2>
        <a:srgbClr val="B2B2B2"/>
      </a:lt2>
      <a:accent1>
        <a:srgbClr val="3A6EA6"/>
      </a:accent1>
      <a:accent2>
        <a:srgbClr val="47873D"/>
      </a:accent2>
      <a:accent3>
        <a:srgbClr val="CAFFFF"/>
      </a:accent3>
      <a:accent4>
        <a:srgbClr val="000000"/>
      </a:accent4>
      <a:accent5>
        <a:srgbClr val="AEBAD0"/>
      </a:accent5>
      <a:accent6>
        <a:srgbClr val="3F7A36"/>
      </a:accent6>
      <a:hlink>
        <a:srgbClr val="535087"/>
      </a:hlink>
      <a:folHlink>
        <a:srgbClr val="006B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7A8C"/>
        </a:accent2>
        <a:accent3>
          <a:srgbClr val="CAFFFF"/>
        </a:accent3>
        <a:accent4>
          <a:srgbClr val="000000"/>
        </a:accent4>
        <a:accent5>
          <a:srgbClr val="AAC5C5"/>
        </a:accent5>
        <a:accent6>
          <a:srgbClr val="006E7E"/>
        </a:accent6>
        <a:hlink>
          <a:srgbClr val="007373"/>
        </a:hlink>
        <a:folHlink>
          <a:srgbClr val="006C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3A6EA6"/>
        </a:accent1>
        <a:accent2>
          <a:srgbClr val="47873D"/>
        </a:accent2>
        <a:accent3>
          <a:srgbClr val="CAFFFF"/>
        </a:accent3>
        <a:accent4>
          <a:srgbClr val="000000"/>
        </a:accent4>
        <a:accent5>
          <a:srgbClr val="AEBAD0"/>
        </a:accent5>
        <a:accent6>
          <a:srgbClr val="3F7A36"/>
        </a:accent6>
        <a:hlink>
          <a:srgbClr val="535087"/>
        </a:hlink>
        <a:folHlink>
          <a:srgbClr val="006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8C6838"/>
        </a:accent1>
        <a:accent2>
          <a:srgbClr val="007A7A"/>
        </a:accent2>
        <a:accent3>
          <a:srgbClr val="CAFFFF"/>
        </a:accent3>
        <a:accent4>
          <a:srgbClr val="000000"/>
        </a:accent4>
        <a:accent5>
          <a:srgbClr val="C5B9AE"/>
        </a:accent5>
        <a:accent6>
          <a:srgbClr val="006E6E"/>
        </a:accent6>
        <a:hlink>
          <a:srgbClr val="8C3F43"/>
        </a:hlink>
        <a:folHlink>
          <a:srgbClr val="8039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807D39"/>
        </a:accent1>
        <a:accent2>
          <a:srgbClr val="8C5438"/>
        </a:accent2>
        <a:accent3>
          <a:srgbClr val="CAFFFF"/>
        </a:accent3>
        <a:accent4>
          <a:srgbClr val="000000"/>
        </a:accent4>
        <a:accent5>
          <a:srgbClr val="C0BFAE"/>
        </a:accent5>
        <a:accent6>
          <a:srgbClr val="7E4B32"/>
        </a:accent6>
        <a:hlink>
          <a:srgbClr val="006E6E"/>
        </a:hlink>
        <a:folHlink>
          <a:srgbClr val="6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7A8C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6E7E"/>
        </a:accent6>
        <a:hlink>
          <a:srgbClr val="007373"/>
        </a:hlink>
        <a:folHlink>
          <a:srgbClr val="006C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A6EA6"/>
        </a:accent1>
        <a:accent2>
          <a:srgbClr val="47873D"/>
        </a:accent2>
        <a:accent3>
          <a:srgbClr val="FFFFFF"/>
        </a:accent3>
        <a:accent4>
          <a:srgbClr val="000000"/>
        </a:accent4>
        <a:accent5>
          <a:srgbClr val="AEBAD0"/>
        </a:accent5>
        <a:accent6>
          <a:srgbClr val="3F7A36"/>
        </a:accent6>
        <a:hlink>
          <a:srgbClr val="535087"/>
        </a:hlink>
        <a:folHlink>
          <a:srgbClr val="006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6838"/>
        </a:accent1>
        <a:accent2>
          <a:srgbClr val="007A7A"/>
        </a:accent2>
        <a:accent3>
          <a:srgbClr val="FFFFFF"/>
        </a:accent3>
        <a:accent4>
          <a:srgbClr val="000000"/>
        </a:accent4>
        <a:accent5>
          <a:srgbClr val="C5B9AE"/>
        </a:accent5>
        <a:accent6>
          <a:srgbClr val="006E6E"/>
        </a:accent6>
        <a:hlink>
          <a:srgbClr val="8C3F43"/>
        </a:hlink>
        <a:folHlink>
          <a:srgbClr val="8039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39"/>
        </a:accent1>
        <a:accent2>
          <a:srgbClr val="8C5438"/>
        </a:accent2>
        <a:accent3>
          <a:srgbClr val="FFFFFF"/>
        </a:accent3>
        <a:accent4>
          <a:srgbClr val="000000"/>
        </a:accent4>
        <a:accent5>
          <a:srgbClr val="C0BFAE"/>
        </a:accent5>
        <a:accent6>
          <a:srgbClr val="7E4B32"/>
        </a:accent6>
        <a:hlink>
          <a:srgbClr val="006E6E"/>
        </a:hlink>
        <a:folHlink>
          <a:srgbClr val="6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ustom Design">
  <a:themeElements>
    <a:clrScheme name="1_Custom Design 2">
      <a:dk1>
        <a:srgbClr val="000000"/>
      </a:dk1>
      <a:lt1>
        <a:srgbClr val="FFFFFF"/>
      </a:lt1>
      <a:dk2>
        <a:srgbClr val="4D4D4D"/>
      </a:dk2>
      <a:lt2>
        <a:srgbClr val="FFFFFF"/>
      </a:lt2>
      <a:accent1>
        <a:srgbClr val="9C34FF"/>
      </a:accent1>
      <a:accent2>
        <a:srgbClr val="EC47D0"/>
      </a:accent2>
      <a:accent3>
        <a:srgbClr val="B2B2B2"/>
      </a:accent3>
      <a:accent4>
        <a:srgbClr val="DADADA"/>
      </a:accent4>
      <a:accent5>
        <a:srgbClr val="CBAEFF"/>
      </a:accent5>
      <a:accent6>
        <a:srgbClr val="D63FBC"/>
      </a:accent6>
      <a:hlink>
        <a:srgbClr val="EFEBFF"/>
      </a:hlink>
      <a:folHlink>
        <a:srgbClr val="F7EBFF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4D4D4D"/>
        </a:dk2>
        <a:lt2>
          <a:srgbClr val="FFFFFF"/>
        </a:lt2>
        <a:accent1>
          <a:srgbClr val="9C55DE"/>
        </a:accent1>
        <a:accent2>
          <a:srgbClr val="B57AEA"/>
        </a:accent2>
        <a:accent3>
          <a:srgbClr val="B2B2B2"/>
        </a:accent3>
        <a:accent4>
          <a:srgbClr val="DADADA"/>
        </a:accent4>
        <a:accent5>
          <a:srgbClr val="CBB4EC"/>
        </a:accent5>
        <a:accent6>
          <a:srgbClr val="A46ED4"/>
        </a:accent6>
        <a:hlink>
          <a:srgbClr val="E6CEFF"/>
        </a:hlink>
        <a:folHlink>
          <a:srgbClr val="F3E8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4D4D4D"/>
        </a:dk2>
        <a:lt2>
          <a:srgbClr val="FFFFFF"/>
        </a:lt2>
        <a:accent1>
          <a:srgbClr val="9C34FF"/>
        </a:accent1>
        <a:accent2>
          <a:srgbClr val="EC47D0"/>
        </a:accent2>
        <a:accent3>
          <a:srgbClr val="B2B2B2"/>
        </a:accent3>
        <a:accent4>
          <a:srgbClr val="DADADA"/>
        </a:accent4>
        <a:accent5>
          <a:srgbClr val="CBAEFF"/>
        </a:accent5>
        <a:accent6>
          <a:srgbClr val="D63FBC"/>
        </a:accent6>
        <a:hlink>
          <a:srgbClr val="EFEBFF"/>
        </a:hlink>
        <a:folHlink>
          <a:srgbClr val="F7E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4D4D4D"/>
        </a:dk2>
        <a:lt2>
          <a:srgbClr val="FFFFFF"/>
        </a:lt2>
        <a:accent1>
          <a:srgbClr val="9C34FF"/>
        </a:accent1>
        <a:accent2>
          <a:srgbClr val="E3C44D"/>
        </a:accent2>
        <a:accent3>
          <a:srgbClr val="B2B2B2"/>
        </a:accent3>
        <a:accent4>
          <a:srgbClr val="DADADA"/>
        </a:accent4>
        <a:accent5>
          <a:srgbClr val="CBAEFF"/>
        </a:accent5>
        <a:accent6>
          <a:srgbClr val="CEB145"/>
        </a:accent6>
        <a:hlink>
          <a:srgbClr val="F7EBFF"/>
        </a:hlink>
        <a:folHlink>
          <a:srgbClr val="FFF7E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FFFFFF"/>
        </a:lt1>
        <a:dk2>
          <a:srgbClr val="4D4D4D"/>
        </a:dk2>
        <a:lt2>
          <a:srgbClr val="FFFFFF"/>
        </a:lt2>
        <a:accent1>
          <a:srgbClr val="9C34FF"/>
        </a:accent1>
        <a:accent2>
          <a:srgbClr val="DA6C37"/>
        </a:accent2>
        <a:accent3>
          <a:srgbClr val="B2B2B2"/>
        </a:accent3>
        <a:accent4>
          <a:srgbClr val="DADADA"/>
        </a:accent4>
        <a:accent5>
          <a:srgbClr val="CBAEFF"/>
        </a:accent5>
        <a:accent6>
          <a:srgbClr val="C56131"/>
        </a:accent6>
        <a:hlink>
          <a:srgbClr val="EFF7FF"/>
        </a:hlink>
        <a:folHlink>
          <a:srgbClr val="FFFBE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C55DE"/>
        </a:accent1>
        <a:accent2>
          <a:srgbClr val="B57AEA"/>
        </a:accent2>
        <a:accent3>
          <a:srgbClr val="FFFFFF"/>
        </a:accent3>
        <a:accent4>
          <a:srgbClr val="000000"/>
        </a:accent4>
        <a:accent5>
          <a:srgbClr val="CBB4EC"/>
        </a:accent5>
        <a:accent6>
          <a:srgbClr val="A46ED4"/>
        </a:accent6>
        <a:hlink>
          <a:srgbClr val="E6CEFF"/>
        </a:hlink>
        <a:folHlink>
          <a:srgbClr val="F3E8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C34FF"/>
        </a:accent1>
        <a:accent2>
          <a:srgbClr val="EC47D0"/>
        </a:accent2>
        <a:accent3>
          <a:srgbClr val="FFFFFF"/>
        </a:accent3>
        <a:accent4>
          <a:srgbClr val="000000"/>
        </a:accent4>
        <a:accent5>
          <a:srgbClr val="CBAEFF"/>
        </a:accent5>
        <a:accent6>
          <a:srgbClr val="D63FBC"/>
        </a:accent6>
        <a:hlink>
          <a:srgbClr val="EFEBFF"/>
        </a:hlink>
        <a:folHlink>
          <a:srgbClr val="F7E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C34FF"/>
        </a:accent1>
        <a:accent2>
          <a:srgbClr val="E3C44D"/>
        </a:accent2>
        <a:accent3>
          <a:srgbClr val="FFFFFF"/>
        </a:accent3>
        <a:accent4>
          <a:srgbClr val="000000"/>
        </a:accent4>
        <a:accent5>
          <a:srgbClr val="CBAEFF"/>
        </a:accent5>
        <a:accent6>
          <a:srgbClr val="CEB145"/>
        </a:accent6>
        <a:hlink>
          <a:srgbClr val="F7EBFF"/>
        </a:hlink>
        <a:folHlink>
          <a:srgbClr val="FFF7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C34FF"/>
        </a:accent1>
        <a:accent2>
          <a:srgbClr val="DA6C37"/>
        </a:accent2>
        <a:accent3>
          <a:srgbClr val="FFFFFF"/>
        </a:accent3>
        <a:accent4>
          <a:srgbClr val="000000"/>
        </a:accent4>
        <a:accent5>
          <a:srgbClr val="CBAEFF"/>
        </a:accent5>
        <a:accent6>
          <a:srgbClr val="C56131"/>
        </a:accent6>
        <a:hlink>
          <a:srgbClr val="EFF7FF"/>
        </a:hlink>
        <a:folHlink>
          <a:srgbClr val="FFFB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9933"/>
      </a:lt1>
      <a:dk2>
        <a:srgbClr val="000000"/>
      </a:dk2>
      <a:lt2>
        <a:srgbClr val="CCCCCC"/>
      </a:lt2>
      <a:accent1>
        <a:srgbClr val="805900"/>
      </a:accent1>
      <a:accent2>
        <a:srgbClr val="99371F"/>
      </a:accent2>
      <a:accent3>
        <a:srgbClr val="FFCAAD"/>
      </a:accent3>
      <a:accent4>
        <a:srgbClr val="000000"/>
      </a:accent4>
      <a:accent5>
        <a:srgbClr val="C0B5AA"/>
      </a:accent5>
      <a:accent6>
        <a:srgbClr val="8A311B"/>
      </a:accent6>
      <a:hlink>
        <a:srgbClr val="733900"/>
      </a:hlink>
      <a:folHlink>
        <a:srgbClr val="80192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CAAD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CAAD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CAAD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CAAD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FFFF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FFFF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FFFF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d_0009_slide">
  <a:themeElements>
    <a:clrScheme name="Office Theme 2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B8E0C3"/>
      </a:accent1>
      <a:accent2>
        <a:srgbClr val="BAC6E8"/>
      </a:accent2>
      <a:accent3>
        <a:srgbClr val="AAB8CA"/>
      </a:accent3>
      <a:accent4>
        <a:srgbClr val="DADADA"/>
      </a:accent4>
      <a:accent5>
        <a:srgbClr val="D8EDDE"/>
      </a:accent5>
      <a:accent6>
        <a:srgbClr val="A8B3D2"/>
      </a:accent6>
      <a:hlink>
        <a:srgbClr val="AADAF2"/>
      </a:hlink>
      <a:folHlink>
        <a:srgbClr val="DDD5F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5CB8E6"/>
        </a:accent1>
        <a:accent2>
          <a:srgbClr val="6ACFEB"/>
        </a:accent2>
        <a:accent3>
          <a:srgbClr val="AAB8CA"/>
        </a:accent3>
        <a:accent4>
          <a:srgbClr val="DADADA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B8E0C3"/>
        </a:accent1>
        <a:accent2>
          <a:srgbClr val="BAC6E8"/>
        </a:accent2>
        <a:accent3>
          <a:srgbClr val="AAB8CA"/>
        </a:accent3>
        <a:accent4>
          <a:srgbClr val="DADADA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E6BBA1"/>
        </a:accent1>
        <a:accent2>
          <a:srgbClr val="66CCFF"/>
        </a:accent2>
        <a:accent3>
          <a:srgbClr val="AAB8CA"/>
        </a:accent3>
        <a:accent4>
          <a:srgbClr val="DADADA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D5D998"/>
        </a:accent1>
        <a:accent2>
          <a:srgbClr val="EBCAB0"/>
        </a:accent2>
        <a:accent3>
          <a:srgbClr val="AAB8CA"/>
        </a:accent3>
        <a:accent4>
          <a:srgbClr val="DADADA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B8E6"/>
        </a:accent1>
        <a:accent2>
          <a:srgbClr val="6ACFEB"/>
        </a:accent2>
        <a:accent3>
          <a:srgbClr val="FFFFFF"/>
        </a:accent3>
        <a:accent4>
          <a:srgbClr val="000000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8E0C3"/>
        </a:accent1>
        <a:accent2>
          <a:srgbClr val="BAC6E8"/>
        </a:accent2>
        <a:accent3>
          <a:srgbClr val="FFFFFF"/>
        </a:accent3>
        <a:accent4>
          <a:srgbClr val="000000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BBA1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5D998"/>
        </a:accent1>
        <a:accent2>
          <a:srgbClr val="EBCAB0"/>
        </a:accent2>
        <a:accent3>
          <a:srgbClr val="FFFFFF"/>
        </a:accent3>
        <a:accent4>
          <a:srgbClr val="000000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2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B8E0C3"/>
      </a:accent1>
      <a:accent2>
        <a:srgbClr val="BAC6E8"/>
      </a:accent2>
      <a:accent3>
        <a:srgbClr val="AAB8CA"/>
      </a:accent3>
      <a:accent4>
        <a:srgbClr val="DADADA"/>
      </a:accent4>
      <a:accent5>
        <a:srgbClr val="D8EDDE"/>
      </a:accent5>
      <a:accent6>
        <a:srgbClr val="A8B3D2"/>
      </a:accent6>
      <a:hlink>
        <a:srgbClr val="AADAF2"/>
      </a:hlink>
      <a:folHlink>
        <a:srgbClr val="DDD5F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5CB8E6"/>
        </a:accent1>
        <a:accent2>
          <a:srgbClr val="6ACFEB"/>
        </a:accent2>
        <a:accent3>
          <a:srgbClr val="AAB8CA"/>
        </a:accent3>
        <a:accent4>
          <a:srgbClr val="DADADA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B8E0C3"/>
        </a:accent1>
        <a:accent2>
          <a:srgbClr val="BAC6E8"/>
        </a:accent2>
        <a:accent3>
          <a:srgbClr val="AAB8CA"/>
        </a:accent3>
        <a:accent4>
          <a:srgbClr val="DADADA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E6BBA1"/>
        </a:accent1>
        <a:accent2>
          <a:srgbClr val="66CCFF"/>
        </a:accent2>
        <a:accent3>
          <a:srgbClr val="AAB8CA"/>
        </a:accent3>
        <a:accent4>
          <a:srgbClr val="DADADA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D5D998"/>
        </a:accent1>
        <a:accent2>
          <a:srgbClr val="EBCAB0"/>
        </a:accent2>
        <a:accent3>
          <a:srgbClr val="AAB8CA"/>
        </a:accent3>
        <a:accent4>
          <a:srgbClr val="DADADA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B8E6"/>
        </a:accent1>
        <a:accent2>
          <a:srgbClr val="6ACFEB"/>
        </a:accent2>
        <a:accent3>
          <a:srgbClr val="FFFFFF"/>
        </a:accent3>
        <a:accent4>
          <a:srgbClr val="000000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8E0C3"/>
        </a:accent1>
        <a:accent2>
          <a:srgbClr val="BAC6E8"/>
        </a:accent2>
        <a:accent3>
          <a:srgbClr val="FFFFFF"/>
        </a:accent3>
        <a:accent4>
          <a:srgbClr val="000000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BBA1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5D998"/>
        </a:accent1>
        <a:accent2>
          <a:srgbClr val="EBCAB0"/>
        </a:accent2>
        <a:accent3>
          <a:srgbClr val="FFFFFF"/>
        </a:accent3>
        <a:accent4>
          <a:srgbClr val="000000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a4d3ee_lightskylblue2">
  <a:themeElements>
    <a:clrScheme name="a4d3ee_lightskylblue2 2">
      <a:dk1>
        <a:srgbClr val="000000"/>
      </a:dk1>
      <a:lt1>
        <a:srgbClr val="A4D3EE"/>
      </a:lt1>
      <a:dk2>
        <a:srgbClr val="000000"/>
      </a:dk2>
      <a:lt2>
        <a:srgbClr val="B2B2B2"/>
      </a:lt2>
      <a:accent1>
        <a:srgbClr val="0FBD47"/>
      </a:accent1>
      <a:accent2>
        <a:srgbClr val="2165F2"/>
      </a:accent2>
      <a:accent3>
        <a:srgbClr val="CFE6F5"/>
      </a:accent3>
      <a:accent4>
        <a:srgbClr val="000000"/>
      </a:accent4>
      <a:accent5>
        <a:srgbClr val="AADBB1"/>
      </a:accent5>
      <a:accent6>
        <a:srgbClr val="1D5BDB"/>
      </a:accent6>
      <a:hlink>
        <a:srgbClr val="145785"/>
      </a:hlink>
      <a:folHlink>
        <a:srgbClr val="183681"/>
      </a:folHlink>
    </a:clrScheme>
    <a:fontScheme name="a4d3ee_lightskylblue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4d3ee_lightskylblue2 1">
        <a:dk1>
          <a:srgbClr val="000000"/>
        </a:dk1>
        <a:lt1>
          <a:srgbClr val="A4D3EE"/>
        </a:lt1>
        <a:dk2>
          <a:srgbClr val="000000"/>
        </a:dk2>
        <a:lt2>
          <a:srgbClr val="B2B2B2"/>
        </a:lt2>
        <a:accent1>
          <a:srgbClr val="90BCD5"/>
        </a:accent1>
        <a:accent2>
          <a:srgbClr val="4EA9DE"/>
        </a:accent2>
        <a:accent3>
          <a:srgbClr val="CFE6F5"/>
        </a:accent3>
        <a:accent4>
          <a:srgbClr val="000000"/>
        </a:accent4>
        <a:accent5>
          <a:srgbClr val="C6DAE7"/>
        </a:accent5>
        <a:accent6>
          <a:srgbClr val="4699C9"/>
        </a:accent6>
        <a:hlink>
          <a:srgbClr val="106CA3"/>
        </a:hlink>
        <a:folHlink>
          <a:srgbClr val="104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d3ee_lightskylblue2 2">
        <a:dk1>
          <a:srgbClr val="000000"/>
        </a:dk1>
        <a:lt1>
          <a:srgbClr val="A4D3EE"/>
        </a:lt1>
        <a:dk2>
          <a:srgbClr val="000000"/>
        </a:dk2>
        <a:lt2>
          <a:srgbClr val="B2B2B2"/>
        </a:lt2>
        <a:accent1>
          <a:srgbClr val="0FBD47"/>
        </a:accent1>
        <a:accent2>
          <a:srgbClr val="2165F2"/>
        </a:accent2>
        <a:accent3>
          <a:srgbClr val="CFE6F5"/>
        </a:accent3>
        <a:accent4>
          <a:srgbClr val="000000"/>
        </a:accent4>
        <a:accent5>
          <a:srgbClr val="AADBB1"/>
        </a:accent5>
        <a:accent6>
          <a:srgbClr val="1D5BDB"/>
        </a:accent6>
        <a:hlink>
          <a:srgbClr val="145785"/>
        </a:hlink>
        <a:folHlink>
          <a:srgbClr val="1836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d3ee_lightskylblue2 3">
        <a:dk1>
          <a:srgbClr val="000000"/>
        </a:dk1>
        <a:lt1>
          <a:srgbClr val="A4D3EE"/>
        </a:lt1>
        <a:dk2>
          <a:srgbClr val="000000"/>
        </a:dk2>
        <a:lt2>
          <a:srgbClr val="B2B2B2"/>
        </a:lt2>
        <a:accent1>
          <a:srgbClr val="C1800B"/>
        </a:accent1>
        <a:accent2>
          <a:srgbClr val="BD5D0F"/>
        </a:accent2>
        <a:accent3>
          <a:srgbClr val="CFE6F5"/>
        </a:accent3>
        <a:accent4>
          <a:srgbClr val="000000"/>
        </a:accent4>
        <a:accent5>
          <a:srgbClr val="DDC0AA"/>
        </a:accent5>
        <a:accent6>
          <a:srgbClr val="AB530C"/>
        </a:accent6>
        <a:hlink>
          <a:srgbClr val="1A4666"/>
        </a:hlink>
        <a:folHlink>
          <a:srgbClr val="7224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d3ee_lightskylblue2 4">
        <a:dk1>
          <a:srgbClr val="000000"/>
        </a:dk1>
        <a:lt1>
          <a:srgbClr val="A4D3EE"/>
        </a:lt1>
        <a:dk2>
          <a:srgbClr val="000000"/>
        </a:dk2>
        <a:lt2>
          <a:srgbClr val="B2B2B2"/>
        </a:lt2>
        <a:accent1>
          <a:srgbClr val="B0B715"/>
        </a:accent1>
        <a:accent2>
          <a:srgbClr val="D26918"/>
        </a:accent2>
        <a:accent3>
          <a:srgbClr val="CFE6F5"/>
        </a:accent3>
        <a:accent4>
          <a:srgbClr val="000000"/>
        </a:accent4>
        <a:accent5>
          <a:srgbClr val="D4D8AA"/>
        </a:accent5>
        <a:accent6>
          <a:srgbClr val="BE5E15"/>
        </a:accent6>
        <a:hlink>
          <a:srgbClr val="2E556B"/>
        </a:hlink>
        <a:folHlink>
          <a:srgbClr val="5A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d3ee_lightskylblue2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0BCD5"/>
        </a:accent1>
        <a:accent2>
          <a:srgbClr val="4EA9DE"/>
        </a:accent2>
        <a:accent3>
          <a:srgbClr val="FFFFFF"/>
        </a:accent3>
        <a:accent4>
          <a:srgbClr val="000000"/>
        </a:accent4>
        <a:accent5>
          <a:srgbClr val="C6DAE7"/>
        </a:accent5>
        <a:accent6>
          <a:srgbClr val="4699C9"/>
        </a:accent6>
        <a:hlink>
          <a:srgbClr val="106CA3"/>
        </a:hlink>
        <a:folHlink>
          <a:srgbClr val="104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d3ee_lightskylblue2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FBD47"/>
        </a:accent1>
        <a:accent2>
          <a:srgbClr val="2165F2"/>
        </a:accent2>
        <a:accent3>
          <a:srgbClr val="FFFFFF"/>
        </a:accent3>
        <a:accent4>
          <a:srgbClr val="000000"/>
        </a:accent4>
        <a:accent5>
          <a:srgbClr val="AADBB1"/>
        </a:accent5>
        <a:accent6>
          <a:srgbClr val="1D5BDB"/>
        </a:accent6>
        <a:hlink>
          <a:srgbClr val="145785"/>
        </a:hlink>
        <a:folHlink>
          <a:srgbClr val="1836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d3ee_lightskylblue2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1800B"/>
        </a:accent1>
        <a:accent2>
          <a:srgbClr val="BD5D0F"/>
        </a:accent2>
        <a:accent3>
          <a:srgbClr val="FFFFFF"/>
        </a:accent3>
        <a:accent4>
          <a:srgbClr val="000000"/>
        </a:accent4>
        <a:accent5>
          <a:srgbClr val="DDC0AA"/>
        </a:accent5>
        <a:accent6>
          <a:srgbClr val="AB530C"/>
        </a:accent6>
        <a:hlink>
          <a:srgbClr val="1A4666"/>
        </a:hlink>
        <a:folHlink>
          <a:srgbClr val="7224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d3ee_lightskylblue2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0B715"/>
        </a:accent1>
        <a:accent2>
          <a:srgbClr val="D26918"/>
        </a:accent2>
        <a:accent3>
          <a:srgbClr val="FFFFFF"/>
        </a:accent3>
        <a:accent4>
          <a:srgbClr val="000000"/>
        </a:accent4>
        <a:accent5>
          <a:srgbClr val="D4D8AA"/>
        </a:accent5>
        <a:accent6>
          <a:srgbClr val="BE5E15"/>
        </a:accent6>
        <a:hlink>
          <a:srgbClr val="2E556B"/>
        </a:hlink>
        <a:folHlink>
          <a:srgbClr val="5A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eme2">
  <a:themeElements>
    <a:clrScheme name="Office Theme 2">
      <a:dk1>
        <a:srgbClr val="000000"/>
      </a:dk1>
      <a:lt1>
        <a:srgbClr val="FFFFFF"/>
      </a:lt1>
      <a:dk2>
        <a:srgbClr val="000066"/>
      </a:dk2>
      <a:lt2>
        <a:srgbClr val="FFFFFF"/>
      </a:lt2>
      <a:accent1>
        <a:srgbClr val="79B8F2"/>
      </a:accent1>
      <a:accent2>
        <a:srgbClr val="CFAAF2"/>
      </a:accent2>
      <a:accent3>
        <a:srgbClr val="AAAAB8"/>
      </a:accent3>
      <a:accent4>
        <a:srgbClr val="DADADA"/>
      </a:accent4>
      <a:accent5>
        <a:srgbClr val="BED8F7"/>
      </a:accent5>
      <a:accent6>
        <a:srgbClr val="BB9ADB"/>
      </a:accent6>
      <a:hlink>
        <a:srgbClr val="9BDED3"/>
      </a:hlink>
      <a:folHlink>
        <a:srgbClr val="BFBFFF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96A7F2"/>
        </a:accent1>
        <a:accent2>
          <a:srgbClr val="96B6F2"/>
        </a:accent2>
        <a:accent3>
          <a:srgbClr val="AAAAB8"/>
        </a:accent3>
        <a:accent4>
          <a:srgbClr val="DADADA"/>
        </a:accent4>
        <a:accent5>
          <a:srgbClr val="C9D0F7"/>
        </a:accent5>
        <a:accent6>
          <a:srgbClr val="87A5DB"/>
        </a:accent6>
        <a:hlink>
          <a:srgbClr val="B9C2F0"/>
        </a:hlink>
        <a:folHlink>
          <a:srgbClr val="BDC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79B8F2"/>
        </a:accent1>
        <a:accent2>
          <a:srgbClr val="CFAAF2"/>
        </a:accent2>
        <a:accent3>
          <a:srgbClr val="AAAAB8"/>
        </a:accent3>
        <a:accent4>
          <a:srgbClr val="DADADA"/>
        </a:accent4>
        <a:accent5>
          <a:srgbClr val="BED8F7"/>
        </a:accent5>
        <a:accent6>
          <a:srgbClr val="BB9ADB"/>
        </a:accent6>
        <a:hlink>
          <a:srgbClr val="9BDED3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E6A050"/>
        </a:accent1>
        <a:accent2>
          <a:srgbClr val="9D9DF2"/>
        </a:accent2>
        <a:accent3>
          <a:srgbClr val="AAAAB8"/>
        </a:accent3>
        <a:accent4>
          <a:srgbClr val="DADADA"/>
        </a:accent4>
        <a:accent5>
          <a:srgbClr val="F0CDB3"/>
        </a:accent5>
        <a:accent6>
          <a:srgbClr val="8E8EDB"/>
        </a:accent6>
        <a:hlink>
          <a:srgbClr val="E6DF7E"/>
        </a:hlink>
        <a:folHlink>
          <a:srgbClr val="F7C2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DEAF2C"/>
        </a:accent1>
        <a:accent2>
          <a:srgbClr val="72CC5C"/>
        </a:accent2>
        <a:accent3>
          <a:srgbClr val="AAAAB8"/>
        </a:accent3>
        <a:accent4>
          <a:srgbClr val="DADADA"/>
        </a:accent4>
        <a:accent5>
          <a:srgbClr val="ECD4AC"/>
        </a:accent5>
        <a:accent6>
          <a:srgbClr val="67B953"/>
        </a:accent6>
        <a:hlink>
          <a:srgbClr val="F7C6CB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6A7F2"/>
        </a:accent1>
        <a:accent2>
          <a:srgbClr val="96B6F2"/>
        </a:accent2>
        <a:accent3>
          <a:srgbClr val="FFFFFF"/>
        </a:accent3>
        <a:accent4>
          <a:srgbClr val="000000"/>
        </a:accent4>
        <a:accent5>
          <a:srgbClr val="C9D0F7"/>
        </a:accent5>
        <a:accent6>
          <a:srgbClr val="87A5DB"/>
        </a:accent6>
        <a:hlink>
          <a:srgbClr val="B9C2F0"/>
        </a:hlink>
        <a:folHlink>
          <a:srgbClr val="BD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B8F2"/>
        </a:accent1>
        <a:accent2>
          <a:srgbClr val="CFAAF2"/>
        </a:accent2>
        <a:accent3>
          <a:srgbClr val="FFFFFF"/>
        </a:accent3>
        <a:accent4>
          <a:srgbClr val="000000"/>
        </a:accent4>
        <a:accent5>
          <a:srgbClr val="BED8F7"/>
        </a:accent5>
        <a:accent6>
          <a:srgbClr val="BB9ADB"/>
        </a:accent6>
        <a:hlink>
          <a:srgbClr val="9BDED3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6A050"/>
        </a:accent1>
        <a:accent2>
          <a:srgbClr val="9D9DF2"/>
        </a:accent2>
        <a:accent3>
          <a:srgbClr val="FFFFFF"/>
        </a:accent3>
        <a:accent4>
          <a:srgbClr val="000000"/>
        </a:accent4>
        <a:accent5>
          <a:srgbClr val="F0CDB3"/>
        </a:accent5>
        <a:accent6>
          <a:srgbClr val="8E8EDB"/>
        </a:accent6>
        <a:hlink>
          <a:srgbClr val="E6DF7E"/>
        </a:hlink>
        <a:folHlink>
          <a:srgbClr val="F7C2A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EAF2C"/>
        </a:accent1>
        <a:accent2>
          <a:srgbClr val="72CC5C"/>
        </a:accent2>
        <a:accent3>
          <a:srgbClr val="FFFFFF"/>
        </a:accent3>
        <a:accent4>
          <a:srgbClr val="000000"/>
        </a:accent4>
        <a:accent5>
          <a:srgbClr val="ECD4AC"/>
        </a:accent5>
        <a:accent6>
          <a:srgbClr val="67B953"/>
        </a:accent6>
        <a:hlink>
          <a:srgbClr val="F7C6CB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66"/>
      </a:dk2>
      <a:lt2>
        <a:srgbClr val="FFFFFF"/>
      </a:lt2>
      <a:accent1>
        <a:srgbClr val="79B8F2"/>
      </a:accent1>
      <a:accent2>
        <a:srgbClr val="CFAAF2"/>
      </a:accent2>
      <a:accent3>
        <a:srgbClr val="AAAAB8"/>
      </a:accent3>
      <a:accent4>
        <a:srgbClr val="DADADA"/>
      </a:accent4>
      <a:accent5>
        <a:srgbClr val="BED8F7"/>
      </a:accent5>
      <a:accent6>
        <a:srgbClr val="BB9ADB"/>
      </a:accent6>
      <a:hlink>
        <a:srgbClr val="9BDED3"/>
      </a:hlink>
      <a:folHlink>
        <a:srgbClr val="BFB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96A7F2"/>
        </a:accent1>
        <a:accent2>
          <a:srgbClr val="96B6F2"/>
        </a:accent2>
        <a:accent3>
          <a:srgbClr val="AAAAB8"/>
        </a:accent3>
        <a:accent4>
          <a:srgbClr val="DADADA"/>
        </a:accent4>
        <a:accent5>
          <a:srgbClr val="C9D0F7"/>
        </a:accent5>
        <a:accent6>
          <a:srgbClr val="87A5DB"/>
        </a:accent6>
        <a:hlink>
          <a:srgbClr val="B9C2F0"/>
        </a:hlink>
        <a:folHlink>
          <a:srgbClr val="BDC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79B8F2"/>
        </a:accent1>
        <a:accent2>
          <a:srgbClr val="CFAAF2"/>
        </a:accent2>
        <a:accent3>
          <a:srgbClr val="AAAAB8"/>
        </a:accent3>
        <a:accent4>
          <a:srgbClr val="DADADA"/>
        </a:accent4>
        <a:accent5>
          <a:srgbClr val="BED8F7"/>
        </a:accent5>
        <a:accent6>
          <a:srgbClr val="BB9ADB"/>
        </a:accent6>
        <a:hlink>
          <a:srgbClr val="9BDED3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E6A050"/>
        </a:accent1>
        <a:accent2>
          <a:srgbClr val="9D9DF2"/>
        </a:accent2>
        <a:accent3>
          <a:srgbClr val="AAAAB8"/>
        </a:accent3>
        <a:accent4>
          <a:srgbClr val="DADADA"/>
        </a:accent4>
        <a:accent5>
          <a:srgbClr val="F0CDB3"/>
        </a:accent5>
        <a:accent6>
          <a:srgbClr val="8E8EDB"/>
        </a:accent6>
        <a:hlink>
          <a:srgbClr val="E6DF7E"/>
        </a:hlink>
        <a:folHlink>
          <a:srgbClr val="F7C2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DEAF2C"/>
        </a:accent1>
        <a:accent2>
          <a:srgbClr val="72CC5C"/>
        </a:accent2>
        <a:accent3>
          <a:srgbClr val="AAAAB8"/>
        </a:accent3>
        <a:accent4>
          <a:srgbClr val="DADADA"/>
        </a:accent4>
        <a:accent5>
          <a:srgbClr val="ECD4AC"/>
        </a:accent5>
        <a:accent6>
          <a:srgbClr val="67B953"/>
        </a:accent6>
        <a:hlink>
          <a:srgbClr val="F7C6CB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6A7F2"/>
        </a:accent1>
        <a:accent2>
          <a:srgbClr val="96B6F2"/>
        </a:accent2>
        <a:accent3>
          <a:srgbClr val="FFFFFF"/>
        </a:accent3>
        <a:accent4>
          <a:srgbClr val="000000"/>
        </a:accent4>
        <a:accent5>
          <a:srgbClr val="C9D0F7"/>
        </a:accent5>
        <a:accent6>
          <a:srgbClr val="87A5DB"/>
        </a:accent6>
        <a:hlink>
          <a:srgbClr val="B9C2F0"/>
        </a:hlink>
        <a:folHlink>
          <a:srgbClr val="BD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B8F2"/>
        </a:accent1>
        <a:accent2>
          <a:srgbClr val="CFAAF2"/>
        </a:accent2>
        <a:accent3>
          <a:srgbClr val="FFFFFF"/>
        </a:accent3>
        <a:accent4>
          <a:srgbClr val="000000"/>
        </a:accent4>
        <a:accent5>
          <a:srgbClr val="BED8F7"/>
        </a:accent5>
        <a:accent6>
          <a:srgbClr val="BB9ADB"/>
        </a:accent6>
        <a:hlink>
          <a:srgbClr val="9BDED3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6A050"/>
        </a:accent1>
        <a:accent2>
          <a:srgbClr val="9D9DF2"/>
        </a:accent2>
        <a:accent3>
          <a:srgbClr val="FFFFFF"/>
        </a:accent3>
        <a:accent4>
          <a:srgbClr val="000000"/>
        </a:accent4>
        <a:accent5>
          <a:srgbClr val="F0CDB3"/>
        </a:accent5>
        <a:accent6>
          <a:srgbClr val="8E8EDB"/>
        </a:accent6>
        <a:hlink>
          <a:srgbClr val="E6DF7E"/>
        </a:hlink>
        <a:folHlink>
          <a:srgbClr val="F7C2A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EAF2C"/>
        </a:accent1>
        <a:accent2>
          <a:srgbClr val="72CC5C"/>
        </a:accent2>
        <a:accent3>
          <a:srgbClr val="FFFFFF"/>
        </a:accent3>
        <a:accent4>
          <a:srgbClr val="000000"/>
        </a:accent4>
        <a:accent5>
          <a:srgbClr val="ECD4AC"/>
        </a:accent5>
        <a:accent6>
          <a:srgbClr val="67B953"/>
        </a:accent6>
        <a:hlink>
          <a:srgbClr val="F7C6CB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ed_0017_slide">
  <a:themeElements>
    <a:clrScheme name="Office Theme 2">
      <a:dk1>
        <a:srgbClr val="000000"/>
      </a:dk1>
      <a:lt1>
        <a:srgbClr val="FFFF99"/>
      </a:lt1>
      <a:dk2>
        <a:srgbClr val="000000"/>
      </a:dk2>
      <a:lt2>
        <a:srgbClr val="CCCCCC"/>
      </a:lt2>
      <a:accent1>
        <a:srgbClr val="698C00"/>
      </a:accent1>
      <a:accent2>
        <a:srgbClr val="8C7000"/>
      </a:accent2>
      <a:accent3>
        <a:srgbClr val="FFFFCA"/>
      </a:accent3>
      <a:accent4>
        <a:srgbClr val="000000"/>
      </a:accent4>
      <a:accent5>
        <a:srgbClr val="B9C5AA"/>
      </a:accent5>
      <a:accent6>
        <a:srgbClr val="7E6500"/>
      </a:accent6>
      <a:hlink>
        <a:srgbClr val="666600"/>
      </a:hlink>
      <a:folHlink>
        <a:srgbClr val="805413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999900"/>
        </a:accent1>
        <a:accent2>
          <a:srgbClr val="8C8300"/>
        </a:accent2>
        <a:accent3>
          <a:srgbClr val="FFFFCA"/>
        </a:accent3>
        <a:accent4>
          <a:srgbClr val="000000"/>
        </a:accent4>
        <a:accent5>
          <a:srgbClr val="CACAAA"/>
        </a:accent5>
        <a:accent6>
          <a:srgbClr val="7E7600"/>
        </a:accent6>
        <a:hlink>
          <a:srgbClr val="737300"/>
        </a:hlink>
        <a:folHlink>
          <a:srgbClr val="6B6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698C00"/>
        </a:accent1>
        <a:accent2>
          <a:srgbClr val="8C7000"/>
        </a:accent2>
        <a:accent3>
          <a:srgbClr val="FFFFCA"/>
        </a:accent3>
        <a:accent4>
          <a:srgbClr val="000000"/>
        </a:accent4>
        <a:accent5>
          <a:srgbClr val="B9C5AA"/>
        </a:accent5>
        <a:accent6>
          <a:srgbClr val="7E6500"/>
        </a:accent6>
        <a:hlink>
          <a:srgbClr val="666600"/>
        </a:hlink>
        <a:folHlink>
          <a:srgbClr val="8054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A65353"/>
        </a:accent1>
        <a:accent2>
          <a:srgbClr val="737300"/>
        </a:accent2>
        <a:accent3>
          <a:srgbClr val="FFFFCA"/>
        </a:accent3>
        <a:accent4>
          <a:srgbClr val="000000"/>
        </a:accent4>
        <a:accent5>
          <a:srgbClr val="D0B3B3"/>
        </a:accent5>
        <a:accent6>
          <a:srgbClr val="686800"/>
        </a:accent6>
        <a:hlink>
          <a:srgbClr val="873D68"/>
        </a:hlink>
        <a:folHlink>
          <a:srgbClr val="584D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38778C"/>
        </a:accent1>
        <a:accent2>
          <a:srgbClr val="995D36"/>
        </a:accent2>
        <a:accent3>
          <a:srgbClr val="FFFFCA"/>
        </a:accent3>
        <a:accent4>
          <a:srgbClr val="000000"/>
        </a:accent4>
        <a:accent5>
          <a:srgbClr val="AEBDC5"/>
        </a:accent5>
        <a:accent6>
          <a:srgbClr val="8A5330"/>
        </a:accent6>
        <a:hlink>
          <a:srgbClr val="6F4C8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9900"/>
        </a:accent1>
        <a:accent2>
          <a:srgbClr val="8C8300"/>
        </a:accent2>
        <a:accent3>
          <a:srgbClr val="FFFFFF"/>
        </a:accent3>
        <a:accent4>
          <a:srgbClr val="000000"/>
        </a:accent4>
        <a:accent5>
          <a:srgbClr val="CACAAA"/>
        </a:accent5>
        <a:accent6>
          <a:srgbClr val="7E7600"/>
        </a:accent6>
        <a:hlink>
          <a:srgbClr val="737300"/>
        </a:hlink>
        <a:folHlink>
          <a:srgbClr val="6B6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98C00"/>
        </a:accent1>
        <a:accent2>
          <a:srgbClr val="8C7000"/>
        </a:accent2>
        <a:accent3>
          <a:srgbClr val="FFFFFF"/>
        </a:accent3>
        <a:accent4>
          <a:srgbClr val="000000"/>
        </a:accent4>
        <a:accent5>
          <a:srgbClr val="B9C5AA"/>
        </a:accent5>
        <a:accent6>
          <a:srgbClr val="7E6500"/>
        </a:accent6>
        <a:hlink>
          <a:srgbClr val="666600"/>
        </a:hlink>
        <a:folHlink>
          <a:srgbClr val="8054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53"/>
        </a:accent1>
        <a:accent2>
          <a:srgbClr val="737300"/>
        </a:accent2>
        <a:accent3>
          <a:srgbClr val="FFFFFF"/>
        </a:accent3>
        <a:accent4>
          <a:srgbClr val="000000"/>
        </a:accent4>
        <a:accent5>
          <a:srgbClr val="D0B3B3"/>
        </a:accent5>
        <a:accent6>
          <a:srgbClr val="686800"/>
        </a:accent6>
        <a:hlink>
          <a:srgbClr val="873D68"/>
        </a:hlink>
        <a:folHlink>
          <a:srgbClr val="584D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778C"/>
        </a:accent1>
        <a:accent2>
          <a:srgbClr val="995D36"/>
        </a:accent2>
        <a:accent3>
          <a:srgbClr val="FFFFFF"/>
        </a:accent3>
        <a:accent4>
          <a:srgbClr val="000000"/>
        </a:accent4>
        <a:accent5>
          <a:srgbClr val="AEBDC5"/>
        </a:accent5>
        <a:accent6>
          <a:srgbClr val="8A5330"/>
        </a:accent6>
        <a:hlink>
          <a:srgbClr val="6F4C8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99"/>
      </a:lt1>
      <a:dk2>
        <a:srgbClr val="000000"/>
      </a:dk2>
      <a:lt2>
        <a:srgbClr val="CCCCCC"/>
      </a:lt2>
      <a:accent1>
        <a:srgbClr val="698C00"/>
      </a:accent1>
      <a:accent2>
        <a:srgbClr val="8C7000"/>
      </a:accent2>
      <a:accent3>
        <a:srgbClr val="FFFFCA"/>
      </a:accent3>
      <a:accent4>
        <a:srgbClr val="000000"/>
      </a:accent4>
      <a:accent5>
        <a:srgbClr val="B9C5AA"/>
      </a:accent5>
      <a:accent6>
        <a:srgbClr val="7E6500"/>
      </a:accent6>
      <a:hlink>
        <a:srgbClr val="666600"/>
      </a:hlink>
      <a:folHlink>
        <a:srgbClr val="80541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999900"/>
        </a:accent1>
        <a:accent2>
          <a:srgbClr val="8C8300"/>
        </a:accent2>
        <a:accent3>
          <a:srgbClr val="FFFFCA"/>
        </a:accent3>
        <a:accent4>
          <a:srgbClr val="000000"/>
        </a:accent4>
        <a:accent5>
          <a:srgbClr val="CACAAA"/>
        </a:accent5>
        <a:accent6>
          <a:srgbClr val="7E7600"/>
        </a:accent6>
        <a:hlink>
          <a:srgbClr val="737300"/>
        </a:hlink>
        <a:folHlink>
          <a:srgbClr val="6B6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698C00"/>
        </a:accent1>
        <a:accent2>
          <a:srgbClr val="8C7000"/>
        </a:accent2>
        <a:accent3>
          <a:srgbClr val="FFFFCA"/>
        </a:accent3>
        <a:accent4>
          <a:srgbClr val="000000"/>
        </a:accent4>
        <a:accent5>
          <a:srgbClr val="B9C5AA"/>
        </a:accent5>
        <a:accent6>
          <a:srgbClr val="7E6500"/>
        </a:accent6>
        <a:hlink>
          <a:srgbClr val="666600"/>
        </a:hlink>
        <a:folHlink>
          <a:srgbClr val="8054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A65353"/>
        </a:accent1>
        <a:accent2>
          <a:srgbClr val="737300"/>
        </a:accent2>
        <a:accent3>
          <a:srgbClr val="FFFFCA"/>
        </a:accent3>
        <a:accent4>
          <a:srgbClr val="000000"/>
        </a:accent4>
        <a:accent5>
          <a:srgbClr val="D0B3B3"/>
        </a:accent5>
        <a:accent6>
          <a:srgbClr val="686800"/>
        </a:accent6>
        <a:hlink>
          <a:srgbClr val="873D68"/>
        </a:hlink>
        <a:folHlink>
          <a:srgbClr val="584D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99"/>
        </a:lt1>
        <a:dk2>
          <a:srgbClr val="000000"/>
        </a:dk2>
        <a:lt2>
          <a:srgbClr val="CCCCCC"/>
        </a:lt2>
        <a:accent1>
          <a:srgbClr val="38778C"/>
        </a:accent1>
        <a:accent2>
          <a:srgbClr val="995D36"/>
        </a:accent2>
        <a:accent3>
          <a:srgbClr val="FFFFCA"/>
        </a:accent3>
        <a:accent4>
          <a:srgbClr val="000000"/>
        </a:accent4>
        <a:accent5>
          <a:srgbClr val="AEBDC5"/>
        </a:accent5>
        <a:accent6>
          <a:srgbClr val="8A5330"/>
        </a:accent6>
        <a:hlink>
          <a:srgbClr val="6F4C8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9900"/>
        </a:accent1>
        <a:accent2>
          <a:srgbClr val="8C8300"/>
        </a:accent2>
        <a:accent3>
          <a:srgbClr val="FFFFFF"/>
        </a:accent3>
        <a:accent4>
          <a:srgbClr val="000000"/>
        </a:accent4>
        <a:accent5>
          <a:srgbClr val="CACAAA"/>
        </a:accent5>
        <a:accent6>
          <a:srgbClr val="7E7600"/>
        </a:accent6>
        <a:hlink>
          <a:srgbClr val="737300"/>
        </a:hlink>
        <a:folHlink>
          <a:srgbClr val="6B6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98C00"/>
        </a:accent1>
        <a:accent2>
          <a:srgbClr val="8C7000"/>
        </a:accent2>
        <a:accent3>
          <a:srgbClr val="FFFFFF"/>
        </a:accent3>
        <a:accent4>
          <a:srgbClr val="000000"/>
        </a:accent4>
        <a:accent5>
          <a:srgbClr val="B9C5AA"/>
        </a:accent5>
        <a:accent6>
          <a:srgbClr val="7E6500"/>
        </a:accent6>
        <a:hlink>
          <a:srgbClr val="666600"/>
        </a:hlink>
        <a:folHlink>
          <a:srgbClr val="8054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53"/>
        </a:accent1>
        <a:accent2>
          <a:srgbClr val="737300"/>
        </a:accent2>
        <a:accent3>
          <a:srgbClr val="FFFFFF"/>
        </a:accent3>
        <a:accent4>
          <a:srgbClr val="000000"/>
        </a:accent4>
        <a:accent5>
          <a:srgbClr val="D0B3B3"/>
        </a:accent5>
        <a:accent6>
          <a:srgbClr val="686800"/>
        </a:accent6>
        <a:hlink>
          <a:srgbClr val="873D68"/>
        </a:hlink>
        <a:folHlink>
          <a:srgbClr val="584D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778C"/>
        </a:accent1>
        <a:accent2>
          <a:srgbClr val="995D36"/>
        </a:accent2>
        <a:accent3>
          <a:srgbClr val="FFFFFF"/>
        </a:accent3>
        <a:accent4>
          <a:srgbClr val="000000"/>
        </a:accent4>
        <a:accent5>
          <a:srgbClr val="AEBDC5"/>
        </a:accent5>
        <a:accent6>
          <a:srgbClr val="8A5330"/>
        </a:accent6>
        <a:hlink>
          <a:srgbClr val="6F4C8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1052</TotalTime>
  <Words>3670</Words>
  <Application>Microsoft Office PowerPoint</Application>
  <PresentationFormat>On-screen Show (4:3)</PresentationFormat>
  <Paragraphs>534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Theme3</vt:lpstr>
      <vt:lpstr>1_Default Design</vt:lpstr>
      <vt:lpstr>med_0009_slide</vt:lpstr>
      <vt:lpstr>2_Default Design</vt:lpstr>
      <vt:lpstr>a4d3ee_lightskylblue2</vt:lpstr>
      <vt:lpstr>Theme2</vt:lpstr>
      <vt:lpstr>3_Default Design</vt:lpstr>
      <vt:lpstr>med_0017_slide</vt:lpstr>
      <vt:lpstr>4_Default Design</vt:lpstr>
      <vt:lpstr>med_0948_slide</vt:lpstr>
      <vt:lpstr>5_Default Design</vt:lpstr>
      <vt:lpstr>1_Custom Design</vt:lpstr>
      <vt:lpstr>Office Theme</vt:lpstr>
      <vt:lpstr>Injuries of the spine</vt:lpstr>
      <vt:lpstr>Anatomy: Spinal Column - Orientation </vt:lpstr>
      <vt:lpstr>Anatomy: Spinal Column - Vertebrae</vt:lpstr>
      <vt:lpstr>Cervical  Spine Anatomy</vt:lpstr>
      <vt:lpstr>Cervical Vertebrae</vt:lpstr>
      <vt:lpstr>Cervical Spine X-Ray</vt:lpstr>
      <vt:lpstr>Thoracic Anatomy</vt:lpstr>
      <vt:lpstr>Thoracic Spine X Ray</vt:lpstr>
      <vt:lpstr>PowerPoint Presentation</vt:lpstr>
      <vt:lpstr>Lumbar Spine Anatomy</vt:lpstr>
      <vt:lpstr>Lumbar Spine X Ray</vt:lpstr>
      <vt:lpstr>PowerPoint Presentation</vt:lpstr>
      <vt:lpstr>PowerPoint Presentation</vt:lpstr>
      <vt:lpstr>Vertebral Body</vt:lpstr>
      <vt:lpstr>PowerPoint Presentation</vt:lpstr>
      <vt:lpstr>Ligaments</vt:lpstr>
      <vt:lpstr>Anatomy: Posterior Muscles</vt:lpstr>
      <vt:lpstr>Anatomy: Anterior Muscles</vt:lpstr>
      <vt:lpstr>Motion Through Facets </vt:lpstr>
      <vt:lpstr>PATHOPHYSIOLOGY OF SPINE INJURIES  </vt:lpstr>
      <vt:lpstr>PowerPoint Presentation</vt:lpstr>
      <vt:lpstr>Pathophysiology </vt:lpstr>
      <vt:lpstr>Mechanism of injury </vt:lpstr>
      <vt:lpstr>PowerPoint Presentation</vt:lpstr>
      <vt:lpstr>DIAGNOSIS</vt:lpstr>
      <vt:lpstr>PowerPoint Presentation</vt:lpstr>
      <vt:lpstr>CERVICAL SPINE INJURIES</vt:lpstr>
      <vt:lpstr>PowerPoint Presentation</vt:lpstr>
      <vt:lpstr>UPPER CERVICAL SPINE</vt:lpstr>
      <vt:lpstr>PowerPoint Presentation</vt:lpstr>
      <vt:lpstr>PowerPoint Presentation</vt:lpstr>
      <vt:lpstr>PowerPoint Presentation</vt:lpstr>
      <vt:lpstr>C2 pars interarticularis fractures</vt:lpstr>
      <vt:lpstr>PowerPoint Presentation</vt:lpstr>
      <vt:lpstr>PowerPoint Presentation</vt:lpstr>
      <vt:lpstr>C2 Odontoid process fracture</vt:lpstr>
      <vt:lpstr>Classification                 D’Alonzo</vt:lpstr>
      <vt:lpstr>Clinical features</vt:lpstr>
      <vt:lpstr>Imaging </vt:lpstr>
      <vt:lpstr>Treatment </vt:lpstr>
      <vt:lpstr>PowerPoint Presentation</vt:lpstr>
      <vt:lpstr>LOWER CERVICAL SPINE   C3 to C7  </vt:lpstr>
      <vt:lpstr>PowerPoint Presentation</vt:lpstr>
      <vt:lpstr>Wedge compression fracture </vt:lpstr>
      <vt:lpstr>Burst and compression-flexion (‘teardrop’) fractures  </vt:lpstr>
      <vt:lpstr>PowerPoint Presentation</vt:lpstr>
      <vt:lpstr>diagnosis</vt:lpstr>
      <vt:lpstr>TREATMENT </vt:lpstr>
      <vt:lpstr>Fracture-dislocations</vt:lpstr>
      <vt:lpstr>TREATMENT</vt:lpstr>
      <vt:lpstr>THORACOLUMBAR INJURIES</vt:lpstr>
      <vt:lpstr>Pathogenesis </vt:lpstr>
      <vt:lpstr>PowerPoint Presentation</vt:lpstr>
      <vt:lpstr>PowerPoint Presentation</vt:lpstr>
      <vt:lpstr>MINOR INJURIES </vt:lpstr>
      <vt:lpstr>MAJOR INJURIES </vt:lpstr>
      <vt:lpstr>PowerPoint Presentation</vt:lpstr>
      <vt:lpstr>PowerPoint Presentation</vt:lpstr>
      <vt:lpstr>Axial compression or burst injury</vt:lpstr>
      <vt:lpstr>PowerPoint Presentation</vt:lpstr>
      <vt:lpstr>PowerPoint Presentation</vt:lpstr>
      <vt:lpstr>Jack-knife injury</vt:lpstr>
      <vt:lpstr>PowerPoint Presentation</vt:lpstr>
      <vt:lpstr>Fracture-dislocation</vt:lpstr>
      <vt:lpstr>TREATMENT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SARMAD</dc:creator>
  <cp:lastModifiedBy>PC</cp:lastModifiedBy>
  <cp:revision>92</cp:revision>
  <dcterms:created xsi:type="dcterms:W3CDTF">2011-11-16T06:26:03Z</dcterms:created>
  <dcterms:modified xsi:type="dcterms:W3CDTF">2013-12-01T22:47:21Z</dcterms:modified>
</cp:coreProperties>
</file>