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ppt/slides/slide153.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96" r:id="rId2"/>
    <p:sldId id="486" r:id="rId3"/>
    <p:sldId id="398" r:id="rId4"/>
    <p:sldId id="484" r:id="rId5"/>
    <p:sldId id="485" r:id="rId6"/>
    <p:sldId id="583" r:id="rId7"/>
    <p:sldId id="419" r:id="rId8"/>
    <p:sldId id="389" r:id="rId9"/>
    <p:sldId id="399" r:id="rId10"/>
    <p:sldId id="487" r:id="rId11"/>
    <p:sldId id="488" r:id="rId12"/>
    <p:sldId id="489" r:id="rId13"/>
    <p:sldId id="490" r:id="rId14"/>
    <p:sldId id="491" r:id="rId15"/>
    <p:sldId id="492" r:id="rId16"/>
    <p:sldId id="493" r:id="rId17"/>
    <p:sldId id="421" r:id="rId18"/>
    <p:sldId id="400" r:id="rId19"/>
    <p:sldId id="494" r:id="rId20"/>
    <p:sldId id="495" r:id="rId21"/>
    <p:sldId id="496" r:id="rId22"/>
    <p:sldId id="422" r:id="rId23"/>
    <p:sldId id="390" r:id="rId24"/>
    <p:sldId id="498" r:id="rId25"/>
    <p:sldId id="499" r:id="rId26"/>
    <p:sldId id="584" r:id="rId27"/>
    <p:sldId id="585" r:id="rId28"/>
    <p:sldId id="500" r:id="rId29"/>
    <p:sldId id="501" r:id="rId30"/>
    <p:sldId id="502" r:id="rId31"/>
    <p:sldId id="504" r:id="rId32"/>
    <p:sldId id="521" r:id="rId33"/>
    <p:sldId id="522" r:id="rId34"/>
    <p:sldId id="506" r:id="rId35"/>
    <p:sldId id="507" r:id="rId36"/>
    <p:sldId id="586" r:id="rId37"/>
    <p:sldId id="465" r:id="rId38"/>
    <p:sldId id="466" r:id="rId39"/>
    <p:sldId id="467" r:id="rId40"/>
    <p:sldId id="587" r:id="rId41"/>
    <p:sldId id="468" r:id="rId42"/>
    <p:sldId id="497" r:id="rId43"/>
    <p:sldId id="505" r:id="rId44"/>
    <p:sldId id="444" r:id="rId45"/>
    <p:sldId id="443" r:id="rId46"/>
    <p:sldId id="445" r:id="rId47"/>
    <p:sldId id="446" r:id="rId48"/>
    <p:sldId id="438" r:id="rId49"/>
    <p:sldId id="518" r:id="rId50"/>
    <p:sldId id="546" r:id="rId51"/>
    <p:sldId id="514" r:id="rId52"/>
    <p:sldId id="515" r:id="rId53"/>
    <p:sldId id="516" r:id="rId54"/>
    <p:sldId id="517" r:id="rId55"/>
    <p:sldId id="524" r:id="rId56"/>
    <p:sldId id="401" r:id="rId57"/>
    <p:sldId id="519" r:id="rId58"/>
    <p:sldId id="520" r:id="rId59"/>
    <p:sldId id="525" r:id="rId60"/>
    <p:sldId id="403" r:id="rId61"/>
    <p:sldId id="428" r:id="rId62"/>
    <p:sldId id="338" r:id="rId63"/>
    <p:sldId id="391" r:id="rId64"/>
    <p:sldId id="402" r:id="rId65"/>
    <p:sldId id="527" r:id="rId66"/>
    <p:sldId id="526" r:id="rId67"/>
    <p:sldId id="429" r:id="rId68"/>
    <p:sldId id="396" r:id="rId69"/>
    <p:sldId id="528" r:id="rId70"/>
    <p:sldId id="539" r:id="rId71"/>
    <p:sldId id="540" r:id="rId72"/>
    <p:sldId id="541" r:id="rId73"/>
    <p:sldId id="529" r:id="rId74"/>
    <p:sldId id="532" r:id="rId75"/>
    <p:sldId id="544" r:id="rId76"/>
    <p:sldId id="545" r:id="rId77"/>
    <p:sldId id="533" r:id="rId78"/>
    <p:sldId id="534" r:id="rId79"/>
    <p:sldId id="470" r:id="rId80"/>
    <p:sldId id="471" r:id="rId81"/>
    <p:sldId id="472" r:id="rId82"/>
    <p:sldId id="473" r:id="rId83"/>
    <p:sldId id="543" r:id="rId84"/>
    <p:sldId id="542" r:id="rId85"/>
    <p:sldId id="475" r:id="rId86"/>
    <p:sldId id="547" r:id="rId87"/>
    <p:sldId id="476" r:id="rId88"/>
    <p:sldId id="548" r:id="rId89"/>
    <p:sldId id="450" r:id="rId90"/>
    <p:sldId id="451" r:id="rId91"/>
    <p:sldId id="453" r:id="rId92"/>
    <p:sldId id="452" r:id="rId93"/>
    <p:sldId id="379" r:id="rId94"/>
    <p:sldId id="549" r:id="rId95"/>
    <p:sldId id="535" r:id="rId96"/>
    <p:sldId id="536" r:id="rId97"/>
    <p:sldId id="537" r:id="rId98"/>
    <p:sldId id="538" r:id="rId99"/>
    <p:sldId id="404" r:id="rId100"/>
    <p:sldId id="552" r:id="rId101"/>
    <p:sldId id="553" r:id="rId102"/>
    <p:sldId id="554" r:id="rId103"/>
    <p:sldId id="555" r:id="rId104"/>
    <p:sldId id="556" r:id="rId105"/>
    <p:sldId id="557" r:id="rId106"/>
    <p:sldId id="434" r:id="rId107"/>
    <p:sldId id="405" r:id="rId108"/>
    <p:sldId id="558" r:id="rId109"/>
    <p:sldId id="559" r:id="rId110"/>
    <p:sldId id="435" r:id="rId111"/>
    <p:sldId id="561" r:id="rId112"/>
    <p:sldId id="589" r:id="rId113"/>
    <p:sldId id="572" r:id="rId114"/>
    <p:sldId id="590" r:id="rId115"/>
    <p:sldId id="588" r:id="rId116"/>
    <p:sldId id="573" r:id="rId117"/>
    <p:sldId id="577" r:id="rId118"/>
    <p:sldId id="578" r:id="rId119"/>
    <p:sldId id="550" r:id="rId120"/>
    <p:sldId id="457" r:id="rId121"/>
    <p:sldId id="460" r:id="rId122"/>
    <p:sldId id="459" r:id="rId123"/>
    <p:sldId id="458" r:id="rId124"/>
    <p:sldId id="441" r:id="rId125"/>
    <p:sldId id="414" r:id="rId126"/>
    <p:sldId id="411" r:id="rId127"/>
    <p:sldId id="563" r:id="rId128"/>
    <p:sldId id="564" r:id="rId129"/>
    <p:sldId id="565" r:id="rId130"/>
    <p:sldId id="566" r:id="rId131"/>
    <p:sldId id="437" r:id="rId132"/>
    <p:sldId id="412" r:id="rId133"/>
    <p:sldId id="567" r:id="rId134"/>
    <p:sldId id="568" r:id="rId135"/>
    <p:sldId id="369" r:id="rId136"/>
    <p:sldId id="569" r:id="rId137"/>
    <p:sldId id="591" r:id="rId138"/>
    <p:sldId id="570" r:id="rId139"/>
    <p:sldId id="592" r:id="rId140"/>
    <p:sldId id="571" r:id="rId141"/>
    <p:sldId id="574" r:id="rId142"/>
    <p:sldId id="575" r:id="rId143"/>
    <p:sldId id="576" r:id="rId144"/>
    <p:sldId id="551" r:id="rId145"/>
    <p:sldId id="461" r:id="rId146"/>
    <p:sldId id="462" r:id="rId147"/>
    <p:sldId id="463" r:id="rId148"/>
    <p:sldId id="442" r:id="rId149"/>
    <p:sldId id="477" r:id="rId150"/>
    <p:sldId id="478" r:id="rId151"/>
    <p:sldId id="479" r:id="rId152"/>
    <p:sldId id="581" r:id="rId153"/>
    <p:sldId id="582" r:id="rId154"/>
    <p:sldId id="481" r:id="rId155"/>
    <p:sldId id="480" r:id="rId156"/>
    <p:sldId id="579" r:id="rId157"/>
    <p:sldId id="580" r:id="rId158"/>
    <p:sldId id="482" r:id="rId159"/>
    <p:sldId id="483" r:id="rId160"/>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6" d="100"/>
          <a:sy n="66" d="100"/>
        </p:scale>
        <p:origin x="-150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2">
        <a:schemeClr val="bg2"/>
      </p:bgRef>
    </p:bg>
    <p:spTree>
      <p:nvGrpSpPr>
        <p:cNvPr id="1" name=""/>
        <p:cNvGrpSpPr/>
        <p:nvPr/>
      </p:nvGrpSpPr>
      <p:grpSpPr>
        <a:xfrm>
          <a:off x="0" y="0"/>
          <a:ext cx="0" cy="0"/>
          <a:chOff x="0" y="0"/>
          <a:chExt cx="0" cy="0"/>
        </a:xfrm>
      </p:grpSpPr>
      <p:sp>
        <p:nvSpPr>
          <p:cNvPr id="9" name="عنوان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17" name="عنوان فرعي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30" name="عنصر نائب للتاريخ 29"/>
          <p:cNvSpPr>
            <a:spLocks noGrp="1"/>
          </p:cNvSpPr>
          <p:nvPr>
            <p:ph type="dt" sz="half" idx="10"/>
          </p:nvPr>
        </p:nvSpPr>
        <p:spPr/>
        <p:txBody>
          <a:bodyPr/>
          <a:lstStyle/>
          <a:p>
            <a:fld id="{77E4791F-72EF-4124-80C4-91B0C93B0040}" type="datetimeFigureOut">
              <a:rPr lang="ar-IQ" smtClean="0"/>
              <a:pPr/>
              <a:t>05/04/1433</a:t>
            </a:fld>
            <a:endParaRPr lang="ar-IQ"/>
          </a:p>
        </p:txBody>
      </p:sp>
      <p:sp>
        <p:nvSpPr>
          <p:cNvPr id="19" name="عنصر نائب للتذييل 18"/>
          <p:cNvSpPr>
            <a:spLocks noGrp="1"/>
          </p:cNvSpPr>
          <p:nvPr>
            <p:ph type="ftr" sz="quarter" idx="11"/>
          </p:nvPr>
        </p:nvSpPr>
        <p:spPr/>
        <p:txBody>
          <a:bodyPr/>
          <a:lstStyle/>
          <a:p>
            <a:endParaRPr lang="ar-IQ"/>
          </a:p>
        </p:txBody>
      </p:sp>
      <p:sp>
        <p:nvSpPr>
          <p:cNvPr id="27" name="عنصر نائب لرقم الشريحة 26"/>
          <p:cNvSpPr>
            <a:spLocks noGrp="1"/>
          </p:cNvSpPr>
          <p:nvPr>
            <p:ph type="sldNum" sz="quarter" idx="12"/>
          </p:nvPr>
        </p:nvSpPr>
        <p:spPr/>
        <p:txBody>
          <a:bodyPr/>
          <a:lstStyle/>
          <a:p>
            <a:fld id="{75E75117-86E8-4016-B77B-6B8E01C1DBD3}" type="slidenum">
              <a:rPr lang="ar-IQ" smtClean="0"/>
              <a:pPr/>
              <a:t>‹#›</a:t>
            </a:fld>
            <a:endParaRPr lang="ar-IQ"/>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77E4791F-72EF-4124-80C4-91B0C93B0040}" type="datetimeFigureOut">
              <a:rPr lang="ar-IQ" smtClean="0"/>
              <a:pPr/>
              <a:t>05/04/1433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75E75117-86E8-4016-B77B-6B8E01C1DBD3}" type="slidenum">
              <a:rPr lang="ar-IQ" smtClean="0"/>
              <a:pPr/>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914401"/>
            <a:ext cx="2057400" cy="5211763"/>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914401"/>
            <a:ext cx="6019800" cy="5211763"/>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77E4791F-72EF-4124-80C4-91B0C93B0040}" type="datetimeFigureOut">
              <a:rPr lang="ar-IQ" smtClean="0"/>
              <a:pPr/>
              <a:t>05/04/1433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75E75117-86E8-4016-B77B-6B8E01C1DBD3}" type="slidenum">
              <a:rPr lang="ar-IQ" smtClean="0"/>
              <a:pPr/>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77E4791F-72EF-4124-80C4-91B0C93B0040}" type="datetimeFigureOut">
              <a:rPr lang="ar-IQ" smtClean="0"/>
              <a:pPr/>
              <a:t>05/04/1433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75E75117-86E8-4016-B77B-6B8E01C1DBD3}" type="slidenum">
              <a:rPr lang="ar-IQ" smtClean="0"/>
              <a:pPr/>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77E4791F-72EF-4124-80C4-91B0C93B0040}" type="datetimeFigureOut">
              <a:rPr lang="ar-IQ" smtClean="0"/>
              <a:pPr/>
              <a:t>05/04/1433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75E75117-86E8-4016-B77B-6B8E01C1DBD3}" type="slidenum">
              <a:rPr lang="ar-IQ" smtClean="0"/>
              <a:pPr/>
              <a:t>‹#›</a:t>
            </a:fld>
            <a:endParaRPr lang="ar-IQ"/>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1143000"/>
          </a:xfrm>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77E4791F-72EF-4124-80C4-91B0C93B0040}" type="datetimeFigureOut">
              <a:rPr lang="ar-IQ" smtClean="0"/>
              <a:pPr/>
              <a:t>05/04/1433</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75E75117-86E8-4016-B77B-6B8E01C1DBD3}" type="slidenum">
              <a:rPr lang="ar-IQ" smtClean="0"/>
              <a:pPr/>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1143000"/>
          </a:xfrm>
        </p:spPr>
        <p:txBody>
          <a:bodyPr tIns="45720" anchor="b"/>
          <a:lstStyle>
            <a:lvl1pPr>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p>
            <a:fld id="{77E4791F-72EF-4124-80C4-91B0C93B0040}" type="datetimeFigureOut">
              <a:rPr lang="ar-IQ" smtClean="0"/>
              <a:pPr/>
              <a:t>05/04/1433</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9" name="عنصر نائب لرقم الشريحة 8"/>
          <p:cNvSpPr>
            <a:spLocks noGrp="1"/>
          </p:cNvSpPr>
          <p:nvPr>
            <p:ph type="sldNum" sz="quarter" idx="12"/>
          </p:nvPr>
        </p:nvSpPr>
        <p:spPr/>
        <p:txBody>
          <a:bodyPr/>
          <a:lstStyle/>
          <a:p>
            <a:fld id="{75E75117-86E8-4016-B77B-6B8E01C1DBD3}" type="slidenum">
              <a:rPr lang="ar-IQ" smtClean="0"/>
              <a:pPr/>
              <a:t>‹#›</a:t>
            </a:fld>
            <a:endParaRPr lang="ar-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77E4791F-72EF-4124-80C4-91B0C93B0040}" type="datetimeFigureOut">
              <a:rPr lang="ar-IQ" smtClean="0"/>
              <a:pPr/>
              <a:t>05/04/1433</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75E75117-86E8-4016-B77B-6B8E01C1DBD3}" type="slidenum">
              <a:rPr lang="ar-IQ" smtClean="0"/>
              <a:pPr/>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77E4791F-72EF-4124-80C4-91B0C93B0040}" type="datetimeFigureOut">
              <a:rPr lang="ar-IQ" smtClean="0"/>
              <a:pPr/>
              <a:t>05/04/1433</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75E75117-86E8-4016-B77B-6B8E01C1DBD3}" type="slidenum">
              <a:rPr lang="ar-IQ" smtClean="0"/>
              <a:pPr/>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77E4791F-72EF-4124-80C4-91B0C93B0040}" type="datetimeFigureOut">
              <a:rPr lang="ar-IQ" smtClean="0"/>
              <a:pPr/>
              <a:t>05/04/1433</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75E75117-86E8-4016-B77B-6B8E01C1DBD3}" type="slidenum">
              <a:rPr lang="ar-IQ" smtClean="0"/>
              <a:pPr/>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مستطيل ذو زاوية واحدة مخدوشة ودائرية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مثلث قائم الزاوية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عنوان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ar-SA" smtClean="0"/>
              <a:t>انقر لتحرير نمط العنوان الرئيسي</a:t>
            </a:r>
            <a:endParaRPr kumimoji="0" lang="en-US"/>
          </a:p>
        </p:txBody>
      </p:sp>
      <p:sp>
        <p:nvSpPr>
          <p:cNvPr id="4" name="عنصر نائب للنص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77E4791F-72EF-4124-80C4-91B0C93B0040}" type="datetimeFigureOut">
              <a:rPr lang="ar-IQ" smtClean="0"/>
              <a:pPr/>
              <a:t>05/04/1433</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a:xfrm>
            <a:off x="8077200" y="6356350"/>
            <a:ext cx="609600" cy="365125"/>
          </a:xfrm>
        </p:spPr>
        <p:txBody>
          <a:bodyPr/>
          <a:lstStyle/>
          <a:p>
            <a:fld id="{75E75117-86E8-4016-B77B-6B8E01C1DBD3}" type="slidenum">
              <a:rPr lang="ar-IQ" smtClean="0"/>
              <a:pPr/>
              <a:t>‹#›</a:t>
            </a:fld>
            <a:endParaRPr lang="ar-IQ"/>
          </a:p>
        </p:txBody>
      </p:sp>
      <p:sp>
        <p:nvSpPr>
          <p:cNvPr id="3" name="عنصر نائب للصورة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ar-SA" smtClean="0"/>
              <a:t>انقر فوق الرمز لإضافة صورة</a:t>
            </a:r>
            <a:endParaRPr kumimoji="0" lang="en-US" dirty="0"/>
          </a:p>
        </p:txBody>
      </p:sp>
      <p:sp>
        <p:nvSpPr>
          <p:cNvPr id="10" name="شكل حر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شكل حر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شكل حر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شكل حر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عنصر نائب للعنوان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ar-SA" smtClean="0"/>
              <a:t>انقر لتحرير نمط العنوان الرئيسي</a:t>
            </a:r>
            <a:endParaRPr kumimoji="0" lang="en-US"/>
          </a:p>
        </p:txBody>
      </p:sp>
      <p:sp>
        <p:nvSpPr>
          <p:cNvPr id="30" name="عنصر نائب للنص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0" name="عنصر نائب للتاريخ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7E4791F-72EF-4124-80C4-91B0C93B0040}" type="datetimeFigureOut">
              <a:rPr lang="ar-IQ" smtClean="0"/>
              <a:pPr/>
              <a:t>05/04/1433</a:t>
            </a:fld>
            <a:endParaRPr lang="ar-IQ"/>
          </a:p>
        </p:txBody>
      </p:sp>
      <p:sp>
        <p:nvSpPr>
          <p:cNvPr id="22" name="عنصر نائب للتذييل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IQ"/>
          </a:p>
        </p:txBody>
      </p:sp>
      <p:sp>
        <p:nvSpPr>
          <p:cNvPr id="18" name="عنصر نائب لرقم الشريحة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5E75117-86E8-4016-B77B-6B8E01C1DBD3}" type="slidenum">
              <a:rPr lang="ar-IQ" smtClean="0"/>
              <a:pPr/>
              <a:t>‹#›</a:t>
            </a:fld>
            <a:endParaRPr lang="ar-IQ"/>
          </a:p>
        </p:txBody>
      </p:sp>
      <p:grpSp>
        <p:nvGrpSpPr>
          <p:cNvPr id="2" name="مجموعة 1"/>
          <p:cNvGrpSpPr/>
          <p:nvPr/>
        </p:nvGrpSpPr>
        <p:grpSpPr>
          <a:xfrm>
            <a:off x="-19017" y="202408"/>
            <a:ext cx="9180548" cy="649224"/>
            <a:chOff x="-19045" y="216550"/>
            <a:chExt cx="9180548" cy="649224"/>
          </a:xfrm>
        </p:grpSpPr>
        <p:sp>
          <p:nvSpPr>
            <p:cNvPr id="12" name="شكل حر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شكل حر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l="43253" r="1649"/>
          <a:stretch>
            <a:fillRect/>
          </a:stretch>
        </p:blipFill>
        <p:spPr bwMode="auto">
          <a:xfrm>
            <a:off x="5072066" y="2928934"/>
            <a:ext cx="3500462" cy="3209925"/>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714348" y="714356"/>
            <a:ext cx="4181475" cy="2857520"/>
          </a:xfrm>
          <a:prstGeom prst="rect">
            <a:avLst/>
          </a:prstGeom>
          <a:noFill/>
          <a:ln w="9525">
            <a:noFill/>
            <a:miter lim="800000"/>
            <a:headEnd/>
            <a:tailEnd/>
          </a:ln>
          <a:effectLst/>
        </p:spPr>
      </p:pic>
      <p:sp>
        <p:nvSpPr>
          <p:cNvPr id="4" name="مربع نص 3"/>
          <p:cNvSpPr txBox="1"/>
          <p:nvPr/>
        </p:nvSpPr>
        <p:spPr>
          <a:xfrm rot="10800000" flipV="1">
            <a:off x="642910" y="3866381"/>
            <a:ext cx="4071966" cy="2308324"/>
          </a:xfrm>
          <a:prstGeom prst="rect">
            <a:avLst/>
          </a:prstGeom>
          <a:noFill/>
        </p:spPr>
        <p:txBody>
          <a:bodyPr wrap="square" rtlCol="1">
            <a:spAutoFit/>
          </a:bodyPr>
          <a:lstStyle/>
          <a:p>
            <a:pPr algn="ctr" rtl="0"/>
            <a:r>
              <a:rPr lang="en-US" sz="2400" b="1" dirty="0" smtClean="0">
                <a:solidFill>
                  <a:schemeClr val="bg1"/>
                </a:solidFill>
                <a:latin typeface="+mj-lt"/>
              </a:rPr>
              <a:t>The average distance between the apical foramen and the</a:t>
            </a:r>
          </a:p>
          <a:p>
            <a:pPr algn="ctr" rtl="0"/>
            <a:r>
              <a:rPr lang="en-US" sz="2400" b="1" dirty="0" smtClean="0">
                <a:solidFill>
                  <a:schemeClr val="bg1"/>
                </a:solidFill>
                <a:latin typeface="+mj-lt"/>
              </a:rPr>
              <a:t>most apical part of the root is 0.2-2.0 mm. The constriction</a:t>
            </a:r>
          </a:p>
          <a:p>
            <a:pPr algn="ctr" rtl="0"/>
            <a:r>
              <a:rPr lang="en-US" sz="2400" b="1" dirty="0" smtClean="0">
                <a:solidFill>
                  <a:schemeClr val="bg1"/>
                </a:solidFill>
                <a:latin typeface="+mj-lt"/>
              </a:rPr>
              <a:t>can be 0.5-1.0 mm from the apical foramen.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20" y="-71462"/>
            <a:ext cx="8643998" cy="5929330"/>
          </a:xfrm>
        </p:spPr>
        <p:txBody>
          <a:bodyPr>
            <a:normAutofit/>
          </a:bodyPr>
          <a:lstStyle/>
          <a:p>
            <a:pPr rtl="0"/>
            <a:r>
              <a:rPr lang="en-US" dirty="0" smtClean="0"/>
              <a:t> Single root-type I canal configuration</a:t>
            </a:r>
            <a:br>
              <a:rPr lang="en-US" dirty="0" smtClean="0"/>
            </a:br>
            <a:r>
              <a:rPr lang="en-US" dirty="0" smtClean="0"/>
              <a:t>Canal shape: Simple out line, conical in the apical third with pronounced constriction, narrower in diameter than central incisor, </a:t>
            </a:r>
            <a:endParaRPr lang="ar-IQ"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439556"/>
          </a:xfrm>
        </p:spPr>
        <p:txBody>
          <a:bodyPr>
            <a:normAutofit/>
          </a:bodyPr>
          <a:lstStyle/>
          <a:p>
            <a:r>
              <a:rPr lang="en-US" dirty="0" smtClean="0"/>
              <a:t>* Fourth canal (55-74% of teeth) located in the </a:t>
            </a:r>
            <a:r>
              <a:rPr lang="en-US" dirty="0" err="1" smtClean="0"/>
              <a:t>mesiobuccal</a:t>
            </a:r>
            <a:r>
              <a:rPr lang="en-US" dirty="0" smtClean="0"/>
              <a:t> root.</a:t>
            </a:r>
            <a:br>
              <a:rPr lang="en-US" dirty="0" smtClean="0"/>
            </a:br>
            <a:r>
              <a:rPr lang="en-US" dirty="0" smtClean="0"/>
              <a:t>Canal configuration is usually type II or type IV in </a:t>
            </a:r>
            <a:r>
              <a:rPr lang="en-US" dirty="0" err="1" smtClean="0"/>
              <a:t>mesiobuccal</a:t>
            </a:r>
            <a:r>
              <a:rPr lang="en-US" dirty="0" smtClean="0"/>
              <a:t> root</a:t>
            </a:r>
            <a:endParaRPr lang="ar-IQ"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4582300"/>
          </a:xfrm>
        </p:spPr>
        <p:txBody>
          <a:bodyPr>
            <a:normAutofit fontScale="90000"/>
          </a:bodyPr>
          <a:lstStyle/>
          <a:p>
            <a:r>
              <a:rPr lang="en-US" dirty="0" smtClean="0"/>
              <a:t>* The palatal and </a:t>
            </a:r>
            <a:r>
              <a:rPr lang="en-US" dirty="0" err="1" smtClean="0"/>
              <a:t>distobuccal</a:t>
            </a:r>
            <a:r>
              <a:rPr lang="en-US" dirty="0" smtClean="0"/>
              <a:t> roots usually present a type I configuration.</a:t>
            </a:r>
            <a:br>
              <a:rPr lang="en-US" dirty="0" smtClean="0"/>
            </a:br>
            <a:r>
              <a:rPr lang="en-US" dirty="0" smtClean="0"/>
              <a:t>* </a:t>
            </a:r>
            <a:r>
              <a:rPr lang="en-US" dirty="0" smtClean="0"/>
              <a:t>The </a:t>
            </a:r>
            <a:r>
              <a:rPr lang="en-US" dirty="0" smtClean="0"/>
              <a:t>length of this tooth is </a:t>
            </a:r>
            <a:r>
              <a:rPr lang="en-US" dirty="0" smtClean="0"/>
              <a:t>22mm</a:t>
            </a:r>
            <a:br>
              <a:rPr lang="en-US" dirty="0" smtClean="0"/>
            </a:br>
            <a:r>
              <a:rPr lang="en-US" dirty="0" smtClean="0"/>
              <a:t>*Apical-</a:t>
            </a:r>
            <a:r>
              <a:rPr lang="en-US" dirty="0" err="1" smtClean="0"/>
              <a:t>buccal</a:t>
            </a:r>
            <a:r>
              <a:rPr lang="en-US" dirty="0" smtClean="0"/>
              <a:t> curvature of the palatal root.</a:t>
            </a:r>
            <a:endParaRPr lang="ar-IQ"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582432"/>
          </a:xfrm>
        </p:spPr>
        <p:txBody>
          <a:bodyPr>
            <a:normAutofit fontScale="90000"/>
          </a:bodyPr>
          <a:lstStyle/>
          <a:p>
            <a:r>
              <a:rPr lang="en-US" dirty="0" smtClean="0"/>
              <a:t>* The palatal root slightly longer than the </a:t>
            </a:r>
            <a:r>
              <a:rPr lang="en-US" dirty="0" err="1" smtClean="0"/>
              <a:t>buccal</a:t>
            </a:r>
            <a:r>
              <a:rPr lang="en-US" dirty="0" smtClean="0"/>
              <a:t> roots.</a:t>
            </a:r>
            <a:br>
              <a:rPr lang="en-US" dirty="0" smtClean="0"/>
            </a:br>
            <a:r>
              <a:rPr lang="en-US" dirty="0" smtClean="0"/>
              <a:t>* The pulp chamber is quadrilateral in shape and wider </a:t>
            </a:r>
            <a:r>
              <a:rPr lang="en-US" dirty="0" err="1" smtClean="0"/>
              <a:t>buccopalatally</a:t>
            </a:r>
            <a:r>
              <a:rPr lang="en-US" dirty="0" smtClean="0"/>
              <a:t> than </a:t>
            </a:r>
            <a:r>
              <a:rPr lang="en-US" dirty="0" err="1" smtClean="0"/>
              <a:t>mesiodistally</a:t>
            </a:r>
            <a:r>
              <a:rPr lang="en-US" dirty="0" smtClean="0"/>
              <a:t>.</a:t>
            </a:r>
            <a:br>
              <a:rPr lang="en-US" dirty="0" smtClean="0"/>
            </a:br>
            <a:r>
              <a:rPr lang="en-US" dirty="0" smtClean="0"/>
              <a:t>* it has four pulp horns, the </a:t>
            </a:r>
            <a:r>
              <a:rPr lang="en-US" dirty="0" err="1" smtClean="0"/>
              <a:t>mesiobuccal</a:t>
            </a:r>
            <a:r>
              <a:rPr lang="en-US" dirty="0" smtClean="0"/>
              <a:t> is the longest and sharpest in outline.</a:t>
            </a:r>
            <a:endParaRPr lang="ar-IQ"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225242"/>
          </a:xfrm>
        </p:spPr>
        <p:txBody>
          <a:bodyPr>
            <a:normAutofit fontScale="90000"/>
          </a:bodyPr>
          <a:lstStyle/>
          <a:p>
            <a:r>
              <a:rPr lang="en-US" dirty="0" smtClean="0"/>
              <a:t>* The </a:t>
            </a:r>
            <a:r>
              <a:rPr lang="en-US" dirty="0" err="1" smtClean="0"/>
              <a:t>distobuccal</a:t>
            </a:r>
            <a:r>
              <a:rPr lang="en-US" dirty="0" smtClean="0"/>
              <a:t> pulp horn is smaller than the </a:t>
            </a:r>
            <a:r>
              <a:rPr lang="en-US" dirty="0" err="1" smtClean="0"/>
              <a:t>mesiobuccal</a:t>
            </a:r>
            <a:r>
              <a:rPr lang="en-US" dirty="0" smtClean="0"/>
              <a:t> but larger than the two palatal pulp horns.</a:t>
            </a:r>
            <a:br>
              <a:rPr lang="en-US" dirty="0" smtClean="0"/>
            </a:br>
            <a:r>
              <a:rPr lang="en-US" dirty="0" smtClean="0"/>
              <a:t>* the floor of the pulp chamber is just apical to the cervix, rounded and convex towards the </a:t>
            </a:r>
            <a:r>
              <a:rPr lang="en-US" dirty="0" err="1" smtClean="0"/>
              <a:t>occlusal</a:t>
            </a:r>
            <a:r>
              <a:rPr lang="en-US" dirty="0" smtClean="0"/>
              <a:t>.</a:t>
            </a:r>
            <a:endParaRPr lang="ar-IQ"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582432"/>
          </a:xfrm>
        </p:spPr>
        <p:txBody>
          <a:bodyPr>
            <a:normAutofit/>
          </a:bodyPr>
          <a:lstStyle/>
          <a:p>
            <a:r>
              <a:rPr lang="en-US" dirty="0" smtClean="0"/>
              <a:t>*the minor </a:t>
            </a:r>
            <a:r>
              <a:rPr lang="en-US" dirty="0" err="1" smtClean="0"/>
              <a:t>mesiobuccal</a:t>
            </a:r>
            <a:r>
              <a:rPr lang="en-US" dirty="0" smtClean="0"/>
              <a:t> canal if present lies on a line joining the main </a:t>
            </a:r>
            <a:r>
              <a:rPr lang="en-US" dirty="0" err="1" smtClean="0"/>
              <a:t>mesiobuccal</a:t>
            </a:r>
            <a:r>
              <a:rPr lang="en-US" dirty="0" smtClean="0"/>
              <a:t> and palatal canal orifices.</a:t>
            </a:r>
            <a:br>
              <a:rPr lang="en-US" dirty="0" smtClean="0"/>
            </a:br>
            <a:r>
              <a:rPr lang="en-US" dirty="0" smtClean="0"/>
              <a:t>*the </a:t>
            </a:r>
            <a:r>
              <a:rPr lang="en-US" dirty="0" err="1" smtClean="0"/>
              <a:t>distobuccal</a:t>
            </a:r>
            <a:r>
              <a:rPr lang="en-US" dirty="0" smtClean="0"/>
              <a:t> root is closer to the middle of the tooth than to the distal wall.</a:t>
            </a:r>
            <a:endParaRPr lang="ar-IQ"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75526"/>
            <a:ext cx="8229600" cy="5653870"/>
          </a:xfrm>
        </p:spPr>
        <p:txBody>
          <a:bodyPr>
            <a:normAutofit/>
          </a:bodyPr>
          <a:lstStyle/>
          <a:p>
            <a:r>
              <a:rPr lang="en-US" dirty="0" smtClean="0"/>
              <a:t>* The </a:t>
            </a:r>
            <a:r>
              <a:rPr lang="en-US" dirty="0" err="1" smtClean="0"/>
              <a:t>distobuccal</a:t>
            </a:r>
            <a:r>
              <a:rPr lang="en-US" dirty="0" smtClean="0"/>
              <a:t> canal is the shortest and finest of the three canals.</a:t>
            </a:r>
            <a:br>
              <a:rPr lang="en-US" dirty="0" smtClean="0"/>
            </a:br>
            <a:r>
              <a:rPr lang="en-US" dirty="0" smtClean="0"/>
              <a:t>* the palatal canal is the largest and longest of three canals and in 50% the canal curved </a:t>
            </a:r>
            <a:r>
              <a:rPr lang="en-US" dirty="0" err="1" smtClean="0"/>
              <a:t>buccally</a:t>
            </a:r>
            <a:r>
              <a:rPr lang="en-US" dirty="0" smtClean="0"/>
              <a:t> in apical third.</a:t>
            </a:r>
            <a:endParaRPr lang="ar-IQ"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1357322" y="482762"/>
            <a:ext cx="5572132" cy="5875196"/>
          </a:xfrm>
          <a:prstGeom prst="rect">
            <a:avLst/>
          </a:prstGeom>
          <a:noFill/>
          <a:ln w="9525">
            <a:noFill/>
            <a:miter lim="800000"/>
            <a:headEnd/>
            <a:tailEnd/>
          </a:ln>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785786" y="1838324"/>
            <a:ext cx="7764989" cy="3876691"/>
          </a:xfrm>
          <a:prstGeom prst="rect">
            <a:avLst/>
          </a:prstGeom>
          <a:noFill/>
          <a:ln w="9525">
            <a:noFill/>
            <a:miter lim="800000"/>
            <a:headEnd/>
            <a:tailEnd/>
          </a:ln>
          <a:effectLst/>
        </p:spPr>
      </p:pic>
      <p:sp>
        <p:nvSpPr>
          <p:cNvPr id="3" name="مربع نص 2"/>
          <p:cNvSpPr txBox="1"/>
          <p:nvPr/>
        </p:nvSpPr>
        <p:spPr>
          <a:xfrm>
            <a:off x="2500298" y="1357298"/>
            <a:ext cx="3643338" cy="461665"/>
          </a:xfrm>
          <a:prstGeom prst="rect">
            <a:avLst/>
          </a:prstGeom>
          <a:noFill/>
        </p:spPr>
        <p:txBody>
          <a:bodyPr wrap="square" rtlCol="1">
            <a:spAutoFit/>
          </a:bodyPr>
          <a:lstStyle/>
          <a:p>
            <a:r>
              <a:rPr lang="en-US" sz="2400" b="1" dirty="0" smtClean="0"/>
              <a:t>Maxillary second molar.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4796614"/>
          </a:xfrm>
        </p:spPr>
        <p:txBody>
          <a:bodyPr>
            <a:normAutofit/>
          </a:bodyPr>
          <a:lstStyle/>
          <a:p>
            <a:r>
              <a:rPr lang="en-US" dirty="0" smtClean="0"/>
              <a:t>*the max. 2nd. molar is usually a smaller replica of the first molar.</a:t>
            </a:r>
            <a:br>
              <a:rPr lang="en-US" dirty="0" smtClean="0"/>
            </a:br>
            <a:r>
              <a:rPr lang="en-US" dirty="0" smtClean="0"/>
              <a:t>*the roots are less divergent and  more fusion than max 1</a:t>
            </a:r>
            <a:r>
              <a:rPr lang="en-US" baseline="30000" dirty="0" smtClean="0"/>
              <a:t>st</a:t>
            </a:r>
            <a:r>
              <a:rPr lang="en-US" dirty="0" smtClean="0"/>
              <a:t> molar.</a:t>
            </a:r>
            <a:endParaRPr lang="ar-IQ"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4367986"/>
          </a:xfrm>
        </p:spPr>
        <p:txBody>
          <a:bodyPr>
            <a:normAutofit/>
          </a:bodyPr>
          <a:lstStyle/>
          <a:p>
            <a:r>
              <a:rPr lang="en-US" dirty="0" smtClean="0"/>
              <a:t>*teeth with three canals and three apical foramina are prevalent and the average length is 21mm.</a:t>
            </a:r>
            <a:endParaRPr lang="ar-IQ"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4296548"/>
          </a:xfrm>
        </p:spPr>
        <p:txBody>
          <a:bodyPr>
            <a:normAutofit fontScale="90000"/>
          </a:bodyPr>
          <a:lstStyle/>
          <a:p>
            <a:r>
              <a:rPr lang="en-US" dirty="0" smtClean="0"/>
              <a:t>most of them have curvature in the root </a:t>
            </a:r>
            <a:r>
              <a:rPr lang="en-US" b="1" dirty="0" err="1" smtClean="0"/>
              <a:t>disto-palataly</a:t>
            </a:r>
            <a:r>
              <a:rPr lang="en-US" dirty="0" smtClean="0"/>
              <a:t> (perforation or ledge formation)→ (small, flexible instrument with filing action not reaming action.</a:t>
            </a:r>
            <a:endParaRPr lang="ar-IQ"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1000132" y="71414"/>
            <a:ext cx="6357950" cy="6548450"/>
          </a:xfrm>
          <a:prstGeom prst="rect">
            <a:avLst/>
          </a:prstGeom>
          <a:noFill/>
          <a:ln w="9525">
            <a:noFill/>
            <a:miter lim="800000"/>
            <a:headEnd/>
            <a:tailEnd/>
          </a:ln>
          <a:effectLst/>
        </p:spPr>
      </p:pic>
      <p:sp>
        <p:nvSpPr>
          <p:cNvPr id="3" name="مربع نص 2"/>
          <p:cNvSpPr txBox="1"/>
          <p:nvPr/>
        </p:nvSpPr>
        <p:spPr>
          <a:xfrm>
            <a:off x="7358082" y="4714884"/>
            <a:ext cx="1785918" cy="646331"/>
          </a:xfrm>
          <a:prstGeom prst="rect">
            <a:avLst/>
          </a:prstGeom>
          <a:noFill/>
        </p:spPr>
        <p:txBody>
          <a:bodyPr wrap="square" rtlCol="1">
            <a:spAutoFit/>
          </a:bodyPr>
          <a:lstStyle/>
          <a:p>
            <a:pPr algn="l" rtl="0"/>
            <a:r>
              <a:rPr lang="en-US" dirty="0" smtClean="0"/>
              <a:t>2 canal, </a:t>
            </a:r>
            <a:r>
              <a:rPr lang="en-US" dirty="0" err="1" smtClean="0"/>
              <a:t>buccal</a:t>
            </a:r>
            <a:r>
              <a:rPr lang="en-US" dirty="0" smtClean="0"/>
              <a:t> &amp; palatal</a:t>
            </a:r>
            <a:endParaRPr lang="ar-IQ"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368118"/>
          </a:xfrm>
        </p:spPr>
        <p:txBody>
          <a:bodyPr>
            <a:normAutofit fontScale="90000"/>
          </a:bodyPr>
          <a:lstStyle/>
          <a:p>
            <a:pPr algn="ctr"/>
            <a:r>
              <a:rPr lang="en-US" b="1" dirty="0" smtClean="0">
                <a:solidFill>
                  <a:srgbClr val="FF0000"/>
                </a:solidFill>
              </a:rPr>
              <a:t>Access opening to max. molars</a:t>
            </a:r>
            <a:br>
              <a:rPr lang="en-US" b="1" dirty="0" smtClean="0">
                <a:solidFill>
                  <a:srgbClr val="FF0000"/>
                </a:solidFill>
              </a:rPr>
            </a:br>
            <a:r>
              <a:rPr lang="en-US" dirty="0" smtClean="0"/>
              <a:t>*the traditional access cavity outline for max. teeth is in </a:t>
            </a:r>
            <a:r>
              <a:rPr lang="en-US" dirty="0" err="1" smtClean="0"/>
              <a:t>mesial</a:t>
            </a:r>
            <a:r>
              <a:rPr lang="en-US" dirty="0" smtClean="0"/>
              <a:t> two thirds of the </a:t>
            </a:r>
            <a:r>
              <a:rPr lang="en-US" dirty="0" err="1" smtClean="0"/>
              <a:t>occlusal</a:t>
            </a:r>
            <a:r>
              <a:rPr lang="en-US" dirty="0" smtClean="0"/>
              <a:t> surface leaving the oblique ridge intact.</a:t>
            </a:r>
            <a:br>
              <a:rPr lang="en-US" dirty="0" smtClean="0"/>
            </a:br>
            <a:r>
              <a:rPr lang="en-US" dirty="0" smtClean="0"/>
              <a:t>*it is triangular with the base of the triangle towards the </a:t>
            </a:r>
            <a:r>
              <a:rPr lang="en-US" dirty="0" err="1" smtClean="0"/>
              <a:t>buccal</a:t>
            </a:r>
            <a:r>
              <a:rPr lang="en-US" dirty="0" smtClean="0"/>
              <a:t> &amp; the apex </a:t>
            </a:r>
            <a:r>
              <a:rPr lang="en-US" dirty="0" err="1" smtClean="0"/>
              <a:t>palatally</a:t>
            </a:r>
            <a:r>
              <a:rPr lang="en-US" dirty="0" smtClean="0"/>
              <a:t>.</a:t>
            </a:r>
            <a:endParaRPr lang="ar-IQ"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510994"/>
          </a:xfrm>
        </p:spPr>
        <p:txBody>
          <a:bodyPr>
            <a:normAutofit fontScale="90000"/>
          </a:bodyPr>
          <a:lstStyle/>
          <a:p>
            <a:r>
              <a:rPr lang="en-US" dirty="0" smtClean="0"/>
              <a:t>*Initial penetration is made in the exact center of the </a:t>
            </a:r>
            <a:r>
              <a:rPr lang="en-US" dirty="0" err="1" smtClean="0"/>
              <a:t>mesial</a:t>
            </a:r>
            <a:r>
              <a:rPr lang="en-US" dirty="0" smtClean="0"/>
              <a:t> pit with the bur directed toward the lingual using No.4 or 6 round bur.</a:t>
            </a:r>
            <a:br>
              <a:rPr lang="en-US" dirty="0" smtClean="0"/>
            </a:br>
            <a:r>
              <a:rPr lang="en-US" dirty="0" smtClean="0"/>
              <a:t>* the depth of 9mm is the usual position of the floor of the pulp chamber working form inside toward outside.</a:t>
            </a:r>
            <a:endParaRPr lang="ar-IQ"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4939490"/>
          </a:xfrm>
        </p:spPr>
        <p:txBody>
          <a:bodyPr>
            <a:normAutofit fontScale="90000"/>
          </a:bodyPr>
          <a:lstStyle/>
          <a:p>
            <a:r>
              <a:rPr lang="en-US" dirty="0" smtClean="0"/>
              <a:t>*the walls should not be undercut but should flare </a:t>
            </a:r>
            <a:r>
              <a:rPr lang="en-US" dirty="0" err="1" smtClean="0"/>
              <a:t>occlusally</a:t>
            </a:r>
            <a:r>
              <a:rPr lang="en-US" dirty="0" smtClean="0"/>
              <a:t> to prevent the accidental forcing of the T.F into the pulp chamber during mastication and thus prevent occurring between visits</a:t>
            </a:r>
            <a:endParaRPr lang="ar-IQ"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75526"/>
            <a:ext cx="8229600" cy="2724912"/>
          </a:xfrm>
        </p:spPr>
        <p:txBody>
          <a:bodyPr>
            <a:normAutofit/>
          </a:bodyPr>
          <a:lstStyle/>
          <a:p>
            <a:r>
              <a:rPr lang="en-US" dirty="0" smtClean="0"/>
              <a:t>*final finish and funneling of cavity walls are </a:t>
            </a:r>
            <a:r>
              <a:rPr lang="en-US" dirty="0" err="1" smtClean="0"/>
              <a:t>compeleted</a:t>
            </a:r>
            <a:r>
              <a:rPr lang="en-US" dirty="0" smtClean="0"/>
              <a:t> with U shape fissure bur.</a:t>
            </a:r>
            <a:endParaRPr lang="ar-IQ"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082366"/>
          </a:xfrm>
        </p:spPr>
        <p:txBody>
          <a:bodyPr>
            <a:normAutofit/>
          </a:bodyPr>
          <a:lstStyle/>
          <a:p>
            <a:r>
              <a:rPr lang="en-US" dirty="0" smtClean="0"/>
              <a:t>*Enlargement of </a:t>
            </a:r>
            <a:r>
              <a:rPr lang="en-US" dirty="0" err="1" smtClean="0"/>
              <a:t>buccal</a:t>
            </a:r>
            <a:r>
              <a:rPr lang="en-US" dirty="0" smtClean="0"/>
              <a:t> canals is accomplished by reaming and filling.</a:t>
            </a:r>
            <a:br>
              <a:rPr lang="en-US" dirty="0" smtClean="0"/>
            </a:br>
            <a:r>
              <a:rPr lang="en-US" dirty="0" smtClean="0"/>
              <a:t>*A dark cavity floor with lines connecting orifice is in marked contrast to white walls.</a:t>
            </a:r>
            <a:endParaRPr lang="ar-IQ"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1285852" y="185761"/>
            <a:ext cx="5643629" cy="6315073"/>
          </a:xfrm>
          <a:prstGeom prst="rect">
            <a:avLst/>
          </a:prstGeom>
          <a:noFill/>
          <a:ln w="9525">
            <a:noFill/>
            <a:miter lim="800000"/>
            <a:headEnd/>
            <a:tailEnd/>
          </a:ln>
          <a:effec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b="37140"/>
          <a:stretch>
            <a:fillRect/>
          </a:stretch>
        </p:blipFill>
        <p:spPr bwMode="auto">
          <a:xfrm>
            <a:off x="490538" y="428628"/>
            <a:ext cx="8162925" cy="5857892"/>
          </a:xfrm>
          <a:prstGeom prst="rect">
            <a:avLst/>
          </a:prstGeom>
          <a:noFill/>
          <a:ln w="9525">
            <a:noFill/>
            <a:miter lim="800000"/>
            <a:headEnd/>
            <a:tailEnd/>
          </a:ln>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3043238" y="1381125"/>
            <a:ext cx="3057525" cy="4095750"/>
          </a:xfrm>
          <a:prstGeom prst="rect">
            <a:avLst/>
          </a:prstGeom>
          <a:noFill/>
          <a:ln w="9525">
            <a:noFill/>
            <a:miter lim="800000"/>
            <a:headEnd/>
            <a:tailEnd/>
          </a:ln>
          <a:effec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2296284"/>
          </a:xfrm>
        </p:spPr>
        <p:txBody>
          <a:bodyPr>
            <a:normAutofit/>
          </a:bodyPr>
          <a:lstStyle/>
          <a:p>
            <a:pPr algn="ctr"/>
            <a:r>
              <a:rPr lang="en-US" b="1" dirty="0" smtClean="0"/>
              <a:t>Maxillary Molar Teeth</a:t>
            </a:r>
            <a:br>
              <a:rPr lang="en-US" b="1" dirty="0" smtClean="0"/>
            </a:br>
            <a:r>
              <a:rPr lang="en-US" b="1" dirty="0" smtClean="0"/>
              <a:t>Errors in cavity Preparation</a:t>
            </a:r>
            <a:endParaRPr lang="ar-IQ"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4510862"/>
          </a:xfrm>
        </p:spPr>
        <p:txBody>
          <a:bodyPr>
            <a:normAutofit fontScale="90000"/>
          </a:bodyPr>
          <a:lstStyle/>
          <a:p>
            <a:pPr rtl="0"/>
            <a:r>
              <a:rPr lang="en-US" dirty="0" smtClean="0"/>
              <a:t>Oval at cervical area, round apically</a:t>
            </a:r>
            <a:br>
              <a:rPr lang="en-US" dirty="0" smtClean="0"/>
            </a:br>
            <a:r>
              <a:rPr lang="en-US" dirty="0" smtClean="0"/>
              <a:t>Pulp chamber: Tend to be gradually merging to root canal, smaller than that for max. central.</a:t>
            </a:r>
            <a:br>
              <a:rPr lang="en-US" dirty="0" smtClean="0"/>
            </a:br>
            <a:r>
              <a:rPr lang="en-US" dirty="0" smtClean="0"/>
              <a:t>Average length 23mm</a:t>
            </a:r>
            <a:br>
              <a:rPr lang="en-US" dirty="0" smtClean="0"/>
            </a:br>
            <a:endParaRPr lang="ar-IQ"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285728"/>
            <a:ext cx="8715436" cy="6286544"/>
          </a:xfrm>
        </p:spPr>
        <p:txBody>
          <a:bodyPr>
            <a:noAutofit/>
          </a:bodyPr>
          <a:lstStyle/>
          <a:p>
            <a:pPr rtl="0"/>
            <a:r>
              <a:rPr lang="en-US" sz="3600" dirty="0" smtClean="0">
                <a:solidFill>
                  <a:srgbClr val="FF0000"/>
                </a:solidFill>
              </a:rPr>
              <a:t>A.UNDEREXTENDED </a:t>
            </a:r>
            <a:r>
              <a:rPr lang="en-US" sz="3600" dirty="0" smtClean="0">
                <a:solidFill>
                  <a:srgbClr val="FF0000"/>
                </a:solidFill>
              </a:rPr>
              <a:t>preparation. Pulp horns have merely been “nicked,” and the entire roof of the pulp  chamber remains. “White” color dentin of the roof is a clue to </a:t>
            </a:r>
            <a:r>
              <a:rPr lang="en-US" sz="3600" dirty="0" err="1" smtClean="0">
                <a:solidFill>
                  <a:srgbClr val="FF0000"/>
                </a:solidFill>
              </a:rPr>
              <a:t>underextension→Instrument</a:t>
            </a:r>
            <a:r>
              <a:rPr lang="en-US" sz="3600" dirty="0" smtClean="0">
                <a:solidFill>
                  <a:srgbClr val="FF0000"/>
                </a:solidFill>
              </a:rPr>
              <a:t> control is lost.</a:t>
            </a:r>
            <a:r>
              <a:rPr lang="en-US" sz="3600" dirty="0" smtClean="0"/>
              <a:t/>
            </a:r>
            <a:br>
              <a:rPr lang="en-US" sz="3600" dirty="0" smtClean="0"/>
            </a:br>
            <a:r>
              <a:rPr lang="en-US" sz="3600" dirty="0" smtClean="0"/>
              <a:t/>
            </a:r>
            <a:br>
              <a:rPr lang="en-US" sz="3600" dirty="0" smtClean="0"/>
            </a:br>
            <a:r>
              <a:rPr lang="en-US" sz="3600" dirty="0" smtClean="0"/>
              <a:t>B.OVEREXTENDED </a:t>
            </a:r>
            <a:r>
              <a:rPr lang="en-US" sz="3600" dirty="0" smtClean="0"/>
              <a:t>preparation undermining enamel walls. The crown is badly gouged owing to failure to observe pulp recession in the radiograph.</a:t>
            </a:r>
            <a:endParaRPr lang="ar-IQ" sz="36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357166"/>
            <a:ext cx="8715436" cy="6072230"/>
          </a:xfrm>
        </p:spPr>
        <p:txBody>
          <a:bodyPr>
            <a:normAutofit fontScale="90000"/>
          </a:bodyPr>
          <a:lstStyle/>
          <a:p>
            <a:pPr rtl="0"/>
            <a:r>
              <a:rPr lang="en-US" dirty="0" smtClean="0"/>
              <a:t>C.PERFORATION </a:t>
            </a:r>
            <a:r>
              <a:rPr lang="en-US" dirty="0" smtClean="0"/>
              <a:t>into </a:t>
            </a:r>
            <a:r>
              <a:rPr lang="en-US" dirty="0" err="1" smtClean="0"/>
              <a:t>furca</a:t>
            </a:r>
            <a:r>
              <a:rPr lang="en-US" dirty="0" smtClean="0"/>
              <a:t> using a </a:t>
            </a:r>
            <a:r>
              <a:rPr lang="en-US" b="1" dirty="0" smtClean="0"/>
              <a:t>surgical-length </a:t>
            </a:r>
            <a:r>
              <a:rPr lang="en-US" dirty="0" smtClean="0"/>
              <a:t>bur and failing to realize that the narrow pulp chamber had been passed. Operator error in failure to compare the length of the bur to the depth of the pulp canal floor. Length should be marked on the bur shank with </a:t>
            </a:r>
            <a:r>
              <a:rPr lang="en-US" dirty="0" err="1" smtClean="0"/>
              <a:t>Dycal</a:t>
            </a:r>
            <a:r>
              <a:rPr lang="en-US" dirty="0" smtClean="0"/>
              <a:t>.</a:t>
            </a:r>
            <a:endParaRPr lang="ar-IQ"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1480" y="285728"/>
            <a:ext cx="8686800" cy="6153912"/>
          </a:xfrm>
        </p:spPr>
        <p:txBody>
          <a:bodyPr>
            <a:noAutofit/>
          </a:bodyPr>
          <a:lstStyle/>
          <a:p>
            <a:pPr rtl="0"/>
            <a:r>
              <a:rPr lang="en-US" sz="3600" dirty="0" smtClean="0">
                <a:solidFill>
                  <a:srgbClr val="FF0000"/>
                </a:solidFill>
              </a:rPr>
              <a:t>D.INADEQUATE</a:t>
            </a:r>
            <a:r>
              <a:rPr lang="en-US" sz="3600" dirty="0" smtClean="0">
                <a:solidFill>
                  <a:srgbClr val="FF0000"/>
                </a:solidFill>
              </a:rPr>
              <a:t>: vertical preparation related to failure to recognize severe </a:t>
            </a:r>
            <a:r>
              <a:rPr lang="en-US" sz="3600" dirty="0" err="1" smtClean="0">
                <a:solidFill>
                  <a:srgbClr val="FF0000"/>
                </a:solidFill>
              </a:rPr>
              <a:t>buccal</a:t>
            </a:r>
            <a:r>
              <a:rPr lang="en-US" sz="3600" dirty="0" smtClean="0">
                <a:solidFill>
                  <a:srgbClr val="FF0000"/>
                </a:solidFill>
              </a:rPr>
              <a:t> inclination of an unopposed molar. </a:t>
            </a:r>
            <a:r>
              <a:rPr lang="en-US" sz="3600" dirty="0" smtClean="0"/>
              <a:t/>
            </a:r>
            <a:br>
              <a:rPr lang="en-US" sz="3600" dirty="0" smtClean="0"/>
            </a:br>
            <a:r>
              <a:rPr lang="en-US" sz="3600" dirty="0" smtClean="0"/>
              <a:t/>
            </a:r>
            <a:br>
              <a:rPr lang="en-US" sz="3600" dirty="0" smtClean="0"/>
            </a:br>
            <a:r>
              <a:rPr lang="en-US" sz="3600" dirty="0" smtClean="0"/>
              <a:t>E.</a:t>
            </a:r>
            <a:r>
              <a:rPr lang="en-US" sz="3600" dirty="0" smtClean="0"/>
              <a:t>DISORIENTED</a:t>
            </a:r>
            <a:r>
              <a:rPr lang="en-US" sz="3600" dirty="0" smtClean="0"/>
              <a:t>: </a:t>
            </a:r>
            <a:r>
              <a:rPr lang="en-US" sz="3600" dirty="0" err="1" smtClean="0"/>
              <a:t>occlusal</a:t>
            </a:r>
            <a:r>
              <a:rPr lang="en-US" sz="3600" dirty="0" smtClean="0"/>
              <a:t> outline form exposing only the palatal canal. A faulty cavity has been prepared in full crown, which was placed to “straighten” a </a:t>
            </a:r>
            <a:r>
              <a:rPr lang="en-US" sz="3600" b="1" dirty="0" smtClean="0"/>
              <a:t>rotated molar . Palpating for </a:t>
            </a:r>
            <a:r>
              <a:rPr lang="en-US" sz="3600" b="1" dirty="0" err="1" smtClean="0"/>
              <a:t>mesiobuccal</a:t>
            </a:r>
            <a:r>
              <a:rPr lang="en-US" sz="3600" b="1" dirty="0" smtClean="0"/>
              <a:t> root </a:t>
            </a:r>
            <a:r>
              <a:rPr lang="en-US" sz="3600" dirty="0" smtClean="0"/>
              <a:t>prominence would reveal the severity of the </a:t>
            </a:r>
            <a:r>
              <a:rPr lang="en-US" sz="3600" dirty="0" smtClean="0"/>
              <a:t>rotation.</a:t>
            </a:r>
            <a:endParaRPr lang="en-US" sz="3600" dirty="0" smtClean="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20" y="357166"/>
            <a:ext cx="8643998" cy="6215106"/>
          </a:xfrm>
        </p:spPr>
        <p:txBody>
          <a:bodyPr>
            <a:normAutofit fontScale="90000"/>
          </a:bodyPr>
          <a:lstStyle/>
          <a:p>
            <a:pPr rtl="0"/>
            <a:r>
              <a:rPr lang="en-US" dirty="0" smtClean="0">
                <a:solidFill>
                  <a:srgbClr val="FF0000"/>
                </a:solidFill>
              </a:rPr>
              <a:t>F.LEDGE </a:t>
            </a:r>
            <a:r>
              <a:rPr lang="en-US" dirty="0" smtClean="0">
                <a:solidFill>
                  <a:srgbClr val="FF0000"/>
                </a:solidFill>
              </a:rPr>
              <a:t>FORMATION: caused by using a large straight instrument in a curved canal.</a:t>
            </a:r>
            <a:r>
              <a:rPr lang="en-US" dirty="0" smtClean="0"/>
              <a:t/>
            </a:r>
            <a:br>
              <a:rPr lang="en-US" dirty="0" smtClean="0"/>
            </a:br>
            <a:r>
              <a:rPr lang="en-US" dirty="0" smtClean="0"/>
              <a:t/>
            </a:r>
            <a:br>
              <a:rPr lang="en-US" dirty="0" smtClean="0"/>
            </a:br>
            <a:r>
              <a:rPr lang="en-US" dirty="0" smtClean="0"/>
              <a:t>G.PERFORATION</a:t>
            </a:r>
            <a:r>
              <a:rPr lang="en-US" dirty="0" smtClean="0"/>
              <a:t>: of a palatal root commonly caused by assuming the canal to be straight and failing to explore and enlarge the canal with a fine curved instrument.</a:t>
            </a:r>
            <a:endParaRPr lang="ar-IQ"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285852" y="372132"/>
            <a:ext cx="5643602" cy="6343016"/>
          </a:xfrm>
          <a:prstGeom prst="rect">
            <a:avLst/>
          </a:prstGeom>
          <a:noFill/>
          <a:ln w="9525">
            <a:noFill/>
            <a:miter lim="800000"/>
            <a:headEnd/>
            <a:tailEnd/>
          </a:ln>
          <a:effec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3643306" y="1924050"/>
            <a:ext cx="4906662" cy="3790966"/>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cstate="print"/>
          <a:srcRect/>
          <a:stretch>
            <a:fillRect/>
          </a:stretch>
        </p:blipFill>
        <p:spPr bwMode="auto">
          <a:xfrm>
            <a:off x="706285" y="1947863"/>
            <a:ext cx="2436956" cy="4052905"/>
          </a:xfrm>
          <a:prstGeom prst="rect">
            <a:avLst/>
          </a:prstGeom>
          <a:noFill/>
          <a:ln w="9525">
            <a:noFill/>
            <a:miter lim="800000"/>
            <a:headEnd/>
            <a:tailEnd/>
          </a:ln>
          <a:effectLst/>
        </p:spPr>
      </p:pic>
      <p:sp>
        <p:nvSpPr>
          <p:cNvPr id="4" name="مربع نص 3"/>
          <p:cNvSpPr txBox="1"/>
          <p:nvPr/>
        </p:nvSpPr>
        <p:spPr>
          <a:xfrm>
            <a:off x="2928926" y="1071546"/>
            <a:ext cx="3643338" cy="461665"/>
          </a:xfrm>
          <a:prstGeom prst="rect">
            <a:avLst/>
          </a:prstGeom>
          <a:noFill/>
        </p:spPr>
        <p:txBody>
          <a:bodyPr wrap="square" rtlCol="1">
            <a:spAutoFit/>
          </a:bodyPr>
          <a:lstStyle/>
          <a:p>
            <a:r>
              <a:rPr lang="en-US" sz="2400" b="1" dirty="0" err="1" smtClean="0"/>
              <a:t>Mandibular</a:t>
            </a:r>
            <a:r>
              <a:rPr lang="en-US" sz="2400" b="1" dirty="0" smtClean="0"/>
              <a:t> first molar.</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285852" y="857232"/>
            <a:ext cx="7147070" cy="4500594"/>
          </a:xfrm>
          <a:prstGeom prst="rect">
            <a:avLst/>
          </a:prstGeom>
          <a:noFill/>
          <a:ln w="9525">
            <a:noFill/>
            <a:miter lim="800000"/>
            <a:headEnd/>
            <a:tailEnd/>
          </a:ln>
          <a:effectLst/>
        </p:spPr>
      </p:pic>
      <p:sp>
        <p:nvSpPr>
          <p:cNvPr id="3" name="مربع نص 2"/>
          <p:cNvSpPr txBox="1"/>
          <p:nvPr/>
        </p:nvSpPr>
        <p:spPr>
          <a:xfrm>
            <a:off x="4571968" y="5929330"/>
            <a:ext cx="4214874" cy="400110"/>
          </a:xfrm>
          <a:prstGeom prst="rect">
            <a:avLst/>
          </a:prstGeom>
          <a:noFill/>
        </p:spPr>
        <p:txBody>
          <a:bodyPr wrap="square" rtlCol="1">
            <a:spAutoFit/>
          </a:bodyPr>
          <a:lstStyle/>
          <a:p>
            <a:pPr algn="l" rtl="0"/>
            <a:r>
              <a:rPr lang="en-US" sz="2000" b="1" dirty="0" smtClean="0"/>
              <a:t>Distal root can have two canals</a:t>
            </a:r>
          </a:p>
        </p:txBody>
      </p:sp>
      <p:sp>
        <p:nvSpPr>
          <p:cNvPr id="4" name="مربع نص 3"/>
          <p:cNvSpPr txBox="1"/>
          <p:nvPr/>
        </p:nvSpPr>
        <p:spPr>
          <a:xfrm>
            <a:off x="857224" y="5929330"/>
            <a:ext cx="3643338" cy="461665"/>
          </a:xfrm>
          <a:prstGeom prst="rect">
            <a:avLst/>
          </a:prstGeom>
          <a:noFill/>
        </p:spPr>
        <p:txBody>
          <a:bodyPr wrap="square" rtlCol="1">
            <a:spAutoFit/>
          </a:bodyPr>
          <a:lstStyle/>
          <a:p>
            <a:r>
              <a:rPr lang="en-US" sz="2400" b="1" dirty="0" err="1" smtClean="0"/>
              <a:t>Mandibular</a:t>
            </a:r>
            <a:r>
              <a:rPr lang="en-US" sz="2400" b="1" dirty="0" smtClean="0"/>
              <a:t> first molar.</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510994"/>
          </a:xfrm>
        </p:spPr>
        <p:txBody>
          <a:bodyPr>
            <a:normAutofit fontScale="90000"/>
          </a:bodyPr>
          <a:lstStyle/>
          <a:p>
            <a:r>
              <a:rPr lang="en-US" dirty="0" smtClean="0"/>
              <a:t>* The Man 1</a:t>
            </a:r>
            <a:r>
              <a:rPr lang="en-US" baseline="30000" dirty="0" smtClean="0"/>
              <a:t>st</a:t>
            </a:r>
            <a:r>
              <a:rPr lang="en-US" dirty="0" smtClean="0"/>
              <a:t> molar usually has </a:t>
            </a:r>
            <a:r>
              <a:rPr lang="en-US" dirty="0" smtClean="0"/>
              <a:t>two </a:t>
            </a:r>
            <a:r>
              <a:rPr lang="en-US" dirty="0" smtClean="0"/>
              <a:t>roots, </a:t>
            </a:r>
            <a:r>
              <a:rPr lang="en-US" dirty="0" err="1" smtClean="0"/>
              <a:t>mesial</a:t>
            </a:r>
            <a:r>
              <a:rPr lang="en-US" dirty="0" smtClean="0"/>
              <a:t> &amp; distal</a:t>
            </a:r>
            <a:r>
              <a:rPr lang="en-US" dirty="0" smtClean="0"/>
              <a:t>.</a:t>
            </a:r>
            <a:br>
              <a:rPr lang="en-US" dirty="0" smtClean="0"/>
            </a:br>
            <a:r>
              <a:rPr lang="en-US" dirty="0" smtClean="0"/>
              <a:t>*Single </a:t>
            </a:r>
            <a:r>
              <a:rPr lang="en-US" dirty="0" err="1" smtClean="0"/>
              <a:t>mesial</a:t>
            </a:r>
            <a:r>
              <a:rPr lang="en-US" dirty="0" smtClean="0"/>
              <a:t> root with 2 canals.</a:t>
            </a:r>
            <a:r>
              <a:rPr lang="en-US" dirty="0" smtClean="0"/>
              <a:t/>
            </a:r>
            <a:br>
              <a:rPr lang="en-US" dirty="0" smtClean="0"/>
            </a:br>
            <a:r>
              <a:rPr lang="en-US" dirty="0" smtClean="0"/>
              <a:t>*the distal root </a:t>
            </a:r>
            <a:r>
              <a:rPr lang="en-US" dirty="0" smtClean="0"/>
              <a:t>is curved </a:t>
            </a:r>
            <a:r>
              <a:rPr lang="en-US" dirty="0" err="1" smtClean="0"/>
              <a:t>mesially</a:t>
            </a:r>
            <a:r>
              <a:rPr lang="en-US" dirty="0" smtClean="0"/>
              <a:t>.</a:t>
            </a:r>
            <a:br>
              <a:rPr lang="en-US" dirty="0" smtClean="0"/>
            </a:br>
            <a:r>
              <a:rPr lang="en-US" dirty="0" smtClean="0"/>
              <a:t>&amp;</a:t>
            </a:r>
            <a:r>
              <a:rPr lang="en-US" dirty="0" err="1" smtClean="0"/>
              <a:t>mesial</a:t>
            </a:r>
            <a:r>
              <a:rPr lang="en-US" dirty="0" smtClean="0"/>
              <a:t> root curved distally.</a:t>
            </a:r>
            <a:r>
              <a:rPr lang="en-US" dirty="0" smtClean="0"/>
              <a:t/>
            </a:r>
            <a:br>
              <a:rPr lang="en-US" dirty="0" smtClean="0"/>
            </a:br>
            <a:r>
              <a:rPr lang="en-US" dirty="0" smtClean="0"/>
              <a:t>*the two-rooted molar usually has a canal configuration of three canals.</a:t>
            </a:r>
            <a:endParaRPr lang="ar-IQ"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439556"/>
          </a:xfrm>
        </p:spPr>
        <p:txBody>
          <a:bodyPr>
            <a:normAutofit/>
          </a:bodyPr>
          <a:lstStyle/>
          <a:p>
            <a:r>
              <a:rPr lang="en-US" dirty="0" smtClean="0"/>
              <a:t>* </a:t>
            </a:r>
            <a:r>
              <a:rPr lang="en-US" dirty="0" smtClean="0"/>
              <a:t>The </a:t>
            </a:r>
            <a:r>
              <a:rPr lang="en-US" dirty="0" smtClean="0"/>
              <a:t>incidence of two distal canals has been reported as 38%.</a:t>
            </a:r>
            <a:br>
              <a:rPr lang="en-US" dirty="0" smtClean="0"/>
            </a:br>
            <a:r>
              <a:rPr lang="en-US" dirty="0" smtClean="0"/>
              <a:t>*the pulp chamber is wider </a:t>
            </a:r>
            <a:r>
              <a:rPr lang="en-US" dirty="0" err="1" smtClean="0"/>
              <a:t>mesially</a:t>
            </a:r>
            <a:r>
              <a:rPr lang="en-US" dirty="0" smtClean="0"/>
              <a:t> than it distally &amp;may have five pulp horns.</a:t>
            </a:r>
            <a:endParaRPr lang="ar-IQ"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57166"/>
            <a:ext cx="8229600" cy="6215106"/>
          </a:xfrm>
        </p:spPr>
        <p:txBody>
          <a:bodyPr>
            <a:normAutofit fontScale="90000"/>
          </a:bodyPr>
          <a:lstStyle/>
          <a:p>
            <a:r>
              <a:rPr lang="en-US" dirty="0" smtClean="0"/>
              <a:t>*the lingual pulp horns being longer &amp; more pointed.</a:t>
            </a:r>
            <a:br>
              <a:rPr lang="en-US" dirty="0" smtClean="0"/>
            </a:br>
            <a:r>
              <a:rPr lang="en-US" dirty="0" smtClean="0"/>
              <a:t>*the </a:t>
            </a:r>
            <a:r>
              <a:rPr lang="en-US" dirty="0" smtClean="0"/>
              <a:t>floor </a:t>
            </a:r>
            <a:r>
              <a:rPr lang="en-US" dirty="0" smtClean="0"/>
              <a:t>is rounded &amp;convex toward the </a:t>
            </a:r>
            <a:r>
              <a:rPr lang="en-US" dirty="0" err="1" smtClean="0"/>
              <a:t>occlusal</a:t>
            </a:r>
            <a:r>
              <a:rPr lang="en-US" dirty="0" smtClean="0"/>
              <a:t> &amp; lies just apical to the cervix.</a:t>
            </a:r>
            <a:br>
              <a:rPr lang="en-US" dirty="0" smtClean="0"/>
            </a:br>
            <a:r>
              <a:rPr lang="en-US" dirty="0" smtClean="0"/>
              <a:t>* </a:t>
            </a:r>
            <a:r>
              <a:rPr lang="en-US" dirty="0" err="1" smtClean="0"/>
              <a:t>mesiobuccal</a:t>
            </a:r>
            <a:r>
              <a:rPr lang="en-US" dirty="0" smtClean="0"/>
              <a:t> canal tend to be much finer than the </a:t>
            </a:r>
            <a:r>
              <a:rPr lang="en-US" dirty="0" err="1" smtClean="0"/>
              <a:t>mesiolingual</a:t>
            </a:r>
            <a:r>
              <a:rPr lang="en-US" dirty="0" smtClean="0"/>
              <a:t>.</a:t>
            </a:r>
            <a:br>
              <a:rPr lang="en-US" dirty="0" smtClean="0"/>
            </a:br>
            <a:r>
              <a:rPr lang="en-US" dirty="0" smtClean="0"/>
              <a:t>*the </a:t>
            </a:r>
            <a:r>
              <a:rPr lang="en-US" dirty="0" err="1" smtClean="0"/>
              <a:t>mesial</a:t>
            </a:r>
            <a:r>
              <a:rPr lang="en-US" dirty="0" smtClean="0"/>
              <a:t> root in 40-45% has only one apical foramen.</a:t>
            </a:r>
            <a:endParaRPr lang="ar-IQ"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653870"/>
          </a:xfrm>
        </p:spPr>
        <p:txBody>
          <a:bodyPr>
            <a:normAutofit fontScale="90000"/>
          </a:bodyPr>
          <a:lstStyle/>
          <a:p>
            <a:r>
              <a:rPr lang="en-US" dirty="0" smtClean="0"/>
              <a:t>The main canal has pronounced constriction and curvature in the apical third which follow the curvature of the root in the apical. The importance of this curvature: the large non flexible size instruments should be avoided in the preparation of such canal,</a:t>
            </a:r>
            <a:endParaRPr lang="ar-IQ"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4225110"/>
          </a:xfrm>
        </p:spPr>
        <p:txBody>
          <a:bodyPr>
            <a:normAutofit/>
          </a:bodyPr>
          <a:lstStyle/>
          <a:p>
            <a:r>
              <a:rPr lang="en-US" dirty="0" smtClean="0"/>
              <a:t>*when a 2</a:t>
            </a:r>
            <a:r>
              <a:rPr lang="en-US" baseline="30000" dirty="0" smtClean="0"/>
              <a:t>nd</a:t>
            </a:r>
            <a:r>
              <a:rPr lang="en-US" dirty="0" smtClean="0"/>
              <a:t> distal canal is present on the </a:t>
            </a:r>
            <a:r>
              <a:rPr lang="en-US" dirty="0" err="1" smtClean="0"/>
              <a:t>distolingual</a:t>
            </a:r>
            <a:r>
              <a:rPr lang="en-US" dirty="0" smtClean="0"/>
              <a:t> aspect it tends to curve towards the </a:t>
            </a:r>
            <a:r>
              <a:rPr lang="en-US" dirty="0" err="1" smtClean="0"/>
              <a:t>buccal</a:t>
            </a:r>
            <a:r>
              <a:rPr lang="en-US" dirty="0" smtClean="0"/>
              <a:t>.</a:t>
            </a:r>
            <a:br>
              <a:rPr lang="en-US" dirty="0" smtClean="0"/>
            </a:br>
            <a:r>
              <a:rPr lang="en-US" dirty="0" smtClean="0"/>
              <a:t>*the average length is 21mm. </a:t>
            </a:r>
            <a:endParaRPr lang="ar-IQ"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1785918" y="357166"/>
            <a:ext cx="5798089" cy="6095993"/>
          </a:xfrm>
          <a:prstGeom prst="rect">
            <a:avLst/>
          </a:prstGeom>
          <a:noFill/>
          <a:ln w="9525">
            <a:noFill/>
            <a:miter lim="800000"/>
            <a:headEnd/>
            <a:tailEnd/>
          </a:ln>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718596" y="1852613"/>
            <a:ext cx="5639486" cy="4148155"/>
          </a:xfrm>
          <a:prstGeom prst="rect">
            <a:avLst/>
          </a:prstGeom>
          <a:noFill/>
          <a:ln w="9525">
            <a:noFill/>
            <a:miter lim="800000"/>
            <a:headEnd/>
            <a:tailEnd/>
          </a:ln>
          <a:effectLst/>
        </p:spPr>
      </p:pic>
      <p:sp>
        <p:nvSpPr>
          <p:cNvPr id="3" name="مربع نص 2"/>
          <p:cNvSpPr txBox="1"/>
          <p:nvPr/>
        </p:nvSpPr>
        <p:spPr>
          <a:xfrm>
            <a:off x="2285984" y="857232"/>
            <a:ext cx="4071966" cy="461665"/>
          </a:xfrm>
          <a:prstGeom prst="rect">
            <a:avLst/>
          </a:prstGeom>
          <a:noFill/>
        </p:spPr>
        <p:txBody>
          <a:bodyPr wrap="square" rtlCol="1">
            <a:spAutoFit/>
          </a:bodyPr>
          <a:lstStyle/>
          <a:p>
            <a:r>
              <a:rPr lang="en-US" sz="2400" b="1" dirty="0" err="1" smtClean="0"/>
              <a:t>Mandibular</a:t>
            </a:r>
            <a:r>
              <a:rPr lang="en-US" sz="2400" b="1" dirty="0" smtClean="0"/>
              <a:t> second molar.</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653870"/>
          </a:xfrm>
        </p:spPr>
        <p:txBody>
          <a:bodyPr>
            <a:normAutofit/>
          </a:bodyPr>
          <a:lstStyle/>
          <a:p>
            <a:r>
              <a:rPr lang="en-US" dirty="0" smtClean="0"/>
              <a:t>* Man 2</a:t>
            </a:r>
            <a:r>
              <a:rPr lang="en-US" baseline="30000" dirty="0" smtClean="0"/>
              <a:t>nd</a:t>
            </a:r>
            <a:r>
              <a:rPr lang="en-US" dirty="0" smtClean="0"/>
              <a:t> molar presents as a smaller version of the man 1</a:t>
            </a:r>
            <a:r>
              <a:rPr lang="en-US" baseline="30000" dirty="0" smtClean="0"/>
              <a:t>st</a:t>
            </a:r>
            <a:r>
              <a:rPr lang="en-US" dirty="0" smtClean="0"/>
              <a:t> molar.</a:t>
            </a:r>
            <a:br>
              <a:rPr lang="en-US" dirty="0" smtClean="0"/>
            </a:br>
            <a:r>
              <a:rPr lang="en-US" dirty="0" smtClean="0"/>
              <a:t>*the average length is 20mm.</a:t>
            </a:r>
            <a:br>
              <a:rPr lang="en-US" dirty="0" smtClean="0"/>
            </a:br>
            <a:r>
              <a:rPr lang="en-US" dirty="0" smtClean="0"/>
              <a:t>*the </a:t>
            </a:r>
            <a:r>
              <a:rPr lang="en-US" dirty="0" err="1" smtClean="0"/>
              <a:t>mesial</a:t>
            </a:r>
            <a:r>
              <a:rPr lang="en-US" dirty="0" smtClean="0"/>
              <a:t> root has two canal but the distal root usually has one canal.</a:t>
            </a:r>
            <a:endParaRPr lang="ar-IQ"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4439424"/>
          </a:xfrm>
        </p:spPr>
        <p:txBody>
          <a:bodyPr>
            <a:normAutofit/>
          </a:bodyPr>
          <a:lstStyle/>
          <a:p>
            <a:r>
              <a:rPr lang="en-US" dirty="0" smtClean="0"/>
              <a:t>*the </a:t>
            </a:r>
            <a:r>
              <a:rPr lang="en-US" dirty="0" err="1" smtClean="0"/>
              <a:t>mesial</a:t>
            </a:r>
            <a:r>
              <a:rPr lang="en-US" dirty="0" smtClean="0"/>
              <a:t> canals tend to fuse in the apical third to give rise one main apical foramen.</a:t>
            </a:r>
            <a:br>
              <a:rPr lang="en-US" dirty="0" smtClean="0"/>
            </a:br>
            <a:r>
              <a:rPr lang="en-US" dirty="0" smtClean="0"/>
              <a:t>*32-33% of  man2</a:t>
            </a:r>
            <a:r>
              <a:rPr lang="en-US" baseline="30000" dirty="0" smtClean="0"/>
              <a:t>nd</a:t>
            </a:r>
            <a:r>
              <a:rPr lang="en-US" dirty="0" smtClean="0"/>
              <a:t> molars have tendency to fused roots. </a:t>
            </a:r>
            <a:endParaRPr lang="ar-IQ"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1928794" y="357166"/>
            <a:ext cx="5404238" cy="6010269"/>
          </a:xfrm>
          <a:prstGeom prst="rect">
            <a:avLst/>
          </a:prstGeom>
          <a:noFill/>
          <a:ln w="9525">
            <a:noFill/>
            <a:miter lim="800000"/>
            <a:headEnd/>
            <a:tailEnd/>
          </a:ln>
          <a:effec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357438"/>
            <a:ext cx="8229600" cy="1143000"/>
          </a:xfrm>
        </p:spPr>
        <p:txBody>
          <a:bodyPr/>
          <a:lstStyle/>
          <a:p>
            <a:r>
              <a:rPr lang="en-US" dirty="0" smtClean="0"/>
              <a:t>Access cavity to </a:t>
            </a:r>
            <a:r>
              <a:rPr lang="en-US" dirty="0" err="1" smtClean="0"/>
              <a:t>mand</a:t>
            </a:r>
            <a:r>
              <a:rPr lang="en-US" dirty="0" smtClean="0"/>
              <a:t>. molar</a:t>
            </a:r>
            <a:endParaRPr lang="ar-IQ"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082366"/>
          </a:xfrm>
        </p:spPr>
        <p:txBody>
          <a:bodyPr>
            <a:normAutofit fontScale="90000"/>
          </a:bodyPr>
          <a:lstStyle/>
          <a:p>
            <a:r>
              <a:rPr lang="en-US" dirty="0" smtClean="0"/>
              <a:t>*Entrance is always gained through the </a:t>
            </a:r>
            <a:r>
              <a:rPr lang="en-US" dirty="0" err="1" smtClean="0"/>
              <a:t>occlusal</a:t>
            </a:r>
            <a:r>
              <a:rPr lang="en-US" dirty="0" smtClean="0"/>
              <a:t> surface.</a:t>
            </a:r>
            <a:br>
              <a:rPr lang="en-US" dirty="0" smtClean="0"/>
            </a:br>
            <a:r>
              <a:rPr lang="en-US" dirty="0" smtClean="0"/>
              <a:t>*Initial penetration is made in the exact center of the </a:t>
            </a:r>
            <a:r>
              <a:rPr lang="en-US" dirty="0" err="1" smtClean="0"/>
              <a:t>mesial</a:t>
            </a:r>
            <a:r>
              <a:rPr lang="en-US" dirty="0" smtClean="0"/>
              <a:t> pit with the bur directed toward the distal using round bur no.4 or6.</a:t>
            </a:r>
            <a:endParaRPr lang="ar-IQ"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42852"/>
            <a:ext cx="8229600" cy="6143668"/>
          </a:xfrm>
        </p:spPr>
        <p:txBody>
          <a:bodyPr>
            <a:normAutofit fontScale="90000"/>
          </a:bodyPr>
          <a:lstStyle/>
          <a:p>
            <a:pPr algn="ctr" rtl="0"/>
            <a:r>
              <a:rPr lang="en-US" dirty="0" smtClean="0"/>
              <a:t> </a:t>
            </a:r>
            <a:r>
              <a:rPr lang="en-US" dirty="0" smtClean="0"/>
              <a:t>The prevalence of the 2</a:t>
            </a:r>
            <a:r>
              <a:rPr lang="en-US" baseline="30000" dirty="0" smtClean="0"/>
              <a:t>nd</a:t>
            </a:r>
            <a:r>
              <a:rPr lang="en-US" dirty="0" smtClean="0"/>
              <a:t> distal canal in </a:t>
            </a:r>
            <a:r>
              <a:rPr lang="en-US" dirty="0" err="1" smtClean="0"/>
              <a:t>mand</a:t>
            </a:r>
            <a:r>
              <a:rPr lang="en-US" dirty="0" smtClean="0"/>
              <a:t> 1</a:t>
            </a:r>
            <a:r>
              <a:rPr lang="en-US" baseline="30000" dirty="0" smtClean="0"/>
              <a:t>st</a:t>
            </a:r>
            <a:r>
              <a:rPr lang="en-US" dirty="0" smtClean="0"/>
              <a:t> molars necessitates a rectangular outline.</a:t>
            </a:r>
            <a:br>
              <a:rPr lang="en-US" dirty="0" smtClean="0"/>
            </a:br>
            <a:r>
              <a:rPr lang="en-US" dirty="0" smtClean="0"/>
              <a:t>*care should be taken to remove the roof of the pulp chamber </a:t>
            </a:r>
            <a:r>
              <a:rPr lang="en-US" dirty="0" smtClean="0"/>
              <a:t>completely </a:t>
            </a:r>
            <a:r>
              <a:rPr lang="en-US" dirty="0" smtClean="0"/>
              <a:t>without causing damage to the floor of the pulp chamber</a:t>
            </a:r>
            <a:endParaRPr lang="ar-IQ"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296680"/>
          </a:xfrm>
        </p:spPr>
        <p:txBody>
          <a:bodyPr>
            <a:normAutofit fontScale="90000"/>
          </a:bodyPr>
          <a:lstStyle/>
          <a:p>
            <a:r>
              <a:rPr lang="en-US" dirty="0" smtClean="0"/>
              <a:t/>
            </a:r>
            <a:br>
              <a:rPr lang="en-US" dirty="0" smtClean="0"/>
            </a:br>
            <a:r>
              <a:rPr lang="en-US" dirty="0" smtClean="0"/>
              <a:t>* the depth of 9mm is the usual position of the floor of the pulp chamber working form inside toward outside</a:t>
            </a:r>
            <a:r>
              <a:rPr lang="en-US" dirty="0" smtClean="0"/>
              <a:t>.</a:t>
            </a:r>
            <a:br>
              <a:rPr lang="en-US" dirty="0" smtClean="0"/>
            </a:br>
            <a:r>
              <a:rPr lang="en-US" dirty="0" smtClean="0"/>
              <a:t>*</a:t>
            </a:r>
            <a:r>
              <a:rPr lang="en-US" dirty="0" smtClean="0"/>
              <a:t>final finish and funneling of cavity walls are </a:t>
            </a:r>
            <a:r>
              <a:rPr lang="en-US" dirty="0" err="1" smtClean="0"/>
              <a:t>compeleted</a:t>
            </a:r>
            <a:r>
              <a:rPr lang="en-US" dirty="0" smtClean="0"/>
              <a:t> with U shape fissure bur.</a:t>
            </a:r>
            <a:endParaRPr lang="ar-IQ"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2876" y="71414"/>
            <a:ext cx="8643966" cy="5500726"/>
          </a:xfrm>
        </p:spPr>
        <p:txBody>
          <a:bodyPr>
            <a:normAutofit fontScale="90000"/>
          </a:bodyPr>
          <a:lstStyle/>
          <a:p>
            <a:pPr algn="ctr"/>
            <a:r>
              <a:rPr lang="en-US" dirty="0" smtClean="0"/>
              <a:t>because if such instruments used this will lead to either perforation or ledge formation. This critical situation curvature could be avoided through limiting the apical preparation to flexible sizes up to 25 and the use of</a:t>
            </a:r>
            <a:endParaRPr lang="ar-IQ"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00042"/>
            <a:ext cx="8229600" cy="5429288"/>
          </a:xfrm>
        </p:spPr>
        <p:txBody>
          <a:bodyPr>
            <a:normAutofit/>
          </a:bodyPr>
          <a:lstStyle/>
          <a:p>
            <a:r>
              <a:rPr lang="en-US" dirty="0" smtClean="0"/>
              <a:t>*the walls of the access cavity should diverge towards the </a:t>
            </a:r>
            <a:r>
              <a:rPr lang="en-US" dirty="0" err="1" smtClean="0"/>
              <a:t>occlusal</a:t>
            </a:r>
            <a:r>
              <a:rPr lang="en-US" dirty="0" smtClean="0"/>
              <a:t> to resist </a:t>
            </a:r>
            <a:r>
              <a:rPr lang="en-US" dirty="0" err="1" smtClean="0"/>
              <a:t>masticatory</a:t>
            </a:r>
            <a:r>
              <a:rPr lang="en-US" dirty="0" smtClean="0"/>
              <a:t> forces and prevent </a:t>
            </a:r>
            <a:r>
              <a:rPr lang="en-US" dirty="0" err="1" smtClean="0"/>
              <a:t>dislogement</a:t>
            </a:r>
            <a:r>
              <a:rPr lang="en-US" dirty="0" smtClean="0"/>
              <a:t> of the T.F.</a:t>
            </a:r>
            <a:br>
              <a:rPr lang="en-US" dirty="0" smtClean="0"/>
            </a:br>
            <a:r>
              <a:rPr lang="en-US" dirty="0" smtClean="0"/>
              <a:t>* access cavity may require enlargement &amp;/or modification.</a:t>
            </a:r>
            <a:endParaRPr lang="ar-IQ"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1785918" y="214290"/>
            <a:ext cx="4929222" cy="6332191"/>
          </a:xfrm>
          <a:prstGeom prst="rect">
            <a:avLst/>
          </a:prstGeom>
          <a:noFill/>
          <a:ln w="9525">
            <a:noFill/>
            <a:miter lim="800000"/>
            <a:headEnd/>
            <a:tailEnd/>
          </a:ln>
          <a:effec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b="61849"/>
          <a:stretch>
            <a:fillRect/>
          </a:stretch>
        </p:blipFill>
        <p:spPr bwMode="auto">
          <a:xfrm>
            <a:off x="687473" y="642918"/>
            <a:ext cx="7956493" cy="4357718"/>
          </a:xfrm>
          <a:prstGeom prst="rect">
            <a:avLst/>
          </a:prstGeom>
          <a:noFill/>
          <a:ln w="9525">
            <a:noFill/>
            <a:miter lim="800000"/>
            <a:headEnd/>
            <a:tailEnd/>
          </a:ln>
          <a:effec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857224" y="285728"/>
            <a:ext cx="7391400" cy="28194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2786050" y="3429000"/>
            <a:ext cx="3648075" cy="3181350"/>
          </a:xfrm>
          <a:prstGeom prst="rect">
            <a:avLst/>
          </a:prstGeom>
          <a:noFill/>
          <a:ln w="9525">
            <a:noFill/>
            <a:miter lim="800000"/>
            <a:headEnd/>
            <a:tailEnd/>
          </a:ln>
          <a:effec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2582036"/>
          </a:xfrm>
        </p:spPr>
        <p:txBody>
          <a:bodyPr>
            <a:normAutofit/>
          </a:bodyPr>
          <a:lstStyle/>
          <a:p>
            <a:pPr algn="ctr"/>
            <a:r>
              <a:rPr lang="en-US" b="1" dirty="0" err="1" smtClean="0"/>
              <a:t>Mandibular</a:t>
            </a:r>
            <a:r>
              <a:rPr lang="en-US" b="1" dirty="0" smtClean="0"/>
              <a:t> Molar Teeth</a:t>
            </a:r>
            <a:br>
              <a:rPr lang="en-US" b="1" dirty="0" smtClean="0"/>
            </a:br>
            <a:r>
              <a:rPr lang="en-US" b="1" dirty="0" smtClean="0"/>
              <a:t>Error in cavity Preparation</a:t>
            </a:r>
            <a:endParaRPr lang="ar-IQ" b="1"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214290"/>
            <a:ext cx="8786874" cy="6429420"/>
          </a:xfrm>
        </p:spPr>
        <p:txBody>
          <a:bodyPr>
            <a:noAutofit/>
          </a:bodyPr>
          <a:lstStyle/>
          <a:p>
            <a:pPr rtl="0"/>
            <a:r>
              <a:rPr lang="en-US" sz="3600" dirty="0" smtClean="0">
                <a:solidFill>
                  <a:srgbClr val="FF0000"/>
                </a:solidFill>
              </a:rPr>
              <a:t>A.OVEREXTENDED</a:t>
            </a:r>
            <a:r>
              <a:rPr lang="en-US" sz="3600" dirty="0" smtClean="0">
                <a:solidFill>
                  <a:srgbClr val="FF0000"/>
                </a:solidFill>
              </a:rPr>
              <a:t>: preparation undermining</a:t>
            </a:r>
            <a:br>
              <a:rPr lang="en-US" sz="3600" dirty="0" smtClean="0">
                <a:solidFill>
                  <a:srgbClr val="FF0000"/>
                </a:solidFill>
              </a:rPr>
            </a:br>
            <a:r>
              <a:rPr lang="en-US" sz="3600" dirty="0" smtClean="0">
                <a:solidFill>
                  <a:srgbClr val="FF0000"/>
                </a:solidFill>
              </a:rPr>
              <a:t>enamel walls. The crown is badly gouged owing to failure to observe pulp recession in the radiograph.</a:t>
            </a:r>
            <a:r>
              <a:rPr lang="en-US" sz="3600" dirty="0" smtClean="0"/>
              <a:t/>
            </a:r>
            <a:br>
              <a:rPr lang="en-US" sz="3600" dirty="0" smtClean="0"/>
            </a:br>
            <a:r>
              <a:rPr lang="en-US" sz="3600" dirty="0" smtClean="0"/>
              <a:t/>
            </a:r>
            <a:br>
              <a:rPr lang="en-US" sz="3600" dirty="0" smtClean="0"/>
            </a:br>
            <a:r>
              <a:rPr lang="en-US" sz="3600" dirty="0" smtClean="0"/>
              <a:t>B.PERFORATION </a:t>
            </a:r>
            <a:r>
              <a:rPr lang="en-US" sz="3600" dirty="0" smtClean="0"/>
              <a:t>:into </a:t>
            </a:r>
            <a:r>
              <a:rPr lang="en-US" sz="3600" dirty="0" err="1" smtClean="0"/>
              <a:t>furca</a:t>
            </a:r>
            <a:r>
              <a:rPr lang="en-US" sz="3600" dirty="0" smtClean="0"/>
              <a:t> caused by using a</a:t>
            </a:r>
            <a:br>
              <a:rPr lang="en-US" sz="3600" dirty="0" smtClean="0"/>
            </a:br>
            <a:r>
              <a:rPr lang="en-US" sz="3600" dirty="0" smtClean="0"/>
              <a:t>longer bur and failing to realize that the narrow</a:t>
            </a:r>
            <a:br>
              <a:rPr lang="en-US" sz="3600" dirty="0" smtClean="0"/>
            </a:br>
            <a:r>
              <a:rPr lang="en-US" sz="3600" dirty="0" smtClean="0"/>
              <a:t>pulp chamber had been passed. The bur should be measured against the radiograph and the depth to the </a:t>
            </a:r>
            <a:r>
              <a:rPr lang="en-US" sz="3600" dirty="0" err="1" smtClean="0"/>
              <a:t>pulpal</a:t>
            </a:r>
            <a:r>
              <a:rPr lang="en-US" sz="3600" dirty="0" smtClean="0"/>
              <a:t> floor marked on the shaft with </a:t>
            </a:r>
            <a:r>
              <a:rPr lang="en-US" sz="3600" dirty="0" err="1" smtClean="0"/>
              <a:t>Dycal</a:t>
            </a:r>
            <a:r>
              <a:rPr lang="en-US" sz="3600" dirty="0" smtClean="0"/>
              <a:t>.</a:t>
            </a:r>
            <a:endParaRPr lang="ar-IQ" sz="3600"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57166"/>
            <a:ext cx="8472518" cy="6143668"/>
          </a:xfrm>
        </p:spPr>
        <p:txBody>
          <a:bodyPr>
            <a:noAutofit/>
          </a:bodyPr>
          <a:lstStyle/>
          <a:p>
            <a:pPr rtl="0"/>
            <a:r>
              <a:rPr lang="en-US" sz="4000" dirty="0" smtClean="0">
                <a:solidFill>
                  <a:srgbClr val="FF0000"/>
                </a:solidFill>
              </a:rPr>
              <a:t>C.PERFORATION</a:t>
            </a:r>
            <a:r>
              <a:rPr lang="en-US" sz="4000" dirty="0" smtClean="0">
                <a:solidFill>
                  <a:srgbClr val="FF0000"/>
                </a:solidFill>
              </a:rPr>
              <a:t>: at the </a:t>
            </a:r>
            <a:r>
              <a:rPr lang="en-US" sz="4000" dirty="0" err="1" smtClean="0">
                <a:solidFill>
                  <a:srgbClr val="FF0000"/>
                </a:solidFill>
              </a:rPr>
              <a:t>mesial</a:t>
            </a:r>
            <a:r>
              <a:rPr lang="en-US" sz="4000" dirty="0" smtClean="0">
                <a:solidFill>
                  <a:srgbClr val="FF0000"/>
                </a:solidFill>
              </a:rPr>
              <a:t>-cervical caused by failure to orient the bur with the long axis of the molar severely </a:t>
            </a:r>
            <a:r>
              <a:rPr lang="en-US" sz="4000" b="1" dirty="0" smtClean="0">
                <a:solidFill>
                  <a:srgbClr val="FF0000"/>
                </a:solidFill>
              </a:rPr>
              <a:t>tipped to the </a:t>
            </a:r>
            <a:r>
              <a:rPr lang="en-US" sz="4000" b="1" dirty="0" err="1" smtClean="0">
                <a:solidFill>
                  <a:srgbClr val="FF0000"/>
                </a:solidFill>
              </a:rPr>
              <a:t>mesial</a:t>
            </a:r>
            <a:r>
              <a:rPr lang="en-US" sz="4000" b="1" dirty="0" smtClean="0">
                <a:solidFill>
                  <a:srgbClr val="FF0000"/>
                </a:solidFill>
              </a:rPr>
              <a:t>.</a:t>
            </a:r>
            <a:r>
              <a:rPr lang="en-US" sz="4000" b="1" dirty="0" smtClean="0"/>
              <a:t/>
            </a:r>
            <a:br>
              <a:rPr lang="en-US" sz="4000" b="1" dirty="0" smtClean="0"/>
            </a:br>
            <a:r>
              <a:rPr lang="en-US" sz="4000" b="1" dirty="0" smtClean="0"/>
              <a:t/>
            </a:r>
            <a:br>
              <a:rPr lang="en-US" sz="4000" b="1" dirty="0" smtClean="0"/>
            </a:br>
            <a:r>
              <a:rPr lang="en-US" sz="4000" b="1" dirty="0" smtClean="0"/>
              <a:t>D.</a:t>
            </a:r>
            <a:r>
              <a:rPr lang="en-US" sz="4000" dirty="0" smtClean="0"/>
              <a:t>DISORIENTED</a:t>
            </a:r>
            <a:r>
              <a:rPr lang="en-US" sz="4000" dirty="0" smtClean="0"/>
              <a:t>: </a:t>
            </a:r>
            <a:r>
              <a:rPr lang="en-US" sz="4000" dirty="0" err="1" smtClean="0"/>
              <a:t>occlusal</a:t>
            </a:r>
            <a:r>
              <a:rPr lang="en-US" sz="4000" dirty="0" smtClean="0"/>
              <a:t> outline form exposing only the </a:t>
            </a:r>
            <a:r>
              <a:rPr lang="en-US" sz="4000" dirty="0" err="1" smtClean="0"/>
              <a:t>mesiobuccal</a:t>
            </a:r>
            <a:r>
              <a:rPr lang="en-US" sz="4000" dirty="0" smtClean="0"/>
              <a:t> canal. A faulty cavity has been prepared in full crown, which was placed to “straighten up” a </a:t>
            </a:r>
            <a:r>
              <a:rPr lang="en-US" sz="4000" dirty="0" err="1" smtClean="0"/>
              <a:t>lingually</a:t>
            </a:r>
            <a:r>
              <a:rPr lang="en-US" sz="4000" dirty="0" smtClean="0"/>
              <a:t> tipped molar .</a:t>
            </a:r>
            <a:endParaRPr lang="ar-IQ" sz="4000"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1406" y="285728"/>
            <a:ext cx="8929718" cy="6215106"/>
          </a:xfrm>
        </p:spPr>
        <p:txBody>
          <a:bodyPr>
            <a:normAutofit fontScale="90000"/>
          </a:bodyPr>
          <a:lstStyle/>
          <a:p>
            <a:pPr rtl="0"/>
            <a:r>
              <a:rPr lang="en-US" dirty="0" smtClean="0">
                <a:solidFill>
                  <a:srgbClr val="FF0000"/>
                </a:solidFill>
              </a:rPr>
              <a:t>E.FAILURE</a:t>
            </a:r>
            <a:r>
              <a:rPr lang="en-US" dirty="0" smtClean="0">
                <a:solidFill>
                  <a:srgbClr val="FF0000"/>
                </a:solidFill>
              </a:rPr>
              <a:t>: to find a </a:t>
            </a:r>
            <a:r>
              <a:rPr lang="en-US" b="1" dirty="0" smtClean="0">
                <a:solidFill>
                  <a:srgbClr val="FF0000"/>
                </a:solidFill>
              </a:rPr>
              <a:t>second distal canal owing to </a:t>
            </a:r>
            <a:r>
              <a:rPr lang="en-US" dirty="0" smtClean="0">
                <a:solidFill>
                  <a:srgbClr val="FF0000"/>
                </a:solidFill>
              </a:rPr>
              <a:t>lack of exploration for a fourth canal.</a:t>
            </a:r>
            <a:r>
              <a:rPr lang="en-US" dirty="0" smtClean="0"/>
              <a:t/>
            </a:r>
            <a:br>
              <a:rPr lang="en-US" dirty="0" smtClean="0"/>
            </a:br>
            <a:r>
              <a:rPr lang="en-US" dirty="0" smtClean="0"/>
              <a:t>F.LEDGE </a:t>
            </a:r>
            <a:r>
              <a:rPr lang="en-US" dirty="0" smtClean="0"/>
              <a:t>FORMATION: caused by faulty exploration and using too large of an instrument.</a:t>
            </a:r>
            <a:br>
              <a:rPr lang="en-US" dirty="0" smtClean="0"/>
            </a:br>
            <a:r>
              <a:rPr lang="en-US" dirty="0" smtClean="0"/>
              <a:t>G.</a:t>
            </a:r>
            <a:r>
              <a:rPr lang="en-US" dirty="0" smtClean="0">
                <a:solidFill>
                  <a:srgbClr val="FF0000"/>
                </a:solidFill>
              </a:rPr>
              <a:t>PERFORATION</a:t>
            </a:r>
            <a:r>
              <a:rPr lang="en-US" dirty="0" smtClean="0">
                <a:solidFill>
                  <a:srgbClr val="FF0000"/>
                </a:solidFill>
              </a:rPr>
              <a:t>: of the curved distal root caused by using a large straight instrument in a severely curved canal.</a:t>
            </a:r>
            <a:endParaRPr lang="ar-IQ" dirty="0">
              <a:solidFill>
                <a:srgbClr val="FF0000"/>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357422" y="238149"/>
            <a:ext cx="4650254" cy="6334123"/>
          </a:xfrm>
          <a:prstGeom prst="rect">
            <a:avLst/>
          </a:prstGeom>
          <a:noFill/>
          <a:ln w="9525">
            <a:noFill/>
            <a:miter lim="800000"/>
            <a:headEnd/>
            <a:tailEnd/>
          </a:ln>
          <a:effec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357166"/>
            <a:ext cx="8715436" cy="6143668"/>
          </a:xfrm>
        </p:spPr>
        <p:txBody>
          <a:bodyPr>
            <a:normAutofit fontScale="90000"/>
          </a:bodyPr>
          <a:lstStyle/>
          <a:p>
            <a:pPr algn="ctr" rtl="0"/>
            <a:r>
              <a:rPr lang="en-US" b="1" u="sng" dirty="0" smtClean="0"/>
              <a:t>Access opening difficulties.</a:t>
            </a:r>
            <a:r>
              <a:rPr lang="en-US" dirty="0" smtClean="0"/>
              <a:t/>
            </a:r>
            <a:br>
              <a:rPr lang="en-US" dirty="0" smtClean="0"/>
            </a:br>
            <a:r>
              <a:rPr lang="en-US" dirty="0" smtClean="0">
                <a:solidFill>
                  <a:srgbClr val="C00000"/>
                </a:solidFill>
              </a:rPr>
              <a:t>Calcified canal</a:t>
            </a:r>
            <a:r>
              <a:rPr lang="en-US" dirty="0" smtClean="0"/>
              <a:t/>
            </a:r>
            <a:br>
              <a:rPr lang="en-US" dirty="0" smtClean="0"/>
            </a:br>
            <a:r>
              <a:rPr lang="en-US" dirty="0" smtClean="0">
                <a:solidFill>
                  <a:schemeClr val="accent1">
                    <a:lumMod val="75000"/>
                  </a:schemeClr>
                </a:solidFill>
              </a:rPr>
              <a:t>Hard to find pulp chamber: (receded pulp, stop drilling and taking x-ray to prevent perforation, weakening tooth structure)</a:t>
            </a:r>
            <a:r>
              <a:rPr lang="en-US" dirty="0" smtClean="0"/>
              <a:t/>
            </a:r>
            <a:br>
              <a:rPr lang="en-US" dirty="0" smtClean="0"/>
            </a:br>
            <a:r>
              <a:rPr lang="en-US" dirty="0" smtClean="0">
                <a:solidFill>
                  <a:srgbClr val="FF0000"/>
                </a:solidFill>
              </a:rPr>
              <a:t>Long axis of the tooth should be known to prevent perforation at the neck of the crown.</a:t>
            </a:r>
            <a:endParaRPr lang="ar-IQ"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14356"/>
            <a:ext cx="8229600" cy="5368118"/>
          </a:xfrm>
        </p:spPr>
        <p:txBody>
          <a:bodyPr>
            <a:normAutofit fontScale="90000"/>
          </a:bodyPr>
          <a:lstStyle/>
          <a:p>
            <a:pPr algn="ctr" rtl="0"/>
            <a:r>
              <a:rPr lang="en-US" dirty="0" err="1" smtClean="0"/>
              <a:t>precurved</a:t>
            </a:r>
            <a:r>
              <a:rPr lang="en-US" dirty="0" smtClean="0"/>
              <a:t> instruments in case of using stainless steel instruments or we can use </a:t>
            </a:r>
            <a:r>
              <a:rPr lang="en-US" dirty="0" err="1" smtClean="0"/>
              <a:t>NiTi</a:t>
            </a:r>
            <a:r>
              <a:rPr lang="en-US" dirty="0" smtClean="0"/>
              <a:t> flex files also we have K-flex files. In addition to those 2 points, we should do thorough irrigation (very important). </a:t>
            </a:r>
            <a:endParaRPr lang="ar-IQ"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368118"/>
          </a:xfrm>
        </p:spPr>
        <p:txBody>
          <a:bodyPr>
            <a:normAutofit fontScale="90000"/>
          </a:bodyPr>
          <a:lstStyle/>
          <a:p>
            <a:pPr lvl="0"/>
            <a:r>
              <a:rPr lang="en-US" dirty="0" smtClean="0"/>
              <a:t>Entrance in molar teeth: Should be limited to the </a:t>
            </a:r>
            <a:r>
              <a:rPr lang="en-US" dirty="0" err="1" smtClean="0"/>
              <a:t>mesial</a:t>
            </a:r>
            <a:r>
              <a:rPr lang="en-US" dirty="0" smtClean="0"/>
              <a:t> half of the </a:t>
            </a:r>
            <a:r>
              <a:rPr lang="en-US" dirty="0" err="1" smtClean="0"/>
              <a:t>occlusal</a:t>
            </a:r>
            <a:r>
              <a:rPr lang="en-US" dirty="0" smtClean="0"/>
              <a:t> surface since pulp chamber located there, most of pulp chamber occupy </a:t>
            </a:r>
            <a:r>
              <a:rPr lang="en-US" dirty="0" err="1" smtClean="0"/>
              <a:t>mesial</a:t>
            </a:r>
            <a:r>
              <a:rPr lang="en-US" dirty="0" smtClean="0"/>
              <a:t> half of the crown, so there is no need to go so far distally→ sacrificing tooth structure.</a:t>
            </a:r>
            <a:endParaRPr lang="ar-IQ"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225242"/>
          </a:xfrm>
        </p:spPr>
        <p:txBody>
          <a:bodyPr>
            <a:normAutofit fontScale="90000"/>
          </a:bodyPr>
          <a:lstStyle/>
          <a:p>
            <a:pPr lvl="0" rtl="0"/>
            <a:r>
              <a:rPr lang="en-US" dirty="0" smtClean="0">
                <a:solidFill>
                  <a:srgbClr val="FF0000"/>
                </a:solidFill>
              </a:rPr>
              <a:t>Roof of the pulp chamber: should be removed completely to locate canal orifice and get direct access to canal instrumentation.</a:t>
            </a:r>
            <a:r>
              <a:rPr lang="en-US" dirty="0" smtClean="0"/>
              <a:t/>
            </a:r>
            <a:br>
              <a:rPr lang="en-US" dirty="0" smtClean="0"/>
            </a:br>
            <a:r>
              <a:rPr lang="en-US" dirty="0" smtClean="0"/>
              <a:t>Floor of the pulp chamber: Should be left untouched, its very important anatomical landmarks.</a:t>
            </a:r>
            <a:endParaRPr lang="en-US"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704088"/>
            <a:ext cx="8715436" cy="5796746"/>
          </a:xfrm>
        </p:spPr>
        <p:txBody>
          <a:bodyPr>
            <a:normAutofit/>
          </a:bodyPr>
          <a:lstStyle/>
          <a:p>
            <a:pPr lvl="0" rtl="0"/>
            <a:r>
              <a:rPr lang="en-US" dirty="0" smtClean="0"/>
              <a:t>Narrow and conservative access opening: results of:</a:t>
            </a:r>
            <a:br>
              <a:rPr lang="en-US" dirty="0" smtClean="0"/>
            </a:br>
            <a:r>
              <a:rPr lang="en-US" dirty="0" smtClean="0"/>
              <a:t>Root canal debridement and </a:t>
            </a:r>
            <a:r>
              <a:rPr lang="en-US" dirty="0" err="1" smtClean="0"/>
              <a:t>obturation</a:t>
            </a:r>
            <a:r>
              <a:rPr lang="en-US" dirty="0" smtClean="0"/>
              <a:t> not sufficient.</a:t>
            </a:r>
            <a:br>
              <a:rPr lang="en-US" dirty="0" smtClean="0"/>
            </a:br>
            <a:endParaRPr lang="ar-IQ"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4582300"/>
          </a:xfrm>
        </p:spPr>
        <p:txBody>
          <a:bodyPr>
            <a:normAutofit fontScale="90000"/>
          </a:bodyPr>
          <a:lstStyle/>
          <a:p>
            <a:r>
              <a:rPr lang="en-US" dirty="0" smtClean="0"/>
              <a:t>Bending of instruments.</a:t>
            </a:r>
            <a:br>
              <a:rPr lang="en-US" dirty="0" smtClean="0"/>
            </a:br>
            <a:r>
              <a:rPr lang="en-US" dirty="0" smtClean="0"/>
              <a:t>Missed canal.</a:t>
            </a:r>
            <a:br>
              <a:rPr lang="en-US" dirty="0" smtClean="0"/>
            </a:br>
            <a:r>
              <a:rPr lang="en-US" dirty="0" smtClean="0"/>
              <a:t>Discoloration because of remnant of pulp chamber roof (pulp horn remains).</a:t>
            </a:r>
            <a:br>
              <a:rPr lang="en-US" dirty="0" smtClean="0"/>
            </a:br>
            <a:endParaRPr lang="ar-IQ"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510994"/>
          </a:xfrm>
        </p:spPr>
        <p:txBody>
          <a:bodyPr>
            <a:normAutofit fontScale="90000"/>
          </a:bodyPr>
          <a:lstStyle/>
          <a:p>
            <a:pPr lvl="0" rtl="0"/>
            <a:r>
              <a:rPr lang="en-US" dirty="0" smtClean="0"/>
              <a:t>Establishment of a sound reference point: any where tooth structure or unsupported cusp should be eliminated because if not; fracture of cusp might happen during subsequent visit and at that time the reference point is lost and the working length established is lost.</a:t>
            </a:r>
            <a:endParaRPr lang="en-US"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582432"/>
          </a:xfrm>
        </p:spPr>
        <p:txBody>
          <a:bodyPr>
            <a:normAutofit fontScale="90000"/>
          </a:bodyPr>
          <a:lstStyle/>
          <a:p>
            <a:pPr lvl="0"/>
            <a:r>
              <a:rPr lang="en-US" dirty="0" smtClean="0"/>
              <a:t>Once you enter the pulp camber with bur before complete access opening the roof of the pulp chamber must be removed completely in order to be able to see well because the bleeding makes the vision to be difficult so we do so to stop the bleeding.</a:t>
            </a:r>
            <a:endParaRPr lang="ar-IQ"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796746"/>
          </a:xfrm>
        </p:spPr>
        <p:txBody>
          <a:bodyPr>
            <a:normAutofit fontScale="90000"/>
          </a:bodyPr>
          <a:lstStyle/>
          <a:p>
            <a:pPr lvl="0" rtl="0"/>
            <a:r>
              <a:rPr lang="en-US" b="1" dirty="0" smtClean="0"/>
              <a:t>Shallow access opening</a:t>
            </a:r>
            <a:r>
              <a:rPr lang="en-US" dirty="0" smtClean="0"/>
              <a:t> and instrumentation through the pulp chamber or pulp horn, </a:t>
            </a:r>
            <a:r>
              <a:rPr lang="en-US" b="1" dirty="0" smtClean="0"/>
              <a:t>to know that it is not canal</a:t>
            </a:r>
            <a:r>
              <a:rPr lang="en-US" dirty="0" smtClean="0"/>
              <a:t>:</a:t>
            </a:r>
            <a:br>
              <a:rPr lang="en-US" dirty="0" smtClean="0"/>
            </a:br>
            <a:r>
              <a:rPr lang="en-US" dirty="0" smtClean="0"/>
              <a:t>Sever bleeding cannot be arrested.</a:t>
            </a:r>
            <a:br>
              <a:rPr lang="en-US" dirty="0" smtClean="0"/>
            </a:br>
            <a:r>
              <a:rPr lang="en-US" dirty="0" smtClean="0"/>
              <a:t>Color of dentine: floor-dark bluish, roof-white.</a:t>
            </a:r>
            <a:br>
              <a:rPr lang="en-US" dirty="0" smtClean="0"/>
            </a:br>
            <a:endParaRPr lang="ar-IQ"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4225110"/>
          </a:xfrm>
        </p:spPr>
        <p:txBody>
          <a:bodyPr>
            <a:normAutofit fontScale="90000"/>
          </a:bodyPr>
          <a:lstStyle/>
          <a:p>
            <a:r>
              <a:rPr lang="en-US" dirty="0" smtClean="0"/>
              <a:t>Anatomical land marks of the floor of pulp chamber, convex, grooves connecting canal orifices together.</a:t>
            </a:r>
            <a:br>
              <a:rPr lang="en-US" dirty="0" smtClean="0"/>
            </a:br>
            <a:r>
              <a:rPr lang="en-US" dirty="0" smtClean="0"/>
              <a:t>Distinguish level of floor and roof through the radiograph.</a:t>
            </a:r>
            <a:endParaRPr lang="ar-IQ"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010928"/>
          </a:xfrm>
        </p:spPr>
        <p:txBody>
          <a:bodyPr>
            <a:normAutofit fontScale="90000"/>
          </a:bodyPr>
          <a:lstStyle/>
          <a:p>
            <a:pPr lvl="0" rtl="0"/>
            <a:r>
              <a:rPr lang="en-US" dirty="0" err="1" smtClean="0">
                <a:solidFill>
                  <a:srgbClr val="FF0000"/>
                </a:solidFill>
              </a:rPr>
              <a:t>Obturation</a:t>
            </a:r>
            <a:r>
              <a:rPr lang="en-US" dirty="0" smtClean="0">
                <a:solidFill>
                  <a:srgbClr val="FF0000"/>
                </a:solidFill>
              </a:rPr>
              <a:t> phase: </a:t>
            </a:r>
            <a:r>
              <a:rPr lang="en-US" dirty="0" smtClean="0"/>
              <a:t>the root canal system is filled with inert root canal material from </a:t>
            </a:r>
            <a:r>
              <a:rPr lang="en-US" dirty="0" err="1" smtClean="0"/>
              <a:t>dentinocemental</a:t>
            </a:r>
            <a:r>
              <a:rPr lang="en-US" dirty="0" smtClean="0"/>
              <a:t> junction to the canal orifice to provide hermetic seal.</a:t>
            </a:r>
            <a:br>
              <a:rPr lang="en-US" dirty="0" smtClean="0"/>
            </a:br>
            <a:endParaRPr lang="en-US"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4367986"/>
          </a:xfrm>
        </p:spPr>
        <p:txBody>
          <a:bodyPr>
            <a:normAutofit/>
          </a:bodyPr>
          <a:lstStyle/>
          <a:p>
            <a:r>
              <a:rPr lang="en-US" dirty="0" smtClean="0"/>
              <a:t>So these phases communicate with each other, each </a:t>
            </a:r>
            <a:r>
              <a:rPr lang="en-US" dirty="0" err="1" smtClean="0"/>
              <a:t>phasesupport</a:t>
            </a:r>
            <a:r>
              <a:rPr lang="en-US" dirty="0" smtClean="0"/>
              <a:t> the other and any defect will lead to defect in root canal treatment.</a:t>
            </a:r>
            <a:endParaRPr lang="ar-IQ"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4082234"/>
          </a:xfrm>
        </p:spPr>
        <p:txBody>
          <a:bodyPr>
            <a:normAutofit fontScale="90000"/>
          </a:bodyPr>
          <a:lstStyle/>
          <a:p>
            <a:r>
              <a:rPr lang="en-US" dirty="0" smtClean="0"/>
              <a:t>The long axis of crown not with the long axis of root so the direction of the access opening slightly </a:t>
            </a:r>
            <a:r>
              <a:rPr lang="en-US" b="1" dirty="0" smtClean="0"/>
              <a:t>distally</a:t>
            </a:r>
            <a:r>
              <a:rPr lang="en-US" dirty="0" smtClean="0"/>
              <a:t> to reach the pulp chamber.</a:t>
            </a:r>
            <a:br>
              <a:rPr lang="en-US" dirty="0" smtClean="0"/>
            </a:br>
            <a:endParaRPr lang="ar-IQ"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p:nvPr/>
        </p:nvPicPr>
        <p:blipFill>
          <a:blip r:embed="rId2" cstate="print"/>
          <a:srcRect/>
          <a:stretch>
            <a:fillRect/>
          </a:stretch>
        </p:blipFill>
        <p:spPr bwMode="auto">
          <a:xfrm>
            <a:off x="1935605" y="500042"/>
            <a:ext cx="5708229" cy="5374095"/>
          </a:xfrm>
          <a:prstGeom prst="rect">
            <a:avLst/>
          </a:prstGeom>
          <a:noFill/>
          <a:ln w="9525">
            <a:noFill/>
            <a:miter lim="800000"/>
            <a:headEnd/>
            <a:tailEnd/>
          </a:ln>
        </p:spPr>
      </p:pic>
      <p:sp>
        <p:nvSpPr>
          <p:cNvPr id="5" name="مربع نص 4"/>
          <p:cNvSpPr txBox="1"/>
          <p:nvPr/>
        </p:nvSpPr>
        <p:spPr>
          <a:xfrm>
            <a:off x="428596" y="1142984"/>
            <a:ext cx="1357322" cy="2585323"/>
          </a:xfrm>
          <a:prstGeom prst="rect">
            <a:avLst/>
          </a:prstGeom>
          <a:noFill/>
        </p:spPr>
        <p:txBody>
          <a:bodyPr wrap="square" rtlCol="1">
            <a:spAutoFit/>
          </a:bodyPr>
          <a:lstStyle/>
          <a:p>
            <a:pPr algn="l" rtl="0"/>
            <a:r>
              <a:rPr lang="en-US" dirty="0" smtClean="0"/>
              <a:t>A curved canal is enlarged by alternate reaming and filing with copious irrigation</a:t>
            </a:r>
            <a:endParaRPr lang="ar-IQ" dirty="0"/>
          </a:p>
        </p:txBody>
      </p:sp>
      <p:sp>
        <p:nvSpPr>
          <p:cNvPr id="6" name="مربع نص 5"/>
          <p:cNvSpPr txBox="1"/>
          <p:nvPr/>
        </p:nvSpPr>
        <p:spPr>
          <a:xfrm>
            <a:off x="7572396" y="1928802"/>
            <a:ext cx="1000132" cy="369332"/>
          </a:xfrm>
          <a:prstGeom prst="rect">
            <a:avLst/>
          </a:prstGeom>
          <a:noFill/>
        </p:spPr>
        <p:txBody>
          <a:bodyPr wrap="square" rtlCol="1">
            <a:spAutoFit/>
          </a:bodyPr>
          <a:lstStyle/>
          <a:p>
            <a:pPr algn="l" rtl="0"/>
            <a:r>
              <a:rPr lang="en-US" dirty="0" smtClean="0"/>
              <a:t>young</a:t>
            </a:r>
            <a:endParaRPr lang="ar-IQ" dirty="0"/>
          </a:p>
        </p:txBody>
      </p:sp>
      <p:sp>
        <p:nvSpPr>
          <p:cNvPr id="7" name="مربع نص 6"/>
          <p:cNvSpPr txBox="1"/>
          <p:nvPr/>
        </p:nvSpPr>
        <p:spPr>
          <a:xfrm>
            <a:off x="7858148" y="4500570"/>
            <a:ext cx="785818" cy="369332"/>
          </a:xfrm>
          <a:prstGeom prst="rect">
            <a:avLst/>
          </a:prstGeom>
          <a:noFill/>
        </p:spPr>
        <p:txBody>
          <a:bodyPr wrap="square" rtlCol="1">
            <a:spAutoFit/>
          </a:bodyPr>
          <a:lstStyle/>
          <a:p>
            <a:pPr algn="l" rtl="0"/>
            <a:r>
              <a:rPr lang="en-US" dirty="0" smtClean="0"/>
              <a:t>old</a:t>
            </a:r>
            <a:endParaRPr lang="ar-IQ" dirty="0"/>
          </a:p>
        </p:txBody>
      </p:sp>
      <p:sp>
        <p:nvSpPr>
          <p:cNvPr id="8" name="شكل بيضاوي 7"/>
          <p:cNvSpPr/>
          <p:nvPr/>
        </p:nvSpPr>
        <p:spPr>
          <a:xfrm>
            <a:off x="4357686" y="3357562"/>
            <a:ext cx="642942" cy="642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49158"/>
          <a:stretch>
            <a:fillRect/>
          </a:stretch>
        </p:blipFill>
        <p:spPr bwMode="auto">
          <a:xfrm>
            <a:off x="855923" y="857232"/>
            <a:ext cx="6216407" cy="4933971"/>
          </a:xfrm>
          <a:prstGeom prst="rect">
            <a:avLst/>
          </a:prstGeom>
          <a:noFill/>
          <a:ln w="9525">
            <a:noFill/>
            <a:miter lim="800000"/>
            <a:headEnd/>
            <a:tailEnd/>
          </a:ln>
          <a:effectLst/>
        </p:spPr>
      </p:pic>
      <p:sp>
        <p:nvSpPr>
          <p:cNvPr id="5" name="مربع نص 4"/>
          <p:cNvSpPr txBox="1"/>
          <p:nvPr/>
        </p:nvSpPr>
        <p:spPr>
          <a:xfrm>
            <a:off x="2857488" y="428604"/>
            <a:ext cx="3071834" cy="400110"/>
          </a:xfrm>
          <a:prstGeom prst="rect">
            <a:avLst/>
          </a:prstGeom>
          <a:noFill/>
        </p:spPr>
        <p:txBody>
          <a:bodyPr wrap="square" rtlCol="1">
            <a:spAutoFit/>
          </a:bodyPr>
          <a:lstStyle/>
          <a:p>
            <a:pPr algn="l" rtl="0"/>
            <a:r>
              <a:rPr lang="en-US" sz="2000" b="1" dirty="0" smtClean="0"/>
              <a:t>Maxillary canine.</a:t>
            </a:r>
          </a:p>
        </p:txBody>
      </p:sp>
      <p:sp>
        <p:nvSpPr>
          <p:cNvPr id="10" name="مربع نص 9"/>
          <p:cNvSpPr txBox="1"/>
          <p:nvPr/>
        </p:nvSpPr>
        <p:spPr>
          <a:xfrm>
            <a:off x="71406" y="996719"/>
            <a:ext cx="1714512" cy="646331"/>
          </a:xfrm>
          <a:prstGeom prst="rect">
            <a:avLst/>
          </a:prstGeom>
          <a:noFill/>
        </p:spPr>
        <p:txBody>
          <a:bodyPr wrap="square" rtlCol="1">
            <a:spAutoFit/>
          </a:bodyPr>
          <a:lstStyle/>
          <a:p>
            <a:pPr algn="l" rtl="0"/>
            <a:r>
              <a:rPr lang="en-US" dirty="0" smtClean="0"/>
              <a:t>Apical-distal curvature</a:t>
            </a:r>
            <a:endParaRPr lang="ar-IQ"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20" y="428604"/>
            <a:ext cx="8572560" cy="5939622"/>
          </a:xfrm>
        </p:spPr>
        <p:txBody>
          <a:bodyPr>
            <a:normAutofit/>
          </a:bodyPr>
          <a:lstStyle/>
          <a:p>
            <a:pPr rtl="0"/>
            <a:r>
              <a:rPr lang="en-US" dirty="0" smtClean="0"/>
              <a:t>The longest tooth in the dental arch. Root slender from labial, bulky proximally.</a:t>
            </a:r>
            <a:br>
              <a:rPr lang="en-US" dirty="0" smtClean="0"/>
            </a:br>
            <a:r>
              <a:rPr lang="en-US" dirty="0" smtClean="0"/>
              <a:t>Canal shape: Huge ovoid pulp, wider </a:t>
            </a:r>
            <a:r>
              <a:rPr lang="en-US" dirty="0" err="1" smtClean="0"/>
              <a:t>labio-palatally</a:t>
            </a:r>
            <a:r>
              <a:rPr lang="en-US" dirty="0" smtClean="0"/>
              <a:t> than </a:t>
            </a:r>
            <a:r>
              <a:rPr lang="en-US" dirty="0" err="1" smtClean="0"/>
              <a:t>mesiodistally</a:t>
            </a:r>
            <a:r>
              <a:rPr lang="en-US" dirty="0" smtClean="0"/>
              <a:t> Mostly apical curvature in the root→</a:t>
            </a:r>
            <a:endParaRPr lang="ar-IQ"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85794"/>
            <a:ext cx="8229600" cy="3143272"/>
          </a:xfrm>
        </p:spPr>
        <p:txBody>
          <a:bodyPr>
            <a:normAutofit/>
          </a:bodyPr>
          <a:lstStyle/>
          <a:p>
            <a:pPr algn="ctr"/>
            <a:r>
              <a:rPr lang="en-US" b="1" dirty="0" smtClean="0"/>
              <a:t>Anatomical situation for the anterior teeth</a:t>
            </a:r>
            <a:r>
              <a:rPr lang="en-US" dirty="0" smtClean="0"/>
              <a:t/>
            </a:r>
            <a:br>
              <a:rPr lang="en-US" dirty="0" smtClean="0"/>
            </a:br>
            <a:endParaRPr lang="ar-IQ"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214290"/>
            <a:ext cx="8929718" cy="6215106"/>
          </a:xfrm>
        </p:spPr>
        <p:txBody>
          <a:bodyPr>
            <a:normAutofit fontScale="90000"/>
          </a:bodyPr>
          <a:lstStyle/>
          <a:p>
            <a:pPr rtl="0"/>
            <a:r>
              <a:rPr lang="en-US" dirty="0" smtClean="0"/>
              <a:t>follow the previously mentioned points to overcome apical curvature of lateral incisor. Pulp chamber: Gradually margining with the root canal. The canal is conical at the apical third and wider in the middle and coronal part.</a:t>
            </a:r>
            <a:br>
              <a:rPr lang="en-US" dirty="0" smtClean="0"/>
            </a:br>
            <a:r>
              <a:rPr lang="en-US" dirty="0" smtClean="0"/>
              <a:t>Average length 27 mm</a:t>
            </a:r>
            <a:endParaRPr lang="ar-IQ"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75526"/>
            <a:ext cx="8229600" cy="3867920"/>
          </a:xfrm>
        </p:spPr>
        <p:txBody>
          <a:bodyPr>
            <a:normAutofit/>
          </a:bodyPr>
          <a:lstStyle/>
          <a:p>
            <a:r>
              <a:rPr lang="en-US" dirty="0" smtClean="0"/>
              <a:t>Access opening shape is oval in the canine while in the lateral or central the shape is triangular</a:t>
            </a:r>
            <a:endParaRPr lang="ar-IQ"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p:nvPr/>
        </p:nvPicPr>
        <p:blipFill>
          <a:blip r:embed="rId2" cstate="print"/>
          <a:srcRect/>
          <a:stretch>
            <a:fillRect/>
          </a:stretch>
        </p:blipFill>
        <p:spPr bwMode="auto">
          <a:xfrm>
            <a:off x="857224" y="717698"/>
            <a:ext cx="6351171" cy="5422604"/>
          </a:xfrm>
          <a:prstGeom prst="rect">
            <a:avLst/>
          </a:prstGeom>
          <a:noFill/>
          <a:ln w="9525">
            <a:noFill/>
            <a:miter lim="800000"/>
            <a:headEnd/>
            <a:tailEnd/>
          </a:ln>
        </p:spPr>
      </p:pic>
      <p:sp>
        <p:nvSpPr>
          <p:cNvPr id="4" name="مستطيل 3"/>
          <p:cNvSpPr/>
          <p:nvPr/>
        </p:nvSpPr>
        <p:spPr>
          <a:xfrm>
            <a:off x="7072330" y="3166118"/>
            <a:ext cx="1714512" cy="1200329"/>
          </a:xfrm>
          <a:prstGeom prst="rect">
            <a:avLst/>
          </a:prstGeom>
        </p:spPr>
        <p:txBody>
          <a:bodyPr wrap="square">
            <a:spAutoFit/>
          </a:bodyPr>
          <a:lstStyle/>
          <a:p>
            <a:pPr lvl="0" indent="457200" algn="l" rtl="0" fontAlgn="base">
              <a:spcBef>
                <a:spcPct val="0"/>
              </a:spcBef>
              <a:spcAft>
                <a:spcPct val="0"/>
              </a:spcAft>
            </a:pPr>
            <a:r>
              <a:rPr lang="en-US" dirty="0" smtClean="0">
                <a:latin typeface="Calibri" pitchFamily="34" charset="0"/>
                <a:ea typeface="Calibri" pitchFamily="34" charset="0"/>
                <a:cs typeface="Arial" pitchFamily="34" charset="0"/>
              </a:rPr>
              <a:t>Access opening shape in the </a:t>
            </a:r>
            <a:r>
              <a:rPr lang="en-US" dirty="0" smtClean="0"/>
              <a:t>canine is    oval</a:t>
            </a:r>
            <a:endParaRPr lang="en-US" dirty="0" smtClean="0">
              <a:latin typeface="Arial" pitchFamily="34" charset="0"/>
              <a:cs typeface="Arial" pitchFamily="34" charset="0"/>
            </a:endParaRPr>
          </a:p>
        </p:txBody>
      </p:sp>
      <p:sp>
        <p:nvSpPr>
          <p:cNvPr id="5" name="مربع نص 4"/>
          <p:cNvSpPr txBox="1"/>
          <p:nvPr/>
        </p:nvSpPr>
        <p:spPr>
          <a:xfrm>
            <a:off x="6929454" y="1643050"/>
            <a:ext cx="1928794" cy="646331"/>
          </a:xfrm>
          <a:prstGeom prst="rect">
            <a:avLst/>
          </a:prstGeom>
          <a:noFill/>
        </p:spPr>
        <p:txBody>
          <a:bodyPr wrap="square" rtlCol="1">
            <a:spAutoFit/>
          </a:bodyPr>
          <a:lstStyle/>
          <a:p>
            <a:pPr algn="l" rtl="0"/>
            <a:r>
              <a:rPr lang="en-US" dirty="0" smtClean="0"/>
              <a:t>Narrow </a:t>
            </a:r>
            <a:r>
              <a:rPr lang="en-US" dirty="0" err="1" smtClean="0"/>
              <a:t>mesio</a:t>
            </a:r>
            <a:r>
              <a:rPr lang="en-US" dirty="0" smtClean="0"/>
              <a:t>-distal width</a:t>
            </a:r>
            <a:endParaRPr lang="ar-IQ" dirty="0"/>
          </a:p>
        </p:txBody>
      </p:sp>
      <p:sp>
        <p:nvSpPr>
          <p:cNvPr id="6" name="مربع نص 5"/>
          <p:cNvSpPr txBox="1"/>
          <p:nvPr/>
        </p:nvSpPr>
        <p:spPr>
          <a:xfrm>
            <a:off x="1643042" y="1357298"/>
            <a:ext cx="1571636" cy="923330"/>
          </a:xfrm>
          <a:prstGeom prst="rect">
            <a:avLst/>
          </a:prstGeom>
          <a:noFill/>
        </p:spPr>
        <p:txBody>
          <a:bodyPr wrap="square" rtlCol="1">
            <a:spAutoFit/>
          </a:bodyPr>
          <a:lstStyle/>
          <a:p>
            <a:pPr algn="l" rtl="0"/>
            <a:r>
              <a:rPr lang="en-US" dirty="0" smtClean="0"/>
              <a:t>Large </a:t>
            </a:r>
            <a:r>
              <a:rPr lang="en-US" dirty="0" err="1" smtClean="0"/>
              <a:t>labio-lingually</a:t>
            </a:r>
            <a:r>
              <a:rPr lang="en-US" dirty="0" smtClean="0"/>
              <a:t> width</a:t>
            </a:r>
            <a:endParaRPr lang="ar-IQ" dirty="0"/>
          </a:p>
        </p:txBody>
      </p:sp>
      <p:cxnSp>
        <p:nvCxnSpPr>
          <p:cNvPr id="8" name="رابط كسهم مستقيم 7"/>
          <p:cNvCxnSpPr/>
          <p:nvPr/>
        </p:nvCxnSpPr>
        <p:spPr>
          <a:xfrm rot="16200000" flipV="1">
            <a:off x="6572248" y="2928951"/>
            <a:ext cx="728674" cy="7286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شكل بيضاوي 6"/>
          <p:cNvSpPr/>
          <p:nvPr/>
        </p:nvSpPr>
        <p:spPr>
          <a:xfrm>
            <a:off x="3071802" y="3357562"/>
            <a:ext cx="785818" cy="642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9" name="مربع نص 8"/>
          <p:cNvSpPr txBox="1"/>
          <p:nvPr/>
        </p:nvSpPr>
        <p:spPr>
          <a:xfrm>
            <a:off x="6357950" y="5648942"/>
            <a:ext cx="2571768" cy="646331"/>
          </a:xfrm>
          <a:prstGeom prst="rect">
            <a:avLst/>
          </a:prstGeom>
          <a:noFill/>
        </p:spPr>
        <p:txBody>
          <a:bodyPr wrap="square" rtlCol="1">
            <a:spAutoFit/>
          </a:bodyPr>
          <a:lstStyle/>
          <a:p>
            <a:pPr algn="l" rtl="0"/>
            <a:r>
              <a:rPr lang="en-US" dirty="0" smtClean="0"/>
              <a:t>Distal-axial inclination of the tooth</a:t>
            </a:r>
            <a:endParaRPr lang="ar-IQ" dirty="0"/>
          </a:p>
        </p:txBody>
      </p:sp>
      <p:cxnSp>
        <p:nvCxnSpPr>
          <p:cNvPr id="11" name="رابط كسهم مستقيم 10"/>
          <p:cNvCxnSpPr/>
          <p:nvPr/>
        </p:nvCxnSpPr>
        <p:spPr>
          <a:xfrm rot="10800000">
            <a:off x="6715140" y="5143512"/>
            <a:ext cx="785818" cy="28575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85838" y="200020"/>
            <a:ext cx="7172325" cy="4657740"/>
          </a:xfrm>
          <a:prstGeom prst="rect">
            <a:avLst/>
          </a:prstGeom>
          <a:noFill/>
          <a:ln w="9525">
            <a:noFill/>
            <a:miter lim="800000"/>
            <a:headEnd/>
            <a:tailEnd/>
          </a:ln>
          <a:effectLst/>
        </p:spPr>
      </p:pic>
      <p:sp>
        <p:nvSpPr>
          <p:cNvPr id="3" name="مربع نص 2"/>
          <p:cNvSpPr txBox="1"/>
          <p:nvPr/>
        </p:nvSpPr>
        <p:spPr>
          <a:xfrm>
            <a:off x="1571604" y="5072074"/>
            <a:ext cx="6215106" cy="1200329"/>
          </a:xfrm>
          <a:prstGeom prst="rect">
            <a:avLst/>
          </a:prstGeom>
          <a:noFill/>
        </p:spPr>
        <p:txBody>
          <a:bodyPr wrap="square" rtlCol="1">
            <a:spAutoFit/>
          </a:bodyPr>
          <a:lstStyle/>
          <a:p>
            <a:pPr algn="l" rtl="0"/>
            <a:r>
              <a:rPr lang="en-US" b="1" dirty="0" smtClean="0"/>
              <a:t>A, Initial access penetration occurs in the middle of the </a:t>
            </a:r>
            <a:r>
              <a:rPr lang="en-US" b="1" dirty="0" err="1" smtClean="0"/>
              <a:t>incisal</a:t>
            </a:r>
            <a:r>
              <a:rPr lang="en-US" b="1" dirty="0" smtClean="0"/>
              <a:t>-cervical dimension.</a:t>
            </a:r>
          </a:p>
          <a:p>
            <a:pPr algn="l" rtl="0"/>
            <a:r>
              <a:rPr lang="en-US" b="1" dirty="0" smtClean="0"/>
              <a:t>B, After locating the canal, the clinician extends the access </a:t>
            </a:r>
            <a:r>
              <a:rPr lang="en-US" b="1" dirty="0" err="1" smtClean="0"/>
              <a:t>incisally</a:t>
            </a:r>
            <a:r>
              <a:rPr lang="en-US" b="1" dirty="0" smtClean="0"/>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214414" y="500042"/>
            <a:ext cx="6124423" cy="4576783"/>
          </a:xfrm>
          <a:prstGeom prst="rect">
            <a:avLst/>
          </a:prstGeom>
          <a:noFill/>
          <a:ln w="9525">
            <a:noFill/>
            <a:miter lim="800000"/>
            <a:headEnd/>
            <a:tailEnd/>
          </a:ln>
          <a:effectLst/>
        </p:spPr>
      </p:pic>
      <p:sp>
        <p:nvSpPr>
          <p:cNvPr id="5" name="مربع نص 4"/>
          <p:cNvSpPr txBox="1"/>
          <p:nvPr/>
        </p:nvSpPr>
        <p:spPr>
          <a:xfrm>
            <a:off x="1785918" y="5488560"/>
            <a:ext cx="3643338" cy="461665"/>
          </a:xfrm>
          <a:prstGeom prst="rect">
            <a:avLst/>
          </a:prstGeom>
          <a:noFill/>
        </p:spPr>
        <p:txBody>
          <a:bodyPr wrap="square" rtlCol="1">
            <a:spAutoFit/>
          </a:bodyPr>
          <a:lstStyle/>
          <a:p>
            <a:pPr algn="l" rtl="0"/>
            <a:r>
              <a:rPr lang="en-US" sz="2400" b="1" dirty="0" err="1" smtClean="0"/>
              <a:t>Mandibular</a:t>
            </a:r>
            <a:r>
              <a:rPr lang="en-US" sz="2400" b="1" dirty="0" smtClean="0"/>
              <a:t> incisors.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3929058" y="1857364"/>
            <a:ext cx="4362450" cy="3181350"/>
          </a:xfrm>
          <a:prstGeom prst="rect">
            <a:avLst/>
          </a:prstGeom>
          <a:noFill/>
          <a:ln w="9525">
            <a:noFill/>
            <a:miter lim="800000"/>
            <a:headEnd/>
            <a:tailEnd/>
          </a:ln>
          <a:effectLst/>
        </p:spPr>
      </p:pic>
      <p:pic>
        <p:nvPicPr>
          <p:cNvPr id="16387" name="Picture 3"/>
          <p:cNvPicPr>
            <a:picLocks noChangeAspect="1" noChangeArrowheads="1"/>
          </p:cNvPicPr>
          <p:nvPr/>
        </p:nvPicPr>
        <p:blipFill>
          <a:blip r:embed="rId3" cstate="print"/>
          <a:srcRect/>
          <a:stretch>
            <a:fillRect/>
          </a:stretch>
        </p:blipFill>
        <p:spPr bwMode="auto">
          <a:xfrm>
            <a:off x="642910" y="1142984"/>
            <a:ext cx="2533650" cy="4000500"/>
          </a:xfrm>
          <a:prstGeom prst="rect">
            <a:avLst/>
          </a:prstGeom>
          <a:noFill/>
          <a:ln w="9525">
            <a:noFill/>
            <a:miter lim="800000"/>
            <a:headEnd/>
            <a:tailEnd/>
          </a:ln>
          <a:effectLst/>
        </p:spPr>
      </p:pic>
      <p:sp>
        <p:nvSpPr>
          <p:cNvPr id="4" name="مربع نص 3"/>
          <p:cNvSpPr txBox="1"/>
          <p:nvPr/>
        </p:nvSpPr>
        <p:spPr>
          <a:xfrm>
            <a:off x="3500430" y="5429264"/>
            <a:ext cx="5214974" cy="400110"/>
          </a:xfrm>
          <a:prstGeom prst="rect">
            <a:avLst/>
          </a:prstGeom>
          <a:noFill/>
        </p:spPr>
        <p:txBody>
          <a:bodyPr wrap="square" rtlCol="1">
            <a:spAutoFit/>
          </a:bodyPr>
          <a:lstStyle/>
          <a:p>
            <a:pPr algn="l" rtl="0"/>
            <a:r>
              <a:rPr lang="en-US" sz="2000" b="1" dirty="0" err="1" smtClean="0"/>
              <a:t>Mandibular</a:t>
            </a:r>
            <a:r>
              <a:rPr lang="en-US" sz="2000" b="1" dirty="0" smtClean="0"/>
              <a:t> incisor canal configurations.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510994"/>
          </a:xfrm>
        </p:spPr>
        <p:txBody>
          <a:bodyPr>
            <a:normAutofit/>
          </a:bodyPr>
          <a:lstStyle/>
          <a:p>
            <a:r>
              <a:rPr lang="en-US" dirty="0" smtClean="0"/>
              <a:t>*slight apical-distal curvature of the canal.</a:t>
            </a:r>
            <a:br>
              <a:rPr lang="en-US" dirty="0" smtClean="0"/>
            </a:br>
            <a:r>
              <a:rPr lang="en-US" dirty="0" smtClean="0"/>
              <a:t>*20 degree lingual-axial </a:t>
            </a:r>
            <a:r>
              <a:rPr lang="en-US" dirty="0" err="1" smtClean="0"/>
              <a:t>angulation</a:t>
            </a:r>
            <a:r>
              <a:rPr lang="en-US" dirty="0" smtClean="0"/>
              <a:t> of the tooth.</a:t>
            </a:r>
            <a:br>
              <a:rPr lang="en-US" dirty="0" smtClean="0"/>
            </a:br>
            <a:r>
              <a:rPr lang="en-US" dirty="0" smtClean="0"/>
              <a:t>* 30% presence of bifurcation of pulp into the labial &amp;lingual canals</a:t>
            </a:r>
            <a:endParaRPr lang="ar-IQ"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14290"/>
            <a:ext cx="8229600" cy="6357982"/>
          </a:xfrm>
        </p:spPr>
        <p:txBody>
          <a:bodyPr>
            <a:normAutofit fontScale="90000"/>
          </a:bodyPr>
          <a:lstStyle/>
          <a:p>
            <a:r>
              <a:rPr lang="en-US" dirty="0" smtClean="0"/>
              <a:t>* Axial inclination of the root calls for careful orientation &amp;alignment of the bur to prevent gouging.</a:t>
            </a:r>
            <a:br>
              <a:rPr lang="en-US" dirty="0" smtClean="0"/>
            </a:br>
            <a:r>
              <a:rPr lang="en-US" dirty="0" smtClean="0"/>
              <a:t>*smaller canal orifices are more difficult to find.</a:t>
            </a:r>
            <a:br>
              <a:rPr lang="en-US" dirty="0" smtClean="0"/>
            </a:br>
            <a:r>
              <a:rPr lang="en-US" dirty="0" smtClean="0"/>
              <a:t>*labial &amp; lingual canals are discovered by exploration with a fine curved file to both labial and lingual.</a:t>
            </a:r>
            <a:endParaRPr lang="ar-IQ"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14290"/>
            <a:ext cx="8229600" cy="6143668"/>
          </a:xfrm>
        </p:spPr>
        <p:txBody>
          <a:bodyPr>
            <a:normAutofit fontScale="90000"/>
          </a:bodyPr>
          <a:lstStyle/>
          <a:p>
            <a:r>
              <a:rPr lang="en-US" b="1" dirty="0" smtClean="0"/>
              <a:t>How you suspect 2 canals in preoperative radiograph: </a:t>
            </a:r>
            <a:r>
              <a:rPr lang="en-US" dirty="0" smtClean="0"/>
              <a:t>The pulp chamber merge gradually into the canal these constriction gradually occur in the x-ray with continuous tapering mean one canal but when there is narrow line of the root we suspect 2 canals then take other x-ray with little angulations.</a:t>
            </a:r>
            <a:endParaRPr lang="ar-IQ"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643174" y="785794"/>
            <a:ext cx="4133850" cy="4676775"/>
          </a:xfrm>
          <a:prstGeom prst="rect">
            <a:avLst/>
          </a:prstGeom>
          <a:noFill/>
          <a:ln w="9525">
            <a:noFill/>
            <a:miter lim="800000"/>
            <a:headEnd/>
            <a:tailEnd/>
          </a:ln>
          <a:effectLst/>
        </p:spPr>
      </p:pic>
      <p:sp>
        <p:nvSpPr>
          <p:cNvPr id="5" name="مربع نص 4"/>
          <p:cNvSpPr txBox="1"/>
          <p:nvPr/>
        </p:nvSpPr>
        <p:spPr>
          <a:xfrm>
            <a:off x="1357290" y="6000768"/>
            <a:ext cx="6643734" cy="369332"/>
          </a:xfrm>
          <a:prstGeom prst="rect">
            <a:avLst/>
          </a:prstGeom>
          <a:noFill/>
        </p:spPr>
        <p:txBody>
          <a:bodyPr wrap="square" rtlCol="1">
            <a:spAutoFit/>
          </a:bodyPr>
          <a:lstStyle/>
          <a:p>
            <a:pPr algn="ctr" rtl="0"/>
            <a:r>
              <a:rPr lang="en-US" b="1" dirty="0" smtClean="0"/>
              <a:t>incisor with two canals</a:t>
            </a:r>
          </a:p>
        </p:txBody>
      </p:sp>
      <p:cxnSp>
        <p:nvCxnSpPr>
          <p:cNvPr id="6" name="رابط كسهم مستقيم 5"/>
          <p:cNvCxnSpPr/>
          <p:nvPr/>
        </p:nvCxnSpPr>
        <p:spPr>
          <a:xfrm>
            <a:off x="3286116" y="2285992"/>
            <a:ext cx="1143008" cy="571504"/>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رابط كسهم مستقيم 7"/>
          <p:cNvCxnSpPr/>
          <p:nvPr/>
        </p:nvCxnSpPr>
        <p:spPr>
          <a:xfrm rot="5400000" flipH="1" flipV="1">
            <a:off x="3571868" y="3429000"/>
            <a:ext cx="785818" cy="785818"/>
          </a:xfrm>
          <a:prstGeom prst="straightConnector1">
            <a:avLst/>
          </a:prstGeom>
          <a:ln w="28575">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r="22794"/>
          <a:stretch>
            <a:fillRect/>
          </a:stretch>
        </p:blipFill>
        <p:spPr bwMode="auto">
          <a:xfrm>
            <a:off x="214282" y="1071547"/>
            <a:ext cx="8688158" cy="5251084"/>
          </a:xfrm>
          <a:prstGeom prst="rect">
            <a:avLst/>
          </a:prstGeom>
          <a:noFill/>
          <a:ln w="9525">
            <a:noFill/>
            <a:miter lim="800000"/>
            <a:headEnd/>
            <a:tailEnd/>
          </a:ln>
          <a:effectLst/>
        </p:spPr>
      </p:pic>
      <p:sp>
        <p:nvSpPr>
          <p:cNvPr id="3" name="مربع نص 2"/>
          <p:cNvSpPr txBox="1"/>
          <p:nvPr/>
        </p:nvSpPr>
        <p:spPr>
          <a:xfrm>
            <a:off x="2643174" y="285728"/>
            <a:ext cx="3571900" cy="461665"/>
          </a:xfrm>
          <a:prstGeom prst="rect">
            <a:avLst/>
          </a:prstGeom>
          <a:noFill/>
        </p:spPr>
        <p:txBody>
          <a:bodyPr wrap="square" rtlCol="1">
            <a:spAutoFit/>
          </a:bodyPr>
          <a:lstStyle/>
          <a:p>
            <a:pPr algn="l" rtl="0"/>
            <a:r>
              <a:rPr lang="en-US" sz="2400" b="1" dirty="0" smtClean="0"/>
              <a:t>Max. central incisor</a:t>
            </a:r>
            <a:endParaRPr lang="ar-IQ" sz="2400" b="1" dirty="0"/>
          </a:p>
        </p:txBody>
      </p:sp>
      <p:sp>
        <p:nvSpPr>
          <p:cNvPr id="4" name="مربع نص 3"/>
          <p:cNvSpPr txBox="1"/>
          <p:nvPr/>
        </p:nvSpPr>
        <p:spPr>
          <a:xfrm>
            <a:off x="4714876" y="6202940"/>
            <a:ext cx="3786214" cy="369332"/>
          </a:xfrm>
          <a:prstGeom prst="rect">
            <a:avLst/>
          </a:prstGeom>
          <a:noFill/>
        </p:spPr>
        <p:txBody>
          <a:bodyPr wrap="square" rtlCol="1">
            <a:spAutoFit/>
          </a:bodyPr>
          <a:lstStyle/>
          <a:p>
            <a:pPr algn="l" rtl="0"/>
            <a:r>
              <a:rPr lang="en-US" dirty="0" err="1" smtClean="0"/>
              <a:t>Mesial</a:t>
            </a:r>
            <a:r>
              <a:rPr lang="en-US" dirty="0" smtClean="0"/>
              <a:t>-axial inclination of the tooth</a:t>
            </a:r>
            <a:endParaRPr lang="ar-IQ" dirty="0"/>
          </a:p>
        </p:txBody>
      </p:sp>
      <p:cxnSp>
        <p:nvCxnSpPr>
          <p:cNvPr id="6" name="رابط كسهم مستقيم 5"/>
          <p:cNvCxnSpPr/>
          <p:nvPr/>
        </p:nvCxnSpPr>
        <p:spPr>
          <a:xfrm rot="5400000" flipH="1" flipV="1">
            <a:off x="5857884" y="5786454"/>
            <a:ext cx="714380" cy="1428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مربع نص 6"/>
          <p:cNvSpPr txBox="1"/>
          <p:nvPr/>
        </p:nvSpPr>
        <p:spPr>
          <a:xfrm>
            <a:off x="428596" y="1285860"/>
            <a:ext cx="857256" cy="369332"/>
          </a:xfrm>
          <a:prstGeom prst="rect">
            <a:avLst/>
          </a:prstGeom>
          <a:noFill/>
        </p:spPr>
        <p:txBody>
          <a:bodyPr wrap="square" rtlCol="1">
            <a:spAutoFit/>
          </a:bodyPr>
          <a:lstStyle/>
          <a:p>
            <a:r>
              <a:rPr lang="en-US" dirty="0" smtClean="0"/>
              <a:t>distal</a:t>
            </a:r>
            <a:endParaRPr lang="ar-IQ"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1161794" y="142852"/>
            <a:ext cx="5910504" cy="628652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85786" y="214290"/>
            <a:ext cx="6238135" cy="4748223"/>
          </a:xfrm>
          <a:prstGeom prst="rect">
            <a:avLst/>
          </a:prstGeom>
          <a:noFill/>
          <a:ln w="9525">
            <a:noFill/>
            <a:miter lim="800000"/>
            <a:headEnd/>
            <a:tailEnd/>
          </a:ln>
          <a:effectLst/>
        </p:spPr>
      </p:pic>
      <p:sp>
        <p:nvSpPr>
          <p:cNvPr id="3" name="مربع نص 2"/>
          <p:cNvSpPr txBox="1"/>
          <p:nvPr/>
        </p:nvSpPr>
        <p:spPr>
          <a:xfrm>
            <a:off x="2500298" y="5572140"/>
            <a:ext cx="3929090" cy="461665"/>
          </a:xfrm>
          <a:prstGeom prst="rect">
            <a:avLst/>
          </a:prstGeom>
          <a:noFill/>
        </p:spPr>
        <p:txBody>
          <a:bodyPr wrap="square" rtlCol="1">
            <a:spAutoFit/>
          </a:bodyPr>
          <a:lstStyle/>
          <a:p>
            <a:pPr algn="l" rtl="0"/>
            <a:r>
              <a:rPr lang="en-US" sz="2400" b="1" dirty="0" err="1" smtClean="0"/>
              <a:t>Mandibular</a:t>
            </a:r>
            <a:r>
              <a:rPr lang="en-US" sz="2400" b="1" dirty="0" smtClean="0"/>
              <a:t> canine.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000108"/>
            <a:ext cx="8229600" cy="5429288"/>
          </a:xfrm>
        </p:spPr>
        <p:txBody>
          <a:bodyPr>
            <a:normAutofit fontScale="90000"/>
          </a:bodyPr>
          <a:lstStyle/>
          <a:p>
            <a:pPr algn="ctr" rtl="0"/>
            <a:r>
              <a:rPr lang="en-US" b="1" dirty="0" err="1" smtClean="0"/>
              <a:t>Mandibular</a:t>
            </a:r>
            <a:r>
              <a:rPr lang="en-US" b="1" dirty="0" smtClean="0"/>
              <a:t> canine:</a:t>
            </a:r>
            <a:r>
              <a:rPr lang="en-US" dirty="0" smtClean="0"/>
              <a:t/>
            </a:r>
            <a:br>
              <a:rPr lang="en-US" dirty="0" smtClean="0"/>
            </a:br>
            <a:r>
              <a:rPr lang="en-US" dirty="0" smtClean="0"/>
              <a:t>Canal shape: The canal is somewhat ovoid at the cervical portion, round at the apical portion, narrow </a:t>
            </a:r>
            <a:r>
              <a:rPr lang="en-US" dirty="0" err="1" smtClean="0"/>
              <a:t>mesiodistally</a:t>
            </a:r>
            <a:r>
              <a:rPr lang="en-US" dirty="0" smtClean="0"/>
              <a:t>, </a:t>
            </a:r>
            <a:r>
              <a:rPr lang="en-US" b="1" dirty="0" smtClean="0"/>
              <a:t>apical labial curvature</a:t>
            </a:r>
            <a:r>
              <a:rPr lang="en-US" dirty="0" smtClean="0"/>
              <a:t> is present.</a:t>
            </a:r>
            <a:br>
              <a:rPr lang="en-US" dirty="0" smtClean="0"/>
            </a:br>
            <a:endParaRPr lang="ar-IQ"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868184"/>
          </a:xfrm>
        </p:spPr>
        <p:txBody>
          <a:bodyPr>
            <a:normAutofit fontScale="90000"/>
          </a:bodyPr>
          <a:lstStyle/>
          <a:p>
            <a:pPr rtl="0"/>
            <a:r>
              <a:rPr lang="en-US" dirty="0" smtClean="0"/>
              <a:t>Pulp camber: Gradually merging with root canal, average length: 23mm.</a:t>
            </a:r>
            <a:br>
              <a:rPr lang="en-US" dirty="0" smtClean="0"/>
            </a:br>
            <a:r>
              <a:rPr lang="en-US" dirty="0" smtClean="0"/>
              <a:t>Possibility of 2 canal</a:t>
            </a:r>
            <a:br>
              <a:rPr lang="en-US" dirty="0" smtClean="0"/>
            </a:br>
            <a:r>
              <a:rPr lang="en-US" dirty="0" smtClean="0"/>
              <a:t>7% one root-two canals</a:t>
            </a:r>
            <a:br>
              <a:rPr lang="en-US" dirty="0" smtClean="0"/>
            </a:br>
            <a:r>
              <a:rPr lang="en-US" dirty="0" smtClean="0"/>
              <a:t>5% two separate roots with two separated canals.</a:t>
            </a:r>
            <a:br>
              <a:rPr lang="en-US" dirty="0" smtClean="0"/>
            </a:br>
            <a:endParaRPr lang="ar-IQ"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1925210" y="228656"/>
            <a:ext cx="5861500" cy="6272178"/>
          </a:xfrm>
          <a:prstGeom prst="rect">
            <a:avLst/>
          </a:prstGeom>
          <a:noFill/>
          <a:ln w="9525">
            <a:noFill/>
            <a:miter lim="800000"/>
            <a:headEnd/>
            <a:tailEnd/>
          </a:ln>
          <a:effectLst/>
        </p:spPr>
      </p:pic>
      <p:sp>
        <p:nvSpPr>
          <p:cNvPr id="3" name="شكل بيضاوي 2"/>
          <p:cNvSpPr/>
          <p:nvPr/>
        </p:nvSpPr>
        <p:spPr>
          <a:xfrm>
            <a:off x="4286248" y="5500702"/>
            <a:ext cx="500066" cy="642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48069"/>
          <a:stretch>
            <a:fillRect/>
          </a:stretch>
        </p:blipFill>
        <p:spPr bwMode="auto">
          <a:xfrm>
            <a:off x="4500562" y="1500174"/>
            <a:ext cx="4364277" cy="392909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857225" y="1551380"/>
            <a:ext cx="3571900" cy="3892139"/>
          </a:xfrm>
          <a:prstGeom prst="rect">
            <a:avLst/>
          </a:prstGeom>
          <a:noFill/>
          <a:ln w="9525">
            <a:noFill/>
            <a:miter lim="800000"/>
            <a:headEnd/>
            <a:tailEnd/>
          </a:ln>
          <a:effectLst/>
        </p:spPr>
      </p:pic>
      <p:sp>
        <p:nvSpPr>
          <p:cNvPr id="4" name="مربع نص 3"/>
          <p:cNvSpPr txBox="1"/>
          <p:nvPr/>
        </p:nvSpPr>
        <p:spPr>
          <a:xfrm>
            <a:off x="1500166" y="5929330"/>
            <a:ext cx="5786478" cy="369332"/>
          </a:xfrm>
          <a:prstGeom prst="rect">
            <a:avLst/>
          </a:prstGeom>
          <a:noFill/>
        </p:spPr>
        <p:txBody>
          <a:bodyPr wrap="square" rtlCol="1">
            <a:spAutoFit/>
          </a:bodyPr>
          <a:lstStyle/>
          <a:p>
            <a:r>
              <a:rPr lang="en-US" b="1" dirty="0" smtClean="0"/>
              <a:t>Access openings for the </a:t>
            </a:r>
            <a:r>
              <a:rPr lang="en-US" b="1" dirty="0" err="1" smtClean="0"/>
              <a:t>mandibular</a:t>
            </a:r>
            <a:r>
              <a:rPr lang="en-US" b="1" dirty="0" smtClean="0"/>
              <a:t> canine.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401080" cy="5296680"/>
          </a:xfrm>
        </p:spPr>
        <p:txBody>
          <a:bodyPr>
            <a:normAutofit fontScale="90000"/>
          </a:bodyPr>
          <a:lstStyle/>
          <a:p>
            <a:pPr rtl="0"/>
            <a:r>
              <a:rPr lang="en-US" b="1" dirty="0" smtClean="0"/>
              <a:t>Root canal access:</a:t>
            </a:r>
            <a:r>
              <a:rPr lang="en-US" dirty="0" smtClean="0"/>
              <a:t> it is the initial step toward canal preparation</a:t>
            </a:r>
            <a:r>
              <a:rPr lang="en-US" dirty="0" smtClean="0"/>
              <a:t>.</a:t>
            </a:r>
            <a:br>
              <a:rPr lang="en-US" dirty="0" smtClean="0"/>
            </a:br>
            <a:r>
              <a:rPr lang="en-US" dirty="0" smtClean="0"/>
              <a:t/>
            </a:r>
            <a:br>
              <a:rPr lang="en-US" dirty="0" smtClean="0"/>
            </a:br>
            <a:r>
              <a:rPr lang="en-US" b="1" dirty="0" smtClean="0"/>
              <a:t>Why we remove the pulp contents:</a:t>
            </a:r>
            <a:r>
              <a:rPr lang="en-US" dirty="0" smtClean="0"/>
              <a:t> to remove the infected &amp; necrotic materials in the pulp &amp; to avoid the discoloration of the tooth</a:t>
            </a:r>
            <a:r>
              <a:rPr lang="en-US" dirty="0" smtClean="0"/>
              <a:t>.</a:t>
            </a:r>
            <a:endParaRPr lang="ar-IQ"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285728"/>
            <a:ext cx="8643998" cy="6215106"/>
          </a:xfrm>
        </p:spPr>
        <p:txBody>
          <a:bodyPr>
            <a:normAutofit/>
          </a:bodyPr>
          <a:lstStyle/>
          <a:p>
            <a:pPr rtl="0"/>
            <a:r>
              <a:rPr lang="en-US" sz="4000" b="1" dirty="0" smtClean="0"/>
              <a:t>Access to ant teeth:</a:t>
            </a:r>
            <a:r>
              <a:rPr lang="en-US" sz="4000" dirty="0" smtClean="0"/>
              <a:t/>
            </a:r>
            <a:br>
              <a:rPr lang="en-US" sz="4000" dirty="0" smtClean="0"/>
            </a:br>
            <a:r>
              <a:rPr lang="en-US" sz="4000" dirty="0" smtClean="0">
                <a:solidFill>
                  <a:srgbClr val="FF0000"/>
                </a:solidFill>
              </a:rPr>
              <a:t>Entrance is always gained through lingual surface of all ant. teeth just in the exact center of the tooth and just below the </a:t>
            </a:r>
            <a:r>
              <a:rPr lang="en-US" sz="4000" dirty="0" err="1" smtClean="0">
                <a:solidFill>
                  <a:srgbClr val="FF0000"/>
                </a:solidFill>
              </a:rPr>
              <a:t>cingulum</a:t>
            </a:r>
            <a:r>
              <a:rPr lang="en-US" sz="4000" dirty="0" smtClean="0">
                <a:solidFill>
                  <a:srgbClr val="FF0000"/>
                </a:solidFill>
              </a:rPr>
              <a:t>.</a:t>
            </a:r>
            <a:r>
              <a:rPr lang="en-US" sz="4000" dirty="0" smtClean="0"/>
              <a:t/>
            </a:r>
            <a:br>
              <a:rPr lang="en-US" sz="4000" dirty="0" smtClean="0"/>
            </a:br>
            <a:r>
              <a:rPr lang="en-US" sz="4000" dirty="0" smtClean="0"/>
              <a:t>Round bur No. 4 operated at right angle to long axis of the tooth, only the enamel is penetrated, once the head of the bur hidden in the tooth structure, stop drilling.</a:t>
            </a:r>
            <a:endParaRPr lang="ar-IQ" sz="4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142852"/>
            <a:ext cx="8715436" cy="6286544"/>
          </a:xfrm>
        </p:spPr>
        <p:txBody>
          <a:bodyPr>
            <a:normAutofit fontScale="90000"/>
          </a:bodyPr>
          <a:lstStyle/>
          <a:p>
            <a:pPr lvl="0" rtl="0"/>
            <a:r>
              <a:rPr lang="en-US" dirty="0" smtClean="0">
                <a:solidFill>
                  <a:srgbClr val="FF0000"/>
                </a:solidFill>
              </a:rPr>
              <a:t>Switch the bur to be parallel to the long axis, keep drilling until entrance to pulp chamber is gained.</a:t>
            </a:r>
            <a:r>
              <a:rPr lang="en-US" dirty="0" smtClean="0"/>
              <a:t/>
            </a:r>
            <a:br>
              <a:rPr lang="en-US" dirty="0" smtClean="0"/>
            </a:br>
            <a:r>
              <a:rPr lang="en-US" dirty="0" smtClean="0"/>
              <a:t>Remove the pulp chamber roof working from inside the chamber to the outside (pulling motion) to eliminate the remnant of roof of pulp chamber.</a:t>
            </a:r>
            <a:endParaRPr lang="ar-IQ"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214290"/>
            <a:ext cx="8715436" cy="6357982"/>
          </a:xfrm>
        </p:spPr>
        <p:txBody>
          <a:bodyPr>
            <a:noAutofit/>
          </a:bodyPr>
          <a:lstStyle/>
          <a:p>
            <a:pPr lvl="0" rtl="0"/>
            <a:r>
              <a:rPr lang="en-US" sz="4000" dirty="0" smtClean="0">
                <a:solidFill>
                  <a:srgbClr val="FF0000"/>
                </a:solidFill>
              </a:rPr>
              <a:t>Lingual shoulder is removed (working from inside to the outside) introduce the round bur just behind the shoulder to give continuous smooth flowing preparation then the entire tooth chamber is rounded then funneling is done of the canal outward.</a:t>
            </a:r>
            <a:r>
              <a:rPr lang="en-US" sz="4000" dirty="0" smtClean="0"/>
              <a:t/>
            </a:r>
            <a:br>
              <a:rPr lang="en-US" sz="4000" dirty="0" smtClean="0"/>
            </a:br>
            <a:r>
              <a:rPr lang="en-US" sz="4000" dirty="0" smtClean="0"/>
              <a:t>Finishing and funneling with fissure bur, final shape, funnels down toward the orifice of the canal flare outward.</a:t>
            </a:r>
            <a:endParaRPr lang="ar-IQ" sz="4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285728"/>
            <a:ext cx="8715436" cy="6072230"/>
          </a:xfrm>
        </p:spPr>
        <p:txBody>
          <a:bodyPr>
            <a:normAutofit fontScale="90000"/>
          </a:bodyPr>
          <a:lstStyle/>
          <a:p>
            <a:pPr rtl="0"/>
            <a:r>
              <a:rPr lang="en-US" dirty="0" smtClean="0"/>
              <a:t>Single root-type I canal configuration</a:t>
            </a:r>
            <a:br>
              <a:rPr lang="en-US" dirty="0" smtClean="0"/>
            </a:br>
            <a:r>
              <a:rPr lang="en-US" dirty="0" smtClean="0"/>
              <a:t>Canal shape: Simple, large, conical, tapered toward the apex and the Pulp chamber gradually merging into the root canal.</a:t>
            </a:r>
            <a:br>
              <a:rPr lang="en-US" dirty="0" smtClean="0"/>
            </a:br>
            <a:r>
              <a:rPr lang="en-US" dirty="0" smtClean="0"/>
              <a:t>Slightly triangular or oval in shape at the cervical area of the root and tend to be round at the apical portion.</a:t>
            </a:r>
            <a:endParaRPr lang="ar-IQ"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296680"/>
          </a:xfrm>
        </p:spPr>
        <p:txBody>
          <a:bodyPr>
            <a:normAutofit/>
          </a:bodyPr>
          <a:lstStyle/>
          <a:p>
            <a:pPr algn="ctr" rtl="0"/>
            <a:r>
              <a:rPr lang="en-US" dirty="0" smtClean="0"/>
              <a:t>pulp horns should be eliminated, a round bur No. 2 used laterally and </a:t>
            </a:r>
            <a:r>
              <a:rPr lang="en-US" dirty="0" err="1" smtClean="0"/>
              <a:t>incisally</a:t>
            </a:r>
            <a:r>
              <a:rPr lang="en-US" dirty="0" smtClean="0"/>
              <a:t> to eliminate necrotic tissues which may cause discoloration.</a:t>
            </a:r>
            <a:br>
              <a:rPr lang="en-US" dirty="0" smtClean="0"/>
            </a:br>
            <a:endParaRPr lang="ar-IQ"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71480"/>
            <a:ext cx="7901014" cy="4786346"/>
          </a:xfrm>
        </p:spPr>
        <p:txBody>
          <a:bodyPr>
            <a:normAutofit/>
          </a:bodyPr>
          <a:lstStyle/>
          <a:p>
            <a:pPr lvl="0" algn="ctr" rtl="0"/>
            <a:r>
              <a:rPr lang="en-US" dirty="0" smtClean="0"/>
              <a:t>*extirpation of the pulp content using barbed broach.</a:t>
            </a:r>
            <a:br>
              <a:rPr lang="en-US" dirty="0" smtClean="0"/>
            </a:br>
            <a:r>
              <a:rPr lang="en-US" dirty="0" smtClean="0"/>
              <a:t/>
            </a:r>
            <a:br>
              <a:rPr lang="en-US" dirty="0" smtClean="0"/>
            </a:br>
            <a:r>
              <a:rPr lang="en-US" dirty="0" smtClean="0"/>
              <a:t>*Irrigation </a:t>
            </a:r>
            <a:r>
              <a:rPr lang="en-US" dirty="0" smtClean="0"/>
              <a:t>of the pulp </a:t>
            </a:r>
            <a:r>
              <a:rPr lang="en-US" dirty="0" smtClean="0"/>
              <a:t>chamber and the root canal</a:t>
            </a:r>
            <a:r>
              <a:rPr lang="en-US" dirty="0" smtClean="0"/>
              <a:t> </a:t>
            </a:r>
            <a:endParaRPr lang="ar-IQ"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500166" y="73993"/>
            <a:ext cx="5572164" cy="67125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2240332" y="71414"/>
            <a:ext cx="5403502" cy="6643734"/>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4868052"/>
          </a:xfrm>
        </p:spPr>
        <p:txBody>
          <a:bodyPr>
            <a:noAutofit/>
          </a:bodyPr>
          <a:lstStyle/>
          <a:p>
            <a:pPr algn="ctr" rtl="0"/>
            <a:r>
              <a:rPr lang="en-US" sz="3200" b="1" u="sng" dirty="0" smtClean="0">
                <a:solidFill>
                  <a:srgbClr val="C00000"/>
                </a:solidFill>
              </a:rPr>
              <a:t>Error in access opening in max. ant teeth</a:t>
            </a: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solidFill>
                  <a:srgbClr val="FF0000"/>
                </a:solidFill>
              </a:rPr>
              <a:t>A</a:t>
            </a:r>
            <a:r>
              <a:rPr lang="en-US" sz="3200" dirty="0" smtClean="0">
                <a:solidFill>
                  <a:srgbClr val="FF0000"/>
                </a:solidFill>
              </a:rPr>
              <a:t>.PERFORATION</a:t>
            </a:r>
            <a:r>
              <a:rPr lang="en-US" sz="3200" dirty="0" smtClean="0">
                <a:solidFill>
                  <a:srgbClr val="FF0000"/>
                </a:solidFill>
              </a:rPr>
              <a:t>: at the </a:t>
            </a:r>
            <a:r>
              <a:rPr lang="en-US" sz="3200" dirty="0" err="1" smtClean="0">
                <a:solidFill>
                  <a:srgbClr val="FF0000"/>
                </a:solidFill>
              </a:rPr>
              <a:t>labiocervical</a:t>
            </a:r>
            <a:r>
              <a:rPr lang="en-US" sz="3200" dirty="0" smtClean="0">
                <a:solidFill>
                  <a:srgbClr val="FF0000"/>
                </a:solidFill>
              </a:rPr>
              <a:t> caused by </a:t>
            </a:r>
            <a:r>
              <a:rPr lang="ar-IQ" sz="3200" dirty="0" smtClean="0">
                <a:solidFill>
                  <a:srgbClr val="FF0000"/>
                </a:solidFill>
              </a:rPr>
              <a:t> </a:t>
            </a:r>
            <a:r>
              <a:rPr lang="en-US" sz="3200" dirty="0" smtClean="0">
                <a:solidFill>
                  <a:srgbClr val="FF0000"/>
                </a:solidFill>
              </a:rPr>
              <a:t>failure to complete convenience extension toward the </a:t>
            </a:r>
            <a:r>
              <a:rPr lang="en-US" sz="3200" dirty="0" err="1" smtClean="0">
                <a:solidFill>
                  <a:srgbClr val="FF0000"/>
                </a:solidFill>
              </a:rPr>
              <a:t>incisal</a:t>
            </a:r>
            <a:r>
              <a:rPr lang="en-US" sz="3200" dirty="0" smtClean="0">
                <a:solidFill>
                  <a:srgbClr val="FF0000"/>
                </a:solidFill>
              </a:rPr>
              <a:t>, prior to the entrance of the </a:t>
            </a:r>
            <a:r>
              <a:rPr lang="ar-IQ" sz="3200" dirty="0" smtClean="0">
                <a:solidFill>
                  <a:srgbClr val="FF0000"/>
                </a:solidFill>
              </a:rPr>
              <a:t/>
            </a:r>
            <a:br>
              <a:rPr lang="ar-IQ" sz="3200" dirty="0" smtClean="0">
                <a:solidFill>
                  <a:srgbClr val="FF0000"/>
                </a:solidFill>
              </a:rPr>
            </a:br>
            <a:r>
              <a:rPr lang="en-US" sz="3200" dirty="0" smtClean="0">
                <a:solidFill>
                  <a:srgbClr val="FF0000"/>
                </a:solidFill>
              </a:rPr>
              <a:t>shaft of the bur.</a:t>
            </a:r>
            <a:r>
              <a:rPr lang="en-US" sz="3200" dirty="0" smtClean="0"/>
              <a:t/>
            </a:r>
            <a:br>
              <a:rPr lang="en-US" sz="3200" dirty="0" smtClean="0"/>
            </a:br>
            <a:r>
              <a:rPr lang="en-US" sz="3200" dirty="0" smtClean="0"/>
              <a:t/>
            </a:r>
            <a:br>
              <a:rPr lang="en-US" sz="3200" dirty="0" smtClean="0"/>
            </a:br>
            <a:r>
              <a:rPr lang="en-US" sz="3200" dirty="0" smtClean="0"/>
              <a:t>B.GOUGING</a:t>
            </a:r>
            <a:r>
              <a:rPr lang="en-US" sz="3200" dirty="0" smtClean="0"/>
              <a:t>: of the labial wall caused by failure to</a:t>
            </a:r>
            <a:br>
              <a:rPr lang="en-US" sz="3200" dirty="0" smtClean="0"/>
            </a:br>
            <a:r>
              <a:rPr lang="en-US" sz="3200" dirty="0" smtClean="0"/>
              <a:t>recognize the 29-degree lingual-axial </a:t>
            </a:r>
            <a:r>
              <a:rPr lang="en-US" sz="3200" dirty="0" err="1" smtClean="0"/>
              <a:t>angulation</a:t>
            </a:r>
            <a:r>
              <a:rPr lang="en-US" sz="3200" dirty="0" smtClean="0"/>
              <a:t> of the tooth.</a:t>
            </a:r>
            <a:endParaRPr lang="ar-IQ" sz="32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57166"/>
            <a:ext cx="8229600" cy="6000792"/>
          </a:xfrm>
        </p:spPr>
        <p:txBody>
          <a:bodyPr>
            <a:noAutofit/>
          </a:bodyPr>
          <a:lstStyle/>
          <a:p>
            <a:pPr rtl="0"/>
            <a:r>
              <a:rPr lang="en-US" sz="3200" dirty="0" smtClean="0">
                <a:solidFill>
                  <a:srgbClr val="FF0000"/>
                </a:solidFill>
              </a:rPr>
              <a:t>C. GOUGING</a:t>
            </a:r>
            <a:r>
              <a:rPr lang="en-US" sz="3200" dirty="0" smtClean="0">
                <a:solidFill>
                  <a:srgbClr val="FF0000"/>
                </a:solidFill>
              </a:rPr>
              <a:t>: of the distal wall caused by </a:t>
            </a:r>
            <a:r>
              <a:rPr lang="en-US" sz="3200" b="1" dirty="0" smtClean="0">
                <a:solidFill>
                  <a:srgbClr val="FF0000"/>
                </a:solidFill>
              </a:rPr>
              <a:t>failure </a:t>
            </a:r>
            <a:r>
              <a:rPr lang="en-US" sz="3200" b="1" dirty="0" smtClean="0">
                <a:solidFill>
                  <a:srgbClr val="FF0000"/>
                </a:solidFill>
              </a:rPr>
              <a:t>to recognize </a:t>
            </a:r>
            <a:r>
              <a:rPr lang="en-US" sz="3200" b="1" dirty="0" smtClean="0">
                <a:solidFill>
                  <a:srgbClr val="FF0000"/>
                </a:solidFill>
              </a:rPr>
              <a:t>the 16-degree </a:t>
            </a:r>
            <a:r>
              <a:rPr lang="en-US" sz="3200" b="1" dirty="0" err="1" smtClean="0">
                <a:solidFill>
                  <a:srgbClr val="FF0000"/>
                </a:solidFill>
              </a:rPr>
              <a:t>mesial</a:t>
            </a:r>
            <a:r>
              <a:rPr lang="en-US" sz="3200" b="1" dirty="0" smtClean="0">
                <a:solidFill>
                  <a:srgbClr val="FF0000"/>
                </a:solidFill>
              </a:rPr>
              <a:t>-axial inclination of </a:t>
            </a:r>
            <a:r>
              <a:rPr lang="en-US" sz="3200" dirty="0" smtClean="0">
                <a:solidFill>
                  <a:srgbClr val="FF0000"/>
                </a:solidFill>
              </a:rPr>
              <a:t>the tooth. </a:t>
            </a:r>
            <a:r>
              <a:rPr lang="en-US" sz="3200" dirty="0" smtClean="0"/>
              <a:t/>
            </a:r>
            <a:br>
              <a:rPr lang="en-US" sz="3200" dirty="0" smtClean="0"/>
            </a:br>
            <a:r>
              <a:rPr lang="en-US" sz="3200" dirty="0" smtClean="0"/>
              <a:t/>
            </a:r>
            <a:br>
              <a:rPr lang="en-US" sz="3200" dirty="0" smtClean="0"/>
            </a:br>
            <a:r>
              <a:rPr lang="en-US" sz="3200" dirty="0" smtClean="0"/>
              <a:t>D.PEAR-SHAPED </a:t>
            </a:r>
            <a:r>
              <a:rPr lang="en-US" sz="3200" dirty="0" smtClean="0"/>
              <a:t>PREPARATION: of the apical </a:t>
            </a:r>
            <a:r>
              <a:rPr lang="en-US" sz="3200" dirty="0" smtClean="0"/>
              <a:t>canal caused </a:t>
            </a:r>
            <a:r>
              <a:rPr lang="en-US" sz="3200" dirty="0" smtClean="0"/>
              <a:t>by </a:t>
            </a:r>
            <a:r>
              <a:rPr lang="en-US" sz="3200" b="1" dirty="0" smtClean="0"/>
              <a:t>failure to complete convenience extensions. </a:t>
            </a:r>
            <a:r>
              <a:rPr lang="en-US" sz="3200" dirty="0" smtClean="0"/>
              <a:t>The shaft of the instrument rides on the cavity margin and lingual “shoulder.” Inadequate </a:t>
            </a:r>
            <a:r>
              <a:rPr lang="fr-FR" sz="3200" dirty="0" smtClean="0"/>
              <a:t>débridement and obturation </a:t>
            </a:r>
            <a:r>
              <a:rPr lang="fr-FR" sz="3200" dirty="0" err="1" smtClean="0"/>
              <a:t>ensure</a:t>
            </a:r>
            <a:r>
              <a:rPr lang="fr-FR" sz="3200" dirty="0" smtClean="0"/>
              <a:t> </a:t>
            </a:r>
            <a:r>
              <a:rPr lang="fr-FR" sz="3200" dirty="0" err="1" smtClean="0"/>
              <a:t>failure</a:t>
            </a:r>
            <a:r>
              <a:rPr lang="fr-FR" sz="3200" dirty="0" smtClean="0"/>
              <a:t>.</a:t>
            </a:r>
            <a:br>
              <a:rPr lang="fr-FR" sz="3200" dirty="0" smtClean="0"/>
            </a:br>
            <a:endParaRPr lang="ar-IQ" sz="32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653870"/>
          </a:xfrm>
        </p:spPr>
        <p:txBody>
          <a:bodyPr>
            <a:noAutofit/>
          </a:bodyPr>
          <a:lstStyle/>
          <a:p>
            <a:pPr rtl="0"/>
            <a:r>
              <a:rPr lang="en-US" sz="4000" dirty="0" smtClean="0"/>
              <a:t>E.DISCOLORATION</a:t>
            </a:r>
            <a:r>
              <a:rPr lang="en-US" sz="4000" dirty="0" smtClean="0"/>
              <a:t>: of the crown caused by failure to remove pulp debris. The access cavity is too far to the gingival with no </a:t>
            </a:r>
            <a:r>
              <a:rPr lang="en-US" sz="4000" dirty="0" err="1" smtClean="0"/>
              <a:t>incisal</a:t>
            </a:r>
            <a:r>
              <a:rPr lang="en-US" sz="4000" dirty="0" smtClean="0"/>
              <a:t> extension.</a:t>
            </a:r>
            <a:br>
              <a:rPr lang="en-US" sz="4000" dirty="0" smtClean="0"/>
            </a:br>
            <a:r>
              <a:rPr lang="en-US" sz="4000" dirty="0" smtClean="0"/>
              <a:t/>
            </a:r>
            <a:br>
              <a:rPr lang="en-US" sz="4000" dirty="0" smtClean="0"/>
            </a:br>
            <a:r>
              <a:rPr lang="en-US" sz="4000" dirty="0" smtClean="0"/>
              <a:t>F. </a:t>
            </a:r>
            <a:r>
              <a:rPr lang="en-US" sz="4000" dirty="0" smtClean="0">
                <a:solidFill>
                  <a:srgbClr val="FF0000"/>
                </a:solidFill>
              </a:rPr>
              <a:t>LEDGE</a:t>
            </a:r>
            <a:r>
              <a:rPr lang="en-US" sz="4000" dirty="0" smtClean="0">
                <a:solidFill>
                  <a:srgbClr val="FF0000"/>
                </a:solidFill>
              </a:rPr>
              <a:t>: formation at the apical-distal curve caused by using an </a:t>
            </a:r>
            <a:r>
              <a:rPr lang="en-US" sz="4000" dirty="0" err="1" smtClean="0">
                <a:solidFill>
                  <a:srgbClr val="FF0000"/>
                </a:solidFill>
              </a:rPr>
              <a:t>uncurved</a:t>
            </a:r>
            <a:r>
              <a:rPr lang="en-US" sz="4000" dirty="0" smtClean="0">
                <a:solidFill>
                  <a:srgbClr val="FF0000"/>
                </a:solidFill>
              </a:rPr>
              <a:t> instrument too large for the canal. The cavity is adequate.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796746"/>
          </a:xfrm>
        </p:spPr>
        <p:txBody>
          <a:bodyPr>
            <a:noAutofit/>
          </a:bodyPr>
          <a:lstStyle/>
          <a:p>
            <a:pPr rtl="0"/>
            <a:r>
              <a:rPr lang="en-US" sz="3600" dirty="0" smtClean="0">
                <a:solidFill>
                  <a:srgbClr val="FF0000"/>
                </a:solidFill>
              </a:rPr>
              <a:t>G.PERFORATION</a:t>
            </a:r>
            <a:r>
              <a:rPr lang="en-US" sz="3600" dirty="0" smtClean="0">
                <a:solidFill>
                  <a:srgbClr val="FF0000"/>
                </a:solidFill>
              </a:rPr>
              <a:t>: at the apical-distal curve caused by using too large an instrument through an </a:t>
            </a:r>
            <a:r>
              <a:rPr lang="en-US" sz="3600" b="1" dirty="0" smtClean="0">
                <a:solidFill>
                  <a:srgbClr val="FF0000"/>
                </a:solidFill>
              </a:rPr>
              <a:t>inadequate </a:t>
            </a:r>
            <a:r>
              <a:rPr lang="en-US" sz="3600" dirty="0" smtClean="0">
                <a:solidFill>
                  <a:srgbClr val="FF0000"/>
                </a:solidFill>
              </a:rPr>
              <a:t>preparation placed too far </a:t>
            </a:r>
            <a:r>
              <a:rPr lang="en-US" sz="3600" dirty="0" err="1" smtClean="0">
                <a:solidFill>
                  <a:srgbClr val="FF0000"/>
                </a:solidFill>
              </a:rPr>
              <a:t>gingivally</a:t>
            </a:r>
            <a:r>
              <a:rPr lang="en-US" sz="3600" dirty="0" smtClean="0">
                <a:solidFill>
                  <a:srgbClr val="FF0000"/>
                </a:solidFill>
              </a:rPr>
              <a:t>. </a:t>
            </a:r>
            <a:r>
              <a:rPr lang="en-US" sz="3600" dirty="0" smtClean="0"/>
              <a:t/>
            </a:r>
            <a:br>
              <a:rPr lang="en-US" sz="3600" dirty="0" smtClean="0"/>
            </a:br>
            <a:r>
              <a:rPr lang="en-US" sz="3600" dirty="0" smtClean="0"/>
              <a:t/>
            </a:r>
            <a:br>
              <a:rPr lang="en-US" sz="3600" dirty="0" smtClean="0"/>
            </a:br>
            <a:r>
              <a:rPr lang="en-US" sz="3600" dirty="0" smtClean="0"/>
              <a:t>H.LEDGE</a:t>
            </a:r>
            <a:r>
              <a:rPr lang="en-US" sz="3600" dirty="0" smtClean="0"/>
              <a:t>: formation at the apical-labial curve caused by </a:t>
            </a:r>
            <a:r>
              <a:rPr lang="en-US" sz="3600" b="1" dirty="0" smtClean="0"/>
              <a:t>failure to complete the convenience extension. </a:t>
            </a:r>
            <a:r>
              <a:rPr lang="en-US" sz="3600" dirty="0" smtClean="0"/>
              <a:t>The shaft of the instrument rides on the cavity margin and “shoulder.”</a:t>
            </a:r>
            <a:endParaRPr lang="ar-IQ" sz="36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85918" y="71438"/>
            <a:ext cx="5998477" cy="664371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785926"/>
            <a:ext cx="8229600" cy="1643074"/>
          </a:xfrm>
        </p:spPr>
        <p:txBody>
          <a:bodyPr>
            <a:normAutofit fontScale="90000"/>
          </a:bodyPr>
          <a:lstStyle/>
          <a:p>
            <a:pPr algn="ctr"/>
            <a:r>
              <a:rPr lang="en-US" sz="5400" b="1" u="sng" dirty="0" smtClean="0">
                <a:solidFill>
                  <a:srgbClr val="C00000"/>
                </a:solidFill>
              </a:rPr>
              <a:t>Error in access opening in man. ant. teeth</a:t>
            </a:r>
            <a:endParaRPr lang="ar-IQ"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1406" y="142876"/>
            <a:ext cx="8929718" cy="6715148"/>
          </a:xfrm>
        </p:spPr>
        <p:txBody>
          <a:bodyPr>
            <a:normAutofit/>
          </a:bodyPr>
          <a:lstStyle/>
          <a:p>
            <a:pPr algn="ctr" rtl="0"/>
            <a:r>
              <a:rPr lang="en-US" dirty="0" smtClean="0"/>
              <a:t>Apical foramen exists short of the apex to the labial direction.</a:t>
            </a:r>
            <a:br>
              <a:rPr lang="en-US" dirty="0" smtClean="0"/>
            </a:br>
            <a:r>
              <a:rPr lang="en-US" dirty="0" smtClean="0"/>
              <a:t>Average length:22mm</a:t>
            </a:r>
            <a:br>
              <a:rPr lang="en-US" dirty="0" smtClean="0"/>
            </a:br>
            <a:r>
              <a:rPr lang="en-US" dirty="0" smtClean="0"/>
              <a:t>If the lingual shoulder not cut during access opening, it will lead to obstructed line during canal preparation.</a:t>
            </a:r>
            <a:br>
              <a:rPr lang="en-US" dirty="0" smtClean="0"/>
            </a:br>
            <a:endParaRPr lang="ar-IQ"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725308"/>
          </a:xfrm>
        </p:spPr>
        <p:txBody>
          <a:bodyPr>
            <a:noAutofit/>
          </a:bodyPr>
          <a:lstStyle/>
          <a:p>
            <a:pPr rtl="0"/>
            <a:r>
              <a:rPr lang="en-US" sz="4000" dirty="0" smtClean="0"/>
              <a:t>A.GOUGING</a:t>
            </a:r>
            <a:r>
              <a:rPr lang="en-US" sz="4000" dirty="0" smtClean="0"/>
              <a:t>: at the </a:t>
            </a:r>
            <a:r>
              <a:rPr lang="en-US" sz="4000" dirty="0" err="1" smtClean="0"/>
              <a:t>labiocervical</a:t>
            </a:r>
            <a:r>
              <a:rPr lang="en-US" sz="4000" dirty="0" smtClean="0"/>
              <a:t> caused by </a:t>
            </a:r>
            <a:r>
              <a:rPr lang="en-US" sz="4000" b="1" dirty="0" smtClean="0"/>
              <a:t>failure to complete convenience extension toward the </a:t>
            </a:r>
            <a:r>
              <a:rPr lang="en-US" sz="4000" b="1" dirty="0" err="1" smtClean="0"/>
              <a:t>incisal</a:t>
            </a:r>
            <a:r>
              <a:rPr lang="en-US" sz="4000" b="1" dirty="0" smtClean="0"/>
              <a:t> </a:t>
            </a:r>
            <a:r>
              <a:rPr lang="en-US" sz="4000" dirty="0" smtClean="0"/>
              <a:t>prior to entrance of the shaft of the bur. </a:t>
            </a:r>
            <a:br>
              <a:rPr lang="en-US" sz="4000" dirty="0" smtClean="0"/>
            </a:br>
            <a:r>
              <a:rPr lang="en-US" sz="4000" dirty="0" smtClean="0"/>
              <a:t/>
            </a:r>
            <a:br>
              <a:rPr lang="en-US" sz="4000" dirty="0" smtClean="0"/>
            </a:br>
            <a:r>
              <a:rPr lang="en-US" sz="4000" dirty="0" smtClean="0"/>
              <a:t>B.</a:t>
            </a:r>
            <a:r>
              <a:rPr lang="en-US" sz="4000" dirty="0" smtClean="0">
                <a:solidFill>
                  <a:srgbClr val="FF0000"/>
                </a:solidFill>
              </a:rPr>
              <a:t>GOUGING</a:t>
            </a:r>
            <a:r>
              <a:rPr lang="en-US" sz="4000" dirty="0" smtClean="0">
                <a:solidFill>
                  <a:srgbClr val="FF0000"/>
                </a:solidFill>
              </a:rPr>
              <a:t>: of the labial wall caused by failure to recognize the 20-degree lingual-axial </a:t>
            </a:r>
            <a:r>
              <a:rPr lang="en-US" sz="4000" dirty="0" err="1" smtClean="0">
                <a:solidFill>
                  <a:srgbClr val="FF0000"/>
                </a:solidFill>
              </a:rPr>
              <a:t>angulation</a:t>
            </a:r>
            <a:r>
              <a:rPr lang="en-US" sz="4000" dirty="0" smtClean="0">
                <a:solidFill>
                  <a:srgbClr val="FF0000"/>
                </a:solidFill>
              </a:rPr>
              <a:t> of the tooth.</a:t>
            </a:r>
            <a:r>
              <a:rPr lang="en-US" sz="4000" dirty="0" smtClean="0"/>
              <a:t/>
            </a:r>
            <a:br>
              <a:rPr lang="en-US" sz="4000" dirty="0" smtClean="0"/>
            </a:br>
            <a:endParaRPr lang="ar-IQ" sz="4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85728"/>
            <a:ext cx="8229600" cy="6215106"/>
          </a:xfrm>
        </p:spPr>
        <p:txBody>
          <a:bodyPr>
            <a:normAutofit fontScale="90000"/>
          </a:bodyPr>
          <a:lstStyle/>
          <a:p>
            <a:pPr rtl="0"/>
            <a:r>
              <a:rPr lang="en-US" dirty="0" smtClean="0">
                <a:solidFill>
                  <a:srgbClr val="FF0000"/>
                </a:solidFill>
              </a:rPr>
              <a:t>C.GOUGING</a:t>
            </a:r>
            <a:r>
              <a:rPr lang="en-US" dirty="0" smtClean="0">
                <a:solidFill>
                  <a:srgbClr val="FF0000"/>
                </a:solidFill>
              </a:rPr>
              <a:t>: of the distal wall caused by </a:t>
            </a:r>
            <a:r>
              <a:rPr lang="en-US" b="1" dirty="0" smtClean="0">
                <a:solidFill>
                  <a:srgbClr val="FF0000"/>
                </a:solidFill>
              </a:rPr>
              <a:t>failure to recognize the 17-degree </a:t>
            </a:r>
            <a:r>
              <a:rPr lang="en-US" b="1" dirty="0" err="1" smtClean="0">
                <a:solidFill>
                  <a:srgbClr val="FF0000"/>
                </a:solidFill>
              </a:rPr>
              <a:t>mesial</a:t>
            </a:r>
            <a:r>
              <a:rPr lang="en-US" b="1" dirty="0" smtClean="0">
                <a:solidFill>
                  <a:srgbClr val="FF0000"/>
                </a:solidFill>
              </a:rPr>
              <a:t>-axial </a:t>
            </a:r>
            <a:r>
              <a:rPr lang="en-US" b="1" dirty="0" err="1" smtClean="0">
                <a:solidFill>
                  <a:srgbClr val="FF0000"/>
                </a:solidFill>
              </a:rPr>
              <a:t>angulation</a:t>
            </a:r>
            <a:r>
              <a:rPr lang="en-US" b="1" dirty="0" smtClean="0">
                <a:solidFill>
                  <a:srgbClr val="FF0000"/>
                </a:solidFill>
              </a:rPr>
              <a:t> </a:t>
            </a:r>
            <a:r>
              <a:rPr lang="en-US" b="1" dirty="0" smtClean="0">
                <a:solidFill>
                  <a:srgbClr val="FF0000"/>
                </a:solidFill>
              </a:rPr>
              <a:t>of </a:t>
            </a:r>
            <a:r>
              <a:rPr lang="en-US" dirty="0" smtClean="0">
                <a:solidFill>
                  <a:srgbClr val="FF0000"/>
                </a:solidFill>
              </a:rPr>
              <a:t>the </a:t>
            </a:r>
            <a:r>
              <a:rPr lang="en-US" dirty="0" smtClean="0">
                <a:solidFill>
                  <a:srgbClr val="FF0000"/>
                </a:solidFill>
              </a:rPr>
              <a:t>tooth.</a:t>
            </a:r>
            <a:r>
              <a:rPr lang="en-US" dirty="0" smtClean="0"/>
              <a:t/>
            </a:r>
            <a:br>
              <a:rPr lang="en-US" dirty="0" smtClean="0"/>
            </a:br>
            <a:r>
              <a:rPr lang="en-US" dirty="0" smtClean="0"/>
              <a:t/>
            </a:r>
            <a:br>
              <a:rPr lang="en-US" dirty="0" smtClean="0"/>
            </a:br>
            <a:r>
              <a:rPr lang="en-US" dirty="0" smtClean="0"/>
              <a:t>D.FAILURE </a:t>
            </a:r>
            <a:r>
              <a:rPr lang="en-US" dirty="0" smtClean="0"/>
              <a:t>to explore: </a:t>
            </a:r>
            <a:r>
              <a:rPr lang="en-US" dirty="0" err="1" smtClean="0"/>
              <a:t>débride</a:t>
            </a:r>
            <a:r>
              <a:rPr lang="en-US" dirty="0" smtClean="0"/>
              <a:t>, or fill the second canal caused by </a:t>
            </a:r>
            <a:r>
              <a:rPr lang="en-US" b="1" dirty="0" smtClean="0"/>
              <a:t>inadequate </a:t>
            </a:r>
            <a:r>
              <a:rPr lang="en-US" b="1" dirty="0" err="1" smtClean="0"/>
              <a:t>incisogingival</a:t>
            </a:r>
            <a:r>
              <a:rPr lang="en-US" b="1" dirty="0" smtClean="0"/>
              <a:t> extension of the access cavity.</a:t>
            </a:r>
            <a:endParaRPr lang="ar-IQ"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329642" cy="5725308"/>
          </a:xfrm>
        </p:spPr>
        <p:txBody>
          <a:bodyPr>
            <a:normAutofit/>
          </a:bodyPr>
          <a:lstStyle/>
          <a:p>
            <a:pPr rtl="0"/>
            <a:r>
              <a:rPr lang="en-US" sz="4000" dirty="0" smtClean="0"/>
              <a:t>E. </a:t>
            </a:r>
            <a:r>
              <a:rPr lang="en-US" sz="4000" dirty="0" smtClean="0"/>
              <a:t>DISCOLORATION</a:t>
            </a:r>
            <a:r>
              <a:rPr lang="en-US" sz="4000" dirty="0" smtClean="0"/>
              <a:t>: of the crown caused by failure to remove pulp debris. The access cavity is too far to the gingival with no </a:t>
            </a:r>
            <a:r>
              <a:rPr lang="en-US" sz="4000" dirty="0" err="1" smtClean="0"/>
              <a:t>incisal</a:t>
            </a:r>
            <a:r>
              <a:rPr lang="en-US" sz="4000" dirty="0" smtClean="0"/>
              <a:t>  extension. </a:t>
            </a:r>
            <a:br>
              <a:rPr lang="en-US" sz="4000" dirty="0" smtClean="0"/>
            </a:br>
            <a:r>
              <a:rPr lang="en-US" sz="4000" dirty="0" smtClean="0"/>
              <a:t/>
            </a:r>
            <a:br>
              <a:rPr lang="en-US" sz="4000" dirty="0" smtClean="0"/>
            </a:br>
            <a:r>
              <a:rPr lang="en-US" sz="4000" dirty="0" smtClean="0"/>
              <a:t>F.</a:t>
            </a:r>
            <a:r>
              <a:rPr lang="en-US" sz="4000" dirty="0" smtClean="0">
                <a:solidFill>
                  <a:srgbClr val="FF0000"/>
                </a:solidFill>
              </a:rPr>
              <a:t>LEDGE</a:t>
            </a:r>
            <a:r>
              <a:rPr lang="en-US" sz="4000" dirty="0" smtClean="0">
                <a:solidFill>
                  <a:srgbClr val="FF0000"/>
                </a:solidFill>
              </a:rPr>
              <a:t>: formation caused by complete loss of control of the instrument passing through the access cavity prepared in proximal restoration.</a:t>
            </a:r>
            <a:endParaRPr lang="ar-IQ" sz="4000" dirty="0">
              <a:solidFill>
                <a:srgbClr val="FF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28794" y="0"/>
            <a:ext cx="5643602" cy="6858000"/>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4214810" y="1214422"/>
            <a:ext cx="4171950" cy="3552825"/>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a:off x="857224" y="1142984"/>
            <a:ext cx="1466850" cy="3228975"/>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3796482"/>
          </a:xfrm>
        </p:spPr>
        <p:txBody>
          <a:bodyPr>
            <a:normAutofit/>
          </a:bodyPr>
          <a:lstStyle/>
          <a:p>
            <a:pPr algn="ctr"/>
            <a:r>
              <a:rPr lang="en-US" b="1" dirty="0" smtClean="0"/>
              <a:t>Anatomical situations for posterior teeth</a:t>
            </a:r>
            <a:r>
              <a:rPr lang="en-US" dirty="0" smtClean="0"/>
              <a:t/>
            </a:r>
            <a:br>
              <a:rPr lang="en-US" dirty="0" smtClean="0"/>
            </a:br>
            <a:endParaRPr lang="ar-IQ"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428728" y="1214422"/>
            <a:ext cx="6074663" cy="4429156"/>
          </a:xfrm>
          <a:prstGeom prst="rect">
            <a:avLst/>
          </a:prstGeom>
          <a:noFill/>
          <a:ln w="9525">
            <a:noFill/>
            <a:miter lim="800000"/>
            <a:headEnd/>
            <a:tailEnd/>
          </a:ln>
          <a:effectLst/>
        </p:spPr>
      </p:pic>
      <p:sp>
        <p:nvSpPr>
          <p:cNvPr id="5" name="مربع نص 4"/>
          <p:cNvSpPr txBox="1"/>
          <p:nvPr/>
        </p:nvSpPr>
        <p:spPr>
          <a:xfrm>
            <a:off x="2714612" y="714356"/>
            <a:ext cx="3286148" cy="400110"/>
          </a:xfrm>
          <a:prstGeom prst="rect">
            <a:avLst/>
          </a:prstGeom>
          <a:noFill/>
        </p:spPr>
        <p:txBody>
          <a:bodyPr wrap="square" rtlCol="1">
            <a:spAutoFit/>
          </a:bodyPr>
          <a:lstStyle/>
          <a:p>
            <a:r>
              <a:rPr lang="en-US" sz="2000" b="1" dirty="0" smtClean="0"/>
              <a:t>Maxillary first premolar.</a:t>
            </a:r>
          </a:p>
        </p:txBody>
      </p:sp>
      <p:sp>
        <p:nvSpPr>
          <p:cNvPr id="62465" name="Rectangle 1"/>
          <p:cNvSpPr>
            <a:spLocks noChangeArrowheads="1"/>
          </p:cNvSpPr>
          <p:nvPr/>
        </p:nvSpPr>
        <p:spPr bwMode="auto">
          <a:xfrm>
            <a:off x="4357686" y="5643578"/>
            <a:ext cx="428624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Access opening ovoid, elongated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Arial" pitchFamily="34" charset="0"/>
              </a:rPr>
              <a:t>bucco-palatally</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7158" y="285728"/>
            <a:ext cx="8501122" cy="6215106"/>
          </a:xfrm>
        </p:spPr>
        <p:txBody>
          <a:bodyPr>
            <a:normAutofit fontScale="90000"/>
          </a:bodyPr>
          <a:lstStyle/>
          <a:p>
            <a:pPr rtl="0"/>
            <a:r>
              <a:rPr lang="en-US" b="1" dirty="0" smtClean="0"/>
              <a:t>Maxillary 1</a:t>
            </a:r>
            <a:r>
              <a:rPr lang="en-US" b="1" baseline="30000" dirty="0" smtClean="0"/>
              <a:t>st</a:t>
            </a:r>
            <a:r>
              <a:rPr lang="en-US" b="1" dirty="0" smtClean="0"/>
              <a:t> premolar:</a:t>
            </a:r>
            <a:r>
              <a:rPr lang="en-US" dirty="0" smtClean="0"/>
              <a:t/>
            </a:r>
            <a:br>
              <a:rPr lang="en-US" dirty="0" smtClean="0"/>
            </a:br>
            <a:r>
              <a:rPr lang="en-US" dirty="0" smtClean="0"/>
              <a:t>Canal shape: Wide in </a:t>
            </a:r>
            <a:r>
              <a:rPr lang="en-US" dirty="0" err="1" smtClean="0"/>
              <a:t>bucco</a:t>
            </a:r>
            <a:r>
              <a:rPr lang="en-US" dirty="0" smtClean="0"/>
              <a:t>-palatal direction, ovoid at mid-root, round at apical third.</a:t>
            </a:r>
            <a:br>
              <a:rPr lang="en-US" dirty="0" smtClean="0"/>
            </a:br>
            <a:r>
              <a:rPr lang="en-US" dirty="0" smtClean="0"/>
              <a:t>Canal orifice: Below and slightly central to cusps tips.</a:t>
            </a:r>
            <a:br>
              <a:rPr lang="en-US" dirty="0" smtClean="0"/>
            </a:br>
            <a:r>
              <a:rPr lang="en-US" dirty="0" smtClean="0"/>
              <a:t>Pulp horns: Should not be confused with true root canal orifice.</a:t>
            </a:r>
            <a:endParaRPr lang="ar-IQ"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71480"/>
            <a:ext cx="8229600" cy="6000792"/>
          </a:xfrm>
        </p:spPr>
        <p:txBody>
          <a:bodyPr>
            <a:normAutofit fontScale="90000"/>
          </a:bodyPr>
          <a:lstStyle/>
          <a:p>
            <a:pPr rtl="0"/>
            <a:r>
              <a:rPr lang="en-US" dirty="0" smtClean="0"/>
              <a:t>Access opening ovoid, elongated </a:t>
            </a:r>
            <a:r>
              <a:rPr lang="en-US" dirty="0" err="1" smtClean="0"/>
              <a:t>bucco-palatally</a:t>
            </a:r>
            <a:r>
              <a:rPr lang="en-US" dirty="0" smtClean="0"/>
              <a:t>.</a:t>
            </a:r>
            <a:br>
              <a:rPr lang="en-US" dirty="0" smtClean="0"/>
            </a:br>
            <a:r>
              <a:rPr lang="en-US" dirty="0" smtClean="0"/>
              <a:t>Multiple canal possibilities:</a:t>
            </a:r>
            <a:br>
              <a:rPr lang="en-US" dirty="0" smtClean="0"/>
            </a:br>
            <a:r>
              <a:rPr lang="en-US" dirty="0" smtClean="0"/>
              <a:t>20% single canal in single root, elliptical or figure 8 in shape, wider </a:t>
            </a:r>
            <a:r>
              <a:rPr lang="en-US" dirty="0" err="1" smtClean="0"/>
              <a:t>buccopalatally</a:t>
            </a:r>
            <a:r>
              <a:rPr lang="en-US" dirty="0" smtClean="0"/>
              <a:t> than </a:t>
            </a:r>
            <a:r>
              <a:rPr lang="en-US" dirty="0" err="1" smtClean="0"/>
              <a:t>mesiodistally</a:t>
            </a:r>
            <a:r>
              <a:rPr lang="en-US" dirty="0" smtClean="0"/>
              <a:t>, mistaken as two canals (sudden narrowing).</a:t>
            </a:r>
            <a:endParaRPr lang="ar-IQ"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582432"/>
          </a:xfrm>
        </p:spPr>
        <p:txBody>
          <a:bodyPr>
            <a:normAutofit/>
          </a:bodyPr>
          <a:lstStyle/>
          <a:p>
            <a:pPr rtl="0"/>
            <a:r>
              <a:rPr lang="en-US" dirty="0" smtClean="0"/>
              <a:t>80% two canals, either single root with either one or two apical foramen or 2 separated roots (palatal larger)</a:t>
            </a:r>
            <a:br>
              <a:rPr lang="en-US" dirty="0" smtClean="0"/>
            </a:br>
            <a:r>
              <a:rPr lang="en-US" dirty="0" smtClean="0"/>
              <a:t>Average length: 21.5mm</a:t>
            </a:r>
            <a:br>
              <a:rPr lang="en-US" dirty="0" smtClean="0"/>
            </a:br>
            <a:r>
              <a:rPr lang="en-US" dirty="0" smtClean="0"/>
              <a:t>Rarely 3 roots and 3 canals.</a:t>
            </a:r>
            <a:br>
              <a:rPr lang="en-US" dirty="0" smtClean="0"/>
            </a:br>
            <a:endParaRPr lang="ar-IQ"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3224978"/>
          </a:xfrm>
        </p:spPr>
        <p:txBody>
          <a:bodyPr>
            <a:normAutofit/>
          </a:bodyPr>
          <a:lstStyle/>
          <a:p>
            <a:pPr algn="ctr"/>
            <a:r>
              <a:rPr lang="en-US" dirty="0" smtClean="0"/>
              <a:t>Multiple canals are very rare; incidence of accessory &amp; lateral canals is high.</a:t>
            </a:r>
            <a:endParaRPr lang="ar-IQ"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800732" y="928670"/>
            <a:ext cx="7986110" cy="3924317"/>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928695" y="-24"/>
            <a:ext cx="6929453" cy="6664718"/>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566527" y="785794"/>
            <a:ext cx="8010946" cy="5286411"/>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18952" y="500066"/>
            <a:ext cx="8301161" cy="5857892"/>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212837" y="1824038"/>
            <a:ext cx="5716749" cy="4319606"/>
          </a:xfrm>
          <a:prstGeom prst="rect">
            <a:avLst/>
          </a:prstGeom>
          <a:noFill/>
          <a:ln w="9525">
            <a:noFill/>
            <a:miter lim="800000"/>
            <a:headEnd/>
            <a:tailEnd/>
          </a:ln>
          <a:effectLst/>
        </p:spPr>
      </p:pic>
      <p:sp>
        <p:nvSpPr>
          <p:cNvPr id="5" name="مربع نص 4"/>
          <p:cNvSpPr txBox="1"/>
          <p:nvPr/>
        </p:nvSpPr>
        <p:spPr>
          <a:xfrm>
            <a:off x="2857488" y="857232"/>
            <a:ext cx="4143404" cy="461665"/>
          </a:xfrm>
          <a:prstGeom prst="rect">
            <a:avLst/>
          </a:prstGeom>
          <a:noFill/>
        </p:spPr>
        <p:txBody>
          <a:bodyPr wrap="square" rtlCol="1">
            <a:spAutoFit/>
          </a:bodyPr>
          <a:lstStyle/>
          <a:p>
            <a:pPr algn="l" rtl="0"/>
            <a:r>
              <a:rPr lang="en-US" sz="2400" b="1" dirty="0" smtClean="0"/>
              <a:t>Maxillary second premolar.</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153804"/>
          </a:xfrm>
        </p:spPr>
        <p:txBody>
          <a:bodyPr>
            <a:normAutofit fontScale="90000"/>
          </a:bodyPr>
          <a:lstStyle/>
          <a:p>
            <a:pPr rtl="0"/>
            <a:r>
              <a:rPr lang="en-US" b="1" dirty="0" smtClean="0"/>
              <a:t>Maxillary 2</a:t>
            </a:r>
            <a:r>
              <a:rPr lang="en-US" b="1" baseline="30000" dirty="0" smtClean="0"/>
              <a:t>nd</a:t>
            </a:r>
            <a:r>
              <a:rPr lang="en-US" b="1" dirty="0" smtClean="0"/>
              <a:t> premolar: </a:t>
            </a:r>
            <a:r>
              <a:rPr lang="en-US" dirty="0" smtClean="0"/>
              <a:t>Mostly single root</a:t>
            </a:r>
            <a:br>
              <a:rPr lang="en-US" dirty="0" smtClean="0"/>
            </a:br>
            <a:r>
              <a:rPr lang="en-US" dirty="0" smtClean="0"/>
              <a:t>Canal shape: Single canal, enormous and very wide cervical portion in </a:t>
            </a:r>
            <a:r>
              <a:rPr lang="en-US" dirty="0" err="1" smtClean="0"/>
              <a:t>bucco</a:t>
            </a:r>
            <a:r>
              <a:rPr lang="en-US" dirty="0" smtClean="0"/>
              <a:t>-palatal direction, mid root ovoid, apical round.</a:t>
            </a:r>
            <a:br>
              <a:rPr lang="en-US" dirty="0" smtClean="0"/>
            </a:br>
            <a:endParaRPr lang="ar-IQ"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57166"/>
            <a:ext cx="8229600" cy="6000792"/>
          </a:xfrm>
        </p:spPr>
        <p:txBody>
          <a:bodyPr>
            <a:normAutofit fontScale="90000"/>
          </a:bodyPr>
          <a:lstStyle/>
          <a:p>
            <a:pPr rtl="0"/>
            <a:r>
              <a:rPr lang="en-US" dirty="0" smtClean="0"/>
              <a:t>Canal orifice: centrally located and often appears as a slot than as a single ovoid opening.</a:t>
            </a:r>
            <a:br>
              <a:rPr lang="en-US" dirty="0" smtClean="0"/>
            </a:br>
            <a:r>
              <a:rPr lang="en-US" dirty="0" smtClean="0"/>
              <a:t>Access opening: Ovoid, accessory and lateral canal common.</a:t>
            </a:r>
            <a:br>
              <a:rPr lang="en-US" dirty="0" smtClean="0"/>
            </a:br>
            <a:r>
              <a:rPr lang="en-US" dirty="0" smtClean="0"/>
              <a:t>Multiple canals possibilities: 40% 2 canals, 60% one canal, average length:21.5mm.</a:t>
            </a:r>
            <a:endParaRPr lang="ar-IQ"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1065696" y="-71462"/>
            <a:ext cx="6792452" cy="6572296"/>
          </a:xfrm>
          <a:prstGeom prst="rect">
            <a:avLst/>
          </a:prstGeom>
          <a:noFill/>
          <a:ln w="9525">
            <a:noFill/>
            <a:miter lim="800000"/>
            <a:headEnd/>
            <a:tailEnd/>
          </a:ln>
          <a:effectLst/>
        </p:spPr>
      </p:pic>
      <p:sp>
        <p:nvSpPr>
          <p:cNvPr id="3" name="شكل بيضاوي 2"/>
          <p:cNvSpPr/>
          <p:nvPr/>
        </p:nvSpPr>
        <p:spPr>
          <a:xfrm>
            <a:off x="1071538" y="285728"/>
            <a:ext cx="785818" cy="7143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2486025" y="1376363"/>
            <a:ext cx="4171950" cy="4105275"/>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28662" y="428604"/>
            <a:ext cx="6815155" cy="5355839"/>
          </a:xfrm>
          <a:prstGeom prst="rect">
            <a:avLst/>
          </a:prstGeom>
          <a:noFill/>
          <a:ln w="9525">
            <a:noFill/>
            <a:miter lim="800000"/>
            <a:headEnd/>
            <a:tailEnd/>
          </a:ln>
          <a:effectLst/>
        </p:spPr>
      </p:pic>
      <p:sp>
        <p:nvSpPr>
          <p:cNvPr id="6" name="مربع نص 5"/>
          <p:cNvSpPr txBox="1"/>
          <p:nvPr/>
        </p:nvSpPr>
        <p:spPr>
          <a:xfrm>
            <a:off x="2500298" y="6143644"/>
            <a:ext cx="3643338" cy="400110"/>
          </a:xfrm>
          <a:prstGeom prst="rect">
            <a:avLst/>
          </a:prstGeom>
          <a:noFill/>
        </p:spPr>
        <p:txBody>
          <a:bodyPr wrap="square" rtlCol="1">
            <a:spAutoFit/>
          </a:bodyPr>
          <a:lstStyle/>
          <a:p>
            <a:pPr algn="l" rtl="0"/>
            <a:r>
              <a:rPr lang="en-US" sz="2000" b="1" dirty="0" err="1" smtClean="0"/>
              <a:t>Mandibular</a:t>
            </a:r>
            <a:r>
              <a:rPr lang="en-US" sz="2000" b="1" dirty="0" smtClean="0"/>
              <a:t> first premolar.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500166" y="106860"/>
            <a:ext cx="6286544" cy="6608288"/>
          </a:xfrm>
          <a:prstGeom prst="rect">
            <a:avLst/>
          </a:prstGeom>
          <a:noFill/>
          <a:ln w="9525">
            <a:noFill/>
            <a:miter lim="800000"/>
            <a:headEnd/>
            <a:tailEnd/>
          </a:ln>
          <a:effectLst/>
        </p:spPr>
      </p:pic>
      <p:sp>
        <p:nvSpPr>
          <p:cNvPr id="6" name="مربع نص 5"/>
          <p:cNvSpPr txBox="1"/>
          <p:nvPr/>
        </p:nvSpPr>
        <p:spPr>
          <a:xfrm>
            <a:off x="642910" y="1428736"/>
            <a:ext cx="1143008" cy="369332"/>
          </a:xfrm>
          <a:prstGeom prst="rect">
            <a:avLst/>
          </a:prstGeom>
          <a:noFill/>
        </p:spPr>
        <p:txBody>
          <a:bodyPr wrap="square" rtlCol="1">
            <a:spAutoFit/>
          </a:bodyPr>
          <a:lstStyle/>
          <a:p>
            <a:pPr algn="l" rtl="0"/>
            <a:r>
              <a:rPr lang="en-US" dirty="0" smtClean="0"/>
              <a:t>young</a:t>
            </a:r>
            <a:endParaRPr lang="ar-IQ" dirty="0"/>
          </a:p>
        </p:txBody>
      </p:sp>
      <p:sp>
        <p:nvSpPr>
          <p:cNvPr id="7" name="مربع نص 6"/>
          <p:cNvSpPr txBox="1"/>
          <p:nvPr/>
        </p:nvSpPr>
        <p:spPr>
          <a:xfrm>
            <a:off x="714348" y="4286256"/>
            <a:ext cx="1214446" cy="369332"/>
          </a:xfrm>
          <a:prstGeom prst="rect">
            <a:avLst/>
          </a:prstGeom>
          <a:noFill/>
        </p:spPr>
        <p:txBody>
          <a:bodyPr wrap="square" rtlCol="1">
            <a:spAutoFit/>
          </a:bodyPr>
          <a:lstStyle/>
          <a:p>
            <a:pPr algn="l" rtl="0"/>
            <a:r>
              <a:rPr lang="en-US" dirty="0" smtClean="0"/>
              <a:t>old</a:t>
            </a:r>
            <a:endParaRPr lang="ar-IQ" dirty="0"/>
          </a:p>
        </p:txBody>
      </p:sp>
      <p:sp>
        <p:nvSpPr>
          <p:cNvPr id="8" name="مربع نص 7"/>
          <p:cNvSpPr txBox="1"/>
          <p:nvPr/>
        </p:nvSpPr>
        <p:spPr>
          <a:xfrm>
            <a:off x="214314" y="487900"/>
            <a:ext cx="2143108" cy="646331"/>
          </a:xfrm>
          <a:prstGeom prst="rect">
            <a:avLst/>
          </a:prstGeom>
          <a:noFill/>
        </p:spPr>
        <p:txBody>
          <a:bodyPr wrap="square" rtlCol="1">
            <a:spAutoFit/>
          </a:bodyPr>
          <a:lstStyle/>
          <a:p>
            <a:pPr algn="l" rtl="0"/>
            <a:r>
              <a:rPr lang="en-US" dirty="0" smtClean="0"/>
              <a:t>Apical-distal curvature</a:t>
            </a:r>
            <a:endParaRPr lang="ar-IQ" dirty="0"/>
          </a:p>
        </p:txBody>
      </p:sp>
      <p:cxnSp>
        <p:nvCxnSpPr>
          <p:cNvPr id="10" name="رابط كسهم مستقيم 9"/>
          <p:cNvCxnSpPr/>
          <p:nvPr/>
        </p:nvCxnSpPr>
        <p:spPr>
          <a:xfrm>
            <a:off x="1785918" y="714356"/>
            <a:ext cx="642942" cy="714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مربع نص 10"/>
          <p:cNvSpPr txBox="1"/>
          <p:nvPr/>
        </p:nvSpPr>
        <p:spPr>
          <a:xfrm>
            <a:off x="7643834" y="2500306"/>
            <a:ext cx="1285884" cy="1200329"/>
          </a:xfrm>
          <a:prstGeom prst="rect">
            <a:avLst/>
          </a:prstGeom>
          <a:noFill/>
        </p:spPr>
        <p:txBody>
          <a:bodyPr wrap="square" rtlCol="1">
            <a:spAutoFit/>
          </a:bodyPr>
          <a:lstStyle/>
          <a:p>
            <a:pPr algn="l" rtl="0"/>
            <a:r>
              <a:rPr lang="en-US" dirty="0" err="1" smtClean="0"/>
              <a:t>Beveld</a:t>
            </a:r>
            <a:r>
              <a:rPr lang="en-US" dirty="0" smtClean="0"/>
              <a:t> extension toward the </a:t>
            </a:r>
            <a:r>
              <a:rPr lang="en-US" dirty="0" err="1" smtClean="0"/>
              <a:t>incisal</a:t>
            </a:r>
            <a:endParaRPr lang="ar-IQ" dirty="0"/>
          </a:p>
        </p:txBody>
      </p:sp>
      <p:cxnSp>
        <p:nvCxnSpPr>
          <p:cNvPr id="13" name="رابط كسهم مستقيم 12"/>
          <p:cNvCxnSpPr/>
          <p:nvPr/>
        </p:nvCxnSpPr>
        <p:spPr>
          <a:xfrm rot="10800000">
            <a:off x="6786578" y="3214686"/>
            <a:ext cx="857256" cy="14287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مربع نص 8"/>
          <p:cNvSpPr txBox="1"/>
          <p:nvPr/>
        </p:nvSpPr>
        <p:spPr>
          <a:xfrm>
            <a:off x="2643174" y="500042"/>
            <a:ext cx="785818" cy="369332"/>
          </a:xfrm>
          <a:prstGeom prst="rect">
            <a:avLst/>
          </a:prstGeom>
          <a:noFill/>
        </p:spPr>
        <p:txBody>
          <a:bodyPr wrap="square" rtlCol="1">
            <a:spAutoFit/>
          </a:bodyPr>
          <a:lstStyle/>
          <a:p>
            <a:pPr algn="l" rtl="0"/>
            <a:r>
              <a:rPr lang="en-US" dirty="0" smtClean="0"/>
              <a:t>distal</a:t>
            </a:r>
            <a:endParaRPr lang="ar-IQ"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582432"/>
          </a:xfrm>
        </p:spPr>
        <p:txBody>
          <a:bodyPr>
            <a:normAutofit fontScale="90000"/>
          </a:bodyPr>
          <a:lstStyle/>
          <a:p>
            <a:pPr rtl="0"/>
            <a:r>
              <a:rPr lang="en-US" b="1" dirty="0" err="1" smtClean="0"/>
              <a:t>Mandibular</a:t>
            </a:r>
            <a:r>
              <a:rPr lang="en-US" b="1" dirty="0" smtClean="0"/>
              <a:t> 1</a:t>
            </a:r>
            <a:r>
              <a:rPr lang="en-US" b="1" baseline="30000" dirty="0" smtClean="0"/>
              <a:t>st</a:t>
            </a:r>
            <a:r>
              <a:rPr lang="en-US" b="1" dirty="0" smtClean="0"/>
              <a:t> premolar:</a:t>
            </a:r>
            <a:r>
              <a:rPr lang="en-US" dirty="0" smtClean="0"/>
              <a:t/>
            </a:r>
            <a:br>
              <a:rPr lang="en-US" dirty="0" smtClean="0"/>
            </a:br>
            <a:r>
              <a:rPr lang="en-US" dirty="0" smtClean="0"/>
              <a:t>Well developed </a:t>
            </a:r>
            <a:r>
              <a:rPr lang="en-US" dirty="0" err="1" smtClean="0"/>
              <a:t>buccal</a:t>
            </a:r>
            <a:r>
              <a:rPr lang="en-US" dirty="0" smtClean="0"/>
              <a:t> cusp and a small lingual cusp, the root is more rounded than 2</a:t>
            </a:r>
            <a:r>
              <a:rPr lang="en-US" baseline="30000" dirty="0" smtClean="0"/>
              <a:t>nd</a:t>
            </a:r>
            <a:r>
              <a:rPr lang="en-US" dirty="0" smtClean="0"/>
              <a:t> premolar and shorter.</a:t>
            </a:r>
            <a:br>
              <a:rPr lang="en-US" dirty="0" smtClean="0"/>
            </a:br>
            <a:r>
              <a:rPr lang="en-US" dirty="0" smtClean="0"/>
              <a:t>Pulp chamber: Ovoid, </a:t>
            </a:r>
            <a:r>
              <a:rPr lang="en-US" dirty="0" err="1" smtClean="0"/>
              <a:t>buccal</a:t>
            </a:r>
            <a:r>
              <a:rPr lang="en-US" dirty="0" smtClean="0"/>
              <a:t> pulp horn higher.</a:t>
            </a:r>
            <a:br>
              <a:rPr lang="en-US" dirty="0" smtClean="0"/>
            </a:br>
            <a:endParaRPr lang="ar-IQ"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20" y="357166"/>
            <a:ext cx="8501122" cy="6143668"/>
          </a:xfrm>
        </p:spPr>
        <p:txBody>
          <a:bodyPr>
            <a:normAutofit fontScale="90000"/>
          </a:bodyPr>
          <a:lstStyle/>
          <a:p>
            <a:pPr rtl="0"/>
            <a:r>
              <a:rPr lang="en-US" dirty="0" smtClean="0"/>
              <a:t>Canal shape: At cervical level, wide in </a:t>
            </a:r>
            <a:r>
              <a:rPr lang="en-US" dirty="0" err="1" smtClean="0"/>
              <a:t>bucco</a:t>
            </a:r>
            <a:r>
              <a:rPr lang="en-US" dirty="0" smtClean="0"/>
              <a:t>-lingual dimension, mid root continues ovoid, apical third round.</a:t>
            </a:r>
            <a:br>
              <a:rPr lang="en-US" dirty="0" smtClean="0"/>
            </a:br>
            <a:r>
              <a:rPr lang="en-US" dirty="0" smtClean="0"/>
              <a:t>Possibility of 2 canals is not uncommon, access opening, ovoid. Access made slightly </a:t>
            </a:r>
            <a:r>
              <a:rPr lang="en-US" dirty="0" err="1" smtClean="0"/>
              <a:t>buccally</a:t>
            </a:r>
            <a:r>
              <a:rPr lang="en-US" dirty="0" smtClean="0"/>
              <a:t> to the central </a:t>
            </a:r>
            <a:r>
              <a:rPr lang="en-US" dirty="0" smtClean="0"/>
              <a:t>groove. Because </a:t>
            </a:r>
            <a:r>
              <a:rPr lang="en-US" dirty="0" smtClean="0"/>
              <a:t>the tooth inclines</a:t>
            </a:r>
            <a:endParaRPr lang="ar-IQ"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296680"/>
          </a:xfrm>
        </p:spPr>
        <p:txBody>
          <a:bodyPr>
            <a:normAutofit fontScale="90000"/>
          </a:bodyPr>
          <a:lstStyle/>
          <a:p>
            <a:pPr rtl="0"/>
            <a:r>
              <a:rPr lang="en-US" dirty="0" err="1" smtClean="0"/>
              <a:t>lingually</a:t>
            </a:r>
            <a:r>
              <a:rPr lang="en-US" dirty="0" smtClean="0"/>
              <a:t> so we might end up with lingual perforation at the neck if we keep drilling </a:t>
            </a:r>
            <a:r>
              <a:rPr lang="en-US" dirty="0" err="1" smtClean="0"/>
              <a:t>lingually</a:t>
            </a:r>
            <a:r>
              <a:rPr lang="en-US" dirty="0" smtClean="0"/>
              <a:t> and so removing unnecessary tooth structure.</a:t>
            </a:r>
            <a:br>
              <a:rPr lang="en-US" dirty="0" smtClean="0"/>
            </a:br>
            <a:r>
              <a:rPr lang="en-US" dirty="0" smtClean="0"/>
              <a:t>Average length: 21mm</a:t>
            </a:r>
            <a:br>
              <a:rPr lang="en-US" dirty="0" smtClean="0"/>
            </a:br>
            <a:endParaRPr lang="ar-IQ"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071538" y="214290"/>
            <a:ext cx="7134676" cy="6432904"/>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071538" y="1358096"/>
            <a:ext cx="6286544" cy="4672810"/>
          </a:xfrm>
          <a:prstGeom prst="rect">
            <a:avLst/>
          </a:prstGeom>
          <a:noFill/>
          <a:ln w="9525">
            <a:noFill/>
            <a:miter lim="800000"/>
            <a:headEnd/>
            <a:tailEnd/>
          </a:ln>
          <a:effectLst/>
        </p:spPr>
      </p:pic>
      <p:sp>
        <p:nvSpPr>
          <p:cNvPr id="5" name="مربع نص 4"/>
          <p:cNvSpPr txBox="1"/>
          <p:nvPr/>
        </p:nvSpPr>
        <p:spPr>
          <a:xfrm>
            <a:off x="2571736" y="487900"/>
            <a:ext cx="3929090" cy="400110"/>
          </a:xfrm>
          <a:prstGeom prst="rect">
            <a:avLst/>
          </a:prstGeom>
          <a:noFill/>
        </p:spPr>
        <p:txBody>
          <a:bodyPr wrap="square" rtlCol="1">
            <a:spAutoFit/>
          </a:bodyPr>
          <a:lstStyle/>
          <a:p>
            <a:pPr algn="l" rtl="0"/>
            <a:r>
              <a:rPr lang="en-US" sz="2000" b="1" dirty="0" err="1" smtClean="0"/>
              <a:t>Mandibular</a:t>
            </a:r>
            <a:r>
              <a:rPr lang="en-US" sz="2000" b="1" dirty="0" smtClean="0"/>
              <a:t> second premolar.</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642918"/>
            <a:ext cx="8229600" cy="5000660"/>
          </a:xfrm>
        </p:spPr>
        <p:txBody>
          <a:bodyPr>
            <a:normAutofit fontScale="90000"/>
          </a:bodyPr>
          <a:lstStyle/>
          <a:p>
            <a:pPr rtl="0"/>
            <a:r>
              <a:rPr lang="en-US" b="1" dirty="0" err="1" smtClean="0"/>
              <a:t>Mandibular</a:t>
            </a:r>
            <a:r>
              <a:rPr lang="en-US" b="1" dirty="0" smtClean="0"/>
              <a:t> 2</a:t>
            </a:r>
            <a:r>
              <a:rPr lang="en-US" b="1" baseline="30000" dirty="0" smtClean="0"/>
              <a:t>nd</a:t>
            </a:r>
            <a:r>
              <a:rPr lang="en-US" b="1" dirty="0" smtClean="0"/>
              <a:t> premolar:</a:t>
            </a:r>
            <a:r>
              <a:rPr lang="en-US" dirty="0" smtClean="0"/>
              <a:t/>
            </a:r>
            <a:br>
              <a:rPr lang="en-US" dirty="0" smtClean="0"/>
            </a:br>
            <a:r>
              <a:rPr lang="en-US" dirty="0" smtClean="0"/>
              <a:t>Well developed </a:t>
            </a:r>
            <a:r>
              <a:rPr lang="en-US" dirty="0" err="1" smtClean="0"/>
              <a:t>buccal</a:t>
            </a:r>
            <a:r>
              <a:rPr lang="en-US" dirty="0" smtClean="0"/>
              <a:t> cusp and much better formed lingual cups.</a:t>
            </a:r>
            <a:br>
              <a:rPr lang="en-US" dirty="0" smtClean="0"/>
            </a:br>
            <a:r>
              <a:rPr lang="en-US" dirty="0" smtClean="0"/>
              <a:t>Pulp chamber: Gradually merging with root canal.</a:t>
            </a:r>
            <a:br>
              <a:rPr lang="en-US" dirty="0" smtClean="0"/>
            </a:br>
            <a:r>
              <a:rPr lang="en-US" dirty="0" smtClean="0"/>
              <a:t>Canal orifice: At cervical, wide in </a:t>
            </a:r>
            <a:r>
              <a:rPr lang="en-US" dirty="0" err="1" smtClean="0"/>
              <a:t>bucco</a:t>
            </a:r>
            <a:r>
              <a:rPr lang="en-US" dirty="0" smtClean="0"/>
              <a:t>-lingual dimension, mid root </a:t>
            </a:r>
            <a:endParaRPr lang="ar-IQ"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75526"/>
            <a:ext cx="8229600" cy="5439556"/>
          </a:xfrm>
        </p:spPr>
        <p:txBody>
          <a:bodyPr>
            <a:normAutofit fontScale="90000"/>
          </a:bodyPr>
          <a:lstStyle/>
          <a:p>
            <a:pPr rtl="0"/>
            <a:r>
              <a:rPr lang="en-US" dirty="0" smtClean="0"/>
              <a:t>level, continuous to be elongated ovoid, apical third level generally round.</a:t>
            </a:r>
            <a:br>
              <a:rPr lang="en-US" dirty="0" smtClean="0"/>
            </a:br>
            <a:r>
              <a:rPr lang="en-US" b="1" dirty="0" smtClean="0"/>
              <a:t>Apical distal curvature:</a:t>
            </a:r>
            <a:r>
              <a:rPr lang="en-US" dirty="0" smtClean="0"/>
              <a:t> likely to be seen, access opening: ovoid funnel shaped, average length: 21mm.</a:t>
            </a:r>
            <a:br>
              <a:rPr lang="en-US" dirty="0" smtClean="0"/>
            </a:br>
            <a:endParaRPr lang="ar-IQ"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1024452" y="-71462"/>
            <a:ext cx="6476506" cy="6286544"/>
          </a:xfrm>
          <a:prstGeom prst="rect">
            <a:avLst/>
          </a:prstGeom>
          <a:noFill/>
          <a:ln w="9525">
            <a:noFill/>
            <a:miter lim="800000"/>
            <a:headEnd/>
            <a:tailEnd/>
          </a:ln>
          <a:effectLst/>
        </p:spPr>
      </p:pic>
      <p:sp>
        <p:nvSpPr>
          <p:cNvPr id="3" name="مربع نص 2"/>
          <p:cNvSpPr txBox="1"/>
          <p:nvPr/>
        </p:nvSpPr>
        <p:spPr>
          <a:xfrm>
            <a:off x="5286380" y="5514819"/>
            <a:ext cx="3643338" cy="1200329"/>
          </a:xfrm>
          <a:prstGeom prst="rect">
            <a:avLst/>
          </a:prstGeom>
          <a:noFill/>
        </p:spPr>
        <p:txBody>
          <a:bodyPr wrap="square" rtlCol="1">
            <a:spAutoFit/>
          </a:bodyPr>
          <a:lstStyle/>
          <a:p>
            <a:pPr algn="l" rtl="0"/>
            <a:r>
              <a:rPr lang="en-US" dirty="0" smtClean="0"/>
              <a:t>Access opening  slightly  </a:t>
            </a:r>
            <a:r>
              <a:rPr lang="en-US" dirty="0" err="1" smtClean="0"/>
              <a:t>mesialy</a:t>
            </a:r>
            <a:r>
              <a:rPr lang="en-US" dirty="0" smtClean="0"/>
              <a:t> allowing adequate room to instrument &amp; fill the curved apical third distally</a:t>
            </a:r>
            <a:endParaRPr lang="ar-IQ"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711071" y="1142997"/>
            <a:ext cx="7361391" cy="4857771"/>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20" y="357166"/>
            <a:ext cx="8401080" cy="6072230"/>
          </a:xfrm>
        </p:spPr>
        <p:txBody>
          <a:bodyPr>
            <a:normAutofit fontScale="90000"/>
          </a:bodyPr>
          <a:lstStyle/>
          <a:p>
            <a:pPr rtl="0"/>
            <a:r>
              <a:rPr lang="en-US" b="1" dirty="0" smtClean="0"/>
              <a:t>Access opening technique for premolars:</a:t>
            </a:r>
            <a:r>
              <a:rPr lang="en-US" dirty="0" smtClean="0"/>
              <a:t/>
            </a:r>
            <a:br>
              <a:rPr lang="en-US" dirty="0" smtClean="0"/>
            </a:br>
            <a:r>
              <a:rPr lang="en-US" dirty="0" smtClean="0">
                <a:solidFill>
                  <a:srgbClr val="C00000"/>
                </a:solidFill>
              </a:rPr>
              <a:t>Entrance is always gained through </a:t>
            </a:r>
            <a:r>
              <a:rPr lang="en-US" dirty="0" err="1" smtClean="0">
                <a:solidFill>
                  <a:srgbClr val="C00000"/>
                </a:solidFill>
              </a:rPr>
              <a:t>occlusal</a:t>
            </a:r>
            <a:r>
              <a:rPr lang="en-US" dirty="0" smtClean="0">
                <a:solidFill>
                  <a:srgbClr val="C00000"/>
                </a:solidFill>
              </a:rPr>
              <a:t> surface of all posterior teeth.</a:t>
            </a:r>
            <a:r>
              <a:rPr lang="en-US" dirty="0" smtClean="0"/>
              <a:t/>
            </a:r>
            <a:br>
              <a:rPr lang="en-US" dirty="0" smtClean="0"/>
            </a:br>
            <a:r>
              <a:rPr lang="en-US" dirty="0" smtClean="0"/>
              <a:t>Initial penetration is made parallel to the long axis into the exact center of the central groove.</a:t>
            </a:r>
            <a:br>
              <a:rPr lang="en-US" dirty="0" smtClean="0"/>
            </a:br>
            <a:endParaRPr lang="ar-IQ"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857488" y="285728"/>
            <a:ext cx="3629025" cy="3629025"/>
          </a:xfrm>
          <a:prstGeom prst="rect">
            <a:avLst/>
          </a:prstGeom>
          <a:noFill/>
          <a:ln w="9525">
            <a:noFill/>
            <a:miter lim="800000"/>
            <a:headEnd/>
            <a:tailEnd/>
          </a:ln>
          <a:effectLst/>
        </p:spPr>
      </p:pic>
      <p:sp>
        <p:nvSpPr>
          <p:cNvPr id="3" name="مربع نص 2"/>
          <p:cNvSpPr txBox="1"/>
          <p:nvPr/>
        </p:nvSpPr>
        <p:spPr>
          <a:xfrm>
            <a:off x="928662" y="4572008"/>
            <a:ext cx="7715304" cy="1323439"/>
          </a:xfrm>
          <a:prstGeom prst="rect">
            <a:avLst/>
          </a:prstGeom>
          <a:noFill/>
        </p:spPr>
        <p:txBody>
          <a:bodyPr wrap="square" rtlCol="1">
            <a:spAutoFit/>
          </a:bodyPr>
          <a:lstStyle/>
          <a:p>
            <a:pPr algn="l" rtl="0"/>
            <a:r>
              <a:rPr lang="en-US" sz="2000" dirty="0" smtClean="0"/>
              <a:t>Notch in the middle of the </a:t>
            </a:r>
            <a:r>
              <a:rPr lang="en-US" sz="2000" dirty="0" err="1" smtClean="0"/>
              <a:t>incisal</a:t>
            </a:r>
            <a:r>
              <a:rPr lang="en-US" sz="2000" dirty="0" smtClean="0"/>
              <a:t> extent of the access. This notch allows more straight-line access for  instruments and greatly helps eliminate cervical flexure that can cause "unexplained" instrument</a:t>
            </a:r>
          </a:p>
          <a:p>
            <a:pPr algn="l" rtl="0"/>
            <a:r>
              <a:rPr lang="en-US" sz="2000" dirty="0" smtClean="0"/>
              <a:t>breakage.</a:t>
            </a:r>
          </a:p>
        </p:txBody>
      </p:sp>
      <p:cxnSp>
        <p:nvCxnSpPr>
          <p:cNvPr id="5" name="رابط كسهم مستقيم 4"/>
          <p:cNvCxnSpPr/>
          <p:nvPr/>
        </p:nvCxnSpPr>
        <p:spPr>
          <a:xfrm rot="5400000" flipH="1" flipV="1">
            <a:off x="4179091" y="2964653"/>
            <a:ext cx="571504" cy="35719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3729" name="Rectangle 1"/>
          <p:cNvSpPr>
            <a:spLocks noChangeArrowheads="1"/>
          </p:cNvSpPr>
          <p:nvPr/>
        </p:nvSpPr>
        <p:spPr bwMode="auto">
          <a:xfrm>
            <a:off x="285720" y="1079641"/>
            <a:ext cx="235745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7200" algn="justLow" rtl="0" fontAlgn="base">
              <a:spcBef>
                <a:spcPct val="0"/>
              </a:spcBef>
              <a:spcAft>
                <a:spcPct val="0"/>
              </a:spcAf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Access opening shape in the central &amp;</a:t>
            </a:r>
            <a:r>
              <a:rPr lang="en-US" sz="2000" dirty="0" smtClean="0">
                <a:latin typeface="Calibri" pitchFamily="34" charset="0"/>
                <a:ea typeface="Calibri" pitchFamily="34" charset="0"/>
                <a:cs typeface="Arial" pitchFamily="34" charset="0"/>
              </a:rPr>
              <a:t> lateral</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are triangular</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7158" y="285728"/>
            <a:ext cx="8501122" cy="6143668"/>
          </a:xfrm>
        </p:spPr>
        <p:txBody>
          <a:bodyPr>
            <a:normAutofit fontScale="90000"/>
          </a:bodyPr>
          <a:lstStyle/>
          <a:p>
            <a:pPr lvl="0" rtl="0"/>
            <a:r>
              <a:rPr lang="en-US" dirty="0" smtClean="0"/>
              <a:t>Round bur No.2 or 4 is used to open into pulp chamber, bur will be felt to drop when the pulp is reached, widen </a:t>
            </a:r>
            <a:r>
              <a:rPr lang="en-US" dirty="0" err="1" smtClean="0"/>
              <a:t>occlusal</a:t>
            </a:r>
            <a:r>
              <a:rPr lang="en-US" dirty="0" smtClean="0"/>
              <a:t> opening </a:t>
            </a:r>
            <a:r>
              <a:rPr lang="en-US" dirty="0" err="1" smtClean="0"/>
              <a:t>bucco-palatally</a:t>
            </a:r>
            <a:r>
              <a:rPr lang="en-US" dirty="0" smtClean="0"/>
              <a:t> to allow room for exploring, </a:t>
            </a:r>
            <a:r>
              <a:rPr lang="en-US" dirty="0" err="1" smtClean="0"/>
              <a:t>endo</a:t>
            </a:r>
            <a:r>
              <a:rPr lang="en-US" dirty="0" smtClean="0"/>
              <a:t> explorer used to locate orifices of canal, do not search for any canal orifice in un roofing pulp chamber.</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653870"/>
          </a:xfrm>
        </p:spPr>
        <p:txBody>
          <a:bodyPr>
            <a:normAutofit fontScale="90000"/>
          </a:bodyPr>
          <a:lstStyle/>
          <a:p>
            <a:pPr lvl="0"/>
            <a:r>
              <a:rPr lang="en-US" dirty="0" smtClean="0"/>
              <a:t>Extend the cavity </a:t>
            </a:r>
            <a:r>
              <a:rPr lang="en-US" dirty="0" err="1" smtClean="0"/>
              <a:t>bucco-lingually</a:t>
            </a:r>
            <a:r>
              <a:rPr lang="en-US" dirty="0" smtClean="0"/>
              <a:t> by removing the roof of pulp chamber by round bur as mentioned working from inside the pulp chamber to the outside if the opposite is done we are sacrificing too much tooth structure.</a:t>
            </a:r>
            <a:br>
              <a:rPr lang="en-US" dirty="0" smtClean="0"/>
            </a:br>
            <a:endParaRPr lang="ar-IQ"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20" y="214290"/>
            <a:ext cx="8501122" cy="6215106"/>
          </a:xfrm>
        </p:spPr>
        <p:txBody>
          <a:bodyPr>
            <a:normAutofit fontScale="90000"/>
          </a:bodyPr>
          <a:lstStyle/>
          <a:p>
            <a:pPr lvl="0"/>
            <a:r>
              <a:rPr lang="en-US" dirty="0" smtClean="0"/>
              <a:t>Finishing of the cavity walls is done with a fissure bur to diverge to the access opening which should be ovoid, ovoid preparation reflects the anatomy of the pulp chamber and position of the </a:t>
            </a:r>
            <a:r>
              <a:rPr lang="en-US" dirty="0" err="1" smtClean="0"/>
              <a:t>buccal</a:t>
            </a:r>
            <a:r>
              <a:rPr lang="en-US" dirty="0" smtClean="0"/>
              <a:t> and lingual canal orifices. Access opening should be funneled downward and flared outward.</a:t>
            </a:r>
            <a:endParaRPr lang="ar-IQ"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582432"/>
          </a:xfrm>
        </p:spPr>
        <p:txBody>
          <a:bodyPr>
            <a:normAutofit fontScale="90000"/>
          </a:bodyPr>
          <a:lstStyle/>
          <a:p>
            <a:pPr rtl="0"/>
            <a:r>
              <a:rPr lang="en-US" b="1" dirty="0" smtClean="0"/>
              <a:t>Access for lower premolars</a:t>
            </a:r>
            <a:r>
              <a:rPr lang="en-US" dirty="0" smtClean="0"/>
              <a:t> made slightly </a:t>
            </a:r>
            <a:r>
              <a:rPr lang="en-US" dirty="0" err="1" smtClean="0"/>
              <a:t>buccally</a:t>
            </a:r>
            <a:r>
              <a:rPr lang="en-US" dirty="0" smtClean="0"/>
              <a:t> to the central groove because the tooth inclines </a:t>
            </a:r>
            <a:r>
              <a:rPr lang="en-US" dirty="0" err="1" smtClean="0"/>
              <a:t>lingually</a:t>
            </a:r>
            <a:r>
              <a:rPr lang="en-US" dirty="0" smtClean="0"/>
              <a:t> so we might end up with lingual perforation at the neck if we keep drilling </a:t>
            </a:r>
            <a:r>
              <a:rPr lang="en-US" dirty="0" err="1" smtClean="0"/>
              <a:t>lingually</a:t>
            </a:r>
            <a:r>
              <a:rPr lang="en-US" dirty="0" smtClean="0"/>
              <a:t> and so removing unnecessary tooth structure.</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1357290" y="-1"/>
            <a:ext cx="5715040" cy="6803619"/>
          </a:xfrm>
          <a:prstGeom prst="rect">
            <a:avLst/>
          </a:prstGeom>
          <a:noFill/>
          <a:ln w="9525">
            <a:noFill/>
            <a:miter lim="800000"/>
            <a:headEnd/>
            <a:tailEnd/>
          </a:ln>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653870"/>
          </a:xfrm>
        </p:spPr>
        <p:txBody>
          <a:bodyPr>
            <a:noAutofit/>
          </a:bodyPr>
          <a:lstStyle/>
          <a:p>
            <a:pPr lvl="0" rtl="0"/>
            <a:r>
              <a:rPr lang="en-US" sz="3600" b="1" dirty="0" smtClean="0"/>
              <a:t>Access for upper premolar</a:t>
            </a:r>
            <a:r>
              <a:rPr lang="en-US" sz="3600" dirty="0" smtClean="0"/>
              <a:t>: out line form less extensive for single canal case than with 2 canals case, </a:t>
            </a:r>
            <a:r>
              <a:rPr lang="en-US" sz="3600" dirty="0" err="1" smtClean="0"/>
              <a:t>buccal</a:t>
            </a:r>
            <a:r>
              <a:rPr lang="en-US" sz="3600" dirty="0" smtClean="0"/>
              <a:t> canal approached </a:t>
            </a:r>
            <a:r>
              <a:rPr lang="en-US" sz="3600" dirty="0" err="1" smtClean="0"/>
              <a:t>buccally</a:t>
            </a:r>
            <a:r>
              <a:rPr lang="en-US" sz="3600" dirty="0" smtClean="0"/>
              <a:t>, and palatal canal approached </a:t>
            </a:r>
            <a:r>
              <a:rPr lang="en-US" sz="3600" dirty="0" err="1" smtClean="0"/>
              <a:t>palatally</a:t>
            </a:r>
            <a:r>
              <a:rPr lang="en-US" sz="3600" dirty="0" smtClean="0"/>
              <a:t> if we have parallel canals. Sometimes the opposite occur and reference points will be the opposite, also when we have converging canals </a:t>
            </a:r>
            <a:r>
              <a:rPr lang="en-US" sz="3600" dirty="0" err="1" smtClean="0"/>
              <a:t>coronally</a:t>
            </a:r>
            <a:r>
              <a:rPr lang="en-US" sz="3600" dirty="0" smtClean="0"/>
              <a:t> i:e according to divergence of canals the approaching of canal will differ.</a:t>
            </a:r>
            <a:endParaRPr lang="en-US" sz="36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683521" y="71414"/>
            <a:ext cx="5388809" cy="6391260"/>
          </a:xfrm>
          <a:prstGeom prst="rect">
            <a:avLst/>
          </a:prstGeom>
          <a:noFill/>
          <a:ln w="9525">
            <a:noFill/>
            <a:miter lim="800000"/>
            <a:headEnd/>
            <a:tailEnd/>
          </a:ln>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4010796"/>
          </a:xfrm>
        </p:spPr>
        <p:txBody>
          <a:bodyPr>
            <a:normAutofit fontScale="90000"/>
          </a:bodyPr>
          <a:lstStyle/>
          <a:p>
            <a:pPr lvl="0"/>
            <a:r>
              <a:rPr lang="en-US" dirty="0" smtClean="0"/>
              <a:t>Put TF in the incremental </a:t>
            </a:r>
            <a:r>
              <a:rPr lang="en-US" dirty="0" smtClean="0"/>
              <a:t>technique </a:t>
            </a:r>
            <a:r>
              <a:rPr lang="en-US" dirty="0" smtClean="0"/>
              <a:t>i:e 2,3,4 layers until filling the cavity do not use blob technique (one increment) leave space between the cavity &amp; TF.</a:t>
            </a:r>
            <a:br>
              <a:rPr lang="en-US" dirty="0" smtClean="0"/>
            </a:br>
            <a:endParaRPr lang="ar-IQ"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3010664"/>
          </a:xfrm>
        </p:spPr>
        <p:txBody>
          <a:bodyPr>
            <a:normAutofit/>
          </a:bodyPr>
          <a:lstStyle/>
          <a:p>
            <a:pPr algn="ctr"/>
            <a:r>
              <a:rPr lang="en-US" b="1" dirty="0" smtClean="0"/>
              <a:t>Maxillary Premolar Teeth</a:t>
            </a:r>
            <a:br>
              <a:rPr lang="en-US" b="1" dirty="0" smtClean="0"/>
            </a:br>
            <a:r>
              <a:rPr lang="en-US" b="1" dirty="0" smtClean="0"/>
              <a:t>Errors in Cavity Preparation</a:t>
            </a:r>
            <a:endParaRPr lang="ar-IQ" b="1"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214290"/>
            <a:ext cx="8686832" cy="6215106"/>
          </a:xfrm>
        </p:spPr>
        <p:txBody>
          <a:bodyPr>
            <a:noAutofit/>
          </a:bodyPr>
          <a:lstStyle/>
          <a:p>
            <a:pPr rtl="0"/>
            <a:r>
              <a:rPr lang="en-US" sz="3600" dirty="0" smtClean="0">
                <a:solidFill>
                  <a:srgbClr val="FF0000"/>
                </a:solidFill>
              </a:rPr>
              <a:t>A.UNDEREXTENDED</a:t>
            </a:r>
            <a:r>
              <a:rPr lang="en-US" sz="3600" dirty="0" smtClean="0">
                <a:solidFill>
                  <a:srgbClr val="FF0000"/>
                </a:solidFill>
              </a:rPr>
              <a:t>: preparation exposing only pulp horns. Control of enlarging instruments is abdicated to cavity walls. The </a:t>
            </a:r>
            <a:r>
              <a:rPr lang="en-US" sz="3600" b="1" dirty="0" smtClean="0">
                <a:solidFill>
                  <a:srgbClr val="FF0000"/>
                </a:solidFill>
              </a:rPr>
              <a:t>white color of the roof of the chamber is a clue to a shallow cavity. </a:t>
            </a:r>
            <a:r>
              <a:rPr lang="en-US" sz="3600" b="1" dirty="0" smtClean="0"/>
              <a:t/>
            </a:r>
            <a:br>
              <a:rPr lang="en-US" sz="3600" b="1" dirty="0" smtClean="0"/>
            </a:br>
            <a:r>
              <a:rPr lang="en-US" sz="3600" b="1" dirty="0" smtClean="0"/>
              <a:t>B.</a:t>
            </a:r>
            <a:r>
              <a:rPr lang="en-US" sz="3600" dirty="0" smtClean="0"/>
              <a:t>OVEREXTENDED</a:t>
            </a:r>
            <a:r>
              <a:rPr lang="en-US" sz="3600" dirty="0" smtClean="0"/>
              <a:t>: preparation from a fruitless search for a receded pulp. The enamel walls have been completely undermined. Gouging relates to failure to refer to the radiograph, which clearly indicates pulp recession.</a:t>
            </a:r>
            <a:endParaRPr lang="ar-IQ"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r="48316"/>
          <a:stretch>
            <a:fillRect/>
          </a:stretch>
        </p:blipFill>
        <p:spPr bwMode="auto">
          <a:xfrm>
            <a:off x="1785918" y="981146"/>
            <a:ext cx="5743585" cy="4876746"/>
          </a:xfrm>
          <a:prstGeom prst="rect">
            <a:avLst/>
          </a:prstGeom>
          <a:noFill/>
          <a:ln w="9525">
            <a:noFill/>
            <a:miter lim="800000"/>
            <a:headEnd/>
            <a:tailEnd/>
          </a:ln>
          <a:effectLst/>
        </p:spPr>
      </p:pic>
      <p:sp>
        <p:nvSpPr>
          <p:cNvPr id="6" name="مستطيل 5"/>
          <p:cNvSpPr/>
          <p:nvPr/>
        </p:nvSpPr>
        <p:spPr>
          <a:xfrm>
            <a:off x="2571736" y="5929330"/>
            <a:ext cx="3143272" cy="369332"/>
          </a:xfrm>
          <a:prstGeom prst="rect">
            <a:avLst/>
          </a:prstGeom>
        </p:spPr>
        <p:txBody>
          <a:bodyPr wrap="square">
            <a:spAutoFit/>
          </a:bodyPr>
          <a:lstStyle/>
          <a:p>
            <a:pPr algn="ctr" rtl="0"/>
            <a:r>
              <a:rPr lang="en-US" b="1" dirty="0" smtClean="0"/>
              <a:t>Maxillary lateral incisor.</a:t>
            </a:r>
          </a:p>
        </p:txBody>
      </p:sp>
      <p:sp>
        <p:nvSpPr>
          <p:cNvPr id="72705" name="Rectangle 1"/>
          <p:cNvSpPr>
            <a:spLocks noChangeArrowheads="1"/>
          </p:cNvSpPr>
          <p:nvPr/>
        </p:nvSpPr>
        <p:spPr bwMode="auto">
          <a:xfrm>
            <a:off x="1000100" y="104420"/>
            <a:ext cx="6858048"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Low"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The long axis of crown not with the long axis of root so the direction of the access opening slightly distally to reach the pulp chamber.</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7" name="شكل بيضاوي 6"/>
          <p:cNvSpPr/>
          <p:nvPr/>
        </p:nvSpPr>
        <p:spPr>
          <a:xfrm>
            <a:off x="4500562" y="1071546"/>
            <a:ext cx="714380" cy="642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439556"/>
          </a:xfrm>
        </p:spPr>
        <p:txBody>
          <a:bodyPr>
            <a:normAutofit fontScale="90000"/>
          </a:bodyPr>
          <a:lstStyle/>
          <a:p>
            <a:pPr rtl="0"/>
            <a:r>
              <a:rPr lang="en-US" dirty="0" smtClean="0"/>
              <a:t>C.PERFORATION</a:t>
            </a:r>
            <a:r>
              <a:rPr lang="en-US" dirty="0" smtClean="0"/>
              <a:t>: at the </a:t>
            </a:r>
            <a:r>
              <a:rPr lang="en-US" dirty="0" err="1" smtClean="0"/>
              <a:t>mesiocervical</a:t>
            </a:r>
            <a:r>
              <a:rPr lang="en-US" dirty="0" smtClean="0"/>
              <a:t> indentation. Failure to observe the distal-axial inclination of the tooth led to </a:t>
            </a:r>
            <a:r>
              <a:rPr lang="en-US" b="1" dirty="0" smtClean="0"/>
              <a:t>bypassing receded pulp and perforation. </a:t>
            </a:r>
            <a:r>
              <a:rPr lang="en-US" dirty="0" smtClean="0"/>
              <a:t>The maxillary first premolar is one of the most commonly perforated teeth.</a:t>
            </a:r>
            <a:endParaRPr lang="ar-IQ"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7158" y="214290"/>
            <a:ext cx="8572560" cy="6215106"/>
          </a:xfrm>
        </p:spPr>
        <p:txBody>
          <a:bodyPr>
            <a:noAutofit/>
          </a:bodyPr>
          <a:lstStyle/>
          <a:p>
            <a:pPr rtl="0"/>
            <a:r>
              <a:rPr lang="en-US" sz="3600" dirty="0" smtClean="0">
                <a:solidFill>
                  <a:srgbClr val="FF0000"/>
                </a:solidFill>
              </a:rPr>
              <a:t>D.FAULTY </a:t>
            </a:r>
            <a:r>
              <a:rPr lang="en-US" sz="3600" dirty="0" smtClean="0">
                <a:solidFill>
                  <a:srgbClr val="FF0000"/>
                </a:solidFill>
              </a:rPr>
              <a:t>ALIGNMENT: of the access cavity through </a:t>
            </a:r>
            <a:r>
              <a:rPr lang="en-US" sz="3600" b="1" dirty="0" smtClean="0">
                <a:solidFill>
                  <a:srgbClr val="FF0000"/>
                </a:solidFill>
              </a:rPr>
              <a:t>full veneer restoration placed to “straighten” the </a:t>
            </a:r>
            <a:r>
              <a:rPr lang="en-US" sz="3600" dirty="0" smtClean="0">
                <a:solidFill>
                  <a:srgbClr val="FF0000"/>
                </a:solidFill>
              </a:rPr>
              <a:t>crown of a rotated tooth. Careful examination of the radiograph would reveal the rotated body of the tooth.</a:t>
            </a:r>
            <a:r>
              <a:rPr lang="en-US" sz="3600" dirty="0" smtClean="0"/>
              <a:t/>
            </a:r>
            <a:br>
              <a:rPr lang="en-US" sz="3600" dirty="0" smtClean="0"/>
            </a:br>
            <a:r>
              <a:rPr lang="en-US" sz="3600" dirty="0" smtClean="0"/>
              <a:t/>
            </a:r>
            <a:br>
              <a:rPr lang="en-US" sz="3600" dirty="0" smtClean="0"/>
            </a:br>
            <a:r>
              <a:rPr lang="en-US" sz="3600" dirty="0" smtClean="0"/>
              <a:t>E.BROKEN </a:t>
            </a:r>
            <a:r>
              <a:rPr lang="en-US" sz="3600" dirty="0" smtClean="0"/>
              <a:t>INSTRUMENT: twisted off in a</a:t>
            </a:r>
            <a:br>
              <a:rPr lang="en-US" sz="3600" dirty="0" smtClean="0"/>
            </a:br>
            <a:r>
              <a:rPr lang="en-US" sz="3600" dirty="0" smtClean="0"/>
              <a:t>“cross-over” canal. This frequent occurrence may be obviated by extending the internal preparation to straighten the canals </a:t>
            </a:r>
            <a:r>
              <a:rPr lang="en-US" sz="3600" b="1" dirty="0" smtClean="0"/>
              <a:t>(dotted line).</a:t>
            </a:r>
            <a:endParaRPr lang="ar-IQ" sz="36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14290"/>
            <a:ext cx="8472518" cy="6215106"/>
          </a:xfrm>
        </p:spPr>
        <p:txBody>
          <a:bodyPr>
            <a:normAutofit fontScale="90000"/>
          </a:bodyPr>
          <a:lstStyle/>
          <a:p>
            <a:pPr rtl="0"/>
            <a:r>
              <a:rPr lang="en-US" dirty="0" smtClean="0"/>
              <a:t>F.FAILURE </a:t>
            </a:r>
            <a:r>
              <a:rPr lang="en-US" dirty="0" smtClean="0"/>
              <a:t>to explore: </a:t>
            </a:r>
            <a:r>
              <a:rPr lang="en-US" dirty="0" err="1" smtClean="0"/>
              <a:t>débride</a:t>
            </a:r>
            <a:r>
              <a:rPr lang="en-US" dirty="0" smtClean="0"/>
              <a:t>, and </a:t>
            </a:r>
            <a:r>
              <a:rPr lang="en-US" dirty="0" err="1" smtClean="0"/>
              <a:t>obturate</a:t>
            </a:r>
            <a:r>
              <a:rPr lang="en-US" dirty="0" smtClean="0"/>
              <a:t> the third canal of the maxillary </a:t>
            </a:r>
            <a:r>
              <a:rPr lang="en-US" b="1" dirty="0" smtClean="0"/>
              <a:t>first premolar (6% of </a:t>
            </a:r>
            <a:r>
              <a:rPr lang="en-US" dirty="0" smtClean="0"/>
              <a:t>the time).</a:t>
            </a:r>
            <a:br>
              <a:rPr lang="en-US" dirty="0" smtClean="0"/>
            </a:br>
            <a:r>
              <a:rPr lang="en-US" dirty="0" smtClean="0"/>
              <a:t> </a:t>
            </a:r>
            <a:br>
              <a:rPr lang="en-US" dirty="0" smtClean="0"/>
            </a:br>
            <a:r>
              <a:rPr lang="en-US" dirty="0" smtClean="0"/>
              <a:t>G.</a:t>
            </a:r>
            <a:r>
              <a:rPr lang="en-US" dirty="0" smtClean="0">
                <a:solidFill>
                  <a:srgbClr val="FF0000"/>
                </a:solidFill>
              </a:rPr>
              <a:t>FAILURE </a:t>
            </a:r>
            <a:r>
              <a:rPr lang="en-US" dirty="0" smtClean="0">
                <a:solidFill>
                  <a:srgbClr val="FF0000"/>
                </a:solidFill>
              </a:rPr>
              <a:t>to explore: </a:t>
            </a:r>
            <a:r>
              <a:rPr lang="en-US" dirty="0" err="1" smtClean="0">
                <a:solidFill>
                  <a:srgbClr val="FF0000"/>
                </a:solidFill>
              </a:rPr>
              <a:t>débride</a:t>
            </a:r>
            <a:r>
              <a:rPr lang="en-US" dirty="0" smtClean="0">
                <a:solidFill>
                  <a:srgbClr val="FF0000"/>
                </a:solidFill>
              </a:rPr>
              <a:t>, and </a:t>
            </a:r>
            <a:r>
              <a:rPr lang="en-US" dirty="0" err="1" smtClean="0">
                <a:solidFill>
                  <a:srgbClr val="FF0000"/>
                </a:solidFill>
              </a:rPr>
              <a:t>obturate</a:t>
            </a:r>
            <a:r>
              <a:rPr lang="en-US" dirty="0" smtClean="0">
                <a:solidFill>
                  <a:srgbClr val="FF0000"/>
                </a:solidFill>
              </a:rPr>
              <a:t> the second canal of the maxillary </a:t>
            </a:r>
            <a:r>
              <a:rPr lang="en-US" b="1" dirty="0" smtClean="0">
                <a:solidFill>
                  <a:srgbClr val="FF0000"/>
                </a:solidFill>
              </a:rPr>
              <a:t>second premolar (24%</a:t>
            </a:r>
            <a:br>
              <a:rPr lang="en-US" b="1" dirty="0" smtClean="0">
                <a:solidFill>
                  <a:srgbClr val="FF0000"/>
                </a:solidFill>
              </a:rPr>
            </a:br>
            <a:r>
              <a:rPr lang="en-US" dirty="0" smtClean="0">
                <a:solidFill>
                  <a:srgbClr val="FF0000"/>
                </a:solidFill>
              </a:rPr>
              <a:t>of the time).</a:t>
            </a:r>
            <a:endParaRPr lang="ar-IQ"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2000232" y="71414"/>
            <a:ext cx="5061348" cy="6748463"/>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2653474"/>
          </a:xfrm>
        </p:spPr>
        <p:txBody>
          <a:bodyPr>
            <a:normAutofit/>
          </a:bodyPr>
          <a:lstStyle/>
          <a:p>
            <a:pPr algn="ctr"/>
            <a:r>
              <a:rPr lang="en-US" b="1" dirty="0" err="1" smtClean="0"/>
              <a:t>Mandibular</a:t>
            </a:r>
            <a:r>
              <a:rPr lang="en-US" b="1" dirty="0" smtClean="0"/>
              <a:t> Premolar Teeth</a:t>
            </a:r>
            <a:br>
              <a:rPr lang="en-US" b="1" dirty="0" smtClean="0"/>
            </a:br>
            <a:r>
              <a:rPr lang="en-US" b="1" dirty="0" smtClean="0"/>
              <a:t>Errors in cavity Preparation</a:t>
            </a:r>
            <a:endParaRPr lang="ar-IQ"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285728"/>
            <a:ext cx="8472518" cy="6357982"/>
          </a:xfrm>
        </p:spPr>
        <p:txBody>
          <a:bodyPr>
            <a:normAutofit fontScale="90000"/>
          </a:bodyPr>
          <a:lstStyle/>
          <a:p>
            <a:pPr rtl="0"/>
            <a:r>
              <a:rPr lang="en-US" dirty="0" smtClean="0">
                <a:solidFill>
                  <a:srgbClr val="FF0000"/>
                </a:solidFill>
              </a:rPr>
              <a:t>A.PERFORATION</a:t>
            </a:r>
            <a:r>
              <a:rPr lang="en-US" dirty="0" smtClean="0">
                <a:solidFill>
                  <a:srgbClr val="FF0000"/>
                </a:solidFill>
              </a:rPr>
              <a:t>: at the </a:t>
            </a:r>
            <a:r>
              <a:rPr lang="en-US" dirty="0" err="1" smtClean="0">
                <a:solidFill>
                  <a:srgbClr val="FF0000"/>
                </a:solidFill>
              </a:rPr>
              <a:t>distogingival</a:t>
            </a:r>
            <a:r>
              <a:rPr lang="en-US" dirty="0" smtClean="0">
                <a:solidFill>
                  <a:srgbClr val="FF0000"/>
                </a:solidFill>
              </a:rPr>
              <a:t> caused by failure to recognize that the premolar has tilted to the distal.</a:t>
            </a:r>
            <a:br>
              <a:rPr lang="en-US" dirty="0" smtClean="0">
                <a:solidFill>
                  <a:srgbClr val="FF0000"/>
                </a:solidFill>
              </a:rPr>
            </a:br>
            <a:r>
              <a:rPr lang="en-US" dirty="0" smtClean="0"/>
              <a:t/>
            </a:r>
            <a:br>
              <a:rPr lang="en-US" dirty="0" smtClean="0"/>
            </a:br>
            <a:r>
              <a:rPr lang="en-US" dirty="0" smtClean="0"/>
              <a:t>B.INCOMPLETE</a:t>
            </a:r>
            <a:r>
              <a:rPr lang="en-US" dirty="0" smtClean="0"/>
              <a:t>: preparation and possible instrument breakage caused by total loss of instrument</a:t>
            </a:r>
            <a:br>
              <a:rPr lang="en-US" dirty="0" smtClean="0"/>
            </a:br>
            <a:r>
              <a:rPr lang="en-US" dirty="0" smtClean="0"/>
              <a:t>control. Use only </a:t>
            </a:r>
            <a:r>
              <a:rPr lang="en-US" dirty="0" err="1" smtClean="0"/>
              <a:t>occlusal</a:t>
            </a:r>
            <a:r>
              <a:rPr lang="en-US" dirty="0" smtClean="0"/>
              <a:t> access, never </a:t>
            </a:r>
            <a:r>
              <a:rPr lang="en-US" dirty="0" err="1" smtClean="0"/>
              <a:t>buccal</a:t>
            </a:r>
            <a:r>
              <a:rPr lang="en-US" dirty="0" smtClean="0"/>
              <a:t> or proximal access</a:t>
            </a:r>
            <a:endParaRPr lang="ar-IQ"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357166"/>
            <a:ext cx="8715436" cy="6215106"/>
          </a:xfrm>
        </p:spPr>
        <p:txBody>
          <a:bodyPr>
            <a:normAutofit fontScale="90000"/>
          </a:bodyPr>
          <a:lstStyle/>
          <a:p>
            <a:pPr rtl="0"/>
            <a:r>
              <a:rPr lang="en-US" sz="4400" dirty="0" smtClean="0">
                <a:solidFill>
                  <a:srgbClr val="FF0000"/>
                </a:solidFill>
              </a:rPr>
              <a:t>C.BIFURCATION </a:t>
            </a:r>
            <a:r>
              <a:rPr lang="en-US" sz="4400" dirty="0" smtClean="0">
                <a:solidFill>
                  <a:srgbClr val="FF0000"/>
                </a:solidFill>
              </a:rPr>
              <a:t>of a canal completely missed, caused by failure to adequately explore the canal with a curved instrument.</a:t>
            </a:r>
            <a:br>
              <a:rPr lang="en-US" sz="4400" dirty="0" smtClean="0">
                <a:solidFill>
                  <a:srgbClr val="FF0000"/>
                </a:solidFill>
              </a:rPr>
            </a:br>
            <a:r>
              <a:rPr lang="en-US" sz="4400" dirty="0" smtClean="0"/>
              <a:t/>
            </a:r>
            <a:br>
              <a:rPr lang="en-US" sz="4400" dirty="0" smtClean="0"/>
            </a:br>
            <a:r>
              <a:rPr lang="en-US" sz="4400" dirty="0" smtClean="0"/>
              <a:t>D.APICAL </a:t>
            </a:r>
            <a:r>
              <a:rPr lang="en-US" sz="4400" dirty="0" smtClean="0"/>
              <a:t>PERFORATION of an invitingly straight conical canal. Failure to establish the exact length of the tooth leads to trephination of the foramen.</a:t>
            </a:r>
            <a:endParaRPr lang="ar-IQ" sz="44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653870"/>
          </a:xfrm>
        </p:spPr>
        <p:txBody>
          <a:bodyPr>
            <a:normAutofit fontScale="90000"/>
          </a:bodyPr>
          <a:lstStyle/>
          <a:p>
            <a:pPr rtl="0"/>
            <a:r>
              <a:rPr lang="en-US" dirty="0" smtClean="0"/>
              <a:t>E.PERFORATION</a:t>
            </a:r>
            <a:r>
              <a:rPr lang="en-US" dirty="0" smtClean="0"/>
              <a:t>: at the apical curvature caused by failure to recognize, by exploration, </a:t>
            </a:r>
            <a:r>
              <a:rPr lang="en-US" dirty="0" err="1" smtClean="0"/>
              <a:t>buccal</a:t>
            </a:r>
            <a:r>
              <a:rPr lang="en-US" dirty="0" smtClean="0"/>
              <a:t> curvature. A standard </a:t>
            </a:r>
            <a:r>
              <a:rPr lang="en-US" dirty="0" err="1" smtClean="0"/>
              <a:t>buccolingual</a:t>
            </a:r>
            <a:r>
              <a:rPr lang="en-US" dirty="0" smtClean="0"/>
              <a:t> radiograph will not show </a:t>
            </a:r>
            <a:r>
              <a:rPr lang="en-US" dirty="0" err="1" smtClean="0"/>
              <a:t>buccal</a:t>
            </a:r>
            <a:r>
              <a:rPr lang="en-US" dirty="0" smtClean="0"/>
              <a:t> or lingual curvature.</a:t>
            </a:r>
            <a:br>
              <a:rPr lang="en-US" dirty="0" smtClean="0"/>
            </a:br>
            <a:endParaRPr lang="ar-IQ"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857356" y="71414"/>
            <a:ext cx="4998369" cy="6705632"/>
          </a:xfrm>
          <a:prstGeom prst="rect">
            <a:avLst/>
          </a:prstGeom>
          <a:noFill/>
          <a:ln w="9525">
            <a:noFill/>
            <a:miter lim="800000"/>
            <a:headEnd/>
            <a:tailEnd/>
          </a:ln>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714348" y="1142984"/>
            <a:ext cx="7810510" cy="3905255"/>
          </a:xfrm>
          <a:prstGeom prst="rect">
            <a:avLst/>
          </a:prstGeom>
          <a:noFill/>
          <a:ln w="9525">
            <a:noFill/>
            <a:miter lim="800000"/>
            <a:headEnd/>
            <a:tailEnd/>
          </a:ln>
          <a:effectLst/>
        </p:spPr>
      </p:pic>
      <p:sp>
        <p:nvSpPr>
          <p:cNvPr id="3" name="مربع نص 2"/>
          <p:cNvSpPr txBox="1"/>
          <p:nvPr/>
        </p:nvSpPr>
        <p:spPr>
          <a:xfrm>
            <a:off x="2714612" y="5357826"/>
            <a:ext cx="3786214" cy="461665"/>
          </a:xfrm>
          <a:prstGeom prst="rect">
            <a:avLst/>
          </a:prstGeom>
          <a:noFill/>
        </p:spPr>
        <p:txBody>
          <a:bodyPr wrap="square" rtlCol="1">
            <a:spAutoFit/>
          </a:bodyPr>
          <a:lstStyle/>
          <a:p>
            <a:r>
              <a:rPr lang="en-US" sz="2400" b="1" dirty="0" smtClean="0"/>
              <a:t>Maxillary first molar.</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1014</TotalTime>
  <Words>2399</Words>
  <Application>Microsoft Office PowerPoint</Application>
  <PresentationFormat>عرض على الشاشة (3:4)‏</PresentationFormat>
  <Paragraphs>149</Paragraphs>
  <Slides>159</Slides>
  <Notes>0</Notes>
  <HiddenSlides>0</HiddenSlides>
  <MMClips>0</MMClips>
  <ScaleCrop>false</ScaleCrop>
  <HeadingPairs>
    <vt:vector size="4" baseType="variant">
      <vt:variant>
        <vt:lpstr>سمة</vt:lpstr>
      </vt:variant>
      <vt:variant>
        <vt:i4>1</vt:i4>
      </vt:variant>
      <vt:variant>
        <vt:lpstr>عناوين الشرائح</vt:lpstr>
      </vt:variant>
      <vt:variant>
        <vt:i4>159</vt:i4>
      </vt:variant>
    </vt:vector>
  </HeadingPairs>
  <TitlesOfParts>
    <vt:vector size="160" baseType="lpstr">
      <vt:lpstr>تدفق</vt:lpstr>
      <vt:lpstr>الشريحة 1</vt:lpstr>
      <vt:lpstr>Anatomical situation for the anterior teeth </vt:lpstr>
      <vt:lpstr>الشريحة 3</vt:lpstr>
      <vt:lpstr>Single root-type I canal configuration Canal shape: Simple, large, conical, tapered toward the apex and the Pulp chamber gradually merging into the root canal. Slightly triangular or oval in shape at the cervical area of the root and tend to be round at the apical portion.</vt:lpstr>
      <vt:lpstr>Apical foramen exists short of the apex to the labial direction. Average length:22mm If the lingual shoulder not cut during access opening, it will lead to obstructed line during canal preparation. </vt:lpstr>
      <vt:lpstr>Multiple canals are very rare; incidence of accessory &amp; lateral canals is high.</vt:lpstr>
      <vt:lpstr>الشريحة 7</vt:lpstr>
      <vt:lpstr>الشريحة 8</vt:lpstr>
      <vt:lpstr>الشريحة 9</vt:lpstr>
      <vt:lpstr> Single root-type I canal configuration Canal shape: Simple out line, conical in the apical third with pronounced constriction, narrower in diameter than central incisor, </vt:lpstr>
      <vt:lpstr>most of them have curvature in the root disto-palataly (perforation or ledge formation)→ (small, flexible instrument with filing action not reaming action.</vt:lpstr>
      <vt:lpstr>Oval at cervical area, round apically Pulp chamber: Tend to be gradually merging to root canal, smaller than that for max. central. Average length 23mm </vt:lpstr>
      <vt:lpstr>The main canal has pronounced constriction and curvature in the apical third which follow the curvature of the root in the apical. The importance of this curvature: the large non flexible size instruments should be avoided in the preparation of such canal,</vt:lpstr>
      <vt:lpstr>because if such instruments used this will lead to either perforation or ledge formation. This critical situation curvature could be avoided through limiting the apical preparation to flexible sizes up to 25 and the use of</vt:lpstr>
      <vt:lpstr>precurved instruments in case of using stainless steel instruments or we can use NiTi flex files also we have K-flex files. In addition to those 2 points, we should do thorough irrigation (very important). </vt:lpstr>
      <vt:lpstr>The long axis of crown not with the long axis of root so the direction of the access opening slightly distally to reach the pulp chamber. </vt:lpstr>
      <vt:lpstr>الشريحة 17</vt:lpstr>
      <vt:lpstr>الشريحة 18</vt:lpstr>
      <vt:lpstr>The longest tooth in the dental arch. Root slender from labial, bulky proximally. Canal shape: Huge ovoid pulp, wider labio-palatally than mesiodistally Mostly apical curvature in the root→</vt:lpstr>
      <vt:lpstr>follow the previously mentioned points to overcome apical curvature of lateral incisor. Pulp chamber: Gradually margining with the root canal. The canal is conical at the apical third and wider in the middle and coronal part. Average length 27 mm</vt:lpstr>
      <vt:lpstr>Access opening shape is oval in the canine while in the lateral or central the shape is triangular</vt:lpstr>
      <vt:lpstr>الشريحة 22</vt:lpstr>
      <vt:lpstr>الشريحة 23</vt:lpstr>
      <vt:lpstr>الشريحة 24</vt:lpstr>
      <vt:lpstr>الشريحة 25</vt:lpstr>
      <vt:lpstr>*slight apical-distal curvature of the canal. *20 degree lingual-axial angulation of the tooth. * 30% presence of bifurcation of pulp into the labial &amp;lingual canals</vt:lpstr>
      <vt:lpstr>* Axial inclination of the root calls for careful orientation &amp;alignment of the bur to prevent gouging. *smaller canal orifices are more difficult to find. *labial &amp; lingual canals are discovered by exploration with a fine curved file to both labial and lingual.</vt:lpstr>
      <vt:lpstr>How you suspect 2 canals in preoperative radiograph: The pulp chamber merge gradually into the canal these constriction gradually occur in the x-ray with continuous tapering mean one canal but when there is narrow line of the root we suspect 2 canals then take other x-ray with little angulations.</vt:lpstr>
      <vt:lpstr>الشريحة 29</vt:lpstr>
      <vt:lpstr>الشريحة 30</vt:lpstr>
      <vt:lpstr>الشريحة 31</vt:lpstr>
      <vt:lpstr>Mandibular canine: Canal shape: The canal is somewhat ovoid at the cervical portion, round at the apical portion, narrow mesiodistally, apical labial curvature is present. </vt:lpstr>
      <vt:lpstr>Pulp camber: Gradually merging with root canal, average length: 23mm. Possibility of 2 canal 7% one root-two canals 5% two separate roots with two separated canals. </vt:lpstr>
      <vt:lpstr>الشريحة 34</vt:lpstr>
      <vt:lpstr>الشريحة 35</vt:lpstr>
      <vt:lpstr>Root canal access: it is the initial step toward canal preparation.  Why we remove the pulp contents: to remove the infected &amp; necrotic materials in the pulp &amp; to avoid the discoloration of the tooth.</vt:lpstr>
      <vt:lpstr>Access to ant teeth: Entrance is always gained through lingual surface of all ant. teeth just in the exact center of the tooth and just below the cingulum. Round bur No. 4 operated at right angle to long axis of the tooth, only the enamel is penetrated, once the head of the bur hidden in the tooth structure, stop drilling.</vt:lpstr>
      <vt:lpstr>Switch the bur to be parallel to the long axis, keep drilling until entrance to pulp chamber is gained. Remove the pulp chamber roof working from inside the chamber to the outside (pulling motion) to eliminate the remnant of roof of pulp chamber.</vt:lpstr>
      <vt:lpstr>Lingual shoulder is removed (working from inside to the outside) introduce the round bur just behind the shoulder to give continuous smooth flowing preparation then the entire tooth chamber is rounded then funneling is done of the canal outward. Finishing and funneling with fissure bur, final shape, funnels down toward the orifice of the canal flare outward.</vt:lpstr>
      <vt:lpstr>pulp horns should be eliminated, a round bur No. 2 used laterally and incisally to eliminate necrotic tissues which may cause discoloration. </vt:lpstr>
      <vt:lpstr>*extirpation of the pulp content using barbed broach.  *Irrigation of the pulp chamber and the root canal </vt:lpstr>
      <vt:lpstr>الشريحة 42</vt:lpstr>
      <vt:lpstr>الشريحة 43</vt:lpstr>
      <vt:lpstr>Error in access opening in max. ant teeth  A.PERFORATION: at the labiocervical caused by  failure to complete convenience extension toward the incisal, prior to the entrance of the  shaft of the bur.  B.GOUGING: of the labial wall caused by failure to recognize the 29-degree lingual-axial angulation of the tooth.</vt:lpstr>
      <vt:lpstr>C. GOUGING: of the distal wall caused by failure to recognize the 16-degree mesial-axial inclination of the tooth.   D.PEAR-SHAPED PREPARATION: of the apical canal caused by failure to complete convenience extensions. The shaft of the instrument rides on the cavity margin and lingual “shoulder.” Inadequate débridement and obturation ensure failure. </vt:lpstr>
      <vt:lpstr>E.DISCOLORATION: of the crown caused by failure to remove pulp debris. The access cavity is too far to the gingival with no incisal extension.  F. LEDGE: formation at the apical-distal curve caused by using an uncurved instrument too large for the canal. The cavity is adequate.</vt:lpstr>
      <vt:lpstr>G.PERFORATION: at the apical-distal curve caused by using too large an instrument through an inadequate preparation placed too far gingivally.   H.LEDGE: formation at the apical-labial curve caused by failure to complete the convenience extension. The shaft of the instrument rides on the cavity margin and “shoulder.”</vt:lpstr>
      <vt:lpstr>الشريحة 48</vt:lpstr>
      <vt:lpstr>Error in access opening in man. ant. teeth</vt:lpstr>
      <vt:lpstr>A.GOUGING: at the labiocervical caused by failure to complete convenience extension toward the incisal prior to entrance of the shaft of the bur.   B.GOUGING: of the labial wall caused by failure to recognize the 20-degree lingual-axial angulation of the tooth. </vt:lpstr>
      <vt:lpstr>C.GOUGING: of the distal wall caused by failure to recognize the 17-degree mesial-axial angulation of the tooth.  D.FAILURE to explore: débride, or fill the second canal caused by inadequate incisogingival extension of the access cavity.</vt:lpstr>
      <vt:lpstr>E. DISCOLORATION: of the crown caused by failure to remove pulp debris. The access cavity is too far to the gingival with no incisal  extension.   F.LEDGE: formation caused by complete loss of control of the instrument passing through the access cavity prepared in proximal restoration.</vt:lpstr>
      <vt:lpstr>الشريحة 53</vt:lpstr>
      <vt:lpstr>الشريحة 54</vt:lpstr>
      <vt:lpstr>Anatomical situations for posterior teeth </vt:lpstr>
      <vt:lpstr>الشريحة 56</vt:lpstr>
      <vt:lpstr>Maxillary 1st premolar: Canal shape: Wide in bucco-palatal direction, ovoid at mid-root, round at apical third. Canal orifice: Below and slightly central to cusps tips. Pulp horns: Should not be confused with true root canal orifice.</vt:lpstr>
      <vt:lpstr>Access opening ovoid, elongated bucco-palatally. Multiple canal possibilities: 20% single canal in single root, elliptical or figure 8 in shape, wider buccopalatally than mesiodistally, mistaken as two canals (sudden narrowing).</vt:lpstr>
      <vt:lpstr>80% two canals, either single root with either one or two apical foramen or 2 separated roots (palatal larger) Average length: 21.5mm Rarely 3 roots and 3 canals. </vt:lpstr>
      <vt:lpstr>الشريحة 60</vt:lpstr>
      <vt:lpstr>الشريحة 61</vt:lpstr>
      <vt:lpstr>الشريحة 62</vt:lpstr>
      <vt:lpstr>الشريحة 63</vt:lpstr>
      <vt:lpstr>الشريحة 64</vt:lpstr>
      <vt:lpstr>Maxillary 2nd premolar: Mostly single root Canal shape: Single canal, enormous and very wide cervical portion in bucco-palatal direction, mid root ovoid, apical round. </vt:lpstr>
      <vt:lpstr>Canal orifice: centrally located and often appears as a slot than as a single ovoid opening. Access opening: Ovoid, accessory and lateral canal common. Multiple canals possibilities: 40% 2 canals, 60% one canal, average length:21.5mm.</vt:lpstr>
      <vt:lpstr>الشريحة 67</vt:lpstr>
      <vt:lpstr>الشريحة 68</vt:lpstr>
      <vt:lpstr>الشريحة 69</vt:lpstr>
      <vt:lpstr>Mandibular 1st premolar: Well developed buccal cusp and a small lingual cusp, the root is more rounded than 2nd premolar and shorter. Pulp chamber: Ovoid, buccal pulp horn higher. </vt:lpstr>
      <vt:lpstr>Canal shape: At cervical level, wide in bucco-lingual dimension, mid root continues ovoid, apical third round. Possibility of 2 canals is not uncommon, access opening, ovoid. Access made slightly buccally to the central groove. Because the tooth inclines</vt:lpstr>
      <vt:lpstr>lingually so we might end up with lingual perforation at the neck if we keep drilling lingually and so removing unnecessary tooth structure. Average length: 21mm </vt:lpstr>
      <vt:lpstr>الشريحة 73</vt:lpstr>
      <vt:lpstr>الشريحة 74</vt:lpstr>
      <vt:lpstr>Mandibular 2nd premolar: Well developed buccal cusp and much better formed lingual cups. Pulp chamber: Gradually merging with root canal. Canal orifice: At cervical, wide in bucco-lingual dimension, mid root </vt:lpstr>
      <vt:lpstr>level, continuous to be elongated ovoid, apical third level generally round. Apical distal curvature: likely to be seen, access opening: ovoid funnel shaped, average length: 21mm. </vt:lpstr>
      <vt:lpstr>الشريحة 77</vt:lpstr>
      <vt:lpstr>الشريحة 78</vt:lpstr>
      <vt:lpstr>Access opening technique for premolars: Entrance is always gained through occlusal surface of all posterior teeth. Initial penetration is made parallel to the long axis into the exact center of the central groove. </vt:lpstr>
      <vt:lpstr>Round bur No.2 or 4 is used to open into pulp chamber, bur will be felt to drop when the pulp is reached, widen occlusal opening bucco-palatally to allow room for exploring, endo explorer used to locate orifices of canal, do not search for any canal orifice in un roofing pulp chamber.</vt:lpstr>
      <vt:lpstr>Extend the cavity bucco-lingually by removing the roof of pulp chamber by round bur as mentioned working from inside the pulp chamber to the outside if the opposite is done we are sacrificing too much tooth structure. </vt:lpstr>
      <vt:lpstr>Finishing of the cavity walls is done with a fissure bur to diverge to the access opening which should be ovoid, ovoid preparation reflects the anatomy of the pulp chamber and position of the buccal and lingual canal orifices. Access opening should be funneled downward and flared outward.</vt:lpstr>
      <vt:lpstr>Access for lower premolars made slightly buccally to the central groove because the tooth inclines lingually so we might end up with lingual perforation at the neck if we keep drilling lingually and so removing unnecessary tooth structure.</vt:lpstr>
      <vt:lpstr>الشريحة 84</vt:lpstr>
      <vt:lpstr>Access for upper premolar: out line form less extensive for single canal case than with 2 canals case, buccal canal approached buccally, and palatal canal approached palatally if we have parallel canals. Sometimes the opposite occur and reference points will be the opposite, also when we have converging canals coronally i:e according to divergence of canals the approaching of canal will differ.</vt:lpstr>
      <vt:lpstr>الشريحة 86</vt:lpstr>
      <vt:lpstr>Put TF in the incremental technique i:e 2,3,4 layers until filling the cavity do not use blob technique (one increment) leave space between the cavity &amp; TF. </vt:lpstr>
      <vt:lpstr>Maxillary Premolar Teeth Errors in Cavity Preparation</vt:lpstr>
      <vt:lpstr>A.UNDEREXTENDED: preparation exposing only pulp horns. Control of enlarging instruments is abdicated to cavity walls. The white color of the roof of the chamber is a clue to a shallow cavity.  B.OVEREXTENDED: preparation from a fruitless search for a receded pulp. The enamel walls have been completely undermined. Gouging relates to failure to refer to the radiograph, which clearly indicates pulp recession.</vt:lpstr>
      <vt:lpstr>C.PERFORATION: at the mesiocervical indentation. Failure to observe the distal-axial inclination of the tooth led to bypassing receded pulp and perforation. The maxillary first premolar is one of the most commonly perforated teeth.</vt:lpstr>
      <vt:lpstr>D.FAULTY ALIGNMENT: of the access cavity through full veneer restoration placed to “straighten” the crown of a rotated tooth. Careful examination of the radiograph would reveal the rotated body of the tooth.  E.BROKEN INSTRUMENT: twisted off in a “cross-over” canal. This frequent occurrence may be obviated by extending the internal preparation to straighten the canals (dotted line).</vt:lpstr>
      <vt:lpstr>F.FAILURE to explore: débride, and obturate the third canal of the maxillary first premolar (6% of the time).   G.FAILURE to explore: débride, and obturate the second canal of the maxillary second premolar (24% of the time).</vt:lpstr>
      <vt:lpstr>الشريحة 93</vt:lpstr>
      <vt:lpstr>Mandibular Premolar Teeth Errors in cavity Preparation</vt:lpstr>
      <vt:lpstr>A.PERFORATION: at the distogingival caused by failure to recognize that the premolar has tilted to the distal.  B.INCOMPLETE: preparation and possible instrument breakage caused by total loss of instrument control. Use only occlusal access, never buccal or proximal access</vt:lpstr>
      <vt:lpstr>C.BIFURCATION of a canal completely missed, caused by failure to adequately explore the canal with a curved instrument.  D.APICAL PERFORATION of an invitingly straight conical canal. Failure to establish the exact length of the tooth leads to trephination of the foramen.</vt:lpstr>
      <vt:lpstr>E.PERFORATION: at the apical curvature caused by failure to recognize, by exploration, buccal curvature. A standard buccolingual radiograph will not show buccal or lingual curvature. </vt:lpstr>
      <vt:lpstr>الشريحة 98</vt:lpstr>
      <vt:lpstr>الشريحة 99</vt:lpstr>
      <vt:lpstr>* Fourth canal (55-74% of teeth) located in the mesiobuccal root. Canal configuration is usually type II or type IV in mesiobuccal root</vt:lpstr>
      <vt:lpstr>* The palatal and distobuccal roots usually present a type I configuration. * The length of this tooth is 22mm *Apical-buccal curvature of the palatal root.</vt:lpstr>
      <vt:lpstr>* The palatal root slightly longer than the buccal roots. * The pulp chamber is quadrilateral in shape and wider buccopalatally than mesiodistally. * it has four pulp horns, the mesiobuccal is the longest and sharpest in outline.</vt:lpstr>
      <vt:lpstr>* The distobuccal pulp horn is smaller than the mesiobuccal but larger than the two palatal pulp horns. * the floor of the pulp chamber is just apical to the cervix, rounded and convex towards the occlusal.</vt:lpstr>
      <vt:lpstr>*the minor mesiobuccal canal if present lies on a line joining the main mesiobuccal and palatal canal orifices. *the distobuccal root is closer to the middle of the tooth than to the distal wall.</vt:lpstr>
      <vt:lpstr>* The distobuccal canal is the shortest and finest of the three canals. * the palatal canal is the largest and longest of three canals and in 50% the canal curved buccally in apical third.</vt:lpstr>
      <vt:lpstr>الشريحة 106</vt:lpstr>
      <vt:lpstr>الشريحة 107</vt:lpstr>
      <vt:lpstr>*the max. 2nd. molar is usually a smaller replica of the first molar. *the roots are less divergent and  more fusion than max 1st molar.</vt:lpstr>
      <vt:lpstr>*teeth with three canals and three apical foramina are prevalent and the average length is 21mm.</vt:lpstr>
      <vt:lpstr>الشريحة 110</vt:lpstr>
      <vt:lpstr>Access opening to max. molars *the traditional access cavity outline for max. teeth is in mesial two thirds of the occlusal surface leaving the oblique ridge intact. *it is triangular with the base of the triangle towards the buccal &amp; the apex palatally.</vt:lpstr>
      <vt:lpstr>*Initial penetration is made in the exact center of the mesial pit with the bur directed toward the lingual using No.4 or 6 round bur. * the depth of 9mm is the usual position of the floor of the pulp chamber working form inside toward outside.</vt:lpstr>
      <vt:lpstr>*the walls should not be undercut but should flare occlusally to prevent the accidental forcing of the T.F into the pulp chamber during mastication and thus prevent occurring between visits</vt:lpstr>
      <vt:lpstr>*final finish and funneling of cavity walls are compeleted with U shape fissure bur.</vt:lpstr>
      <vt:lpstr>*Enlargement of buccal canals is accomplished by reaming and filling. *A dark cavity floor with lines connecting orifice is in marked contrast to white walls.</vt:lpstr>
      <vt:lpstr>الشريحة 116</vt:lpstr>
      <vt:lpstr>الشريحة 117</vt:lpstr>
      <vt:lpstr>الشريحة 118</vt:lpstr>
      <vt:lpstr>Maxillary Molar Teeth Errors in cavity Preparation</vt:lpstr>
      <vt:lpstr>A.UNDEREXTENDED preparation. Pulp horns have merely been “nicked,” and the entire roof of the pulp  chamber remains. “White” color dentin of the roof is a clue to underextension→Instrument control is lost.  B.OVEREXTENDED preparation undermining enamel walls. The crown is badly gouged owing to failure to observe pulp recession in the radiograph.</vt:lpstr>
      <vt:lpstr>C.PERFORATION into furca using a surgical-length bur and failing to realize that the narrow pulp chamber had been passed. Operator error in failure to compare the length of the bur to the depth of the pulp canal floor. Length should be marked on the bur shank with Dycal.</vt:lpstr>
      <vt:lpstr>D.INADEQUATE: vertical preparation related to failure to recognize severe buccal inclination of an unopposed molar.   E.DISORIENTED: occlusal outline form exposing only the palatal canal. A faulty cavity has been prepared in full crown, which was placed to “straighten” a rotated molar . Palpating for mesiobuccal root prominence would reveal the severity of the rotation.</vt:lpstr>
      <vt:lpstr>F.LEDGE FORMATION: caused by using a large straight instrument in a curved canal.  G.PERFORATION: of a palatal root commonly caused by assuming the canal to be straight and failing to explore and enlarge the canal with a fine curved instrument.</vt:lpstr>
      <vt:lpstr>الشريحة 124</vt:lpstr>
      <vt:lpstr>الشريحة 125</vt:lpstr>
      <vt:lpstr>الشريحة 126</vt:lpstr>
      <vt:lpstr>* The Man 1st molar usually has two roots, mesial &amp; distal. *Single mesial root with 2 canals. *the distal root is curved mesially. &amp;mesial root curved distally. *the two-rooted molar usually has a canal configuration of three canals.</vt:lpstr>
      <vt:lpstr>* The incidence of two distal canals has been reported as 38%. *the pulp chamber is wider mesially than it distally &amp;may have five pulp horns.</vt:lpstr>
      <vt:lpstr>*the lingual pulp horns being longer &amp; more pointed. *the floor is rounded &amp;convex toward the occlusal &amp; lies just apical to the cervix. * mesiobuccal canal tend to be much finer than the mesiolingual. *the mesial root in 40-45% has only one apical foramen.</vt:lpstr>
      <vt:lpstr>*when a 2nd distal canal is present on the distolingual aspect it tends to curve towards the buccal. *the average length is 21mm. </vt:lpstr>
      <vt:lpstr>الشريحة 131</vt:lpstr>
      <vt:lpstr>الشريحة 132</vt:lpstr>
      <vt:lpstr>* Man 2nd molar presents as a smaller version of the man 1st molar. *the average length is 20mm. *the mesial root has two canal but the distal root usually has one canal.</vt:lpstr>
      <vt:lpstr>*the mesial canals tend to fuse in the apical third to give rise one main apical foramen. *32-33% of  man2nd molars have tendency to fused roots. </vt:lpstr>
      <vt:lpstr>الشريحة 135</vt:lpstr>
      <vt:lpstr>Access cavity to mand. molar</vt:lpstr>
      <vt:lpstr>*Entrance is always gained through the occlusal surface. *Initial penetration is made in the exact center of the mesial pit with the bur directed toward the distal using round bur no.4 or6.</vt:lpstr>
      <vt:lpstr> The prevalence of the 2nd distal canal in mand 1st molars necessitates a rectangular outline. *care should be taken to remove the roof of the pulp chamber completely without causing damage to the floor of the pulp chamber</vt:lpstr>
      <vt:lpstr> * the depth of 9mm is the usual position of the floor of the pulp chamber working form inside toward outside. *final finish and funneling of cavity walls are compeleted with U shape fissure bur.</vt:lpstr>
      <vt:lpstr>*the walls of the access cavity should diverge towards the occlusal to resist masticatory forces and prevent dislogement of the T.F. * access cavity may require enlargement &amp;/or modification.</vt:lpstr>
      <vt:lpstr>الشريحة 141</vt:lpstr>
      <vt:lpstr>الشريحة 142</vt:lpstr>
      <vt:lpstr>الشريحة 143</vt:lpstr>
      <vt:lpstr>Mandibular Molar Teeth Error in cavity Preparation</vt:lpstr>
      <vt:lpstr>A.OVEREXTENDED: preparation undermining enamel walls. The crown is badly gouged owing to failure to observe pulp recession in the radiograph.  B.PERFORATION :into furca caused by using a longer bur and failing to realize that the narrow pulp chamber had been passed. The bur should be measured against the radiograph and the depth to the pulpal floor marked on the shaft with Dycal.</vt:lpstr>
      <vt:lpstr>C.PERFORATION: at the mesial-cervical caused by failure to orient the bur with the long axis of the molar severely tipped to the mesial.  D.DISORIENTED: occlusal outline form exposing only the mesiobuccal canal. A faulty cavity has been prepared in full crown, which was placed to “straighten up” a lingually tipped molar .</vt:lpstr>
      <vt:lpstr>E.FAILURE: to find a second distal canal owing to lack of exploration for a fourth canal. F.LEDGE FORMATION: caused by faulty exploration and using too large of an instrument. G.PERFORATION: of the curved distal root caused by using a large straight instrument in a severely curved canal.</vt:lpstr>
      <vt:lpstr>الشريحة 148</vt:lpstr>
      <vt:lpstr>Access opening difficulties. Calcified canal Hard to find pulp chamber: (receded pulp, stop drilling and taking x-ray to prevent perforation, weakening tooth structure) Long axis of the tooth should be known to prevent perforation at the neck of the crown.</vt:lpstr>
      <vt:lpstr>Entrance in molar teeth: Should be limited to the mesial half of the occlusal surface since pulp chamber located there, most of pulp chamber occupy mesial half of the crown, so there is no need to go so far distally→ sacrificing tooth structure.</vt:lpstr>
      <vt:lpstr>Roof of the pulp chamber: should be removed completely to locate canal orifice and get direct access to canal instrumentation. Floor of the pulp chamber: Should be left untouched, its very important anatomical landmarks.</vt:lpstr>
      <vt:lpstr>Narrow and conservative access opening: results of: Root canal debridement and obturation not sufficient. </vt:lpstr>
      <vt:lpstr>Bending of instruments. Missed canal. Discoloration because of remnant of pulp chamber roof (pulp horn remains). </vt:lpstr>
      <vt:lpstr>Establishment of a sound reference point: any where tooth structure or unsupported cusp should be eliminated because if not; fracture of cusp might happen during subsequent visit and at that time the reference point is lost and the working length established is lost.</vt:lpstr>
      <vt:lpstr>Once you enter the pulp camber with bur before complete access opening the roof of the pulp chamber must be removed completely in order to be able to see well because the bleeding makes the vision to be difficult so we do so to stop the bleeding.</vt:lpstr>
      <vt:lpstr>Shallow access opening and instrumentation through the pulp chamber or pulp horn, to know that it is not canal: Sever bleeding cannot be arrested. Color of dentine: floor-dark bluish, roof-white. </vt:lpstr>
      <vt:lpstr>Anatomical land marks of the floor of pulp chamber, convex, grooves connecting canal orifices together. Distinguish level of floor and roof through the radiograph.</vt:lpstr>
      <vt:lpstr>Obturation phase: the root canal system is filled with inert root canal material from dentinocemental junction to the canal orifice to provide hermetic seal. </vt:lpstr>
      <vt:lpstr>So these phases communicate with each other, each phasesupport the other and any defect will lead to defect in root canal treatment.</vt:lpstr>
    </vt:vector>
  </TitlesOfParts>
  <Company>OFFICE2007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abumada</dc:creator>
  <cp:lastModifiedBy>abumada</cp:lastModifiedBy>
  <cp:revision>113</cp:revision>
  <dcterms:created xsi:type="dcterms:W3CDTF">2012-01-08T17:09:30Z</dcterms:created>
  <dcterms:modified xsi:type="dcterms:W3CDTF">2012-02-27T19:15:16Z</dcterms:modified>
</cp:coreProperties>
</file>