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94" r:id="rId3"/>
    <p:sldId id="258" r:id="rId4"/>
    <p:sldId id="259" r:id="rId5"/>
    <p:sldId id="260" r:id="rId6"/>
    <p:sldId id="295" r:id="rId7"/>
    <p:sldId id="261" r:id="rId8"/>
    <p:sldId id="29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6" r:id="rId19"/>
    <p:sldId id="271" r:id="rId20"/>
    <p:sldId id="272" r:id="rId21"/>
    <p:sldId id="273" r:id="rId22"/>
    <p:sldId id="298" r:id="rId23"/>
    <p:sldId id="274" r:id="rId24"/>
    <p:sldId id="276" r:id="rId25"/>
    <p:sldId id="299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32D8-0CB5-4CB8-BB53-A0AD740D19DF}" type="datetime1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12/16/2013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C543-4F29-47AD-9245-89D6B8D53CF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6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16B4-1A61-4FCE-801E-CD1845DB4FB3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7AC6E-A4EB-4378-8D8A-3F162D37876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9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8E592-A921-4741-9264-030A1A462631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45AB-4B80-4767-B92F-83125738DB3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8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5" name="Rectangle 7"/>
            <p:cNvSpPr/>
            <p:nvPr/>
          </p:nvSpPr>
          <p:spPr>
            <a:xfrm>
              <a:off x="0" y="6400800"/>
              <a:ext cx="9144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rtl="0">
                <a:defRPr/>
              </a:pPr>
              <a:r>
                <a:rPr lang="fr-FR" dirty="0">
                  <a:solidFill>
                    <a:prstClr val="white"/>
                  </a:solidFill>
                </a:rPr>
                <a:t>                  Louis Grella, MD F.A.C.S.                      www.Advancedveincare.org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8" descr="logo 300 dpi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6477000"/>
              <a:ext cx="762000" cy="3333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Picture 9" descr="vascular tre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00" y="6400800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93C7-C55F-4260-9A8F-71E315754FD7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6F3F-1148-4EDC-83F3-3E1BA29DA6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8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91E10-6F04-41F7-A308-072B929B4401}" type="datetime1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12/16/2013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ABBF9-8352-47F9-AB3B-97250701F45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2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0DFA-795A-4B08-9600-1D71C11F5CF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51AB6-7556-4A73-AE57-2D40FD69B29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3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E436-EDA1-49F6-B6C9-056F4BCA313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D2ED-7059-4674-A693-388B64D38FE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5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3350-D4D8-49D9-AF70-9CA95E1BAD12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6B65-348A-4812-BDE4-4A5A1793617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1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F720-7DF2-435D-AEF3-CD52EE0E13C2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F5541-1935-41E0-A58F-F38D8567D67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5D7A-A636-4472-996E-86D9CDF70AC8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025C-998E-46C8-B38C-953A0C3C433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1AB84-F579-4838-91B5-89EE1B0E7B9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12/16/2013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6E429-9903-45E4-9C17-F99AC793B4F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9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58EB8328-A3FB-45C1-8374-FB08C26BBC71}" type="datetime1">
              <a:rPr lang="en-US">
                <a:solidFill>
                  <a:srgbClr val="04617B">
                    <a:shade val="90000"/>
                  </a:srgbClr>
                </a:solidFill>
              </a:rPr>
              <a:pPr rtl="0">
                <a:defRPr/>
              </a:pPr>
              <a:t>12/16/2013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39E536F1-5026-4732-A782-FA1C2EEDC04E}" type="slidenum">
              <a:rPr lang="en-US">
                <a:solidFill>
                  <a:srgbClr val="04617B">
                    <a:shade val="90000"/>
                  </a:srgbClr>
                </a:solidFill>
              </a:rPr>
              <a:pPr rtl="0"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93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YouTubeDownload\Valves-veins.wmv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851648" cy="13716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DISEASE OF THE VEINS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019800" cy="1600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R="0" lvl="0" algn="ctr">
              <a:lnSpc>
                <a:spcPct val="80000"/>
              </a:lnSpc>
              <a:buClrTx/>
              <a:buSzTx/>
            </a:pPr>
            <a:endParaRPr lang="en-US" sz="2000" b="1" kern="0" dirty="0" smtClean="0">
              <a:solidFill>
                <a:schemeClr val="bg1"/>
              </a:solidFill>
              <a:latin typeface="Felix Titling" pitchFamily="82" charset="0"/>
              <a:cs typeface="Arial"/>
            </a:endParaRPr>
          </a:p>
          <a:p>
            <a:pPr marR="0" lvl="0" algn="ctr">
              <a:lnSpc>
                <a:spcPct val="80000"/>
              </a:lnSpc>
              <a:buClrTx/>
              <a:buSzTx/>
            </a:pPr>
            <a:r>
              <a:rPr lang="en-US" sz="2000" b="1" kern="0" dirty="0" smtClean="0">
                <a:solidFill>
                  <a:schemeClr val="bg1"/>
                </a:solidFill>
                <a:latin typeface="Felix Titling" pitchFamily="82" charset="0"/>
                <a:cs typeface="Arial"/>
              </a:rPr>
              <a:t>Assistant  </a:t>
            </a:r>
            <a:r>
              <a:rPr lang="en-US" sz="2000" b="1" kern="0" dirty="0">
                <a:solidFill>
                  <a:schemeClr val="bg1"/>
                </a:solidFill>
                <a:latin typeface="Felix Titling" pitchFamily="82" charset="0"/>
                <a:cs typeface="Arial"/>
              </a:rPr>
              <a:t>prof.</a:t>
            </a:r>
          </a:p>
          <a:p>
            <a:pPr marR="0" lvl="0" algn="ctr">
              <a:lnSpc>
                <a:spcPct val="80000"/>
              </a:lnSpc>
              <a:buClrTx/>
              <a:buSzTx/>
            </a:pPr>
            <a:r>
              <a:rPr lang="en-US" sz="2000" b="1" kern="0" dirty="0">
                <a:solidFill>
                  <a:schemeClr val="bg1"/>
                </a:solidFill>
                <a:latin typeface="Felix Titling" pitchFamily="82" charset="0"/>
                <a:cs typeface="Arial"/>
              </a:rPr>
              <a:t>Abdulameer M. Hussein</a:t>
            </a:r>
          </a:p>
          <a:p>
            <a:pPr marR="0" lvl="0" algn="l" fontAlgn="auto">
              <a:spcBef>
                <a:spcPts val="700"/>
              </a:spcBef>
              <a:spcAft>
                <a:spcPts val="0"/>
              </a:spcAft>
              <a:buClr>
                <a:srgbClr val="438086"/>
              </a:buClr>
              <a:buSzPct val="60000"/>
              <a:defRPr/>
            </a:pPr>
            <a:endParaRPr lang="en-US" dirty="0">
              <a:solidFill>
                <a:srgbClr val="FFFFFF"/>
              </a:solidFill>
              <a:latin typeface="Tw Cen MT"/>
            </a:endParaRPr>
          </a:p>
          <a:p>
            <a:pPr marR="0" algn="l"/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33866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971800"/>
            <a:ext cx="356061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Valves-vein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818" y="1752600"/>
            <a:ext cx="5486400" cy="4876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762000"/>
            <a:ext cx="5257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Calf Muscle Pump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169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45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Normal venous flow in the Leg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228600" y="1395174"/>
            <a:ext cx="4572000" cy="31879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Normal Flow </a:t>
            </a:r>
          </a:p>
          <a:p>
            <a:pPr lvl="1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Superficial veins drain into the deep veins</a:t>
            </a:r>
          </a:p>
          <a:p>
            <a:pPr lvl="1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 the foot up to the heart </a:t>
            </a:r>
          </a:p>
          <a:p>
            <a:pPr lvl="1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Superficial vein disease always starts with abnormal valves and interruption to normal flow called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venous reflux</a:t>
            </a:r>
          </a:p>
        </p:txBody>
      </p:sp>
      <p:pic>
        <p:nvPicPr>
          <p:cNvPr id="6" name="Picture 3" descr="B:\Vein Business\My website\Images\Vein Valves 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29200"/>
            <a:ext cx="2743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:\Vein Business\My website\Images\Normal Venous Drainage 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76401"/>
            <a:ext cx="3581399" cy="49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8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9153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Abnormal flow = Venous Reflux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63236" y="1828800"/>
            <a:ext cx="4572000" cy="4777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sz="2600" dirty="0">
                <a:solidFill>
                  <a:prstClr val="black"/>
                </a:solidFill>
              </a:rPr>
              <a:t>Damaged Valves</a:t>
            </a:r>
          </a:p>
          <a:p>
            <a:pPr marL="849313" lvl="1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Calibri" pitchFamily="34" charset="0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Blood flows to the skin</a:t>
            </a:r>
          </a:p>
          <a:p>
            <a:pPr marL="849313" lvl="1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Calibri" pitchFamily="34" charset="0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Blood is pushed distally and proximally</a:t>
            </a:r>
          </a:p>
          <a:p>
            <a:pPr marL="849313" lvl="1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Calibri" pitchFamily="34" charset="0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Close loop recirculation</a:t>
            </a:r>
          </a:p>
          <a:p>
            <a:pPr marL="849313" lvl="1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Calibri" pitchFamily="34" charset="0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Blood is retained in the leg</a:t>
            </a:r>
          </a:p>
          <a:p>
            <a:pPr marL="1123950" lvl="2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en-US" sz="2100" dirty="0">
                <a:solidFill>
                  <a:prstClr val="black"/>
                </a:solidFill>
              </a:rPr>
              <a:t>Increased volume of blood </a:t>
            </a:r>
            <a:r>
              <a:rPr lang="en-US" dirty="0">
                <a:solidFill>
                  <a:prstClr val="black"/>
                </a:solidFill>
              </a:rPr>
              <a:t>(heaviness Fatigue)</a:t>
            </a:r>
            <a:endParaRPr lang="en-US" sz="2100" dirty="0">
              <a:solidFill>
                <a:prstClr val="black"/>
              </a:solidFill>
            </a:endParaRPr>
          </a:p>
          <a:p>
            <a:pPr marL="1123950" lvl="2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en-US" sz="2100" dirty="0">
                <a:solidFill>
                  <a:prstClr val="black"/>
                </a:solidFill>
              </a:rPr>
              <a:t>Increased venous pressure</a:t>
            </a:r>
          </a:p>
          <a:p>
            <a:pPr marL="1123950" lvl="2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en-US" sz="2100" dirty="0">
                <a:solidFill>
                  <a:prstClr val="black"/>
                </a:solidFill>
              </a:rPr>
              <a:t>Veins Dilate (varicose veins)</a:t>
            </a:r>
          </a:p>
        </p:txBody>
      </p:sp>
      <p:pic>
        <p:nvPicPr>
          <p:cNvPr id="4" name="Picture 3" descr="VAricose Drainage Drain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6019800" y="1676400"/>
            <a:ext cx="2895600" cy="49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12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305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Causes of Venous Reflux</a:t>
            </a:r>
            <a:endParaRPr lang="ar-IQ" dirty="0"/>
          </a:p>
        </p:txBody>
      </p:sp>
      <p:pic>
        <p:nvPicPr>
          <p:cNvPr id="5" name="Picture 5" descr="Pathway leading to varicose veins and other clin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1374"/>
            <a:ext cx="8229600" cy="523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06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Symptoms of venous reflux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1905000" y="1905000"/>
            <a:ext cx="5410200" cy="4800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Leg Fatigue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Leg Heaviness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Itching and pain along veins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Varicose Veins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Spider veins </a:t>
            </a:r>
            <a:r>
              <a:rPr lang="en-US" sz="2000" dirty="0">
                <a:solidFill>
                  <a:prstClr val="black"/>
                </a:solidFill>
              </a:rPr>
              <a:t>(not always 2</a:t>
            </a:r>
            <a:r>
              <a:rPr lang="en-US" sz="2000" baseline="30000" dirty="0">
                <a:solidFill>
                  <a:prstClr val="black"/>
                </a:solidFill>
              </a:rPr>
              <a:t>nd</a:t>
            </a:r>
            <a:r>
              <a:rPr lang="en-US" sz="2000" dirty="0">
                <a:solidFill>
                  <a:prstClr val="black"/>
                </a:solidFill>
              </a:rPr>
              <a:t> to reflux</a:t>
            </a:r>
            <a:r>
              <a:rPr lang="en-US" sz="2600" dirty="0">
                <a:solidFill>
                  <a:prstClr val="black"/>
                </a:solidFill>
              </a:rPr>
              <a:t>)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Leg swelling</a:t>
            </a:r>
            <a:r>
              <a:rPr lang="en-US" sz="2000" dirty="0">
                <a:solidFill>
                  <a:prstClr val="black"/>
                </a:solidFill>
              </a:rPr>
              <a:t>( think DVT 1</a:t>
            </a:r>
            <a:r>
              <a:rPr lang="en-US" sz="2000" baseline="30000" dirty="0">
                <a:solidFill>
                  <a:prstClr val="black"/>
                </a:solidFill>
              </a:rPr>
              <a:t>st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endParaRPr lang="en-US" sz="2600" dirty="0">
              <a:solidFill>
                <a:prstClr val="black"/>
              </a:solidFill>
            </a:endParaRP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Skin Discoloration 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dirty="0" err="1">
                <a:solidFill>
                  <a:prstClr val="black"/>
                </a:solidFill>
              </a:rPr>
              <a:t>lipo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dermatosclerosis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endParaRPr lang="en-US" sz="2600" dirty="0">
              <a:solidFill>
                <a:prstClr val="black"/>
              </a:solidFill>
            </a:endParaRP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Venous ulceration</a:t>
            </a:r>
          </a:p>
        </p:txBody>
      </p:sp>
    </p:spTree>
    <p:extLst>
      <p:ext uri="{BB962C8B-B14F-4D97-AF65-F5344CB8AC3E}">
        <p14:creationId xmlns:p14="http://schemas.microsoft.com/office/powerpoint/2010/main" val="349073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06952"/>
            <a:ext cx="838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 rtl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600" b="1" u="sng" dirty="0">
                <a:solidFill>
                  <a:srgbClr val="0F6FC6">
                    <a:lumMod val="75000"/>
                  </a:srgbClr>
                </a:solidFill>
              </a:rPr>
              <a:t>Definition</a:t>
            </a:r>
            <a:r>
              <a:rPr lang="en-US" sz="2600" dirty="0">
                <a:solidFill>
                  <a:srgbClr val="0F6FC6">
                    <a:lumMod val="75000"/>
                  </a:srgbClr>
                </a:solidFill>
              </a:rPr>
              <a:t>: Visible tortious bulging blue veins found in the lower extremities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124200"/>
            <a:ext cx="86868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Located in the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Subcutaneous(between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skin and fascia)</a:t>
            </a:r>
          </a:p>
          <a:p>
            <a:pPr marL="0" lvl="1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Remember this is only a manifestation of the underlying disease </a:t>
            </a:r>
          </a:p>
          <a:p>
            <a:pPr marL="0" lvl="1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Mild Disease is cosmetic issue</a:t>
            </a:r>
          </a:p>
          <a:p>
            <a:pPr marL="0" lvl="1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Advanced Disease significant medical problem </a:t>
            </a:r>
          </a:p>
          <a:p>
            <a:pPr lvl="2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Pain</a:t>
            </a:r>
          </a:p>
          <a:p>
            <a:pPr lvl="2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Swelling</a:t>
            </a:r>
          </a:p>
          <a:p>
            <a:pPr lvl="2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Ulcerations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9149" y="762000"/>
            <a:ext cx="38931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dirty="0">
                <a:solidFill>
                  <a:srgbClr val="04617B"/>
                </a:solidFill>
                <a:latin typeface="Calibri"/>
              </a:rPr>
              <a:t>Varicose Veins</a:t>
            </a:r>
            <a:endParaRPr lang="ar-IQ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3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896308"/>
            <a:ext cx="3810000" cy="40472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rt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Incidence  Increases with age</a:t>
            </a:r>
          </a:p>
          <a:p>
            <a:pPr lvl="0" algn="l" rt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Females to male 3 to 1</a:t>
            </a:r>
          </a:p>
          <a:p>
            <a:pPr lvl="0" algn="l" rt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50% of the population  will affected in their life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96308"/>
            <a:ext cx="4648200" cy="450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786548"/>
            <a:ext cx="38931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Varicose Veins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2987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3028" y="762000"/>
            <a:ext cx="56995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defRPr/>
            </a:pPr>
            <a:r>
              <a:rPr lang="en-US" sz="36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Spider </a:t>
            </a:r>
            <a:r>
              <a:rPr lang="en-US" sz="36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Veins (</a:t>
            </a:r>
            <a:r>
              <a:rPr lang="en-US" sz="3600" dirty="0" smtClean="0">
                <a:solidFill>
                  <a:srgbClr val="0F6FC6">
                    <a:lumMod val="75000"/>
                  </a:srgbClr>
                </a:solidFill>
                <a:cs typeface="Arial" pitchFamily="34" charset="0"/>
              </a:rPr>
              <a:t>Telangiectasia)</a:t>
            </a:r>
            <a:endParaRPr lang="en-US" sz="3600" dirty="0">
              <a:solidFill>
                <a:srgbClr val="0F6FC6">
                  <a:lumMod val="75000"/>
                </a:srgbClr>
              </a:solidFill>
              <a:cs typeface="Arial" pitchFamily="34" charset="0"/>
            </a:endParaRPr>
          </a:p>
          <a:p>
            <a:pPr algn="ctr"/>
            <a:endParaRPr lang="ar-IQ" sz="3600" dirty="0"/>
          </a:p>
        </p:txBody>
      </p:sp>
      <p:sp>
        <p:nvSpPr>
          <p:cNvPr id="4" name="Rectangle 3"/>
          <p:cNvSpPr/>
          <p:nvPr/>
        </p:nvSpPr>
        <p:spPr>
          <a:xfrm>
            <a:off x="457199" y="1600200"/>
            <a:ext cx="7751617" cy="48348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rt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These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non raised dilated veins located in the 	Dermis (deep layer of the skin)</a:t>
            </a:r>
          </a:p>
          <a:p>
            <a:pPr lvl="0" algn="l" rt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Single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layer  endothelium, minimal muscle</a:t>
            </a:r>
          </a:p>
          <a:p>
            <a:pPr lvl="0" algn="l" rt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 cause major medical complications</a:t>
            </a:r>
          </a:p>
          <a:p>
            <a:pPr lvl="0" algn="l" rt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Appears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earlier than varicose veins (4% of teenagers , 	and 13 % in 18 to 20 year olds</a:t>
            </a:r>
          </a:p>
          <a:p>
            <a:pPr lvl="0" algn="l" rt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More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common in females 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rt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50 </a:t>
            </a:r>
            <a:r>
              <a:rPr lang="en-US" sz="2400" dirty="0">
                <a:latin typeface="Arial" pitchFamily="34" charset="0"/>
                <a:ea typeface="Times New Roman"/>
                <a:cs typeface="Arial" pitchFamily="34" charset="0"/>
              </a:rPr>
              <a:t>percent of adult females are affected with spider veins. 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 rtl="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Reticular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Veins are lager feeding veins</a:t>
            </a:r>
          </a:p>
        </p:txBody>
      </p:sp>
    </p:spTree>
    <p:extLst>
      <p:ext uri="{BB962C8B-B14F-4D97-AF65-F5344CB8AC3E}">
        <p14:creationId xmlns:p14="http://schemas.microsoft.com/office/powerpoint/2010/main" val="332341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nousDisease-spid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9436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31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762000"/>
            <a:ext cx="701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Spider Veins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609600" y="1981200"/>
            <a:ext cx="7467600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l" rtl="0" fontAlgn="base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en-US" sz="2400" dirty="0">
                <a:solidFill>
                  <a:prstClr val="black"/>
                </a:solidFill>
              </a:rPr>
              <a:t>Etiology: Multifactorial </a:t>
            </a:r>
          </a:p>
          <a:p>
            <a:pPr marL="639763" lvl="1" indent="-246063" algn="l" rtl="0" fontAlgn="base">
              <a:spcBef>
                <a:spcPct val="20000"/>
              </a:spcBef>
              <a:spcAft>
                <a:spcPts val="60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400" dirty="0">
                <a:solidFill>
                  <a:prstClr val="black"/>
                </a:solidFill>
              </a:rPr>
              <a:t>Venous Hypertension associated with varicose veins</a:t>
            </a:r>
          </a:p>
          <a:p>
            <a:pPr marL="639763" lvl="1" indent="-246063" algn="l" rtl="0" fontAlgn="base">
              <a:spcBef>
                <a:spcPct val="20000"/>
              </a:spcBef>
              <a:spcAft>
                <a:spcPts val="60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400" dirty="0">
                <a:solidFill>
                  <a:prstClr val="black"/>
                </a:solidFill>
              </a:rPr>
              <a:t>Congenital:  vascular  nevi, neonatal </a:t>
            </a:r>
            <a:r>
              <a:rPr lang="en-US" sz="2400" dirty="0" err="1">
                <a:solidFill>
                  <a:prstClr val="black"/>
                </a:solidFill>
              </a:rPr>
              <a:t>hemangiomatosis</a:t>
            </a:r>
            <a:r>
              <a:rPr lang="en-US" sz="2400" dirty="0">
                <a:solidFill>
                  <a:prstClr val="black"/>
                </a:solidFill>
              </a:rPr>
              <a:t>, others.. </a:t>
            </a:r>
          </a:p>
          <a:p>
            <a:pPr marL="639763" lvl="1" indent="-246063" algn="l" rtl="0" fontAlgn="base">
              <a:spcBef>
                <a:spcPct val="20000"/>
              </a:spcBef>
              <a:spcAft>
                <a:spcPts val="60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Collagen </a:t>
            </a:r>
            <a:r>
              <a:rPr lang="en-US" sz="2400" dirty="0">
                <a:solidFill>
                  <a:prstClr val="black"/>
                </a:solidFill>
              </a:rPr>
              <a:t>Vascular Disease: lupus, </a:t>
            </a:r>
          </a:p>
          <a:p>
            <a:pPr marL="639763" lvl="1" indent="-246063" algn="l" rtl="0" fontAlgn="base">
              <a:spcBef>
                <a:spcPct val="20000"/>
              </a:spcBef>
              <a:spcAft>
                <a:spcPts val="60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400" dirty="0">
                <a:solidFill>
                  <a:prstClr val="black"/>
                </a:solidFill>
              </a:rPr>
              <a:t>Hormonal factors: pregnancy, estrogen therapy, topical steroids</a:t>
            </a:r>
          </a:p>
          <a:p>
            <a:pPr marL="639763" lvl="1" indent="-246063" algn="l" rtl="0" fontAlgn="base">
              <a:spcBef>
                <a:spcPct val="20000"/>
              </a:spcBef>
              <a:spcAft>
                <a:spcPts val="60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400" dirty="0">
                <a:solidFill>
                  <a:prstClr val="black"/>
                </a:solidFill>
              </a:rPr>
              <a:t>Trauma: contusion, incisions</a:t>
            </a:r>
          </a:p>
          <a:p>
            <a:pPr marL="639763" lvl="1" indent="-246063" algn="l" rtl="0" fontAlgn="base">
              <a:spcBef>
                <a:spcPct val="20000"/>
              </a:spcBef>
              <a:spcAft>
                <a:spcPts val="60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400" dirty="0">
                <a:solidFill>
                  <a:prstClr val="black"/>
                </a:solidFill>
              </a:rPr>
              <a:t>Infections </a:t>
            </a:r>
          </a:p>
        </p:txBody>
      </p:sp>
    </p:spTree>
    <p:extLst>
      <p:ext uri="{BB962C8B-B14F-4D97-AF65-F5344CB8AC3E}">
        <p14:creationId xmlns:p14="http://schemas.microsoft.com/office/powerpoint/2010/main" val="169654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905001"/>
            <a:ext cx="8153400" cy="3886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/>
              <a:t>Venous disease refers to all conditions related to or caused by veins that become diseased or abnormal</a:t>
            </a:r>
            <a:r>
              <a:rPr lang="en-US" sz="2400" dirty="0" smtClean="0"/>
              <a:t>.</a:t>
            </a:r>
          </a:p>
          <a:p>
            <a:pPr algn="just" rtl="0"/>
            <a:endParaRPr lang="en-US" sz="2400" dirty="0" smtClean="0"/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Venous disease is quite </a:t>
            </a:r>
            <a:r>
              <a:rPr lang="en-US" sz="2400" dirty="0" smtClean="0"/>
              <a:t>common. </a:t>
            </a:r>
          </a:p>
          <a:p>
            <a:pPr algn="just" rtl="0"/>
            <a:endParaRPr lang="en-US" sz="2400" dirty="0" smtClean="0"/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/>
              <a:t>Mild </a:t>
            </a:r>
            <a:r>
              <a:rPr lang="en-US" sz="2400" dirty="0"/>
              <a:t>venous disease is usually not a problem for patients, but as venous disease worsens, it can become </a:t>
            </a:r>
            <a:r>
              <a:rPr lang="en-US" sz="2400" dirty="0" smtClean="0"/>
              <a:t>crippling </a:t>
            </a:r>
            <a:r>
              <a:rPr lang="en-US" sz="2400" dirty="0"/>
              <a:t>chronic venous </a:t>
            </a:r>
            <a:r>
              <a:rPr lang="en-US" sz="2400" dirty="0" smtClean="0"/>
              <a:t>insufficiency.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8843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0418" y="533400"/>
            <a:ext cx="5562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Venous Stasis Ulcers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304800" y="1524000"/>
            <a:ext cx="8458200" cy="48768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74320" lvl="0" indent="-27432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solidFill>
                  <a:prstClr val="black"/>
                </a:solidFill>
              </a:rPr>
              <a:t>Differential Diagnosis</a:t>
            </a:r>
          </a:p>
          <a:p>
            <a:pPr marL="731520" lvl="2" indent="-365760" algn="l" rtl="0">
              <a:spcBef>
                <a:spcPct val="20000"/>
              </a:spcBef>
              <a:buClr>
                <a:srgbClr val="009DD9"/>
              </a:buClr>
              <a:buSzPct val="70000"/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Venous ulcerations   50% on non healing ulcers</a:t>
            </a:r>
          </a:p>
          <a:p>
            <a:pPr marL="731520" lvl="2" indent="-365760" algn="l" rtl="0">
              <a:spcBef>
                <a:spcPct val="20000"/>
              </a:spcBef>
              <a:buClr>
                <a:srgbClr val="009DD9"/>
              </a:buClr>
              <a:buSzPct val="70000"/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Arterial ulcers  in about 10%</a:t>
            </a:r>
          </a:p>
          <a:p>
            <a:pPr marL="731520" lvl="2" indent="-365760" algn="l" rtl="0">
              <a:spcBef>
                <a:spcPct val="20000"/>
              </a:spcBef>
              <a:buClr>
                <a:srgbClr val="009DD9"/>
              </a:buClr>
              <a:buSzPct val="70000"/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Malignancy : basal and squamous cell, lymphoma</a:t>
            </a:r>
          </a:p>
          <a:p>
            <a:pPr marL="731520" lvl="2" indent="-365760" algn="l" rtl="0">
              <a:spcBef>
                <a:spcPct val="20000"/>
              </a:spcBef>
              <a:buClr>
                <a:srgbClr val="009DD9"/>
              </a:buClr>
              <a:buSzPct val="70000"/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Infections: HIV, fungal </a:t>
            </a:r>
          </a:p>
          <a:p>
            <a:pPr marL="731520" lvl="2" indent="-365760" algn="l" rtl="0">
              <a:spcBef>
                <a:spcPct val="20000"/>
              </a:spcBef>
              <a:buClr>
                <a:srgbClr val="009DD9"/>
              </a:buClr>
              <a:buSzPct val="70000"/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Collagen vascular disorders: </a:t>
            </a:r>
            <a:r>
              <a:rPr lang="en-US" sz="2400" dirty="0" smtClean="0">
                <a:solidFill>
                  <a:prstClr val="black"/>
                </a:solidFill>
              </a:rPr>
              <a:t>Lupus.</a:t>
            </a:r>
            <a:endParaRPr lang="en-US" sz="2400" dirty="0">
              <a:solidFill>
                <a:prstClr val="black"/>
              </a:solidFill>
            </a:endParaRPr>
          </a:p>
          <a:p>
            <a:pPr marL="731520" lvl="2" indent="-365760" algn="l" rtl="0">
              <a:spcBef>
                <a:spcPct val="20000"/>
              </a:spcBef>
              <a:buClr>
                <a:srgbClr val="009DD9"/>
              </a:buClr>
              <a:buSzPct val="70000"/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</a:rPr>
              <a:t> Lymphatic </a:t>
            </a:r>
            <a:r>
              <a:rPr lang="en-US" sz="2400" dirty="0" smtClean="0">
                <a:solidFill>
                  <a:prstClr val="black"/>
                </a:solidFill>
              </a:rPr>
              <a:t>obstruction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6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85800"/>
            <a:ext cx="64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Venous Stasis Ulcers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001000" cy="4800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74320" lvl="0" indent="-27432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solidFill>
                  <a:prstClr val="black"/>
                </a:solidFill>
              </a:rPr>
              <a:t>Etiology</a:t>
            </a:r>
          </a:p>
          <a:p>
            <a:pPr marL="850392" lvl="1" indent="-457200" algn="l" rtl="0">
              <a:spcBef>
                <a:spcPct val="20000"/>
              </a:spcBef>
              <a:buClr>
                <a:srgbClr val="0F6FC6"/>
              </a:buClr>
              <a:buSzPct val="85000"/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</a:rPr>
              <a:t>Venous Hypertension</a:t>
            </a:r>
          </a:p>
          <a:p>
            <a:pPr marL="1124712" lvl="2" indent="-457200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</a:rPr>
              <a:t>Venous reflux</a:t>
            </a:r>
          </a:p>
          <a:p>
            <a:pPr marL="1124712" lvl="2" indent="-457200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</a:rPr>
              <a:t>DVT</a:t>
            </a:r>
          </a:p>
          <a:p>
            <a:pPr marL="1124712" lvl="2" indent="-457200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</a:rPr>
              <a:t>Varicose veins</a:t>
            </a:r>
          </a:p>
          <a:p>
            <a:pPr marL="850392" lvl="1" indent="-457200" algn="l" rtl="0">
              <a:spcBef>
                <a:spcPct val="20000"/>
              </a:spcBef>
              <a:buClr>
                <a:srgbClr val="0F6FC6"/>
              </a:buClr>
              <a:buSzPct val="85000"/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</a:rPr>
              <a:t>Edema</a:t>
            </a:r>
          </a:p>
          <a:p>
            <a:pPr marL="850392" lvl="1" indent="-457200" algn="l" rtl="0">
              <a:spcBef>
                <a:spcPct val="20000"/>
              </a:spcBef>
              <a:buClr>
                <a:srgbClr val="0F6FC6"/>
              </a:buClr>
              <a:buSzPct val="85000"/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</a:rPr>
              <a:t>Biological factors</a:t>
            </a:r>
          </a:p>
          <a:p>
            <a:pPr marL="1124712" lvl="2" indent="-457200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</a:rPr>
              <a:t>Leakage of proteins impedes diffusion O</a:t>
            </a:r>
            <a:r>
              <a:rPr lang="en-US" sz="2400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1124712" lvl="2" indent="-457200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</a:rPr>
              <a:t>Aggregation of  white cells </a:t>
            </a:r>
          </a:p>
          <a:p>
            <a:pPr marL="1399032" lvl="3" indent="-457200" algn="l" rtl="0">
              <a:spcBef>
                <a:spcPct val="20000"/>
              </a:spcBef>
              <a:buClr>
                <a:srgbClr val="0BD0D9"/>
              </a:buClr>
              <a:buSzPct val="65000"/>
              <a:buFont typeface="Wingdings 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</a:rPr>
              <a:t>Block capillary flow</a:t>
            </a:r>
          </a:p>
          <a:p>
            <a:pPr marL="1399032" lvl="3" indent="-457200" algn="l" rtl="0">
              <a:spcBef>
                <a:spcPct val="20000"/>
              </a:spcBef>
              <a:buClr>
                <a:srgbClr val="0BD0D9"/>
              </a:buClr>
              <a:buSzPct val="65000"/>
              <a:buFont typeface="Wingdings 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</a:rPr>
              <a:t>Release on inflammatory proteins</a:t>
            </a:r>
          </a:p>
        </p:txBody>
      </p:sp>
    </p:spTree>
    <p:extLst>
      <p:ext uri="{BB962C8B-B14F-4D97-AF65-F5344CB8AC3E}">
        <p14:creationId xmlns:p14="http://schemas.microsoft.com/office/powerpoint/2010/main" val="2186292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Venous stasis ulc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12520"/>
            <a:ext cx="5334000" cy="536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5520" y="432525"/>
            <a:ext cx="595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 Black"/>
                <a:cs typeface="Arial" pitchFamily="34" charset="0"/>
              </a:rPr>
              <a:t>Venous stasis ulcer</a:t>
            </a:r>
          </a:p>
        </p:txBody>
      </p:sp>
    </p:spTree>
    <p:extLst>
      <p:ext uri="{BB962C8B-B14F-4D97-AF65-F5344CB8AC3E}">
        <p14:creationId xmlns:p14="http://schemas.microsoft.com/office/powerpoint/2010/main" val="2477178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58091"/>
            <a:ext cx="8001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Diagnosis of venous disease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152400" y="1453444"/>
            <a:ext cx="8991600" cy="562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solidFill>
                  <a:prstClr val="black"/>
                </a:solidFill>
              </a:rPr>
              <a:t>Physical exam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</a:rPr>
              <a:t>Appearance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</a:rPr>
              <a:t>Trendelenburg test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</a:rPr>
              <a:t>Palpation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</a:rPr>
              <a:t>Hand Doppler</a:t>
            </a:r>
          </a:p>
          <a:p>
            <a:pPr marL="274320" lvl="0" indent="-27432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solidFill>
                  <a:prstClr val="black"/>
                </a:solidFill>
              </a:rPr>
              <a:t>Duplex Examination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DVT</a:t>
            </a:r>
            <a:endParaRPr lang="en-US" sz="2400" dirty="0">
              <a:solidFill>
                <a:prstClr val="black"/>
              </a:solidFill>
            </a:endParaRP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</a:rPr>
              <a:t>Size of veins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</a:rPr>
              <a:t>Map out superficial veins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prstClr val="black"/>
                </a:solidFill>
              </a:rPr>
              <a:t>Locate the site of reflux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Find </a:t>
            </a:r>
            <a:r>
              <a:rPr lang="en-US" sz="2400" dirty="0">
                <a:solidFill>
                  <a:prstClr val="black"/>
                </a:solidFill>
              </a:rPr>
              <a:t>refluxing </a:t>
            </a:r>
            <a:r>
              <a:rPr lang="en-US" sz="2400" dirty="0" smtClean="0">
                <a:solidFill>
                  <a:prstClr val="black"/>
                </a:solidFill>
              </a:rPr>
              <a:t>perforators</a:t>
            </a:r>
            <a:r>
              <a:rPr lang="en-US" sz="3600" kern="10" dirty="0">
                <a:ln w="9525">
                  <a:solidFill>
                    <a:srgbClr val="FFB800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Arial Black"/>
                <a:cs typeface="Arial" pitchFamily="34" charset="0"/>
              </a:rPr>
              <a:t> </a:t>
            </a:r>
            <a:endParaRPr lang="en-US" sz="3600" kern="10" dirty="0" smtClean="0">
              <a:ln w="9525">
                <a:solidFill>
                  <a:srgbClr val="FFB800"/>
                </a:solidFill>
                <a:round/>
                <a:headEnd/>
                <a:tailEnd/>
              </a:ln>
              <a:solidFill>
                <a:srgbClr val="66CCFF"/>
              </a:solidFill>
              <a:latin typeface="Arial Black"/>
              <a:cs typeface="Arial" pitchFamily="34" charset="0"/>
            </a:endParaRPr>
          </a:p>
          <a:p>
            <a:pPr marL="667512" lvl="2" algn="l" rtl="0">
              <a:spcBef>
                <a:spcPct val="20000"/>
              </a:spcBef>
              <a:buClr>
                <a:srgbClr val="009DD9"/>
              </a:buClr>
              <a:buSzPct val="70000"/>
              <a:defRPr/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163621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5227" y="762000"/>
            <a:ext cx="462158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Duplex Anatomy 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152400" y="2164599"/>
            <a:ext cx="44196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solidFill>
                  <a:prstClr val="black"/>
                </a:solidFill>
              </a:rPr>
              <a:t>Locate GSV Junction(FSJ)</a:t>
            </a:r>
          </a:p>
          <a:p>
            <a:pPr marL="274320" lvl="0" indent="-27432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solidFill>
                  <a:prstClr val="black"/>
                </a:solidFill>
              </a:rPr>
              <a:t>Look for Mickey's 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69273" y="4648200"/>
            <a:ext cx="48768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l" rtl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Normal venous flow  Look at valve</a:t>
            </a:r>
          </a:p>
          <a:p>
            <a:pPr marL="274320" lvl="0" indent="-274320" algn="l" rtl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Venous flow is opposite the artery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96" y="1623774"/>
            <a:ext cx="3640137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64" y="4194720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19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312" lvl="1" algn="l" rtl="0">
              <a:spcBef>
                <a:spcPct val="20000"/>
              </a:spcBef>
              <a:buClr>
                <a:srgbClr val="009DD9"/>
              </a:buClr>
              <a:buSzPct val="70000"/>
              <a:defRPr/>
            </a:pPr>
            <a:r>
              <a:rPr lang="en-US" sz="3600" kern="10" dirty="0">
                <a:ln w="9525">
                  <a:solidFill>
                    <a:srgbClr val="FFB8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Magnetic Resonance Venography (MRV)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00200"/>
            <a:ext cx="7620000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B800"/>
              </a:buClr>
              <a:buSzPct val="80000"/>
              <a:buFont typeface="Wingdings" pitchFamily="2" charset="2"/>
              <a:buChar char="q"/>
            </a:pPr>
            <a:r>
              <a:rPr lang="en-US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 sensitive &amp; most specific test to find causes of anatomic obstruction. 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B800"/>
              </a:buClr>
              <a:buSzPct val="80000"/>
              <a:buFont typeface="Wingdings" pitchFamily="2" charset="2"/>
              <a:buChar char="q"/>
            </a:pPr>
            <a:endParaRPr lang="en-US" sz="2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B800"/>
              </a:buClr>
              <a:buSzPct val="80000"/>
              <a:buFont typeface="Wingdings" pitchFamily="2" charset="2"/>
              <a:buChar char="q"/>
            </a:pPr>
            <a:r>
              <a:rPr lang="en-US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is expensive test used only as adjuvant when doubt still exists.</a:t>
            </a:r>
            <a:r>
              <a:rPr lang="en-US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5641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Treatment of Varicose Veins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28600" y="1600199"/>
            <a:ext cx="708660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46888" algn="l" rtl="0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2400" b="1" dirty="0">
                <a:solidFill>
                  <a:srgbClr val="04617B"/>
                </a:solidFill>
              </a:rPr>
              <a:t>Conservative management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100" dirty="0">
                <a:solidFill>
                  <a:prstClr val="black"/>
                </a:solidFill>
              </a:rPr>
              <a:t>Exercise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100" dirty="0">
                <a:solidFill>
                  <a:prstClr val="black"/>
                </a:solidFill>
              </a:rPr>
              <a:t>Leg elevation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100" dirty="0">
                <a:solidFill>
                  <a:prstClr val="black"/>
                </a:solidFill>
              </a:rPr>
              <a:t>Compression stocking</a:t>
            </a:r>
          </a:p>
          <a:p>
            <a:pPr marL="640080" lvl="1" indent="-246888" algn="l" rtl="0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2400" b="1" dirty="0">
                <a:solidFill>
                  <a:srgbClr val="04617B"/>
                </a:solidFill>
              </a:rPr>
              <a:t>Surgical treatment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100" dirty="0">
                <a:solidFill>
                  <a:prstClr val="black"/>
                </a:solidFill>
              </a:rPr>
              <a:t>Standard Ligation and stripping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100" dirty="0">
                <a:solidFill>
                  <a:prstClr val="black"/>
                </a:solidFill>
              </a:rPr>
              <a:t>Phlebectomies</a:t>
            </a:r>
          </a:p>
          <a:p>
            <a:pPr marL="640080" lvl="1" indent="-246888" algn="l" rtl="0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2400" b="1" dirty="0">
                <a:solidFill>
                  <a:srgbClr val="04617B"/>
                </a:solidFill>
              </a:rPr>
              <a:t>Minimally invasive procedures (</a:t>
            </a:r>
            <a:r>
              <a:rPr lang="en-US" sz="1400" b="1" dirty="0">
                <a:solidFill>
                  <a:srgbClr val="04617B"/>
                </a:solidFill>
              </a:rPr>
              <a:t>Currently accepted standard)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100" dirty="0">
                <a:solidFill>
                  <a:prstClr val="black"/>
                </a:solidFill>
              </a:rPr>
              <a:t>Laser Ablation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100" dirty="0">
                <a:solidFill>
                  <a:prstClr val="black"/>
                </a:solidFill>
              </a:rPr>
              <a:t>Radio Frequency ablation</a:t>
            </a:r>
          </a:p>
          <a:p>
            <a:pPr lvl="2" indent="-246888" algn="l" rtl="0">
              <a:spcBef>
                <a:spcPct val="20000"/>
              </a:spcBef>
              <a:buClr>
                <a:srgbClr val="009DD9"/>
              </a:buClr>
              <a:buSzPct val="70000"/>
              <a:buFont typeface="Wingdings 2"/>
              <a:buChar char=""/>
              <a:defRPr/>
            </a:pPr>
            <a:r>
              <a:rPr lang="en-US" sz="2100" dirty="0">
                <a:solidFill>
                  <a:prstClr val="black"/>
                </a:solidFill>
              </a:rPr>
              <a:t>Sclerotherapy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199"/>
            <a:ext cx="238125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270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686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Surgical ligation and Stripping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28600" y="2362200"/>
            <a:ext cx="4876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Standard treatment </a:t>
            </a:r>
            <a:r>
              <a:rPr lang="en-US" sz="2600" dirty="0" smtClean="0">
                <a:solidFill>
                  <a:prstClr val="black"/>
                </a:solidFill>
              </a:rPr>
              <a:t>for             </a:t>
            </a:r>
            <a:r>
              <a:rPr lang="en-US" sz="2600" dirty="0">
                <a:solidFill>
                  <a:prstClr val="black"/>
                </a:solidFill>
              </a:rPr>
              <a:t>a century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General anesthesia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Pain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Long recovery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Some complications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Good cosmetic results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3465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56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685800"/>
            <a:ext cx="365734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Vein Ablation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5334000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Laser Ablation (</a:t>
            </a:r>
            <a:r>
              <a:rPr lang="en-US" sz="2600" dirty="0">
                <a:solidFill>
                  <a:srgbClr val="C00000"/>
                </a:solidFill>
              </a:rPr>
              <a:t>EVLA or EVLT</a:t>
            </a:r>
            <a:r>
              <a:rPr lang="en-US" sz="2600" dirty="0">
                <a:solidFill>
                  <a:prstClr val="black"/>
                </a:solidFill>
              </a:rPr>
              <a:t>)</a:t>
            </a:r>
          </a:p>
          <a:p>
            <a:pPr lvl="2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en-US" sz="2100" dirty="0">
                <a:solidFill>
                  <a:prstClr val="black"/>
                </a:solidFill>
              </a:rPr>
              <a:t> Uses light to heat the vein 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Radio </a:t>
            </a:r>
            <a:r>
              <a:rPr lang="en-US" sz="2600" dirty="0" smtClean="0">
                <a:solidFill>
                  <a:prstClr val="black"/>
                </a:solidFill>
              </a:rPr>
              <a:t>Frequency</a:t>
            </a:r>
            <a:endParaRPr lang="en-US" sz="2600" dirty="0">
              <a:solidFill>
                <a:prstClr val="black"/>
              </a:solidFill>
            </a:endParaRPr>
          </a:p>
          <a:p>
            <a:pPr lvl="2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en-US" sz="2100" dirty="0">
                <a:solidFill>
                  <a:prstClr val="black"/>
                </a:solidFill>
              </a:rPr>
              <a:t>Uses radio frequency to heat the vein 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81384"/>
            <a:ext cx="6324600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46888" algn="l" rtl="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Office based procedure</a:t>
            </a:r>
          </a:p>
          <a:p>
            <a:pPr marL="640080" lvl="1" indent="-246888" algn="l" rtl="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Done under local anesthesia</a:t>
            </a:r>
          </a:p>
          <a:p>
            <a:pPr marL="640080" lvl="1" indent="-246888" algn="l" rtl="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One needle puncture at the level of the knee</a:t>
            </a:r>
          </a:p>
          <a:p>
            <a:pPr marL="640080" lvl="1" indent="-246888" algn="l" rtl="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Takes about 1 hour</a:t>
            </a:r>
          </a:p>
          <a:p>
            <a:pPr marL="640080" lvl="1" indent="-246888" algn="l" rtl="0">
              <a:spcBef>
                <a:spcPct val="20000"/>
              </a:spcBef>
              <a:buClr>
                <a:srgbClr val="0F6FC6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Patient resumes normal activity same day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47574"/>
            <a:ext cx="2895599" cy="447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760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458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8982"/>
            <a:ext cx="3200400" cy="182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7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24840"/>
            <a:ext cx="5004382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VEINS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924800" cy="56388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l" rtl="0">
              <a:defRPr/>
            </a:pPr>
            <a:r>
              <a:rPr lang="en-US" sz="2400" dirty="0">
                <a:solidFill>
                  <a:srgbClr val="C00000"/>
                </a:solidFill>
                <a:cs typeface="Arial" pitchFamily="34" charset="0"/>
              </a:rPr>
              <a:t>Deep System</a:t>
            </a:r>
          </a:p>
          <a:p>
            <a:pPr lvl="1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Named for by associated arteries</a:t>
            </a:r>
          </a:p>
          <a:p>
            <a:pPr lvl="1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Found running along the arteries</a:t>
            </a:r>
          </a:p>
          <a:p>
            <a:pPr lvl="1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Predictable anatomy</a:t>
            </a:r>
          </a:p>
          <a:p>
            <a:pPr lvl="1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Causes most of the Morbidity </a:t>
            </a:r>
          </a:p>
          <a:p>
            <a:pPr marL="1257300" lvl="2" indent="-342900" algn="l" rtl="0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DVT  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1257300" lvl="2" indent="-342900" algn="l" rtl="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PE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marL="1257300" lvl="2" indent="-342900" algn="l" rtl="0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Severe Leg Swelling</a:t>
            </a:r>
          </a:p>
          <a:p>
            <a:pPr marL="1257300" lvl="2" indent="-342900" algn="l" rtl="0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Ulcerations</a:t>
            </a:r>
          </a:p>
          <a:p>
            <a:pPr lvl="1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Little Surgical interventions  (IVC Filter)</a:t>
            </a:r>
          </a:p>
          <a:p>
            <a:pPr lvl="1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Medical Management</a:t>
            </a:r>
          </a:p>
          <a:p>
            <a:pPr lvl="2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Anticoagulation</a:t>
            </a:r>
          </a:p>
          <a:p>
            <a:pPr lvl="2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Thrombolytic therapy</a:t>
            </a:r>
          </a:p>
          <a:p>
            <a:pPr lvl="3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Systemic  vs.  Catheter directed</a:t>
            </a:r>
          </a:p>
          <a:p>
            <a:pPr lvl="2" algn="l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Elevation and Compression  </a:t>
            </a:r>
          </a:p>
        </p:txBody>
      </p:sp>
    </p:spTree>
    <p:extLst>
      <p:ext uri="{BB962C8B-B14F-4D97-AF65-F5344CB8AC3E}">
        <p14:creationId xmlns:p14="http://schemas.microsoft.com/office/powerpoint/2010/main" val="3635359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685800"/>
            <a:ext cx="34996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EVLA Results</a:t>
            </a:r>
            <a:endParaRPr lang="ar-IQ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65" y="1919287"/>
            <a:ext cx="6462135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887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838200"/>
            <a:ext cx="34996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EVLA Results</a:t>
            </a:r>
            <a:endParaRPr lang="ar-IQ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70" y="1877291"/>
            <a:ext cx="55356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093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33174"/>
            <a:ext cx="34996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EVLA Results</a:t>
            </a:r>
            <a:endParaRPr lang="ar-IQ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54196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7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85800"/>
            <a:ext cx="392351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Sclerotherapy 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7239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</a:rPr>
              <a:t>Cumulate vein with needle</a:t>
            </a:r>
          </a:p>
          <a:p>
            <a:pPr marL="274320" lvl="0" indent="-27432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en-US" sz="2800" dirty="0">
                <a:solidFill>
                  <a:prstClr val="black"/>
                </a:solidFill>
              </a:rPr>
              <a:t>Inject Sclerosing Solution </a:t>
            </a:r>
          </a:p>
          <a:p>
            <a:pPr marL="640080" lvl="1" indent="-246888" algn="l" rtl="0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Hyper </a:t>
            </a:r>
            <a:r>
              <a:rPr lang="en-US" sz="2400" b="1" dirty="0">
                <a:solidFill>
                  <a:prstClr val="black"/>
                </a:solidFill>
              </a:rPr>
              <a:t>tonic </a:t>
            </a:r>
            <a:r>
              <a:rPr lang="en-US" sz="2400" b="1" dirty="0" smtClean="0">
                <a:solidFill>
                  <a:prstClr val="black"/>
                </a:solidFill>
              </a:rPr>
              <a:t>Saline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74320" lvl="0" indent="-27432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Intravenous </a:t>
            </a:r>
            <a:r>
              <a:rPr lang="en-US" sz="2800" dirty="0">
                <a:solidFill>
                  <a:prstClr val="black"/>
                </a:solidFill>
              </a:rPr>
              <a:t>injection causes intima inflammation and thrombus </a:t>
            </a:r>
            <a:r>
              <a:rPr lang="en-US" sz="2800" dirty="0" smtClean="0"/>
              <a:t>formation</a:t>
            </a:r>
            <a:endParaRPr lang="en-US" sz="28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16687"/>
            <a:ext cx="2209800" cy="470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454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09600"/>
            <a:ext cx="5943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err="1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Sclerotherapy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411480" y="2362200"/>
            <a:ext cx="4572000" cy="281307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sz="2600" dirty="0">
              <a:solidFill>
                <a:prstClr val="black"/>
              </a:solidFill>
            </a:endParaRP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Perforators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 smtClean="0">
                <a:solidFill>
                  <a:prstClr val="black"/>
                </a:solidFill>
              </a:rPr>
              <a:t>Spider </a:t>
            </a:r>
            <a:r>
              <a:rPr lang="en-US" sz="2600" dirty="0">
                <a:solidFill>
                  <a:prstClr val="black"/>
                </a:solidFill>
              </a:rPr>
              <a:t>veins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Reticular </a:t>
            </a:r>
            <a:r>
              <a:rPr lang="en-US" sz="2600" dirty="0" smtClean="0">
                <a:solidFill>
                  <a:prstClr val="black"/>
                </a:solidFill>
              </a:rPr>
              <a:t> veins</a:t>
            </a:r>
            <a:endParaRPr lang="en-US" sz="2600" dirty="0">
              <a:solidFill>
                <a:prstClr val="black"/>
              </a:solidFill>
            </a:endParaRP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GSV: can closure the,  but has high recurrence rate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3352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313379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b="1" dirty="0" smtClean="0">
                <a:latin typeface="Calibri"/>
              </a:rPr>
              <a:t>Use in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2740143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762000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Sclerotherapy results</a:t>
            </a:r>
            <a:endParaRPr lang="ar-IQ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133600"/>
            <a:ext cx="42068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7734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226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j03381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694">
            <a:off x="2430463" y="920750"/>
            <a:ext cx="34623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8863" y="4863971"/>
            <a:ext cx="7086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SimSun" pitchFamily="2" charset="-122"/>
                <a:cs typeface="Arial"/>
              </a:rPr>
              <a:t>Thank you for attention!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464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609600"/>
            <a:ext cx="701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Superficial Venous System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353291" y="1594652"/>
            <a:ext cx="4572000" cy="47299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These are the veins we see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Two main named branches</a:t>
            </a:r>
          </a:p>
          <a:p>
            <a:pPr marL="639763" lvl="1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Greater  saphenous</a:t>
            </a:r>
          </a:p>
          <a:p>
            <a:pPr marL="639763" lvl="1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Small saphenous 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Perforators connect superficial and deep systems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Highly variable anatomy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Many unnamed branches and Tributaries</a:t>
            </a:r>
          </a:p>
        </p:txBody>
      </p:sp>
      <p:pic>
        <p:nvPicPr>
          <p:cNvPr id="5" name="Picture 7" descr="leg_veins diagr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2" y="1752600"/>
            <a:ext cx="38750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72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533400"/>
            <a:ext cx="422917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Venous Disease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2286000" y="1542330"/>
            <a:ext cx="4572000" cy="359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sz="2600" dirty="0">
                <a:solidFill>
                  <a:srgbClr val="C00000"/>
                </a:solidFill>
              </a:rPr>
              <a:t>Superficial System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solidFill>
                  <a:prstClr val="black"/>
                </a:solidFill>
              </a:rPr>
              <a:t>Varicose Veins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solidFill>
                  <a:prstClr val="black"/>
                </a:solidFill>
              </a:rPr>
              <a:t>Spider  Veins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solidFill>
                  <a:prstClr val="black"/>
                </a:solidFill>
              </a:rPr>
              <a:t>Venous Malformation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Venous Reflux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Leg </a:t>
            </a:r>
            <a:r>
              <a:rPr lang="en-US" sz="2400" dirty="0">
                <a:solidFill>
                  <a:prstClr val="black"/>
                </a:solidFill>
              </a:rPr>
              <a:t>Swelling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solidFill>
                  <a:prstClr val="black"/>
                </a:solidFill>
              </a:rPr>
              <a:t>Venous </a:t>
            </a:r>
            <a:r>
              <a:rPr lang="en-US" sz="2400" dirty="0" smtClean="0">
                <a:solidFill>
                  <a:prstClr val="black"/>
                </a:solidFill>
              </a:rPr>
              <a:t>Ulceration</a:t>
            </a:r>
            <a:endParaRPr lang="en-US" sz="2400" dirty="0">
              <a:solidFill>
                <a:prstClr val="black"/>
              </a:solidFill>
            </a:endParaRP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 dirty="0" smtClean="0">
                <a:solidFill>
                  <a:prstClr val="black"/>
                </a:solidFill>
              </a:rPr>
              <a:t>phlebitis</a:t>
            </a:r>
          </a:p>
        </p:txBody>
      </p:sp>
    </p:spTree>
    <p:extLst>
      <p:ext uri="{BB962C8B-B14F-4D97-AF65-F5344CB8AC3E}">
        <p14:creationId xmlns:p14="http://schemas.microsoft.com/office/powerpoint/2010/main" val="423730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600" y="16764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Family history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Obesity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Pregnancy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Prolonged standing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Prior history of blood clot formation in the veins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Trauma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Surgery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Medications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Lifestyle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845403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Risk factors for venous disease include: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7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09600"/>
            <a:ext cx="6629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Superficial Anatomy</a:t>
            </a:r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828800"/>
            <a:ext cx="4344988" cy="438943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2577306"/>
            <a:ext cx="3733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/>
              <a:t>Deep System = Light blue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/>
              <a:t>Superficial System = Dark blue</a:t>
            </a:r>
          </a:p>
          <a:p>
            <a:pPr algn="l"/>
            <a:endParaRPr lang="en-US" sz="2400" dirty="0"/>
          </a:p>
          <a:p>
            <a:pPr algn="l" rtl="0">
              <a:buFont typeface="Arial" pitchFamily="34" charset="0"/>
              <a:buChar char="•"/>
            </a:pPr>
            <a:r>
              <a:rPr lang="en-US" sz="2400" dirty="0"/>
              <a:t>Complex and variable anatomy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475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amed perforators along the greater saphenous d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447800"/>
            <a:ext cx="6781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704612"/>
            <a:ext cx="9677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Named perforators along the greater saphenous distribution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1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724614"/>
            <a:ext cx="29383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Physiology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381000" y="1586388"/>
            <a:ext cx="8534400" cy="50430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Arteries deliver blood to tissue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Veins return blood to the </a:t>
            </a:r>
            <a:r>
              <a:rPr lang="en-US" sz="2600" dirty="0" smtClean="0">
                <a:solidFill>
                  <a:prstClr val="black"/>
                </a:solidFill>
              </a:rPr>
              <a:t>heart</a:t>
            </a:r>
            <a:endParaRPr lang="en-US" sz="2600" dirty="0">
              <a:solidFill>
                <a:prstClr val="black"/>
              </a:solidFill>
            </a:endParaRP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 smtClean="0">
                <a:solidFill>
                  <a:prstClr val="black"/>
                </a:solidFill>
              </a:rPr>
              <a:t>Heart </a:t>
            </a:r>
            <a:r>
              <a:rPr lang="en-US" sz="2600" dirty="0">
                <a:solidFill>
                  <a:prstClr val="black"/>
                </a:solidFill>
              </a:rPr>
              <a:t>is the arterial pump</a:t>
            </a:r>
          </a:p>
          <a:p>
            <a:pPr marL="273050" lvl="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What pumps the venous blood back to the heart?</a:t>
            </a:r>
          </a:p>
          <a:p>
            <a:pPr lvl="2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en-US" sz="2100" dirty="0">
                <a:solidFill>
                  <a:prstClr val="black"/>
                </a:solidFill>
              </a:rPr>
              <a:t>Venous pressure is about 25mmHg at the foot</a:t>
            </a:r>
          </a:p>
          <a:p>
            <a:pPr lvl="2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en-US" sz="2100" dirty="0">
                <a:solidFill>
                  <a:prstClr val="black"/>
                </a:solidFill>
              </a:rPr>
              <a:t>Pressure needed 80mmHg to return blood </a:t>
            </a:r>
          </a:p>
          <a:p>
            <a:pPr marL="639763" lvl="1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400" dirty="0">
                <a:solidFill>
                  <a:prstClr val="black"/>
                </a:solidFill>
              </a:rPr>
              <a:t>Two unique features of veins accomplish this</a:t>
            </a:r>
          </a:p>
          <a:p>
            <a:pPr lvl="2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en-US" sz="2100" dirty="0">
                <a:solidFill>
                  <a:prstClr val="black"/>
                </a:solidFill>
              </a:rPr>
              <a:t>Most </a:t>
            </a:r>
            <a:r>
              <a:rPr lang="en-US" sz="2100" dirty="0" smtClean="0">
                <a:solidFill>
                  <a:prstClr val="black"/>
                </a:solidFill>
              </a:rPr>
              <a:t>important is </a:t>
            </a:r>
            <a:r>
              <a:rPr lang="en-US" sz="2100" dirty="0">
                <a:solidFill>
                  <a:prstClr val="black"/>
                </a:solidFill>
              </a:rPr>
              <a:t>one-way Venous Valves</a:t>
            </a:r>
          </a:p>
          <a:p>
            <a:pPr lvl="2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en-US" sz="2100" dirty="0">
                <a:solidFill>
                  <a:prstClr val="black"/>
                </a:solidFill>
              </a:rPr>
              <a:t>Easily compressible by surrounding muscle (calf pump)</a:t>
            </a:r>
          </a:p>
        </p:txBody>
      </p:sp>
    </p:spTree>
    <p:extLst>
      <p:ext uri="{BB962C8B-B14F-4D97-AF65-F5344CB8AC3E}">
        <p14:creationId xmlns:p14="http://schemas.microsoft.com/office/powerpoint/2010/main" val="1911556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vancedveincare blu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836</Words>
  <Application>Microsoft Office PowerPoint</Application>
  <PresentationFormat>On-screen Show (4:3)</PresentationFormat>
  <Paragraphs>211</Paragraphs>
  <Slides>36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Advancedveincare blue</vt:lpstr>
      <vt:lpstr>DISEASE OF THE VEINS </vt:lpstr>
      <vt:lpstr>PowerPoint Presentation</vt:lpstr>
      <vt:lpstr> VEINS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abdulameer</dc:creator>
  <cp:lastModifiedBy>dr ameer</cp:lastModifiedBy>
  <cp:revision>26</cp:revision>
  <dcterms:created xsi:type="dcterms:W3CDTF">2013-12-13T19:09:56Z</dcterms:created>
  <dcterms:modified xsi:type="dcterms:W3CDTF">2013-12-16T20:25:21Z</dcterms:modified>
</cp:coreProperties>
</file>