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68" r:id="rId4"/>
    <p:sldId id="257" r:id="rId5"/>
    <p:sldId id="258" r:id="rId6"/>
    <p:sldId id="259" r:id="rId7"/>
    <p:sldId id="260" r:id="rId8"/>
    <p:sldId id="264" r:id="rId9"/>
    <p:sldId id="265" r:id="rId10"/>
    <p:sldId id="266" r:id="rId11"/>
    <p:sldId id="262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302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6000" dirty="0" smtClean="0">
                <a:solidFill>
                  <a:srgbClr val="FFFF00"/>
                </a:solidFill>
                <a:latin typeface="Arial" charset="0"/>
              </a:rPr>
              <a:t>Narcotic Analgesics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7854696" cy="1399736"/>
          </a:xfrm>
        </p:spPr>
        <p:txBody>
          <a:bodyPr/>
          <a:lstStyle/>
          <a:p>
            <a:pPr algn="ctr"/>
            <a:r>
              <a:rPr lang="en-US" altLang="zh-CN" dirty="0" smtClean="0"/>
              <a:t>Department of Pharmacology</a:t>
            </a:r>
          </a:p>
          <a:p>
            <a:pPr algn="ctr"/>
            <a:r>
              <a:rPr lang="en-US" altLang="zh-CN" dirty="0" smtClean="0"/>
              <a:t>Mohammed Q. Mal-Allah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At the Supra Spinal level: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Opioids</a:t>
            </a:r>
            <a:r>
              <a:rPr lang="en-US" dirty="0" smtClean="0"/>
              <a:t> either directly inhibit these neurons or on the other hand neurons that send processes to the spinal cord and inhibit pain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Opioids</a:t>
            </a:r>
            <a:r>
              <a:rPr lang="en-US" dirty="0" smtClean="0"/>
              <a:t> inhibit the inhibitory </a:t>
            </a:r>
            <a:r>
              <a:rPr lang="en-US" b="1" dirty="0" smtClean="0">
                <a:solidFill>
                  <a:srgbClr val="FFFF00"/>
                </a:solidFill>
              </a:rPr>
              <a:t>(</a:t>
            </a:r>
            <a:r>
              <a:rPr lang="en-US" b="1" dirty="0" err="1" smtClean="0">
                <a:solidFill>
                  <a:srgbClr val="FFFF00"/>
                </a:solidFill>
              </a:rPr>
              <a:t>GABAnergic</a:t>
            </a:r>
            <a:r>
              <a:rPr lang="en-US" b="1" dirty="0" smtClean="0">
                <a:solidFill>
                  <a:srgbClr val="FFFF00"/>
                </a:solidFill>
              </a:rPr>
              <a:t>) </a:t>
            </a:r>
            <a:r>
              <a:rPr lang="en-US" b="1" dirty="0" smtClean="0"/>
              <a:t>inter-neuron</a:t>
            </a:r>
            <a:r>
              <a:rPr lang="en-US" dirty="0" smtClean="0"/>
              <a:t>; the pain inhibitory neuron will be indirectly excited by </a:t>
            </a:r>
            <a:r>
              <a:rPr lang="en-US" dirty="0" err="1" smtClean="0"/>
              <a:t>opioids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opioids</a:t>
            </a:r>
            <a:r>
              <a:rPr lang="en-US" dirty="0" smtClean="0"/>
              <a:t> concurrently act </a:t>
            </a:r>
            <a:r>
              <a:rPr lang="en-US" dirty="0" smtClean="0">
                <a:solidFill>
                  <a:srgbClr val="FFFF00"/>
                </a:solidFill>
              </a:rPr>
              <a:t>on both spinal and supra spinal sites</a:t>
            </a:r>
            <a:r>
              <a:rPr lang="en-US" dirty="0" smtClean="0"/>
              <a:t> and interaction at these two sites tend to increase the overall analgesic efficacy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hshan\Desktop\screensho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0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Distribution of </a:t>
            </a:r>
            <a:r>
              <a:rPr lang="en-US" b="1" dirty="0" err="1" smtClean="0">
                <a:solidFill>
                  <a:srgbClr val="FFFF00"/>
                </a:solidFill>
              </a:rPr>
              <a:t>opioid</a:t>
            </a:r>
            <a:r>
              <a:rPr lang="en-US" b="1" dirty="0" smtClean="0">
                <a:solidFill>
                  <a:srgbClr val="FFFF00"/>
                </a:solidFill>
              </a:rPr>
              <a:t> receptors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1. </a:t>
            </a:r>
            <a:r>
              <a:rPr lang="en-US" b="1" i="1" dirty="0" smtClean="0">
                <a:solidFill>
                  <a:srgbClr val="FFFF00"/>
                </a:solidFill>
              </a:rPr>
              <a:t>Brain stem</a:t>
            </a:r>
            <a:r>
              <a:rPr lang="en-US" b="1" i="1" dirty="0" smtClean="0"/>
              <a:t>:</a:t>
            </a:r>
            <a:r>
              <a:rPr lang="en-US" dirty="0" smtClean="0"/>
              <a:t> respiration, cough, nausea, vomiting, Maintenance of blood pressure, pupil diameter, and control the stomach secretions. 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smtClean="0"/>
              <a:t>2. </a:t>
            </a:r>
            <a:r>
              <a:rPr lang="en-US" b="1" i="1" dirty="0" smtClean="0">
                <a:solidFill>
                  <a:srgbClr val="FFFF00"/>
                </a:solidFill>
              </a:rPr>
              <a:t>Medial thalamus</a:t>
            </a:r>
            <a:r>
              <a:rPr lang="en-US" b="1" i="1" dirty="0" smtClean="0"/>
              <a:t>:</a:t>
            </a:r>
            <a:r>
              <a:rPr lang="en-US" dirty="0" smtClean="0"/>
              <a:t> deep pain that is poorly localized and emotionally influenced.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i="1" dirty="0" smtClean="0"/>
              <a:t>3. </a:t>
            </a:r>
            <a:r>
              <a:rPr lang="en-US" b="1" i="1" dirty="0" smtClean="0">
                <a:solidFill>
                  <a:srgbClr val="FFFF00"/>
                </a:solidFill>
              </a:rPr>
              <a:t>Spinal Cord</a:t>
            </a:r>
            <a:r>
              <a:rPr lang="en-US" b="1" i="1" dirty="0" smtClean="0"/>
              <a:t>:</a:t>
            </a:r>
            <a:r>
              <a:rPr lang="en-US" dirty="0" smtClean="0"/>
              <a:t> receiving and integration of incoming sensory information.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92500"/>
          </a:bodyPr>
          <a:lstStyle/>
          <a:p>
            <a:r>
              <a:rPr lang="en-US" b="1" i="1" dirty="0" smtClean="0"/>
              <a:t>4. </a:t>
            </a:r>
            <a:r>
              <a:rPr lang="en-US" b="1" i="1" dirty="0" smtClean="0">
                <a:solidFill>
                  <a:srgbClr val="FFFF00"/>
                </a:solidFill>
              </a:rPr>
              <a:t>Limbic System</a:t>
            </a:r>
            <a:r>
              <a:rPr lang="en-US" b="1" i="1" dirty="0" smtClean="0"/>
              <a:t>:</a:t>
            </a:r>
            <a:r>
              <a:rPr lang="en-US" dirty="0" smtClean="0"/>
              <a:t> (emotional reaction to pain). 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smtClean="0"/>
              <a:t>5. </a:t>
            </a:r>
            <a:r>
              <a:rPr lang="en-US" b="1" i="1" dirty="0" smtClean="0">
                <a:solidFill>
                  <a:srgbClr val="FFFF00"/>
                </a:solidFill>
              </a:rPr>
              <a:t>Hypothalamus</a:t>
            </a:r>
            <a:r>
              <a:rPr lang="en-US" b="1" i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neuroendocrine</a:t>
            </a:r>
            <a:r>
              <a:rPr lang="en-US" dirty="0" smtClean="0"/>
              <a:t> secretions. 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smtClean="0"/>
              <a:t>6. </a:t>
            </a:r>
            <a:r>
              <a:rPr lang="en-US" b="1" i="1" dirty="0" smtClean="0">
                <a:solidFill>
                  <a:srgbClr val="FFFF00"/>
                </a:solidFill>
              </a:rPr>
              <a:t>The Periphery</a:t>
            </a:r>
            <a:r>
              <a:rPr lang="en-US" b="1" i="1" dirty="0" smtClean="0"/>
              <a:t>:</a:t>
            </a:r>
            <a:r>
              <a:rPr lang="en-US" dirty="0" smtClean="0"/>
              <a:t> they bind to peripheral sensory nerve plexuses and their terminals. They inhibit Ca</a:t>
            </a:r>
            <a:r>
              <a:rPr lang="en-US" baseline="30000" dirty="0" smtClean="0"/>
              <a:t>+</a:t>
            </a:r>
            <a:r>
              <a:rPr lang="en-US" dirty="0" smtClean="0"/>
              <a:t> dependent release of excitatory pro inflammatory substances (substance P) from these nerve-endings which may contribute to the anti­-inflammatory and analgesic effect of </a:t>
            </a:r>
            <a:r>
              <a:rPr lang="en-US" dirty="0" err="1" smtClean="0"/>
              <a:t>opioids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smtClean="0"/>
              <a:t>7. </a:t>
            </a:r>
            <a:r>
              <a:rPr lang="en-US" b="1" i="1" dirty="0" smtClean="0">
                <a:solidFill>
                  <a:srgbClr val="FFFF00"/>
                </a:solidFill>
              </a:rPr>
              <a:t>The Immune Cells</a:t>
            </a:r>
            <a:r>
              <a:rPr lang="en-US" b="1" i="1" dirty="0" smtClean="0"/>
              <a:t>:</a:t>
            </a:r>
            <a:r>
              <a:rPr lang="en-US" dirty="0" smtClean="0"/>
              <a:t> the function is not well-defined.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TZ\Desktop\Naseer0065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199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morphine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i="1" dirty="0" smtClean="0">
                <a:solidFill>
                  <a:srgbClr val="FFFF00"/>
                </a:solidFill>
              </a:rPr>
              <a:t>CNS :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Depressant actions:</a:t>
            </a:r>
          </a:p>
          <a:p>
            <a:r>
              <a:rPr lang="en-US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Analgesia: </a:t>
            </a:r>
            <a:r>
              <a:rPr lang="en-US" dirty="0" smtClean="0"/>
              <a:t> - Spinal and </a:t>
            </a:r>
            <a:r>
              <a:rPr lang="en-US" dirty="0" err="1" smtClean="0"/>
              <a:t>supraspinal</a:t>
            </a:r>
            <a:r>
              <a:rPr lang="en-US" dirty="0" smtClean="0"/>
              <a:t> level .</a:t>
            </a:r>
          </a:p>
          <a:p>
            <a:pPr>
              <a:buNone/>
            </a:pPr>
            <a:r>
              <a:rPr lang="en-US" dirty="0" smtClean="0"/>
              <a:t>                       - Alter brain perception to pain . </a:t>
            </a:r>
          </a:p>
          <a:p>
            <a:pPr>
              <a:buNone/>
            </a:pPr>
            <a:r>
              <a:rPr lang="en-US" dirty="0" smtClean="0"/>
              <a:t>                       - </a:t>
            </a:r>
            <a:r>
              <a:rPr lang="en-US" altLang="zh-CN" sz="2400" dirty="0" smtClean="0">
                <a:latin typeface="Arial" charset="0"/>
              </a:rPr>
              <a:t>Chronic dull pain, colic and acute sharp pain .</a:t>
            </a:r>
          </a:p>
          <a:p>
            <a:pPr>
              <a:buNone/>
            </a:pPr>
            <a:r>
              <a:rPr lang="en-US" sz="2400" dirty="0" smtClean="0">
                <a:latin typeface="Arial" charset="0"/>
              </a:rPr>
              <a:t>                      - </a:t>
            </a:r>
            <a:r>
              <a:rPr lang="en-US" altLang="zh-CN" sz="2400" dirty="0" smtClean="0">
                <a:latin typeface="Arial" charset="0"/>
              </a:rPr>
              <a:t>Relieving anxiety and stress accompanied with severe pain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Drowsiness and mental clouding : </a:t>
            </a:r>
          </a:p>
          <a:p>
            <a:pPr lvl="0">
              <a:buNone/>
            </a:pPr>
            <a:r>
              <a:rPr lang="en-US" dirty="0" smtClean="0"/>
              <a:t>                  hypnotic and tranquilizer effect. </a:t>
            </a:r>
          </a:p>
          <a:p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Respiratory effect: 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                -  </a:t>
            </a:r>
            <a:r>
              <a:rPr lang="en-US" dirty="0" smtClean="0"/>
              <a:t>decrease the rate and depth 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              -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narcosis  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              - </a:t>
            </a:r>
            <a:r>
              <a:rPr lang="en-US" dirty="0" smtClean="0"/>
              <a:t>respiratory arrest </a:t>
            </a:r>
          </a:p>
          <a:p>
            <a:pPr>
              <a:buNone/>
            </a:pPr>
            <a:r>
              <a:rPr lang="en-US" dirty="0" smtClean="0"/>
              <a:t>* morphine is dangerous in patients with chronic </a:t>
            </a:r>
            <a:r>
              <a:rPr lang="en-US" dirty="0" smtClean="0"/>
              <a:t>obstructive pulmonary </a:t>
            </a:r>
            <a:r>
              <a:rPr lang="en-US" dirty="0" smtClean="0"/>
              <a:t>disease, and asthma, in which it will also increase the viscosity of bronchial secretions in addition to </a:t>
            </a:r>
            <a:r>
              <a:rPr lang="en-US" dirty="0" err="1" smtClean="0"/>
              <a:t>bronchospasm</a:t>
            </a:r>
            <a:r>
              <a:rPr lang="en-US" dirty="0" smtClean="0"/>
              <a:t> due to histamine release. </a:t>
            </a:r>
          </a:p>
          <a:p>
            <a:pPr>
              <a:buNone/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Inhibition of cough center: </a:t>
            </a:r>
            <a:r>
              <a:rPr lang="en-US" dirty="0" smtClean="0"/>
              <a:t>cough suppression </a:t>
            </a:r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Increase the intracranial pressure: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due to CO2 retention, dilation of cerebral vessels, and increase the CSF pressure, therefore --&gt; morphine is </a:t>
            </a:r>
            <a:r>
              <a:rPr lang="en-US" i="1" dirty="0" smtClean="0">
                <a:solidFill>
                  <a:srgbClr val="FFFF00"/>
                </a:solidFill>
              </a:rPr>
              <a:t>contraindicated</a:t>
            </a:r>
            <a:r>
              <a:rPr lang="en-US" dirty="0" smtClean="0"/>
              <a:t> in patients with severe </a:t>
            </a:r>
            <a:r>
              <a:rPr lang="en-US" i="1" dirty="0" smtClean="0">
                <a:solidFill>
                  <a:srgbClr val="FFFF00"/>
                </a:solidFill>
              </a:rPr>
              <a:t>head injury</a:t>
            </a:r>
            <a:r>
              <a:rPr lang="en-US" dirty="0" smtClean="0"/>
              <a:t>. 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 </a:t>
            </a:r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Polysynaptic refluxes : </a:t>
            </a:r>
            <a:r>
              <a:rPr lang="en-US" b="1" i="1" dirty="0" smtClean="0"/>
              <a:t>in sc inhibited </a:t>
            </a:r>
          </a:p>
          <a:p>
            <a:pPr lvl="0">
              <a:buNone/>
            </a:pPr>
            <a:endParaRPr lang="en-US" b="1" i="1" dirty="0" smtClean="0"/>
          </a:p>
          <a:p>
            <a:pPr lvl="0"/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Hormonal decrease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: </a:t>
            </a:r>
            <a:r>
              <a:rPr lang="en-US" dirty="0" smtClean="0"/>
              <a:t>in </a:t>
            </a:r>
            <a:r>
              <a:rPr lang="en-US" dirty="0" err="1" smtClean="0"/>
              <a:t>GnRH</a:t>
            </a:r>
            <a:r>
              <a:rPr lang="en-US" dirty="0" smtClean="0"/>
              <a:t>, CRH </a:t>
            </a:r>
            <a:r>
              <a:rPr lang="en-US" dirty="0" smtClean="0"/>
              <a:t>- </a:t>
            </a:r>
            <a:r>
              <a:rPr lang="en-US" dirty="0" smtClean="0"/>
              <a:t>decreases LH and FSH, and also decrease ACTH </a:t>
            </a:r>
            <a:r>
              <a:rPr lang="en-US" dirty="0" smtClean="0"/>
              <a:t>- </a:t>
            </a:r>
            <a:r>
              <a:rPr lang="en-US" dirty="0" smtClean="0"/>
              <a:t>decrease in </a:t>
            </a:r>
            <a:r>
              <a:rPr lang="en-US" dirty="0" err="1" smtClean="0"/>
              <a:t>Bendorphine</a:t>
            </a:r>
            <a:r>
              <a:rPr lang="en-US" dirty="0" smtClean="0"/>
              <a:t> and </a:t>
            </a:r>
            <a:r>
              <a:rPr lang="en-US" dirty="0" err="1" smtClean="0"/>
              <a:t>cortisol</a:t>
            </a:r>
            <a:endParaRPr lang="en-US" dirty="0" smtClean="0"/>
          </a:p>
          <a:p>
            <a:endParaRPr lang="en-US" b="1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                       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Stimulatory actions: 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Miosis</a:t>
            </a:r>
            <a:r>
              <a:rPr lang="en-US" b="1" i="1" dirty="0" smtClean="0"/>
              <a:t>: </a:t>
            </a:r>
            <a:r>
              <a:rPr lang="en-US" dirty="0" smtClean="0"/>
              <a:t>Pin point pupil </a:t>
            </a:r>
          </a:p>
          <a:p>
            <a:pPr>
              <a:buNone/>
            </a:pPr>
            <a:r>
              <a:rPr lang="en-US" dirty="0" smtClean="0"/>
              <a:t>              Stimulates 3</a:t>
            </a:r>
            <a:r>
              <a:rPr lang="en-US" baseline="30000" dirty="0" smtClean="0"/>
              <a:t>rd</a:t>
            </a:r>
            <a:r>
              <a:rPr lang="en-US" dirty="0" smtClean="0"/>
              <a:t> nerve nucleus </a:t>
            </a:r>
          </a:p>
          <a:p>
            <a:pPr>
              <a:buNone/>
            </a:pPr>
            <a:r>
              <a:rPr lang="en-US" dirty="0" smtClean="0"/>
              <a:t>              There is only little tolerance to this effect (even addicts show pin point pupil) </a:t>
            </a:r>
          </a:p>
          <a:p>
            <a:pPr>
              <a:buNone/>
            </a:pPr>
            <a:r>
              <a:rPr lang="en-US" dirty="0" smtClean="0"/>
              <a:t>               Important diagnostic feature of coma because most other causes of coma cause dilation of the pupil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Emesis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: </a:t>
            </a:r>
            <a:r>
              <a:rPr lang="en-US" dirty="0" smtClean="0"/>
              <a:t>direct stimulation of CTZ 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Monosynaptic spinal cord refluxes</a:t>
            </a:r>
            <a:r>
              <a:rPr lang="en-US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/>
              <a:t>trunkal</a:t>
            </a:r>
            <a:r>
              <a:rPr lang="en-US" dirty="0" smtClean="0"/>
              <a:t> rigidity and </a:t>
            </a:r>
            <a:r>
              <a:rPr lang="en-US" dirty="0" err="1" smtClean="0"/>
              <a:t>myoclonus</a:t>
            </a:r>
            <a:r>
              <a:rPr lang="en-US" dirty="0" smtClean="0"/>
              <a:t> in man </a:t>
            </a:r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dirty="0" smtClean="0"/>
              <a:t>Rarely, </a:t>
            </a:r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excitation</a:t>
            </a:r>
            <a:r>
              <a:rPr lang="en-US" dirty="0" smtClean="0"/>
              <a:t> in some animals as cats and horses.</a:t>
            </a:r>
          </a:p>
          <a:p>
            <a:pPr lvl="0">
              <a:buNone/>
            </a:pPr>
            <a:r>
              <a:rPr lang="en-US" dirty="0" smtClean="0"/>
              <a:t> </a:t>
            </a:r>
          </a:p>
          <a:p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Release of </a:t>
            </a:r>
            <a:r>
              <a:rPr lang="en-US" dirty="0" smtClean="0"/>
              <a:t>ADH, </a:t>
            </a:r>
            <a:r>
              <a:rPr lang="en-US" dirty="0" err="1" smtClean="0"/>
              <a:t>prolactin</a:t>
            </a:r>
            <a:r>
              <a:rPr lang="en-US" dirty="0" smtClean="0"/>
              <a:t>, and GH by diminished </a:t>
            </a:r>
            <a:r>
              <a:rPr lang="en-US" dirty="0" err="1" smtClean="0"/>
              <a:t>dopaminergic</a:t>
            </a:r>
            <a:r>
              <a:rPr lang="en-US" dirty="0" smtClean="0"/>
              <a:t> inhibition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pitchFamily="34" charset="0"/>
              </a:rPr>
              <a:t>1-</a:t>
            </a:r>
            <a:fld id="{F9B39A6C-BC26-4614-9C99-7DDF4532B335}" type="slidenum">
              <a:rPr lang="en-US" smtClean="0">
                <a:cs typeface="Arial" pitchFamily="34" charset="0"/>
              </a:rPr>
              <a:pPr/>
              <a:t>2</a:t>
            </a:fld>
            <a:endParaRPr lang="en-US" smtClean="0">
              <a:cs typeface="Arial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Smooth muscles: </a:t>
            </a:r>
          </a:p>
          <a:p>
            <a:pPr lvl="0"/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GIT: </a:t>
            </a:r>
          </a:p>
          <a:p>
            <a:pPr lvl="0"/>
            <a:r>
              <a:rPr lang="en-US" sz="2800" i="1" dirty="0" smtClean="0">
                <a:solidFill>
                  <a:srgbClr val="FFFF00"/>
                </a:solidFill>
              </a:rPr>
              <a:t>Small intestine</a:t>
            </a:r>
            <a:r>
              <a:rPr lang="en-US" sz="2800" dirty="0" smtClean="0"/>
              <a:t>, resting tone is increased with periodic spasms, but the amplitude of segmental non-propulsive contractions is decreased, it causes spasm of sphincters. 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i="1" dirty="0" smtClean="0">
                <a:solidFill>
                  <a:srgbClr val="FFFF00"/>
                </a:solidFill>
              </a:rPr>
              <a:t>Large intestine</a:t>
            </a:r>
            <a:r>
              <a:rPr lang="en-US" sz="2800" dirty="0" smtClean="0"/>
              <a:t>, it decreases propulsive contractions, peristalsis, and tone is increased. It decreases intestinal secretions. </a:t>
            </a:r>
          </a:p>
          <a:p>
            <a:pPr lvl="0"/>
            <a:r>
              <a:rPr lang="en-US" sz="2800" i="1" dirty="0" smtClean="0">
                <a:solidFill>
                  <a:srgbClr val="FFFF00"/>
                </a:solidFill>
              </a:rPr>
              <a:t>Stomach</a:t>
            </a:r>
            <a:r>
              <a:rPr lang="en-US" sz="2800" dirty="0" smtClean="0"/>
              <a:t>, it delays gastric emptying, decreases motility and HCI secretion. </a:t>
            </a:r>
          </a:p>
          <a:p>
            <a:pPr lvl="0"/>
            <a:r>
              <a:rPr lang="en-US" sz="2800" dirty="0" smtClean="0">
                <a:solidFill>
                  <a:srgbClr val="FF0000"/>
                </a:solidFill>
              </a:rPr>
              <a:t>It causes constipation due to increased transient time and it increases viscosity of feces due to increased water absorption. 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Central  action of these drugs leads to </a:t>
            </a:r>
            <a:r>
              <a:rPr lang="en-US" sz="2400" dirty="0" err="1" smtClean="0"/>
              <a:t>neglection</a:t>
            </a:r>
            <a:r>
              <a:rPr lang="en-US" sz="2400" dirty="0" smtClean="0"/>
              <a:t> of the urge to defecate and contribute to constipation. </a:t>
            </a:r>
          </a:p>
          <a:p>
            <a:pPr lvl="0"/>
            <a:r>
              <a:rPr lang="en-US" sz="2400" dirty="0" smtClean="0"/>
              <a:t>Morphine increases the </a:t>
            </a:r>
            <a:r>
              <a:rPr lang="en-US" sz="2400" dirty="0" err="1" smtClean="0"/>
              <a:t>intrasigmoidal</a:t>
            </a:r>
            <a:r>
              <a:rPr lang="en-US" sz="2400" dirty="0" smtClean="0"/>
              <a:t> pressure; therefore it is contraindicated in patients with (</a:t>
            </a:r>
            <a:r>
              <a:rPr lang="en-US" sz="2400" dirty="0" err="1" smtClean="0"/>
              <a:t>diverticularis</a:t>
            </a:r>
            <a:r>
              <a:rPr lang="en-US" sz="2400" dirty="0" smtClean="0"/>
              <a:t> disease). </a:t>
            </a:r>
          </a:p>
          <a:p>
            <a:pPr lvl="0"/>
            <a:r>
              <a:rPr lang="en-US" sz="2400" b="1" i="1" dirty="0" err="1" smtClean="0">
                <a:solidFill>
                  <a:srgbClr val="FFFF00"/>
                </a:solidFill>
              </a:rPr>
              <a:t>Pethidine</a:t>
            </a:r>
            <a:r>
              <a:rPr lang="en-US" sz="2400" b="1" i="1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does not produce this high pressure and it can be used if needed.</a:t>
            </a:r>
          </a:p>
          <a:p>
            <a:pPr lvl="0"/>
            <a:r>
              <a:rPr lang="en-US" sz="2400" dirty="0" smtClean="0"/>
              <a:t>Morphine endangers the intestinal </a:t>
            </a:r>
            <a:r>
              <a:rPr lang="en-US" sz="2400" dirty="0" err="1" smtClean="0"/>
              <a:t>anastamosis</a:t>
            </a:r>
            <a:r>
              <a:rPr lang="en-US" sz="2400" dirty="0" smtClean="0"/>
              <a:t> and should </a:t>
            </a:r>
            <a:r>
              <a:rPr lang="en-US" sz="2400" dirty="0" smtClean="0"/>
              <a:t>not  used </a:t>
            </a:r>
            <a:r>
              <a:rPr lang="en-US" sz="2400" dirty="0" smtClean="0"/>
              <a:t>in intestinal obstruction.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Biliary</a:t>
            </a:r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system:  </a:t>
            </a:r>
          </a:p>
          <a:p>
            <a:pPr lvl="0"/>
            <a:r>
              <a:rPr lang="en-US" dirty="0" smtClean="0"/>
              <a:t>Spasm of sphincter of </a:t>
            </a:r>
            <a:r>
              <a:rPr lang="en-US" dirty="0" err="1" smtClean="0"/>
              <a:t>oddi</a:t>
            </a:r>
            <a:r>
              <a:rPr lang="en-US" dirty="0" smtClean="0"/>
              <a:t> --&gt; </a:t>
            </a:r>
            <a:r>
              <a:rPr lang="en-US" dirty="0" smtClean="0">
                <a:solidFill>
                  <a:srgbClr val="FFFF00"/>
                </a:solidFill>
              </a:rPr>
              <a:t>increases </a:t>
            </a:r>
            <a:r>
              <a:rPr lang="en-US" dirty="0" err="1" smtClean="0">
                <a:solidFill>
                  <a:srgbClr val="FFFF00"/>
                </a:solidFill>
              </a:rPr>
              <a:t>intrabiliary</a:t>
            </a:r>
            <a:r>
              <a:rPr lang="en-US" dirty="0" smtClean="0">
                <a:solidFill>
                  <a:srgbClr val="FFFF00"/>
                </a:solidFill>
              </a:rPr>
              <a:t> pressure. </a:t>
            </a:r>
          </a:p>
          <a:p>
            <a:pPr lvl="0"/>
            <a:r>
              <a:rPr lang="en-US" dirty="0" smtClean="0"/>
              <a:t>Sometimes, </a:t>
            </a:r>
            <a:r>
              <a:rPr lang="en-US" dirty="0" err="1" smtClean="0"/>
              <a:t>biliary</a:t>
            </a:r>
            <a:r>
              <a:rPr lang="en-US" dirty="0" smtClean="0"/>
              <a:t> colic is worsened by morphine if the dose is enough only to cause increased </a:t>
            </a:r>
            <a:r>
              <a:rPr lang="en-US" dirty="0" err="1" smtClean="0"/>
              <a:t>intrabiliary</a:t>
            </a:r>
            <a:r>
              <a:rPr lang="en-US" dirty="0" smtClean="0"/>
              <a:t> pressure with only slight analgesia. </a:t>
            </a:r>
          </a:p>
          <a:p>
            <a:r>
              <a:rPr lang="en-US" dirty="0" smtClean="0"/>
              <a:t>This effect can be reversed by </a:t>
            </a:r>
            <a:r>
              <a:rPr lang="en-US" dirty="0" err="1" smtClean="0"/>
              <a:t>naloxone</a:t>
            </a:r>
            <a:r>
              <a:rPr lang="en-US" dirty="0" smtClean="0"/>
              <a:t> or GTN (</a:t>
            </a:r>
            <a:r>
              <a:rPr lang="en-US" dirty="0" err="1" smtClean="0"/>
              <a:t>glyceryl</a:t>
            </a:r>
            <a:r>
              <a:rPr lang="en-US" dirty="0" smtClean="0"/>
              <a:t> </a:t>
            </a:r>
            <a:r>
              <a:rPr lang="en-US" dirty="0" err="1" smtClean="0"/>
              <a:t>trinitrate</a:t>
            </a:r>
            <a:r>
              <a:rPr lang="en-US" dirty="0" smtClean="0"/>
              <a:t>), but it is not effectively reversed by atropine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The bronchi : </a:t>
            </a:r>
            <a:r>
              <a:rPr lang="en-US" b="1" dirty="0" err="1" smtClean="0"/>
              <a:t>bronchospasm</a:t>
            </a:r>
            <a:r>
              <a:rPr lang="en-US" b="1" dirty="0" smtClean="0"/>
              <a:t> </a:t>
            </a:r>
          </a:p>
          <a:p>
            <a:r>
              <a:rPr lang="en-US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Ureter</a:t>
            </a:r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spasm. </a:t>
            </a:r>
          </a:p>
          <a:p>
            <a:r>
              <a:rPr lang="en-US" b="1" i="1" dirty="0" smtClean="0"/>
              <a:t> </a:t>
            </a:r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Bladder</a:t>
            </a:r>
            <a:r>
              <a:rPr lang="en-US" b="1" i="1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Spasm of the sphincter that leads to retention of urine in patients with benign prostatic hyperplasia. </a:t>
            </a:r>
          </a:p>
          <a:p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Uterus:</a:t>
            </a:r>
            <a:r>
              <a:rPr lang="en-US" b="1" i="1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Labor is prolonged due to slowing of the effective contraction --&gt; prolong child birth. 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CVS:</a:t>
            </a:r>
            <a:r>
              <a:rPr lang="en-US" dirty="0" smtClean="0"/>
              <a:t> central action                 </a:t>
            </a:r>
            <a:r>
              <a:rPr lang="en-US" dirty="0" err="1" smtClean="0"/>
              <a:t>veno</a:t>
            </a:r>
            <a:r>
              <a:rPr lang="en-US" dirty="0" smtClean="0"/>
              <a:t> and </a:t>
            </a:r>
            <a:r>
              <a:rPr lang="en-US" dirty="0" err="1" smtClean="0"/>
              <a:t>arteriolo</a:t>
            </a:r>
            <a:r>
              <a:rPr lang="en-US" dirty="0" smtClean="0"/>
              <a:t> dilation </a:t>
            </a:r>
          </a:p>
          <a:p>
            <a:pPr>
              <a:buNone/>
            </a:pPr>
            <a:r>
              <a:rPr lang="en-US" dirty="0" smtClean="0"/>
              <a:t>             stimulates the </a:t>
            </a:r>
            <a:r>
              <a:rPr lang="en-US" dirty="0" err="1" smtClean="0"/>
              <a:t>vagal</a:t>
            </a:r>
            <a:r>
              <a:rPr lang="en-US" dirty="0" smtClean="0"/>
              <a:t> center              </a:t>
            </a:r>
            <a:r>
              <a:rPr lang="en-US" dirty="0" err="1" smtClean="0"/>
              <a:t>bradycardia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release of histamine                  </a:t>
            </a:r>
            <a:r>
              <a:rPr lang="en-US" dirty="0" err="1" smtClean="0"/>
              <a:t>vasodilation</a:t>
            </a:r>
            <a:r>
              <a:rPr lang="en-US" dirty="0" smtClean="0"/>
              <a:t>; arteriolar dilation                  hypotension in patients with acute MI.     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733800" y="2209800"/>
            <a:ext cx="914400" cy="4571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486400" y="3124200"/>
            <a:ext cx="914400" cy="45719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V="1">
            <a:off x="4572000" y="3505201"/>
            <a:ext cx="1143000" cy="76200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505200" y="3962400"/>
            <a:ext cx="1143000" cy="4571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Acute LVF</a:t>
            </a:r>
            <a:r>
              <a:rPr lang="en-US" dirty="0" smtClean="0"/>
              <a:t>(acute pulmonary edema)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Mental distress </a:t>
            </a:r>
            <a:r>
              <a:rPr lang="en-US" dirty="0" smtClean="0"/>
              <a:t>--&gt; by tranquilizer effect. 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Cardiac distress </a:t>
            </a:r>
            <a:r>
              <a:rPr lang="en-US" dirty="0" smtClean="0"/>
              <a:t>--&gt; by decreasing the sympathetic drive 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Respiratory distress </a:t>
            </a:r>
            <a:r>
              <a:rPr lang="en-US" dirty="0" smtClean="0"/>
              <a:t>--&gt; by rendering the respiratory center insensitive to afferent stimuli coming from the </a:t>
            </a:r>
            <a:r>
              <a:rPr lang="en-US" dirty="0" err="1" smtClean="0"/>
              <a:t>conjusted</a:t>
            </a:r>
            <a:r>
              <a:rPr lang="en-US" dirty="0" smtClean="0"/>
              <a:t> lungs.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rgbClr val="FFFF00"/>
                </a:solidFill>
              </a:rPr>
              <a:t>Clinical Uses: </a:t>
            </a:r>
            <a:br>
              <a:rPr lang="en-US" b="1" i="1" u="sng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Relief of </a:t>
            </a:r>
            <a:r>
              <a:rPr lang="en-US" b="1" dirty="0" smtClean="0">
                <a:solidFill>
                  <a:srgbClr val="FF0000"/>
                </a:solidFill>
              </a:rPr>
              <a:t>severe pain</a:t>
            </a:r>
            <a:r>
              <a:rPr lang="en-US" dirty="0" smtClean="0"/>
              <a:t>, </a:t>
            </a:r>
          </a:p>
          <a:p>
            <a:pPr lvl="0"/>
            <a:r>
              <a:rPr lang="en-US" dirty="0" smtClean="0"/>
              <a:t>Relief of </a:t>
            </a:r>
            <a:r>
              <a:rPr lang="en-US" b="1" dirty="0" smtClean="0">
                <a:solidFill>
                  <a:srgbClr val="FF0000"/>
                </a:solidFill>
              </a:rPr>
              <a:t>anxiety</a:t>
            </a:r>
            <a:r>
              <a:rPr lang="en-US" dirty="0" smtClean="0"/>
              <a:t> in serious and frightening diseases accompanied by pain, e.g. accidents or hemorrhage</a:t>
            </a:r>
          </a:p>
          <a:p>
            <a:pPr lvl="0"/>
            <a:r>
              <a:rPr lang="en-US" dirty="0" smtClean="0"/>
              <a:t>Relief of </a:t>
            </a:r>
            <a:r>
              <a:rPr lang="en-US" dirty="0" err="1" smtClean="0"/>
              <a:t>dyspnea</a:t>
            </a:r>
            <a:r>
              <a:rPr lang="en-US" dirty="0" smtClean="0"/>
              <a:t> in </a:t>
            </a:r>
            <a:r>
              <a:rPr lang="en-US" b="1" dirty="0" smtClean="0">
                <a:solidFill>
                  <a:srgbClr val="FF0000"/>
                </a:solidFill>
              </a:rPr>
              <a:t>acute left ventricular failure</a:t>
            </a:r>
            <a:r>
              <a:rPr lang="en-US" dirty="0" smtClean="0"/>
              <a:t>. </a:t>
            </a:r>
          </a:p>
          <a:p>
            <a:pPr lvl="0"/>
            <a:r>
              <a:rPr lang="en-US" dirty="0" smtClean="0"/>
              <a:t>Production of </a:t>
            </a:r>
            <a:r>
              <a:rPr lang="en-US" b="1" dirty="0" smtClean="0">
                <a:solidFill>
                  <a:srgbClr val="FF0000"/>
                </a:solidFill>
              </a:rPr>
              <a:t>euphoria</a:t>
            </a:r>
            <a:r>
              <a:rPr lang="en-US" dirty="0" smtClean="0"/>
              <a:t> and relief pain of dying. 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Premedication</a:t>
            </a:r>
            <a:r>
              <a:rPr lang="en-US" dirty="0" smtClean="0"/>
              <a:t> for surgery, application in anesthesia</a:t>
            </a:r>
          </a:p>
          <a:p>
            <a:pPr lvl="0"/>
            <a:r>
              <a:rPr lang="en-US" dirty="0" smtClean="0"/>
              <a:t>Symptomatic control of non-serious </a:t>
            </a:r>
            <a:r>
              <a:rPr lang="en-US" b="1" dirty="0" smtClean="0">
                <a:solidFill>
                  <a:srgbClr val="FF0000"/>
                </a:solidFill>
              </a:rPr>
              <a:t>diarrhea</a:t>
            </a:r>
            <a:r>
              <a:rPr lang="en-US" dirty="0" smtClean="0"/>
              <a:t> e.g. traveler’s diarrhea (codeine, </a:t>
            </a:r>
            <a:r>
              <a:rPr lang="en-US" dirty="0" err="1" smtClean="0"/>
              <a:t>loperamide</a:t>
            </a:r>
            <a:r>
              <a:rPr lang="en-US" dirty="0" smtClean="0"/>
              <a:t>). </a:t>
            </a:r>
          </a:p>
          <a:p>
            <a:pPr lvl="0"/>
            <a:r>
              <a:rPr lang="en-US" dirty="0" smtClean="0"/>
              <a:t>Suppression of </a:t>
            </a:r>
            <a:r>
              <a:rPr lang="en-US" b="1" dirty="0" smtClean="0">
                <a:solidFill>
                  <a:srgbClr val="FF0000"/>
                </a:solidFill>
              </a:rPr>
              <a:t>cough</a:t>
            </a:r>
            <a:r>
              <a:rPr lang="en-US" dirty="0" smtClean="0"/>
              <a:t> (morphine-like substance) codeine. </a:t>
            </a:r>
          </a:p>
          <a:p>
            <a:pPr lvl="0"/>
            <a:r>
              <a:rPr lang="en-US" dirty="0" smtClean="0"/>
              <a:t>To control acute restlessness (rarely).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rgbClr val="FFFF00"/>
                </a:solidFill>
              </a:rPr>
              <a:t>Adverse Effects: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Respiratory depression.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Vomiting. 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err="1" smtClean="0"/>
              <a:t>Dysphoria</a:t>
            </a:r>
            <a:r>
              <a:rPr lang="en-US" dirty="0" smtClean="0"/>
              <a:t>. 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Hypotension. 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Retention of urine in (BPH). 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err="1" smtClean="0"/>
              <a:t>Pruritis</a:t>
            </a:r>
            <a:r>
              <a:rPr lang="en-US" dirty="0" smtClean="0"/>
              <a:t> (itching around the nose).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u="sng" dirty="0" smtClean="0">
                <a:solidFill>
                  <a:srgbClr val="FFFF00"/>
                </a:solidFill>
              </a:rPr>
              <a:t>Contraindications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i="1" dirty="0" smtClean="0">
                <a:solidFill>
                  <a:srgbClr val="FFFF00"/>
                </a:solidFill>
              </a:rPr>
              <a:t>CNS:</a:t>
            </a:r>
            <a:endParaRPr lang="en-US" dirty="0" smtClean="0">
              <a:solidFill>
                <a:srgbClr val="FFFF00"/>
              </a:solidFill>
            </a:endParaRPr>
          </a:p>
          <a:p>
            <a:pPr lvl="0">
              <a:buNone/>
            </a:pPr>
            <a:r>
              <a:rPr lang="en-US" dirty="0" smtClean="0"/>
              <a:t>     Head injury because it increases intracranial pressure. </a:t>
            </a:r>
          </a:p>
          <a:p>
            <a:pPr lvl="0">
              <a:buNone/>
            </a:pPr>
            <a:r>
              <a:rPr lang="en-US" dirty="0" smtClean="0"/>
              <a:t>     Acute alcoholism. </a:t>
            </a:r>
          </a:p>
          <a:p>
            <a:pPr lvl="0">
              <a:buNone/>
            </a:pPr>
            <a:r>
              <a:rPr lang="en-US" dirty="0" smtClean="0"/>
              <a:t>     Convulsion disorders. </a:t>
            </a:r>
          </a:p>
          <a:p>
            <a:pPr lvl="0"/>
            <a:endParaRPr lang="en-US" dirty="0" smtClean="0"/>
          </a:p>
          <a:p>
            <a:pPr lvl="0"/>
            <a:r>
              <a:rPr lang="en-US" b="1" i="1" dirty="0" smtClean="0">
                <a:solidFill>
                  <a:srgbClr val="FFFF00"/>
                </a:solidFill>
              </a:rPr>
              <a:t>Respiratory system</a:t>
            </a:r>
            <a:r>
              <a:rPr lang="en-US" b="1" i="1" dirty="0" smtClean="0"/>
              <a:t>:</a:t>
            </a:r>
            <a:r>
              <a:rPr lang="en-US" dirty="0" smtClean="0"/>
              <a:t> in asthma and chronic obstructive pulmonary disease (COPO). </a:t>
            </a:r>
          </a:p>
          <a:p>
            <a:pPr lvl="0"/>
            <a:endParaRPr lang="en-US" dirty="0" smtClean="0"/>
          </a:p>
          <a:p>
            <a:pPr lvl="0"/>
            <a:r>
              <a:rPr lang="en-US" b="1" i="1" dirty="0" smtClean="0">
                <a:solidFill>
                  <a:srgbClr val="FFFF00"/>
                </a:solidFill>
              </a:rPr>
              <a:t>GIT:</a:t>
            </a:r>
            <a:endParaRPr lang="en-US" dirty="0" smtClean="0">
              <a:solidFill>
                <a:srgbClr val="FFFF00"/>
              </a:solidFill>
            </a:endParaRPr>
          </a:p>
          <a:p>
            <a:pPr lvl="0">
              <a:buNone/>
            </a:pPr>
            <a:r>
              <a:rPr lang="en-US" dirty="0" smtClean="0"/>
              <a:t>   Diverticulitis. </a:t>
            </a:r>
          </a:p>
          <a:p>
            <a:pPr lvl="0">
              <a:buNone/>
            </a:pPr>
            <a:r>
              <a:rPr lang="en-US" dirty="0" smtClean="0"/>
              <a:t>   Pancreatitis. </a:t>
            </a:r>
          </a:p>
          <a:p>
            <a:pPr lvl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Biliary</a:t>
            </a:r>
            <a:r>
              <a:rPr lang="en-US" dirty="0" smtClean="0"/>
              <a:t> infections. </a:t>
            </a:r>
          </a:p>
          <a:p>
            <a:pPr lvl="0">
              <a:buNone/>
            </a:pPr>
            <a:r>
              <a:rPr lang="en-US" dirty="0" smtClean="0"/>
              <a:t>   Intestinal </a:t>
            </a:r>
            <a:r>
              <a:rPr lang="en-US" dirty="0" err="1" smtClean="0"/>
              <a:t>anastamosis</a:t>
            </a:r>
            <a:r>
              <a:rPr lang="en-US" dirty="0" smtClean="0"/>
              <a:t> resection and obstruction. </a:t>
            </a:r>
          </a:p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dirty="0" smtClean="0"/>
              <a:t>In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severe liver disease </a:t>
            </a:r>
            <a:r>
              <a:rPr lang="en-US" b="1" dirty="0" smtClean="0"/>
              <a:t>(acute or chronic)</a:t>
            </a:r>
            <a:r>
              <a:rPr lang="en-US" dirty="0" smtClean="0"/>
              <a:t> that leads to toxic </a:t>
            </a:r>
            <a:r>
              <a:rPr lang="en-US" smtClean="0"/>
              <a:t>effects </a:t>
            </a:r>
            <a:r>
              <a:rPr lang="en-US" smtClean="0"/>
              <a:t>(encephalopathy). </a:t>
            </a: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Avoided </a:t>
            </a:r>
            <a:r>
              <a:rPr lang="en-US" b="1" dirty="0" smtClean="0"/>
              <a:t>during </a:t>
            </a:r>
            <a:r>
              <a:rPr lang="en-US" b="1" dirty="0" smtClean="0">
                <a:solidFill>
                  <a:srgbClr val="FFFF00"/>
                </a:solidFill>
              </a:rPr>
              <a:t>labor</a:t>
            </a:r>
            <a:r>
              <a:rPr lang="en-US" b="1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Patients with </a:t>
            </a:r>
            <a:r>
              <a:rPr lang="en-US" b="1" dirty="0" smtClean="0">
                <a:solidFill>
                  <a:srgbClr val="FFFF00"/>
                </a:solidFill>
              </a:rPr>
              <a:t>adrenal insufficiency </a:t>
            </a:r>
            <a:r>
              <a:rPr lang="en-US" b="1" dirty="0" smtClean="0"/>
              <a:t>and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myxedema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i.e. hypothyroidism may experience extended effect from </a:t>
            </a:r>
            <a:r>
              <a:rPr lang="en-US" dirty="0" err="1" smtClean="0"/>
              <a:t>opioids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Analgesic</a:t>
            </a:r>
            <a:r>
              <a:rPr lang="en-US" b="1" dirty="0" smtClean="0"/>
              <a:t>:</a:t>
            </a:r>
            <a:r>
              <a:rPr lang="en-US" dirty="0" smtClean="0"/>
              <a:t> is the drug that relieves pain, they are divided into two types: </a:t>
            </a:r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b="1" dirty="0" smtClean="0">
                <a:solidFill>
                  <a:srgbClr val="FFFF00"/>
                </a:solidFill>
              </a:rPr>
              <a:t>Narcotic:</a:t>
            </a:r>
            <a:r>
              <a:rPr lang="en-US" dirty="0" smtClean="0"/>
              <a:t> which act centrally as </a:t>
            </a:r>
            <a:r>
              <a:rPr lang="en-US" dirty="0" err="1" smtClean="0"/>
              <a:t>Opioids</a:t>
            </a:r>
            <a:r>
              <a:rPr lang="en-US" dirty="0" smtClean="0"/>
              <a:t>. 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b="1" dirty="0" smtClean="0">
                <a:solidFill>
                  <a:srgbClr val="FFFF00"/>
                </a:solidFill>
              </a:rPr>
              <a:t>Non-narcotic:</a:t>
            </a:r>
            <a:r>
              <a:rPr lang="en-US" dirty="0" smtClean="0"/>
              <a:t> they act peripherally as Aspirin.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Morphine interaction:-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 smtClean="0">
                <a:solidFill>
                  <a:srgbClr val="FF0000"/>
                </a:solidFill>
              </a:rPr>
              <a:t>Phenothiazine</a:t>
            </a:r>
            <a:r>
              <a:rPr lang="en-US" dirty="0" smtClean="0"/>
              <a:t>: enhances depressant effect of morphine. </a:t>
            </a:r>
          </a:p>
          <a:p>
            <a:pPr lvl="0"/>
            <a:r>
              <a:rPr lang="en-US" b="1" dirty="0" err="1" smtClean="0">
                <a:solidFill>
                  <a:srgbClr val="FF0000"/>
                </a:solidFill>
              </a:rPr>
              <a:t>Tricyclic</a:t>
            </a:r>
            <a:r>
              <a:rPr lang="en-US" b="1" dirty="0" smtClean="0">
                <a:solidFill>
                  <a:srgbClr val="FF0000"/>
                </a:solidFill>
              </a:rPr>
              <a:t> antidepressants</a:t>
            </a:r>
            <a:r>
              <a:rPr lang="en-US" dirty="0" smtClean="0"/>
              <a:t>. 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Sedative hypnotics</a:t>
            </a:r>
            <a:r>
              <a:rPr lang="en-US" dirty="0" smtClean="0"/>
              <a:t>: they increase </a:t>
            </a:r>
            <a:r>
              <a:rPr lang="en-US" dirty="0" err="1" smtClean="0"/>
              <a:t>eNS</a:t>
            </a:r>
            <a:r>
              <a:rPr lang="en-US" dirty="0" smtClean="0"/>
              <a:t> depressant &amp; respiratory depression. 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MAO inhibitors</a:t>
            </a:r>
            <a:r>
              <a:rPr lang="en-US" dirty="0" smtClean="0"/>
              <a:t>: result in hyperpyrexia &amp; hypertension. 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Amphetamine</a:t>
            </a:r>
            <a:r>
              <a:rPr lang="en-US" dirty="0" smtClean="0"/>
              <a:t>: in low doses they enhance analgesia.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 smtClean="0">
                <a:solidFill>
                  <a:srgbClr val="FFFF00"/>
                </a:solidFill>
              </a:rPr>
              <a:t>Tolerance &amp; physical dependence: 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Tolerance occurs mainly to </a:t>
            </a:r>
            <a:r>
              <a:rPr lang="en-US" u="sng" dirty="0" smtClean="0"/>
              <a:t>the agonist effects which are respiratory depression, analgesia, euphoria &amp; sedative effects, but not to the stimulatory actions as </a:t>
            </a:r>
            <a:r>
              <a:rPr lang="en-US" u="sng" dirty="0" err="1" smtClean="0">
                <a:solidFill>
                  <a:srgbClr val="FFFF00"/>
                </a:solidFill>
              </a:rPr>
              <a:t>miosis</a:t>
            </a:r>
            <a:r>
              <a:rPr lang="en-US" u="sng" dirty="0" smtClean="0"/>
              <a:t> &amp; </a:t>
            </a:r>
            <a:r>
              <a:rPr lang="en-US" u="sng" dirty="0" smtClean="0">
                <a:solidFill>
                  <a:srgbClr val="FFFF00"/>
                </a:solidFill>
              </a:rPr>
              <a:t>constipations</a:t>
            </a:r>
            <a:r>
              <a:rPr lang="en-US" u="sng" dirty="0" smtClean="0"/>
              <a:t> &amp; </a:t>
            </a:r>
            <a:r>
              <a:rPr lang="en-US" u="sng" dirty="0" smtClean="0">
                <a:solidFill>
                  <a:srgbClr val="FFFF00"/>
                </a:solidFill>
              </a:rPr>
              <a:t>convulsions </a:t>
            </a:r>
          </a:p>
          <a:p>
            <a:pPr>
              <a:buNone/>
            </a:pPr>
            <a:endParaRPr lang="en-US" u="sng" dirty="0" smtClean="0">
              <a:solidFill>
                <a:srgbClr val="FFFF00"/>
              </a:solidFill>
            </a:endParaRPr>
          </a:p>
          <a:p>
            <a:r>
              <a:rPr lang="en-US" b="1" i="1" dirty="0" smtClean="0">
                <a:solidFill>
                  <a:srgbClr val="FFFF00"/>
                </a:solidFill>
              </a:rPr>
              <a:t>Cross tolerance </a:t>
            </a:r>
            <a:r>
              <a:rPr lang="en-US" dirty="0" smtClean="0"/>
              <a:t>between </a:t>
            </a:r>
            <a:r>
              <a:rPr lang="en-US" dirty="0" err="1" smtClean="0"/>
              <a:t>opioids</a:t>
            </a:r>
            <a:r>
              <a:rPr lang="en-US" dirty="0" smtClean="0"/>
              <a:t> &amp; with other CNS depressants as barbiturates &amp; alcohol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Change in no. of receptors or change in sensitivity.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abrupt withdrawal of the administration of the </a:t>
            </a:r>
            <a:r>
              <a:rPr lang="en-US" dirty="0" err="1" smtClean="0"/>
              <a:t>opioid</a:t>
            </a:r>
            <a:r>
              <a:rPr lang="en-US" dirty="0" smtClean="0"/>
              <a:t> would be expected to produce rebound or </a:t>
            </a:r>
            <a:r>
              <a:rPr lang="en-US" b="1" i="1" dirty="0" smtClean="0">
                <a:solidFill>
                  <a:srgbClr val="FFFF00"/>
                </a:solidFill>
              </a:rPr>
              <a:t>withdrawal syndrome . </a:t>
            </a:r>
          </a:p>
          <a:p>
            <a:pPr>
              <a:buNone/>
            </a:pPr>
            <a:endParaRPr lang="en-US" b="1" i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Withdrawal syndrome consists largely from the </a:t>
            </a:r>
            <a:r>
              <a:rPr lang="en-US" b="1" i="1" dirty="0" smtClean="0">
                <a:solidFill>
                  <a:srgbClr val="FFFF00"/>
                </a:solidFill>
              </a:rPr>
              <a:t>opposite actions of </a:t>
            </a:r>
            <a:r>
              <a:rPr lang="en-US" b="1" i="1" dirty="0" err="1" smtClean="0">
                <a:solidFill>
                  <a:srgbClr val="FFFF00"/>
                </a:solidFill>
              </a:rPr>
              <a:t>opioids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, also associated with </a:t>
            </a:r>
            <a:r>
              <a:rPr lang="en-US" b="1" i="1" dirty="0" smtClean="0">
                <a:solidFill>
                  <a:srgbClr val="FF0000"/>
                </a:solidFill>
              </a:rPr>
              <a:t>noradrenergic storm</a:t>
            </a:r>
            <a:r>
              <a:rPr lang="en-US" dirty="0" smtClean="0"/>
              <a:t>.</a:t>
            </a:r>
            <a:endParaRPr lang="en-US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i="1" u="sng" dirty="0" smtClean="0">
                <a:solidFill>
                  <a:srgbClr val="FFFF00"/>
                </a:solidFill>
              </a:rPr>
              <a:t>Treatment of addicts: </a:t>
            </a: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Withdraw morphine gradually</a:t>
            </a:r>
            <a:r>
              <a:rPr lang="en-US" dirty="0" smtClean="0"/>
              <a:t>. </a:t>
            </a:r>
          </a:p>
          <a:p>
            <a:pPr lvl="0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Substitute methadone </a:t>
            </a:r>
            <a:r>
              <a:rPr lang="en-US" dirty="0" smtClean="0"/>
              <a:t>which produces mild withdrawal syndrome, since it has long t1/2 (48hrs), perhaps supplements with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chlorpromazine or benzodiazepine as valium. </a:t>
            </a:r>
          </a:p>
          <a:p>
            <a:pPr lvl="0"/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Clonidine</a:t>
            </a:r>
            <a:r>
              <a:rPr lang="en-US" dirty="0" smtClean="0"/>
              <a:t> decreases the severity of withdrawal syndrome by decreasing the effects of noradrenalin hyperactivity. (</a:t>
            </a:r>
            <a:r>
              <a:rPr lang="en-US" dirty="0" err="1" smtClean="0"/>
              <a:t>Clonidine</a:t>
            </a:r>
            <a:r>
              <a:rPr lang="en-US" dirty="0" smtClean="0"/>
              <a:t> stimulates </a:t>
            </a:r>
            <a:r>
              <a:rPr lang="en-US" dirty="0" err="1" smtClean="0"/>
              <a:t>presynaptic</a:t>
            </a:r>
            <a:r>
              <a:rPr lang="en-US" dirty="0" smtClean="0"/>
              <a:t> α2 – R --&gt; inhibition of the sympathetic over activity). </a:t>
            </a:r>
          </a:p>
          <a:p>
            <a:r>
              <a:rPr lang="en-US" dirty="0" smtClean="0"/>
              <a:t>*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Lofexidine</a:t>
            </a:r>
            <a:r>
              <a:rPr lang="en-US" dirty="0" smtClean="0"/>
              <a:t> is </a:t>
            </a:r>
            <a:r>
              <a:rPr lang="en-US" dirty="0" err="1" smtClean="0"/>
              <a:t>clonidine</a:t>
            </a:r>
            <a:r>
              <a:rPr lang="en-US" dirty="0" smtClean="0"/>
              <a:t> analogue that may also aid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opioid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detoxification. </a:t>
            </a:r>
          </a:p>
          <a:p>
            <a:r>
              <a:rPr lang="en-US" dirty="0" smtClean="0"/>
              <a:t>* Sometimes, we also use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atropine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Beta blockers</a:t>
            </a:r>
            <a:r>
              <a:rPr lang="en-US" dirty="0" smtClean="0"/>
              <a:t> as </a:t>
            </a:r>
            <a:r>
              <a:rPr lang="en-US" dirty="0" err="1" smtClean="0"/>
              <a:t>propranolol</a:t>
            </a:r>
            <a:r>
              <a:rPr lang="en-US" dirty="0" smtClean="0"/>
              <a:t> that decreases emotional compulsions after stopping </a:t>
            </a:r>
            <a:r>
              <a:rPr lang="en-US" dirty="0" err="1" smtClean="0"/>
              <a:t>opioid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533400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rgbClr val="FFFF00"/>
                </a:solidFill>
              </a:rPr>
              <a:t>Morphine Poisoning:</a:t>
            </a: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Coma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slow &amp; shallow respiration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pinpoint pupil</a:t>
            </a:r>
            <a:r>
              <a:rPr lang="en-US" dirty="0" smtClean="0"/>
              <a:t>, circulation is maintained till hypoxia is advanced &amp; cyanosis occurs. The main signs of morphine poisoning are: </a:t>
            </a:r>
          </a:p>
          <a:p>
            <a:pPr lvl="0"/>
            <a:r>
              <a:rPr lang="en-US" b="1" i="1" dirty="0" err="1" smtClean="0">
                <a:solidFill>
                  <a:srgbClr val="FF0000"/>
                </a:solidFill>
              </a:rPr>
              <a:t>Bradypnea</a:t>
            </a:r>
            <a:r>
              <a:rPr lang="en-US" dirty="0" smtClean="0"/>
              <a:t>. </a:t>
            </a:r>
          </a:p>
          <a:p>
            <a:pPr lvl="0"/>
            <a:r>
              <a:rPr lang="en-US" dirty="0" smtClean="0"/>
              <a:t>Patient </a:t>
            </a:r>
            <a:r>
              <a:rPr lang="en-US" b="1" i="1" dirty="0" smtClean="0">
                <a:solidFill>
                  <a:srgbClr val="FF0000"/>
                </a:solidFill>
              </a:rPr>
              <a:t>coma</a:t>
            </a:r>
            <a:r>
              <a:rPr lang="en-US" dirty="0" smtClean="0"/>
              <a:t> in an unconscious state &amp; pupils are constricted (</a:t>
            </a:r>
            <a:r>
              <a:rPr lang="en-US" b="1" i="1" dirty="0" err="1" smtClean="0">
                <a:solidFill>
                  <a:srgbClr val="FF0000"/>
                </a:solidFill>
              </a:rPr>
              <a:t>miosis</a:t>
            </a:r>
            <a:r>
              <a:rPr lang="en-US" dirty="0" smtClean="0"/>
              <a:t>), while in most other cases of coma the pupil is dilated.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ohammed qasim\Desktop\F3.larg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839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 smtClean="0">
                <a:solidFill>
                  <a:srgbClr val="FFFF00"/>
                </a:solidFill>
              </a:rPr>
              <a:t>Treatment of morphine poisoning: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lvl="0"/>
            <a:r>
              <a:rPr lang="en-US" dirty="0" smtClean="0"/>
              <a:t>Support of respiration &amp; circulation till antagonize the effect of </a:t>
            </a:r>
            <a:r>
              <a:rPr lang="en-US" dirty="0" err="1" smtClean="0"/>
              <a:t>opioids</a:t>
            </a:r>
            <a:r>
              <a:rPr lang="en-US" dirty="0" smtClean="0"/>
              <a:t>. 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We give </a:t>
            </a:r>
            <a:r>
              <a:rPr lang="en-US" sz="3200" b="1" i="1" dirty="0" err="1" smtClean="0">
                <a:solidFill>
                  <a:srgbClr val="FFFF00"/>
                </a:solidFill>
              </a:rPr>
              <a:t>naloxone</a:t>
            </a:r>
            <a:r>
              <a:rPr lang="en-US" dirty="0" smtClean="0"/>
              <a:t> I.V. it's a pure </a:t>
            </a:r>
            <a:r>
              <a:rPr lang="en-US" dirty="0" err="1" smtClean="0"/>
              <a:t>opioid</a:t>
            </a:r>
            <a:r>
              <a:rPr lang="en-US" dirty="0" smtClean="0"/>
              <a:t> antagonist, also it is used as a test (therapeutic test) whether the coma is due morphine or not, by giving </a:t>
            </a:r>
            <a:r>
              <a:rPr lang="en-US" dirty="0" err="1" smtClean="0"/>
              <a:t>naloxone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>
                <a:solidFill>
                  <a:srgbClr val="FFFF00"/>
                </a:solidFill>
              </a:rPr>
              <a:t>Pethidine</a:t>
            </a:r>
            <a:r>
              <a:rPr lang="en-US" dirty="0" smtClean="0">
                <a:solidFill>
                  <a:srgbClr val="FFFF00"/>
                </a:solidFill>
              </a:rPr>
              <a:t> (</a:t>
            </a:r>
            <a:r>
              <a:rPr lang="en-US" dirty="0" err="1" smtClean="0">
                <a:solidFill>
                  <a:srgbClr val="FFFF00"/>
                </a:solidFill>
              </a:rPr>
              <a:t>demerol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meperidine</a:t>
            </a:r>
            <a:r>
              <a:rPr lang="en-US" dirty="0" smtClean="0">
                <a:solidFill>
                  <a:srgbClr val="FFFF00"/>
                </a:solidFill>
              </a:rPr>
              <a:t>):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commonly used</a:t>
            </a:r>
          </a:p>
          <a:p>
            <a:r>
              <a:rPr lang="en-US" dirty="0" smtClean="0"/>
              <a:t>less efficacy than morphine</a:t>
            </a:r>
          </a:p>
          <a:p>
            <a:r>
              <a:rPr lang="en-US" dirty="0" smtClean="0"/>
              <a:t>effective in pain beyond reached of codeine. </a:t>
            </a:r>
          </a:p>
          <a:p>
            <a:r>
              <a:rPr lang="en-US" dirty="0" smtClean="0"/>
              <a:t>It is like morphine in causing respiratory depression, euphoria &amp; vomiting.</a:t>
            </a:r>
          </a:p>
          <a:p>
            <a:r>
              <a:rPr lang="en-US" dirty="0" smtClean="0"/>
              <a:t> Structurally, it is not related to morphine, but it shares many properties with morphine including that of being antagonized by </a:t>
            </a:r>
            <a:r>
              <a:rPr lang="en-US" dirty="0" err="1" smtClean="0"/>
              <a:t>naloxone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304799"/>
          <a:ext cx="8534400" cy="6451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133"/>
                <a:gridCol w="3714044"/>
                <a:gridCol w="4346223"/>
              </a:tblGrid>
              <a:tr h="6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Morphine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Pethidine</a:t>
                      </a:r>
                      <a:endParaRPr lang="en-US" sz="2000" dirty="0"/>
                    </a:p>
                  </a:txBody>
                  <a:tcPr/>
                </a:tc>
              </a:tr>
              <a:tr h="67432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Binding toµ receptor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Binding to Kappa receptors </a:t>
                      </a:r>
                      <a:endParaRPr lang="en-US" dirty="0"/>
                    </a:p>
                  </a:txBody>
                  <a:tcPr/>
                </a:tc>
              </a:tr>
              <a:tr h="67432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Suppress  cough  usefully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Doesn't suppress cough usefully</a:t>
                      </a:r>
                      <a:endParaRPr lang="en-US" dirty="0"/>
                    </a:p>
                  </a:txBody>
                  <a:tcPr/>
                </a:tc>
              </a:tr>
              <a:tr h="68890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 </a:t>
                      </a:r>
                      <a:r>
                        <a:rPr lang="en-US" baseline="0" dirty="0" smtClean="0"/>
                        <a:t> constipation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Causes less intense &amp; less frequent constipation</a:t>
                      </a:r>
                      <a:endParaRPr lang="en-US" dirty="0"/>
                    </a:p>
                  </a:txBody>
                  <a:tcPr/>
                </a:tc>
              </a:tr>
              <a:tr h="68890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Delay labor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 likely to prolong child-birth so is used in 1</a:t>
                      </a:r>
                      <a:r>
                        <a:rPr kumimoji="0"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stage of labor</a:t>
                      </a:r>
                      <a:endParaRPr lang="en-US" dirty="0"/>
                    </a:p>
                  </a:txBody>
                  <a:tcPr/>
                </a:tc>
              </a:tr>
              <a:tr h="68890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  sedation and prolonged</a:t>
                      </a:r>
                      <a:r>
                        <a:rPr lang="en-US" baseline="0" dirty="0" smtClean="0"/>
                        <a:t> analgesia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Little hypnotic effect &amp; analgesic effect are shorter than morphine </a:t>
                      </a:r>
                      <a:endParaRPr lang="en-US" dirty="0"/>
                    </a:p>
                  </a:txBody>
                  <a:tcPr/>
                </a:tc>
              </a:tr>
              <a:tr h="984144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atropine –like effect (</a:t>
                      </a:r>
                      <a:r>
                        <a:rPr lang="en-US" dirty="0" err="1" smtClean="0"/>
                        <a:t>miosis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Atropine like effects: dry mouth, blurred vision &amp; sometimes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mydriasis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though usually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miosis</a:t>
                      </a:r>
                      <a:endParaRPr lang="en-US" dirty="0"/>
                    </a:p>
                  </a:txBody>
                  <a:tcPr/>
                </a:tc>
              </a:tr>
              <a:tr h="68890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Profound</a:t>
                      </a:r>
                      <a:r>
                        <a:rPr lang="en-US" baseline="0" dirty="0" smtClean="0"/>
                        <a:t> dependence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Dependence is less marked than morphine </a:t>
                      </a:r>
                      <a:endParaRPr lang="en-US" dirty="0"/>
                    </a:p>
                  </a:txBody>
                  <a:tcPr/>
                </a:tc>
              </a:tr>
              <a:tr h="68890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myoclonus</a:t>
                      </a:r>
                      <a:r>
                        <a:rPr lang="en-US" baseline="0" dirty="0" smtClean="0"/>
                        <a:t> or convulsion s with overdose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Overdose leads to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myoclonus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convulsions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FF00"/>
                </a:solidFill>
              </a:rPr>
              <a:t>Methadone: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It is a synthetic drug structurally related or similar to morphine &amp; acts mainly on µ receptors. The analgesic activity is equal to that of morphine &amp; very effective orally. 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Dependence occurs, but is less severe &amp; causes less severe withdrawal syndrome because of long </a:t>
            </a:r>
            <a:r>
              <a:rPr lang="en-US" dirty="0" err="1" smtClean="0"/>
              <a:t>tl</a:t>
            </a:r>
            <a:r>
              <a:rPr lang="en-US" dirty="0" smtClean="0"/>
              <a:t>/2, therefore the addicts on morphine &amp; heroin are transported to methadone as one step of treatment.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Narcotics</a:t>
            </a:r>
            <a:r>
              <a:rPr lang="en-US" b="1" dirty="0" smtClean="0"/>
              <a:t>:</a:t>
            </a:r>
            <a:r>
              <a:rPr lang="en-US" dirty="0" smtClean="0"/>
              <a:t> they relieve pain and also cause drowsiness and sedation. The prototype drug is (Morphine) derived from Opium. </a:t>
            </a:r>
          </a:p>
          <a:p>
            <a:r>
              <a:rPr lang="en-US" b="1" dirty="0" err="1" smtClean="0">
                <a:solidFill>
                  <a:srgbClr val="FFFF00"/>
                </a:solidFill>
              </a:rPr>
              <a:t>Opioids</a:t>
            </a:r>
            <a:r>
              <a:rPr lang="en-US" b="1" dirty="0" smtClean="0">
                <a:solidFill>
                  <a:srgbClr val="FFFF00"/>
                </a:solidFill>
              </a:rPr>
              <a:t>: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they are natural or synthetic compounds that produce morphine-like action. They act on the CNS causing drowsiness and sedation.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Opiates:</a:t>
            </a:r>
            <a:r>
              <a:rPr lang="en-US" dirty="0" smtClean="0"/>
              <a:t> this term refers to drugs as morphine or codeine that are obtained from the juice of the opium poppy (they are natural).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FFFF00"/>
                </a:solidFill>
              </a:rPr>
              <a:t>Diamorphine</a:t>
            </a:r>
            <a:r>
              <a:rPr lang="en-US" b="1" i="1" dirty="0" smtClean="0">
                <a:solidFill>
                  <a:srgbClr val="FFFF00"/>
                </a:solidFill>
              </a:rPr>
              <a:t> (heroin):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Semi synthetic drug made by </a:t>
            </a:r>
            <a:r>
              <a:rPr lang="en-US" dirty="0" err="1" smtClean="0"/>
              <a:t>acetylation</a:t>
            </a:r>
            <a:r>
              <a:rPr lang="en-US" dirty="0" smtClean="0"/>
              <a:t> of morphine. It is the </a:t>
            </a:r>
            <a:r>
              <a:rPr lang="en-US" b="1" i="1" dirty="0" smtClean="0">
                <a:solidFill>
                  <a:srgbClr val="FF0000"/>
                </a:solidFill>
              </a:rPr>
              <a:t>most powerful of all dependence producing drugs</a:t>
            </a:r>
            <a:r>
              <a:rPr lang="en-US" dirty="0" smtClean="0"/>
              <a:t> (very imp.), because it's more </a:t>
            </a:r>
            <a:r>
              <a:rPr lang="en-US" dirty="0" err="1" smtClean="0"/>
              <a:t>lipophilic</a:t>
            </a:r>
            <a:r>
              <a:rPr lang="en-US" dirty="0" smtClean="0"/>
              <a:t> &amp; enters the CNS readily &amp; causes more euphoria than morphine </a:t>
            </a:r>
          </a:p>
          <a:p>
            <a:endParaRPr lang="en-US" dirty="0" smtClean="0"/>
          </a:p>
          <a:p>
            <a:r>
              <a:rPr lang="en-US" sz="3200" b="1" i="1" dirty="0" err="1" smtClean="0">
                <a:solidFill>
                  <a:srgbClr val="FFFF00"/>
                </a:solidFill>
              </a:rPr>
              <a:t>Fentanyl</a:t>
            </a:r>
            <a:r>
              <a:rPr lang="en-US" b="1" i="1" dirty="0" smtClean="0"/>
              <a:t>:</a:t>
            </a:r>
            <a:r>
              <a:rPr lang="en-US" dirty="0" smtClean="0"/>
              <a:t> used in anesthesia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/>
              <a:t>Low to moderate efficacy group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i="1" dirty="0" smtClean="0">
                <a:solidFill>
                  <a:srgbClr val="FFFF00"/>
                </a:solidFill>
              </a:rPr>
              <a:t>Codeine:</a:t>
            </a:r>
            <a:endParaRPr lang="en-US" b="1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/>
              <a:t>its action is 1/10 that of morphine</a:t>
            </a:r>
          </a:p>
          <a:p>
            <a:r>
              <a:rPr lang="en-US" dirty="0" smtClean="0"/>
              <a:t>It is used in cough suppression &amp; for short term systemic control of the acute diarrhea. </a:t>
            </a:r>
          </a:p>
          <a:p>
            <a:r>
              <a:rPr lang="en-US" b="1" i="1" dirty="0" err="1" smtClean="0">
                <a:solidFill>
                  <a:srgbClr val="FFFF00"/>
                </a:solidFill>
              </a:rPr>
              <a:t>Dextropropoxyphene</a:t>
            </a:r>
            <a:r>
              <a:rPr lang="en-US" b="1" i="1" dirty="0" smtClean="0">
                <a:solidFill>
                  <a:srgbClr val="FFFF00"/>
                </a:solidFill>
              </a:rPr>
              <a:t>: </a:t>
            </a:r>
          </a:p>
          <a:p>
            <a:r>
              <a:rPr lang="en-US" dirty="0" smtClean="0"/>
              <a:t>In over-dose it causes respiratory depression &amp; arrhythmia because of the </a:t>
            </a:r>
            <a:r>
              <a:rPr lang="en-US" dirty="0" err="1" smtClean="0"/>
              <a:t>quinidine</a:t>
            </a:r>
            <a:r>
              <a:rPr lang="en-US" dirty="0" smtClean="0"/>
              <a:t>-like action on the heart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</a:rPr>
              <a:t>Partial agonists (mixed):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i="1" dirty="0" err="1" smtClean="0">
                <a:solidFill>
                  <a:srgbClr val="FFFF00"/>
                </a:solidFill>
              </a:rPr>
              <a:t>Pentazocine</a:t>
            </a:r>
            <a:r>
              <a:rPr lang="en-US" b="1" i="1" dirty="0" smtClean="0">
                <a:solidFill>
                  <a:srgbClr val="FFFF00"/>
                </a:solidFill>
              </a:rPr>
              <a:t>:</a:t>
            </a:r>
            <a:r>
              <a:rPr lang="en-US" dirty="0" smtClean="0"/>
              <a:t> is a partial agonist at Kappa receptors &amp; weak antagonists at µ  receptors &amp; delta receptors. </a:t>
            </a:r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b="1" i="1" dirty="0" err="1" smtClean="0">
                <a:solidFill>
                  <a:srgbClr val="FFFF00"/>
                </a:solidFill>
              </a:rPr>
              <a:t>Phenazocine</a:t>
            </a:r>
            <a:r>
              <a:rPr lang="en-US" b="1" i="1" dirty="0" smtClean="0">
                <a:solidFill>
                  <a:srgbClr val="FFFF00"/>
                </a:solidFill>
              </a:rPr>
              <a:t>:</a:t>
            </a:r>
            <a:r>
              <a:rPr lang="en-US" dirty="0" smtClean="0"/>
              <a:t> The main use is in </a:t>
            </a:r>
            <a:r>
              <a:rPr lang="en-US" dirty="0" err="1" smtClean="0"/>
              <a:t>biliary</a:t>
            </a:r>
            <a:r>
              <a:rPr lang="en-US" dirty="0" smtClean="0"/>
              <a:t> colic because; it causes less spasm of sphincter of </a:t>
            </a:r>
            <a:r>
              <a:rPr lang="en-US" dirty="0" err="1" smtClean="0"/>
              <a:t>Oddi</a:t>
            </a:r>
            <a:r>
              <a:rPr lang="en-US" dirty="0" smtClean="0"/>
              <a:t>. </a:t>
            </a:r>
          </a:p>
          <a:p>
            <a:pPr lvl="0"/>
            <a:r>
              <a:rPr lang="en-US" b="1" i="1" dirty="0" err="1" smtClean="0">
                <a:solidFill>
                  <a:srgbClr val="FFFF00"/>
                </a:solidFill>
              </a:rPr>
              <a:t>Buprenorphine</a:t>
            </a:r>
            <a:r>
              <a:rPr lang="en-US" b="1" i="1" dirty="0" smtClean="0">
                <a:solidFill>
                  <a:srgbClr val="FFFF00"/>
                </a:solidFill>
              </a:rPr>
              <a:t>:</a:t>
            </a:r>
            <a:endParaRPr lang="en-US" dirty="0" smtClean="0"/>
          </a:p>
          <a:p>
            <a:pPr lvl="0"/>
            <a:r>
              <a:rPr lang="en-US" dirty="0" smtClean="0"/>
              <a:t>also it's used in </a:t>
            </a:r>
            <a:r>
              <a:rPr lang="en-US" dirty="0" err="1" smtClean="0"/>
              <a:t>biliary</a:t>
            </a:r>
            <a:r>
              <a:rPr lang="en-US" dirty="0" smtClean="0"/>
              <a:t> colic treatment. </a:t>
            </a:r>
          </a:p>
          <a:p>
            <a:pPr lvl="0"/>
            <a:r>
              <a:rPr lang="en-US" b="1" u="sng" dirty="0" smtClean="0"/>
              <a:t>Disadvantages:</a:t>
            </a:r>
            <a:r>
              <a:rPr lang="en-US" dirty="0" smtClean="0"/>
              <a:t> although less likely to cause respiratory depression, but in over­dose this depression is "only partially antagonized" by the action of </a:t>
            </a:r>
            <a:r>
              <a:rPr lang="en-US" dirty="0" err="1" smtClean="0"/>
              <a:t>naloxone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i="1" dirty="0" err="1" smtClean="0">
                <a:solidFill>
                  <a:srgbClr val="FFFF00"/>
                </a:solidFill>
              </a:rPr>
              <a:t>Meptazinol</a:t>
            </a:r>
            <a:r>
              <a:rPr lang="en-US" b="1" i="1" dirty="0" smtClean="0">
                <a:solidFill>
                  <a:srgbClr val="FFFF00"/>
                </a:solidFill>
              </a:rPr>
              <a:t>:</a:t>
            </a:r>
            <a:r>
              <a:rPr lang="en-US" dirty="0" smtClean="0"/>
              <a:t> It causes no euphoria &amp; no withdrawal syndrome when it is discontinued.</a:t>
            </a:r>
            <a:endParaRPr lang="en-US" smtClean="0"/>
          </a:p>
          <a:p>
            <a:pPr lvl="0">
              <a:buNone/>
            </a:pPr>
            <a:r>
              <a:rPr lang="en-US" smtClean="0"/>
              <a:t> </a:t>
            </a:r>
            <a:endParaRPr lang="en-US" dirty="0" smtClean="0"/>
          </a:p>
          <a:p>
            <a:pPr lvl="0"/>
            <a:r>
              <a:rPr lang="en-US" b="1" i="1" dirty="0" err="1" smtClean="0">
                <a:solidFill>
                  <a:srgbClr val="FFFF00"/>
                </a:solidFill>
              </a:rPr>
              <a:t>Tramadol</a:t>
            </a:r>
            <a:r>
              <a:rPr lang="en-US" b="1" i="1" dirty="0" smtClean="0">
                <a:solidFill>
                  <a:srgbClr val="FFFF00"/>
                </a:solidFill>
              </a:rPr>
              <a:t>: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/>
              <a:t>tl</a:t>
            </a:r>
            <a:r>
              <a:rPr lang="en-US" dirty="0" smtClean="0"/>
              <a:t>/2 is 6hrs. It binds to µ receptors causing analgesia. It inhibits neuronal nor-adrenaline uptake &amp; serotonin release. It is effective orally &amp; as effective as </a:t>
            </a:r>
            <a:r>
              <a:rPr lang="en-US" dirty="0" err="1" smtClean="0"/>
              <a:t>pethidine</a:t>
            </a:r>
            <a:r>
              <a:rPr lang="en-US" dirty="0" smtClean="0"/>
              <a:t> for post-operative pain &amp; less likely to cause constipation &amp; less addiction &amp; respiratory depression.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 err="1" smtClean="0">
                <a:solidFill>
                  <a:srgbClr val="FFFF00"/>
                </a:solidFill>
              </a:rPr>
              <a:t>Opioid</a:t>
            </a:r>
            <a:r>
              <a:rPr lang="en-US" sz="3200" b="1" i="1" u="sng" dirty="0" smtClean="0">
                <a:solidFill>
                  <a:srgbClr val="FFFF00"/>
                </a:solidFill>
              </a:rPr>
              <a:t> antagonists: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i="1" dirty="0" err="1" smtClean="0">
                <a:solidFill>
                  <a:srgbClr val="FFFF00"/>
                </a:solidFill>
              </a:rPr>
              <a:t>Naloxone</a:t>
            </a:r>
            <a:r>
              <a:rPr lang="en-US" b="1" i="1" dirty="0" smtClean="0">
                <a:solidFill>
                  <a:srgbClr val="FFFF00"/>
                </a:solidFill>
              </a:rPr>
              <a:t>: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/>
              <a:t>Pure competitive antagonist at u, Kappa &amp; sigma receptors, but its potency on u receptors is 10 </a:t>
            </a:r>
            <a:r>
              <a:rPr lang="en-US" dirty="0" err="1" smtClean="0"/>
              <a:t>times_greater</a:t>
            </a:r>
            <a:r>
              <a:rPr lang="en-US" dirty="0" smtClean="0"/>
              <a:t> than on Kappa receptors . </a:t>
            </a:r>
          </a:p>
          <a:p>
            <a:pPr lvl="0"/>
            <a:r>
              <a:rPr lang="en-US" dirty="0" smtClean="0"/>
              <a:t>When given I.V., it reverses </a:t>
            </a:r>
            <a:r>
              <a:rPr lang="en-US" dirty="0" err="1" smtClean="0"/>
              <a:t>opioid</a:t>
            </a:r>
            <a:r>
              <a:rPr lang="en-US" dirty="0" smtClean="0"/>
              <a:t>-induced respiratory depression within 1-2 min &amp; the duration of action is </a:t>
            </a:r>
            <a:r>
              <a:rPr lang="en-US" dirty="0" err="1" smtClean="0"/>
              <a:t>lhr</a:t>
            </a:r>
            <a:r>
              <a:rPr lang="en-US" dirty="0" smtClean="0"/>
              <a:t> . </a:t>
            </a:r>
          </a:p>
          <a:p>
            <a:pPr lvl="0"/>
            <a:r>
              <a:rPr lang="en-US" dirty="0" smtClean="0"/>
              <a:t>Because </a:t>
            </a:r>
            <a:r>
              <a:rPr lang="en-US" dirty="0" err="1" smtClean="0"/>
              <a:t>opioid</a:t>
            </a:r>
            <a:r>
              <a:rPr lang="en-US" dirty="0" smtClean="0"/>
              <a:t> analgesic acts much longer than this (1hr), repeated I.V. doses of </a:t>
            </a:r>
            <a:r>
              <a:rPr lang="en-US" dirty="0" err="1" smtClean="0"/>
              <a:t>naloxone</a:t>
            </a:r>
            <a:r>
              <a:rPr lang="en-US" dirty="0" smtClean="0"/>
              <a:t> of “100 mg” are required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i="1" dirty="0" err="1" smtClean="0">
                <a:solidFill>
                  <a:srgbClr val="FFFF00"/>
                </a:solidFill>
              </a:rPr>
              <a:t>Naltrexone</a:t>
            </a:r>
            <a:r>
              <a:rPr lang="en-US" b="1" i="1" dirty="0" smtClean="0">
                <a:solidFill>
                  <a:srgbClr val="FFFF00"/>
                </a:solidFill>
              </a:rPr>
              <a:t>: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/>
              <a:t>It is similar to </a:t>
            </a:r>
            <a:r>
              <a:rPr lang="en-US" dirty="0" err="1" smtClean="0"/>
              <a:t>naloxone</a:t>
            </a:r>
            <a:r>
              <a:rPr lang="en-US" dirty="0" smtClean="0"/>
              <a:t> but longer action (</a:t>
            </a:r>
            <a:r>
              <a:rPr lang="en-US" dirty="0" err="1" smtClean="0"/>
              <a:t>tl</a:t>
            </a:r>
            <a:r>
              <a:rPr lang="en-US" dirty="0" smtClean="0"/>
              <a:t>/2 is 4hrs) </a:t>
            </a:r>
          </a:p>
          <a:p>
            <a:pPr lvl="0"/>
            <a:r>
              <a:rPr lang="en-US" dirty="0" smtClean="0"/>
              <a:t>Duration of action 2-3 days because the active metabolites have t1/2 of 13 hrs. .</a:t>
            </a:r>
          </a:p>
          <a:p>
            <a:pPr lvl="0"/>
            <a:r>
              <a:rPr lang="en-US" dirty="0" smtClean="0"/>
              <a:t>Advantage on </a:t>
            </a:r>
            <a:r>
              <a:rPr lang="en-US" dirty="0" err="1" smtClean="0"/>
              <a:t>naloxone</a:t>
            </a:r>
            <a:r>
              <a:rPr lang="en-US" dirty="0" smtClean="0"/>
              <a:t> that it can be given orally. </a:t>
            </a:r>
          </a:p>
          <a:p>
            <a:pPr lvl="0">
              <a:buNone/>
            </a:pPr>
            <a:r>
              <a:rPr lang="en-US" dirty="0" smtClean="0"/>
              <a:t> </a:t>
            </a:r>
          </a:p>
          <a:p>
            <a:pPr lvl="0"/>
            <a:r>
              <a:rPr lang="en-US" b="1" i="1" dirty="0" err="1" smtClean="0">
                <a:solidFill>
                  <a:srgbClr val="FFFF00"/>
                </a:solidFill>
              </a:rPr>
              <a:t>Nalorphine</a:t>
            </a:r>
            <a:r>
              <a:rPr lang="en-US" b="1" i="1" dirty="0" smtClean="0">
                <a:solidFill>
                  <a:srgbClr val="FFFF00"/>
                </a:solidFill>
              </a:rPr>
              <a:t>: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/>
              <a:t>Antagonist for all effects of morphine &amp; other </a:t>
            </a:r>
            <a:r>
              <a:rPr lang="en-US" dirty="0" err="1" smtClean="0"/>
              <a:t>opioids</a:t>
            </a:r>
            <a:r>
              <a:rPr lang="en-US" dirty="0" smtClean="0"/>
              <a:t>. </a:t>
            </a:r>
          </a:p>
          <a:p>
            <a:pPr lvl="0"/>
            <a:r>
              <a:rPr lang="en-US" dirty="0" smtClean="0"/>
              <a:t>It is partial antagonist(i.e.:- in normal subject it acts as weak agonist, but if given to addict on morphine or other </a:t>
            </a:r>
            <a:r>
              <a:rPr lang="en-US" dirty="0" err="1" smtClean="0"/>
              <a:t>opioids</a:t>
            </a:r>
            <a:r>
              <a:rPr lang="en-US" dirty="0" smtClean="0"/>
              <a:t> which are stronger, then it acts as antagonists to their effects.  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b="1" i="1" dirty="0" err="1" smtClean="0">
                <a:solidFill>
                  <a:srgbClr val="FFFF00"/>
                </a:solidFill>
              </a:rPr>
              <a:t>Nalmefene</a:t>
            </a:r>
            <a:r>
              <a:rPr lang="en-US" b="1" i="1" dirty="0" smtClean="0">
                <a:solidFill>
                  <a:srgbClr val="FFFF00"/>
                </a:solidFill>
              </a:rPr>
              <a:t>:</a:t>
            </a:r>
            <a:r>
              <a:rPr lang="en-US" dirty="0" smtClean="0"/>
              <a:t> it is the newest of all these antagonists. It is a derivative of </a:t>
            </a:r>
            <a:r>
              <a:rPr lang="en-US" dirty="0" err="1" smtClean="0"/>
              <a:t>naltrexone</a:t>
            </a:r>
            <a:r>
              <a:rPr lang="en-US" dirty="0" smtClean="0"/>
              <a:t> but given only I.V. It has a longer t1/2 than </a:t>
            </a:r>
            <a:r>
              <a:rPr lang="en-US" dirty="0" err="1" smtClean="0"/>
              <a:t>naloxone</a:t>
            </a:r>
            <a:r>
              <a:rPr lang="en-US" dirty="0" smtClean="0"/>
              <a:t> (8-10hrs.).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286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Morphine </a:t>
            </a:r>
            <a:r>
              <a:rPr lang="en-US" sz="4000" dirty="0">
                <a:solidFill>
                  <a:srgbClr val="FF0000"/>
                </a:solidFill>
              </a:rPr>
              <a:t>(MST</a:t>
            </a:r>
            <a:r>
              <a:rPr lang="en-US" sz="4000" baseline="30000" dirty="0">
                <a:solidFill>
                  <a:srgbClr val="FF0000"/>
                </a:solidFill>
              </a:rPr>
              <a:t>®</a:t>
            </a:r>
            <a:r>
              <a:rPr lang="en-US" sz="40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1266" name="Picture 2" descr="C:\Users\Dhshan\Desktop\IMG_3374_0.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16281"/>
            <a:ext cx="8394597" cy="5600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211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</a:rPr>
              <a:t>Fentanyl </a:t>
            </a:r>
            <a:r>
              <a:rPr lang="en-US" sz="4000" dirty="0">
                <a:solidFill>
                  <a:srgbClr val="FF0000"/>
                </a:solidFill>
              </a:rPr>
              <a:t>(</a:t>
            </a:r>
            <a:r>
              <a:rPr lang="en-US" sz="4000" dirty="0" err="1">
                <a:solidFill>
                  <a:srgbClr val="FF0000"/>
                </a:solidFill>
              </a:rPr>
              <a:t>Duragesic</a:t>
            </a:r>
            <a:r>
              <a:rPr lang="en-US" sz="4000" baseline="30000" dirty="0">
                <a:solidFill>
                  <a:srgbClr val="FF0000"/>
                </a:solidFill>
              </a:rPr>
              <a:t>®</a:t>
            </a:r>
            <a:r>
              <a:rPr lang="en-US" sz="40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2290" name="Picture 2" descr="C:\Users\Dhshan\Desktop\duragesic-pat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268413"/>
            <a:ext cx="7366000" cy="552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Dhshan\Desktop\imageSer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21977"/>
            <a:ext cx="5555662" cy="5692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595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</a:rPr>
              <a:t>Nalbuphine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(</a:t>
            </a:r>
            <a:r>
              <a:rPr lang="en-US" sz="4000" dirty="0" err="1">
                <a:solidFill>
                  <a:srgbClr val="FF0000"/>
                </a:solidFill>
              </a:rPr>
              <a:t>Nubain</a:t>
            </a:r>
            <a:r>
              <a:rPr lang="en-US" sz="4000" baseline="30000" dirty="0">
                <a:solidFill>
                  <a:srgbClr val="FF0000"/>
                </a:solidFill>
              </a:rPr>
              <a:t>®</a:t>
            </a:r>
            <a:r>
              <a:rPr lang="en-US" sz="40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3314" name="Picture 2" descr="C:\Users\Dhshan\Desktop\72b956010151d4e3125af86a15626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650588"/>
            <a:ext cx="9005951" cy="3912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373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</a:rPr>
              <a:t>Codeine </a:t>
            </a:r>
            <a:r>
              <a:rPr lang="en-US" sz="4000" dirty="0">
                <a:solidFill>
                  <a:srgbClr val="FF0000"/>
                </a:solidFill>
              </a:rPr>
              <a:t>(</a:t>
            </a:r>
            <a:r>
              <a:rPr lang="en-US" sz="4000" dirty="0" err="1">
                <a:solidFill>
                  <a:srgbClr val="FF0000"/>
                </a:solidFill>
              </a:rPr>
              <a:t>Codaphen</a:t>
            </a:r>
            <a:r>
              <a:rPr lang="en-US" sz="4000" baseline="30000" dirty="0">
                <a:solidFill>
                  <a:srgbClr val="FF0000"/>
                </a:solidFill>
              </a:rPr>
              <a:t>®</a:t>
            </a:r>
            <a:r>
              <a:rPr lang="en-US" sz="40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4338" name="Picture 2" descr="D:\College\صيدلة اون لاين\ملفات صيدلة اون لاين - صيدلة الأزهر-دهشان\ملفات هامة\صور جميع الادويه\Codaphe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09" y="1142999"/>
            <a:ext cx="4267200" cy="5489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373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dirty="0" smtClean="0">
                <a:solidFill>
                  <a:srgbClr val="FF0000"/>
                </a:solidFill>
                <a:latin typeface="Arial" charset="0"/>
              </a:rPr>
              <a:t>1.Ligands</a:t>
            </a:r>
          </a:p>
          <a:p>
            <a:pPr>
              <a:buFontTx/>
              <a:buNone/>
            </a:pPr>
            <a:r>
              <a:rPr lang="en-US" altLang="zh-CN" dirty="0" smtClean="0">
                <a:solidFill>
                  <a:srgbClr val="FFFF00"/>
                </a:solidFill>
                <a:latin typeface="Arial" charset="0"/>
              </a:rPr>
              <a:t>(1)endogenous:   </a:t>
            </a:r>
          </a:p>
          <a:p>
            <a:r>
              <a:rPr lang="en-US" altLang="zh-CN" dirty="0" smtClean="0">
                <a:latin typeface="Arial" charset="0"/>
              </a:rPr>
              <a:t>endorphins from pituitary</a:t>
            </a:r>
          </a:p>
          <a:p>
            <a:pPr>
              <a:buFontTx/>
              <a:buNone/>
            </a:pPr>
            <a:r>
              <a:rPr lang="en-US" altLang="zh-CN" dirty="0" smtClean="0">
                <a:latin typeface="Arial" charset="0"/>
              </a:rPr>
              <a:t>  β-endorphin</a:t>
            </a:r>
          </a:p>
          <a:p>
            <a:pPr>
              <a:buFontTx/>
              <a:buNone/>
            </a:pPr>
            <a:r>
              <a:rPr lang="en-US" altLang="zh-CN" dirty="0" smtClean="0">
                <a:latin typeface="Arial" charset="0"/>
              </a:rPr>
              <a:t>   </a:t>
            </a:r>
            <a:r>
              <a:rPr lang="en-US" altLang="zh-CN" dirty="0" err="1" smtClean="0">
                <a:latin typeface="Arial" charset="0"/>
              </a:rPr>
              <a:t>dynorphin</a:t>
            </a:r>
            <a:endParaRPr lang="en-US" altLang="zh-CN" dirty="0" smtClean="0">
              <a:latin typeface="Arial" charset="0"/>
            </a:endParaRPr>
          </a:p>
          <a:p>
            <a:r>
              <a:rPr lang="en-US" altLang="zh-CN" dirty="0" err="1" smtClean="0">
                <a:latin typeface="Arial" charset="0"/>
              </a:rPr>
              <a:t>enkephalins</a:t>
            </a:r>
            <a:r>
              <a:rPr lang="en-US" altLang="zh-CN" dirty="0" smtClean="0">
                <a:latin typeface="Arial" charset="0"/>
              </a:rPr>
              <a:t> from brain</a:t>
            </a:r>
          </a:p>
          <a:p>
            <a:pPr>
              <a:buFontTx/>
              <a:buNone/>
            </a:pPr>
            <a:r>
              <a:rPr lang="en-US" altLang="zh-CN" dirty="0" smtClean="0">
                <a:latin typeface="Arial" charset="0"/>
              </a:rPr>
              <a:t>   M-</a:t>
            </a:r>
            <a:r>
              <a:rPr lang="en-US" altLang="zh-CN" dirty="0" err="1" smtClean="0">
                <a:latin typeface="Arial" charset="0"/>
              </a:rPr>
              <a:t>enkephalin</a:t>
            </a:r>
            <a:endParaRPr lang="en-US" altLang="zh-CN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en-US" altLang="zh-CN" dirty="0" smtClean="0">
                <a:latin typeface="Arial" charset="0"/>
              </a:rPr>
              <a:t>   L-</a:t>
            </a:r>
            <a:r>
              <a:rPr lang="en-US" altLang="zh-CN" dirty="0" err="1" smtClean="0">
                <a:latin typeface="Arial" charset="0"/>
              </a:rPr>
              <a:t>enkephalin</a:t>
            </a:r>
            <a:endParaRPr lang="en-US" altLang="zh-CN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en-US" altLang="zh-CN" dirty="0" smtClean="0">
                <a:solidFill>
                  <a:srgbClr val="FFFF00"/>
                </a:solidFill>
                <a:latin typeface="Arial" charset="0"/>
              </a:rPr>
              <a:t>(2)exogenous: drugs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</a:rPr>
              <a:t>Dextromethorphan </a:t>
            </a:r>
            <a:r>
              <a:rPr lang="en-US" sz="4000" dirty="0">
                <a:solidFill>
                  <a:srgbClr val="FF0000"/>
                </a:solidFill>
              </a:rPr>
              <a:t>(</a:t>
            </a:r>
            <a:r>
              <a:rPr lang="en-US" sz="4000" dirty="0" err="1">
                <a:solidFill>
                  <a:srgbClr val="FF0000"/>
                </a:solidFill>
              </a:rPr>
              <a:t>Codiphan</a:t>
            </a:r>
            <a:r>
              <a:rPr lang="en-US" sz="4000" baseline="30000" dirty="0">
                <a:solidFill>
                  <a:srgbClr val="FF0000"/>
                </a:solidFill>
              </a:rPr>
              <a:t>®</a:t>
            </a:r>
            <a:r>
              <a:rPr lang="en-US" sz="40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6386" name="Picture 2" descr="D:\College\صيدلة اون لاين\ملفات صيدلة اون لاين - صيدلة الأزهر-دهشان\ملفات هامة\صور جميع الادويه\codiph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38200"/>
            <a:ext cx="4343400" cy="5700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412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44" y="298525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</a:rPr>
              <a:t>Diphenoxylate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(</a:t>
            </a:r>
            <a:r>
              <a:rPr lang="en-US" sz="4000" dirty="0" err="1">
                <a:solidFill>
                  <a:srgbClr val="FF0000"/>
                </a:solidFill>
              </a:rPr>
              <a:t>Lomotil</a:t>
            </a:r>
            <a:r>
              <a:rPr lang="en-US" sz="4000" baseline="30000" dirty="0">
                <a:solidFill>
                  <a:srgbClr val="FF0000"/>
                </a:solidFill>
              </a:rPr>
              <a:t>®</a:t>
            </a:r>
            <a:r>
              <a:rPr lang="en-US" sz="40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7410" name="Picture 2" descr="D:\College\صيدلة اون لاين\ملفات صيدلة اون لاين - صيدلة الأزهر-دهشان\ملفات هامة\صور جميع الادويه\Lomot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26" y="1219200"/>
            <a:ext cx="7382027" cy="51657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010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</a:rPr>
              <a:t>Loperamide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(</a:t>
            </a:r>
            <a:r>
              <a:rPr lang="en-US" sz="4000" dirty="0" err="1">
                <a:solidFill>
                  <a:srgbClr val="FF0000"/>
                </a:solidFill>
              </a:rPr>
              <a:t>Immodium</a:t>
            </a:r>
            <a:r>
              <a:rPr lang="en-US" sz="4000" baseline="30000" dirty="0">
                <a:solidFill>
                  <a:srgbClr val="FF0000"/>
                </a:solidFill>
              </a:rPr>
              <a:t>®</a:t>
            </a:r>
            <a:r>
              <a:rPr lang="en-US" sz="40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8434" name="Picture 2" descr="D:\College\صيدلة اون لاين\ملفات صيدلة اون لاين - صيدلة الأزهر-دهشان\ملفات هامة\صور جميع الادويه\Immo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671662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010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</a:rPr>
              <a:t>Naloxone (</a:t>
            </a:r>
            <a:r>
              <a:rPr lang="en-US" sz="4000" b="1" dirty="0" err="1">
                <a:solidFill>
                  <a:srgbClr val="FF0000"/>
                </a:solidFill>
              </a:rPr>
              <a:t>Narcan</a:t>
            </a:r>
            <a:r>
              <a:rPr lang="en-US" sz="4000" b="1" baseline="30000" dirty="0">
                <a:solidFill>
                  <a:srgbClr val="FF0000"/>
                </a:solidFill>
              </a:rPr>
              <a:t>®</a:t>
            </a:r>
            <a:r>
              <a:rPr lang="en-US" sz="4000" b="1" dirty="0">
                <a:solidFill>
                  <a:srgbClr val="FF0000"/>
                </a:solidFill>
              </a:rPr>
              <a:t>)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9457" name="Picture 1" descr="C:\Users\Dhshan\Desktop\narc00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099300" cy="495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010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</a:rPr>
              <a:t>Naltrexone </a:t>
            </a:r>
            <a:r>
              <a:rPr lang="en-US" sz="4000" dirty="0">
                <a:solidFill>
                  <a:srgbClr val="FF0000"/>
                </a:solidFill>
              </a:rPr>
              <a:t>(</a:t>
            </a:r>
            <a:r>
              <a:rPr lang="en-US" sz="4000" dirty="0" err="1">
                <a:solidFill>
                  <a:srgbClr val="FF0000"/>
                </a:solidFill>
              </a:rPr>
              <a:t>Anarcol</a:t>
            </a:r>
            <a:r>
              <a:rPr lang="en-US" sz="4000" baseline="30000" dirty="0">
                <a:solidFill>
                  <a:srgbClr val="FF0000"/>
                </a:solidFill>
              </a:rPr>
              <a:t>®</a:t>
            </a:r>
            <a:r>
              <a:rPr lang="en-US" sz="40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20482" name="Picture 2" descr="C:\Users\Dhshan\Desktop\anarc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768743" cy="5046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570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</a:rPr>
              <a:t>Lofexidine</a:t>
            </a:r>
            <a:r>
              <a:rPr lang="en-US" sz="4000" b="1" dirty="0">
                <a:solidFill>
                  <a:srgbClr val="FF0000"/>
                </a:solidFill>
              </a:rPr>
              <a:t> (</a:t>
            </a:r>
            <a:r>
              <a:rPr lang="en-US" sz="4000" dirty="0" err="1">
                <a:solidFill>
                  <a:srgbClr val="FF0000"/>
                </a:solidFill>
              </a:rPr>
              <a:t>Detoxydine</a:t>
            </a:r>
            <a:r>
              <a:rPr lang="en-US" sz="4000" b="1" baseline="30000" dirty="0">
                <a:solidFill>
                  <a:srgbClr val="FF0000"/>
                </a:solidFill>
              </a:rPr>
              <a:t>®</a:t>
            </a:r>
            <a:r>
              <a:rPr lang="en-US" sz="4000" b="1" dirty="0">
                <a:solidFill>
                  <a:srgbClr val="FF0000"/>
                </a:solidFill>
              </a:rPr>
              <a:t>)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1506" name="Picture 2" descr="D:\College\صيدلة اون لاين\ملفات صيدلة اون لاين - صيدلة الأزهر-دهشان\ملفات هامة\صور جميع الادويه\Detoxyd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9927"/>
            <a:ext cx="6019800" cy="52772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570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932688"/>
          </a:xfrm>
        </p:spPr>
        <p:txBody>
          <a:bodyPr>
            <a:normAutofit fontScale="90000"/>
          </a:bodyPr>
          <a:lstStyle/>
          <a:p>
            <a:r>
              <a:rPr lang="en-US" b="1" i="1" u="sng" dirty="0" err="1" smtClean="0">
                <a:solidFill>
                  <a:srgbClr val="FFFF00"/>
                </a:solidFill>
              </a:rPr>
              <a:t>Opioid</a:t>
            </a:r>
            <a:r>
              <a:rPr lang="en-US" b="1" i="1" u="sng" dirty="0" smtClean="0">
                <a:solidFill>
                  <a:srgbClr val="FFFF00"/>
                </a:solidFill>
              </a:rPr>
              <a:t> Receptors: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major effects of </a:t>
            </a:r>
            <a:r>
              <a:rPr lang="en-US" dirty="0" err="1" smtClean="0"/>
              <a:t>opioids</a:t>
            </a:r>
            <a:r>
              <a:rPr lang="en-US" dirty="0" smtClean="0"/>
              <a:t> are mediated by 4 families of receptors which are: </a:t>
            </a:r>
            <a:r>
              <a:rPr lang="en-US" b="1" dirty="0" smtClean="0">
                <a:solidFill>
                  <a:srgbClr val="FFFF00"/>
                </a:solidFill>
              </a:rPr>
              <a:t>µ, Kappa, Delta</a:t>
            </a:r>
            <a:r>
              <a:rPr lang="en-US" b="1" dirty="0" smtClean="0"/>
              <a:t>, and </a:t>
            </a:r>
            <a:r>
              <a:rPr lang="en-US" b="1" dirty="0" smtClean="0">
                <a:solidFill>
                  <a:srgbClr val="FFFF00"/>
                </a:solidFill>
              </a:rPr>
              <a:t>Sigma</a:t>
            </a:r>
            <a:r>
              <a:rPr lang="en-US" b="1" dirty="0" smtClean="0"/>
              <a:t>.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Each of these receptors exhibit different specificity for the drug that they bind.</a:t>
            </a:r>
          </a:p>
          <a:p>
            <a:pPr lvl="0">
              <a:buNone/>
            </a:pPr>
            <a:endParaRPr lang="en-US" dirty="0" smtClean="0"/>
          </a:p>
          <a:p>
            <a:r>
              <a:rPr lang="en-US" dirty="0" err="1" smtClean="0"/>
              <a:t>Opioid</a:t>
            </a:r>
            <a:r>
              <a:rPr lang="en-US" dirty="0" smtClean="0"/>
              <a:t> drugs may be </a:t>
            </a:r>
            <a:r>
              <a:rPr lang="en-US" dirty="0" smtClean="0">
                <a:solidFill>
                  <a:srgbClr val="FFFF00"/>
                </a:solidFill>
              </a:rPr>
              <a:t>agonist</a:t>
            </a:r>
            <a:r>
              <a:rPr lang="en-US" dirty="0" smtClean="0"/>
              <a:t> to a receptor or </a:t>
            </a:r>
            <a:r>
              <a:rPr lang="en-US" dirty="0" smtClean="0">
                <a:solidFill>
                  <a:srgbClr val="FFFF00"/>
                </a:solidFill>
              </a:rPr>
              <a:t>antagonist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FF00"/>
                </a:solidFill>
              </a:rPr>
              <a:t>partial agonist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FF00"/>
                </a:solidFill>
              </a:rPr>
              <a:t>mixed agonist-antagonist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4318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altLang="zh-CN" sz="3200" dirty="0" smtClean="0">
                <a:solidFill>
                  <a:schemeClr val="bg1"/>
                </a:solidFill>
                <a:latin typeface="Arial" charset="0"/>
              </a:rPr>
              <a:t>【action mechanism】</a:t>
            </a:r>
            <a:endParaRPr lang="en-US" altLang="zh-CN" sz="3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765175"/>
            <a:ext cx="7772400" cy="57594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dirty="0" smtClean="0">
                <a:solidFill>
                  <a:schemeClr val="bg1"/>
                </a:solidFill>
                <a:latin typeface="Arial" charset="0"/>
              </a:rPr>
              <a:t>                                </a:t>
            </a:r>
            <a:r>
              <a:rPr lang="en-US" altLang="zh-CN" sz="2800" dirty="0" err="1" smtClean="0">
                <a:solidFill>
                  <a:srgbClr val="FFFF00"/>
                </a:solidFill>
                <a:latin typeface="Arial" charset="0"/>
              </a:rPr>
              <a:t>ligands</a:t>
            </a:r>
            <a:r>
              <a:rPr lang="en-US" altLang="zh-CN" sz="2800" dirty="0" smtClean="0">
                <a:solidFill>
                  <a:srgbClr val="FFFF00"/>
                </a:solidFill>
                <a:latin typeface="Arial" charset="0"/>
              </a:rPr>
              <a:t> </a:t>
            </a:r>
            <a:endParaRPr lang="en-US" altLang="zh-CN" sz="2800" dirty="0">
              <a:solidFill>
                <a:srgbClr val="FFFF00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altLang="zh-CN" sz="2800" dirty="0">
              <a:solidFill>
                <a:srgbClr val="FFFF00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zh-CN" sz="2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altLang="zh-CN" sz="2800" dirty="0" err="1" smtClean="0">
                <a:solidFill>
                  <a:srgbClr val="FFFF00"/>
                </a:solidFill>
                <a:latin typeface="Arial" charset="0"/>
              </a:rPr>
              <a:t>opioid</a:t>
            </a:r>
            <a:r>
              <a:rPr lang="en-US" altLang="zh-CN" sz="2800" dirty="0" smtClean="0">
                <a:solidFill>
                  <a:srgbClr val="FFFF00"/>
                </a:solidFill>
                <a:latin typeface="Arial" charset="0"/>
              </a:rPr>
              <a:t> receptors</a:t>
            </a:r>
            <a:endParaRPr lang="en-US" altLang="zh-CN" sz="2800" dirty="0">
              <a:solidFill>
                <a:srgbClr val="FFFF00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zh-CN" sz="2800" dirty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zh-CN" sz="2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altLang="zh-CN" sz="2800" dirty="0" err="1">
                <a:solidFill>
                  <a:srgbClr val="FFFF00"/>
                </a:solidFill>
                <a:latin typeface="Arial" charset="0"/>
              </a:rPr>
              <a:t>Gi</a:t>
            </a:r>
            <a:r>
              <a:rPr lang="en-US" altLang="zh-CN" sz="2800" dirty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zh-CN" sz="2800" dirty="0">
              <a:solidFill>
                <a:srgbClr val="FFFF00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zh-CN" sz="2800" dirty="0">
                <a:solidFill>
                  <a:srgbClr val="FFFF00"/>
                </a:solidFill>
                <a:latin typeface="Arial" charset="0"/>
              </a:rPr>
              <a:t> inhibiting </a:t>
            </a:r>
            <a:r>
              <a:rPr lang="en-US" altLang="zh-CN" sz="2800" dirty="0" err="1">
                <a:solidFill>
                  <a:srgbClr val="FFFF00"/>
                </a:solidFill>
                <a:latin typeface="Arial" charset="0"/>
              </a:rPr>
              <a:t>adenylate</a:t>
            </a:r>
            <a:r>
              <a:rPr lang="en-US" altLang="zh-CN" sz="2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altLang="zh-CN" sz="2800" dirty="0" err="1">
                <a:solidFill>
                  <a:srgbClr val="FFFF00"/>
                </a:solidFill>
                <a:latin typeface="Arial" charset="0"/>
              </a:rPr>
              <a:t>cyclase</a:t>
            </a:r>
            <a:endParaRPr lang="en-US" altLang="zh-CN" sz="2800" dirty="0">
              <a:solidFill>
                <a:srgbClr val="FFFF00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zh-CN" sz="2800" dirty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zh-CN" sz="2800" dirty="0">
                <a:solidFill>
                  <a:srgbClr val="FFFF00"/>
                </a:solidFill>
                <a:latin typeface="Arial" charset="0"/>
              </a:rPr>
              <a:t> increasing potassium ion efflux or reducing calcium ion influx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zh-CN" sz="2800" dirty="0">
              <a:solidFill>
                <a:srgbClr val="FFFF00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zh-CN" sz="2800" dirty="0">
                <a:solidFill>
                  <a:srgbClr val="FFFF00"/>
                </a:solidFill>
                <a:latin typeface="Arial" charset="0"/>
              </a:rPr>
              <a:t> impeding neuronal firing and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zh-CN" sz="2800" dirty="0">
                <a:solidFill>
                  <a:srgbClr val="FFFF00"/>
                </a:solidFill>
                <a:latin typeface="Arial" charset="0"/>
              </a:rPr>
              <a:t>transmitter release </a:t>
            </a: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4572000" y="1219200"/>
            <a:ext cx="0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4648200" y="2057400"/>
            <a:ext cx="0" cy="3603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4648200" y="2895600"/>
            <a:ext cx="0" cy="504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4648200" y="3733800"/>
            <a:ext cx="0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4724400" y="4876800"/>
            <a:ext cx="0" cy="5032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hshan\Desktop\screensho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101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pitchFamily="34" charset="0"/>
              </a:rPr>
              <a:t>1-</a:t>
            </a:r>
            <a:fld id="{5B578C70-D15C-4E64-8EB4-3AA85771E03A}" type="slidenum">
              <a:rPr lang="en-US" smtClean="0">
                <a:cs typeface="Arial" pitchFamily="34" charset="0"/>
              </a:rPr>
              <a:pPr/>
              <a:t>9</a:t>
            </a:fld>
            <a:endParaRPr lang="en-US" smtClean="0">
              <a:cs typeface="Arial" pitchFamily="34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FFF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2273</Words>
  <Application>Microsoft Office PowerPoint</Application>
  <PresentationFormat>On-screen Show (4:3)</PresentationFormat>
  <Paragraphs>276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Flow</vt:lpstr>
      <vt:lpstr>Apex</vt:lpstr>
      <vt:lpstr>Narcotic Analgesics</vt:lpstr>
      <vt:lpstr>Slide 2</vt:lpstr>
      <vt:lpstr>Slide 3</vt:lpstr>
      <vt:lpstr>Slide 4</vt:lpstr>
      <vt:lpstr>Slide 5</vt:lpstr>
      <vt:lpstr>Opioid Receptors:  </vt:lpstr>
      <vt:lpstr>【action mechanism】</vt:lpstr>
      <vt:lpstr>Slide 8</vt:lpstr>
      <vt:lpstr>Slide 9</vt:lpstr>
      <vt:lpstr>At the Supra Spinal level: </vt:lpstr>
      <vt:lpstr>Slide 11</vt:lpstr>
      <vt:lpstr>Distribution of opioid receptors</vt:lpstr>
      <vt:lpstr>Slide 13</vt:lpstr>
      <vt:lpstr>Slide 14</vt:lpstr>
      <vt:lpstr>morphine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Clinical Uses:  </vt:lpstr>
      <vt:lpstr>Adverse Effects:  </vt:lpstr>
      <vt:lpstr> Contraindications</vt:lpstr>
      <vt:lpstr>Slide 29</vt:lpstr>
      <vt:lpstr>Morphine interaction:-  </vt:lpstr>
      <vt:lpstr>Tolerance &amp; physical dependence:  </vt:lpstr>
      <vt:lpstr>Slide 32</vt:lpstr>
      <vt:lpstr>Treatment of addicts:  </vt:lpstr>
      <vt:lpstr>Morphine Poisoning: </vt:lpstr>
      <vt:lpstr>Slide 35</vt:lpstr>
      <vt:lpstr>Treatment of morphine poisoning:</vt:lpstr>
      <vt:lpstr>Pethidine (demerol, meperidine):</vt:lpstr>
      <vt:lpstr>Slide 38</vt:lpstr>
      <vt:lpstr>Methadone:</vt:lpstr>
      <vt:lpstr>Diamorphine (heroin):</vt:lpstr>
      <vt:lpstr>Low to moderate efficacy group</vt:lpstr>
      <vt:lpstr>Partial agonists (mixed):</vt:lpstr>
      <vt:lpstr>Slide 43</vt:lpstr>
      <vt:lpstr>Opioid antagonists: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mohammed qasim</dc:creator>
  <cp:lastModifiedBy>mohammed qasim</cp:lastModifiedBy>
  <cp:revision>101</cp:revision>
  <dcterms:created xsi:type="dcterms:W3CDTF">2006-08-16T00:00:00Z</dcterms:created>
  <dcterms:modified xsi:type="dcterms:W3CDTF">2013-11-08T11:31:38Z</dcterms:modified>
</cp:coreProperties>
</file>