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  <p:sldMasterId id="2147483756" r:id="rId2"/>
    <p:sldMasterId id="2147483768" r:id="rId3"/>
    <p:sldMasterId id="2147483786" r:id="rId4"/>
    <p:sldMasterId id="2147483816" r:id="rId5"/>
    <p:sldMasterId id="2147483831" r:id="rId6"/>
  </p:sldMasterIdLst>
  <p:notesMasterIdLst>
    <p:notesMasterId r:id="rId35"/>
  </p:notesMasterIdLst>
  <p:sldIdLst>
    <p:sldId id="387" r:id="rId7"/>
    <p:sldId id="260" r:id="rId8"/>
    <p:sldId id="411" r:id="rId9"/>
    <p:sldId id="398" r:id="rId10"/>
    <p:sldId id="379" r:id="rId11"/>
    <p:sldId id="380" r:id="rId12"/>
    <p:sldId id="381" r:id="rId13"/>
    <p:sldId id="410" r:id="rId14"/>
    <p:sldId id="395" r:id="rId15"/>
    <p:sldId id="396" r:id="rId16"/>
    <p:sldId id="303" r:id="rId17"/>
    <p:sldId id="418" r:id="rId18"/>
    <p:sldId id="417" r:id="rId19"/>
    <p:sldId id="392" r:id="rId20"/>
    <p:sldId id="413" r:id="rId21"/>
    <p:sldId id="390" r:id="rId22"/>
    <p:sldId id="414" r:id="rId23"/>
    <p:sldId id="388" r:id="rId24"/>
    <p:sldId id="393" r:id="rId25"/>
    <p:sldId id="394" r:id="rId26"/>
    <p:sldId id="383" r:id="rId27"/>
    <p:sldId id="384" r:id="rId28"/>
    <p:sldId id="385" r:id="rId29"/>
    <p:sldId id="401" r:id="rId30"/>
    <p:sldId id="404" r:id="rId31"/>
    <p:sldId id="407" r:id="rId32"/>
    <p:sldId id="408" r:id="rId33"/>
    <p:sldId id="397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3" autoAdjust="0"/>
    <p:restoredTop sz="94694" autoAdjust="0"/>
  </p:normalViewPr>
  <p:slideViewPr>
    <p:cSldViewPr>
      <p:cViewPr>
        <p:scale>
          <a:sx n="60" d="100"/>
          <a:sy n="60" d="100"/>
        </p:scale>
        <p:origin x="-140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E78CB56-C0C4-4507-A361-8A9DF6012192}" type="datetimeFigureOut">
              <a:rPr lang="ar-IQ" smtClean="0"/>
              <a:pPr/>
              <a:t>21/05/1437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A8C319F-272A-46C3-9773-0FB9FFBB53E9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0433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/>
              <a:pPr/>
              <a:t>21/05/1437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/>
              <a:pPr/>
              <a:t>21/05/1437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/>
              <a:pPr/>
              <a:t>21/05/1437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>
                <a:solidFill>
                  <a:srgbClr val="DBF5F9">
                    <a:shade val="90000"/>
                  </a:srgbClr>
                </a:solidFill>
              </a:rPr>
              <a:pPr/>
              <a:t>21/05/1437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31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21/05/1437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919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>
                <a:solidFill>
                  <a:srgbClr val="DBF5F9">
                    <a:shade val="90000"/>
                  </a:srgbClr>
                </a:solidFill>
              </a:rPr>
              <a:pPr/>
              <a:t>21/05/1437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21/05/1437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67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21/05/1437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970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21/05/1437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706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21/05/1437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852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21/05/1437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4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/>
              <a:pPr/>
              <a:t>21/05/1437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21/05/1437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8AB204-BDFF-4AC1-8515-C2E3B4E8FD65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014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21/05/1437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393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21/05/1437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926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42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MY"/>
              <a:t>Click to edit Master title style</a:t>
            </a:r>
          </a:p>
        </p:txBody>
      </p:sp>
      <p:sp>
        <p:nvSpPr>
          <p:cNvPr id="542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MY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759847-C5C7-46E6-B209-BA9639FA2AC9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87063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43110-28B7-4909-94BC-AA7133AA5A34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90307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3A9E6-9376-4E1F-85AD-3A261DCE47C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81679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C732A-A117-4710-8E91-B26CD387350A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01879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2949A-3DED-451A-B318-6ED54DDBC1E4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03801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F81A5-32DB-44F9-B816-228C68E5AF2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33831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E3A74-0343-4DD9-A5F3-EA410E15B69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1963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/>
              <a:pPr/>
              <a:t>21/05/1437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0E0EC-A317-475F-B5CB-F4C302D171C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07552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49693-41F6-4C52-B350-F544338A119F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62395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16ED2-5919-4C6C-BA26-43D42E99824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65183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1B628-273D-4ED3-8374-540D73BFBC3C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0197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0FC7F-F6BD-493F-A37C-41B2D212D73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53173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33595-9822-4B02-A12A-B4CD79FE918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43185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EFCF-8181-4FF6-AE08-B26414640E4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44855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E9053-EC4F-4F23-B644-69A0EBFAD84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82031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A77B9-6EFB-47D5-8433-0DB4B4AF29F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20998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6245F-BEB2-430D-A89E-8893BC92CF4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2240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/>
              <a:pPr/>
              <a:t>21/05/1437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FFC9BD-1BCC-483D-B606-BBDB6BE7FFC7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12F080-74F3-427D-8403-E8F207DE1FBC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31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71F16-33A4-477D-810A-BA8EFBD3EBAF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BDE79-CD1F-4D58-A011-8CA8359F005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88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289FF0-3C4F-4E39-A259-C75C9D2B9C78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2A0FCB-86DB-4859-AECF-7118014B3F3E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34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27BD1-9EC7-4BD4-A502-27131916B84C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9215-A011-4B1E-AA67-3A02DE00134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99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6108-7F0C-4B91-9C19-270F99FF9B05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C6ADD-01FC-42F2-9670-ADEFEA90A797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275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47878-E1F0-4444-9BA2-2AFB93E32533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80881-BD71-4B67-B328-C446CAC75017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141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CB3FE9-C4AF-4C28-9C28-70C4EFD43E90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BE30A4-B3FC-4D76-8BF9-0EA93E60D2EC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951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FB763-5CEA-4C6C-8184-A7DAA7CD3193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4271-95A8-4466-BAFA-9E41B2AE413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37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864DA7-0604-4BC3-B08B-66843309FF77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92EB0A-B5A3-4939-8325-AB572563AFD7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615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4BF0-DDE2-4DF3-B7AB-7D70E6C6E56D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55863-A26D-4D86-8512-8E395FEE760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4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/>
              <a:pPr/>
              <a:t>21/05/1437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BA6E-51D8-4ACA-BEC2-0DF9148A29A8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966C6-EF42-458C-A1B8-ACF86196EF94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59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8C5F-FCBB-482B-88BC-71B520D99E42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7DEEA-4E01-42BF-839B-56467F9A365B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780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C76C9-01C4-4102-AA87-FF213CAEB566}" type="slidenum">
              <a:rPr lang="ar-SA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26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CE9A-9A1B-4350-84A1-E41C92C7A27F}" type="slidenum">
              <a:rPr lang="ar-SA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046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FFC9BD-1BCC-483D-B606-BBDB6BE7FFC7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12F080-74F3-427D-8403-E8F207DE1FBC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373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71F16-33A4-477D-810A-BA8EFBD3EBAF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BDE79-CD1F-4D58-A011-8CA8359F005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913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289FF0-3C4F-4E39-A259-C75C9D2B9C78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2A0FCB-86DB-4859-AECF-7118014B3F3E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27BD1-9EC7-4BD4-A502-27131916B84C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9215-A011-4B1E-AA67-3A02DE00134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976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6108-7F0C-4B91-9C19-270F99FF9B05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C6ADD-01FC-42F2-9670-ADEFEA90A797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805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47878-E1F0-4444-9BA2-2AFB93E32533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80881-BD71-4B67-B328-C446CAC75017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/>
              <a:pPr/>
              <a:t>21/05/1437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CB3FE9-C4AF-4C28-9C28-70C4EFD43E90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BE30A4-B3FC-4D76-8BF9-0EA93E60D2EC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099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FB763-5CEA-4C6C-8184-A7DAA7CD3193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4271-95A8-4466-BAFA-9E41B2AE413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109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864DA7-0604-4BC3-B08B-66843309FF77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92EB0A-B5A3-4939-8325-AB572563AFD7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124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4BF0-DDE2-4DF3-B7AB-7D70E6C6E56D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55863-A26D-4D86-8512-8E395FEE760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684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BA6E-51D8-4ACA-BEC2-0DF9148A29A8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966C6-EF42-458C-A1B8-ACF86196EF94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924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8C5F-FCBB-482B-88BC-71B520D99E42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7DEEA-4E01-42BF-839B-56467F9A365B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351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C76C9-01C4-4102-AA87-FF213CAEB566}" type="slidenum">
              <a:rPr lang="ar-SA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879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CE9A-9A1B-4350-84A1-E41C92C7A27F}" type="slidenum">
              <a:rPr lang="ar-SA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075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>
                <a:solidFill>
                  <a:srgbClr val="DBF5F9">
                    <a:shade val="90000"/>
                  </a:srgbClr>
                </a:solidFill>
              </a:rPr>
              <a:pPr/>
              <a:t>21/05/1437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93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21/05/1437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371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/>
              <a:pPr/>
              <a:t>21/05/1437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>
                <a:solidFill>
                  <a:srgbClr val="DBF5F9">
                    <a:shade val="90000"/>
                  </a:srgbClr>
                </a:solidFill>
              </a:rPr>
              <a:pPr/>
              <a:t>21/05/1437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27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21/05/1437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879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21/05/1437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392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21/05/1437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21/05/1437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48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21/05/1437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437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21/05/1437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8AB204-BDFF-4AC1-8515-C2E3B4E8FD65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518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21/05/1437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303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21/05/1437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63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36C75-A4A5-4C60-9E64-5DE6D31584E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/>
              <a:pPr/>
              <a:t>21/05/1437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B204-BDFF-4AC1-8515-C2E3B4E8FD6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15D7-8566-4E9A-B1BF-8F0A2D060EDD}" type="datetimeFigureOut">
              <a:rPr lang="ar-SA" smtClean="0"/>
              <a:pPr/>
              <a:t>21/05/1437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8AB204-BDFF-4AC1-8515-C2E3B4E8FD6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9D15D7-8566-4E9A-B1BF-8F0A2D060EDD}" type="datetimeFigureOut">
              <a:rPr lang="ar-SA" smtClean="0"/>
              <a:pPr/>
              <a:t>21/05/1437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8AB204-BDFF-4AC1-8515-C2E3B4E8FD65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9D15D7-8566-4E9A-B1BF-8F0A2D060EDD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21/05/1437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8AB204-BDFF-4AC1-8515-C2E3B4E8FD65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69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5325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5325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5325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5325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5325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5325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5325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5325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5326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5326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5326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326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Click to edit Master title style</a:t>
            </a:r>
          </a:p>
        </p:txBody>
      </p:sp>
      <p:sp>
        <p:nvSpPr>
          <p:cNvPr id="5326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Click to edit Master text styles</a:t>
            </a:r>
          </a:p>
          <a:p>
            <a:pPr lvl="1"/>
            <a:r>
              <a:rPr lang="en-MY" smtClean="0"/>
              <a:t>Second level</a:t>
            </a:r>
          </a:p>
          <a:p>
            <a:pPr lvl="2"/>
            <a:r>
              <a:rPr lang="en-MY" smtClean="0"/>
              <a:t>Third level</a:t>
            </a:r>
          </a:p>
          <a:p>
            <a:pPr lvl="3"/>
            <a:r>
              <a:rPr lang="en-MY" smtClean="0"/>
              <a:t>Fourth level</a:t>
            </a:r>
          </a:p>
          <a:p>
            <a:pPr lvl="4"/>
            <a:r>
              <a:rPr lang="en-MY" smtClean="0"/>
              <a:t>Fifth level</a:t>
            </a:r>
          </a:p>
        </p:txBody>
      </p:sp>
      <p:sp>
        <p:nvSpPr>
          <p:cNvPr id="5326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326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326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81D72A-8668-4D83-B309-59A682D59C73}" type="slidenum">
              <a:rPr lang="ar-SA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M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356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ransition>
    <p:random/>
  </p:transition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E3A76886-875E-4F58-AB9E-4DEFB14C0959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5FC31E9-D55A-4AF9-AD82-DB74A09DE1E3}" type="slidenum">
              <a:rPr lang="en-US">
                <a:solidFill>
                  <a:srgbClr val="E3DED1">
                    <a:shade val="50000"/>
                  </a:srgbClr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E3A76886-875E-4F58-AB9E-4DEFB14C0959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2/29/2016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5FC31E9-D55A-4AF9-AD82-DB74A09DE1E3}" type="slidenum">
              <a:rPr lang="en-US">
                <a:solidFill>
                  <a:srgbClr val="E3DED1">
                    <a:shade val="50000"/>
                  </a:srgbClr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8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9D15D7-8566-4E9A-B1BF-8F0A2D060EDD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21/05/1437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8AB204-BDFF-4AC1-8515-C2E3B4E8FD65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67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7617" y="3048000"/>
            <a:ext cx="6400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MY" sz="2400" i="1" dirty="0" smtClean="0"/>
          </a:p>
          <a:p>
            <a:pPr algn="ctr"/>
            <a:r>
              <a:rPr lang="en-MY" sz="2400" i="1" dirty="0" err="1" smtClean="0"/>
              <a:t>Dr</a:t>
            </a:r>
            <a:r>
              <a:rPr lang="en-MY" sz="2400" i="1" dirty="0" err="1"/>
              <a:t>.</a:t>
            </a:r>
            <a:r>
              <a:rPr lang="en-MY" sz="2400" i="1" dirty="0"/>
              <a:t> Salah </a:t>
            </a:r>
            <a:r>
              <a:rPr lang="en-MY" sz="2400" i="1" dirty="0" err="1"/>
              <a:t>Kh</a:t>
            </a:r>
            <a:r>
              <a:rPr lang="en-MY" sz="2400" i="1" dirty="0"/>
              <a:t>. Al-</a:t>
            </a:r>
            <a:r>
              <a:rPr lang="en-MY" sz="2400" i="1" dirty="0" err="1"/>
              <a:t>Rawi</a:t>
            </a:r>
            <a:endParaRPr lang="en-MY" sz="2400" i="1" dirty="0"/>
          </a:p>
          <a:p>
            <a:pPr algn="ctr"/>
            <a:endParaRPr lang="en-MY" i="1" dirty="0" smtClean="0"/>
          </a:p>
          <a:p>
            <a:pPr algn="ctr"/>
            <a:r>
              <a:rPr lang="en-MY" i="1" dirty="0" smtClean="0"/>
              <a:t>BDS</a:t>
            </a:r>
            <a:r>
              <a:rPr lang="en-MY" i="1" dirty="0"/>
              <a:t>, MSc. PhD </a:t>
            </a:r>
          </a:p>
          <a:p>
            <a:r>
              <a:rPr lang="en-MY" i="1" dirty="0"/>
              <a:t>Dental Science, Prosthodontist, Maxillo-Facial Prostheses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2539" y="1013791"/>
            <a:ext cx="58309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4400" dirty="0"/>
              <a:t>Complete denture Impressions </a:t>
            </a:r>
          </a:p>
        </p:txBody>
      </p:sp>
    </p:spTree>
    <p:extLst>
      <p:ext uri="{BB962C8B-B14F-4D97-AF65-F5344CB8AC3E}">
        <p14:creationId xmlns:p14="http://schemas.microsoft.com/office/powerpoint/2010/main" val="37549163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6200" y="103188"/>
            <a:ext cx="7528944" cy="6207125"/>
            <a:chOff x="-76200" y="103188"/>
            <a:chExt cx="7528944" cy="6207125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304800" y="103188"/>
              <a:ext cx="6710363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3200" b="1" dirty="0" smtClean="0">
                  <a:solidFill>
                    <a:srgbClr val="323232"/>
                  </a:solidFill>
                  <a:latin typeface="Arial" pitchFamily="34" charset="0"/>
                  <a:cs typeface="Arial" pitchFamily="34" charset="0"/>
                </a:rPr>
                <a:t>SPECIAL OR INDIVIDUAL TRAYS </a:t>
              </a:r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-76200" y="1587500"/>
              <a:ext cx="7215437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1" dirty="0" smtClean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en-MY" altLang="en-US" sz="1800" b="1" dirty="0" smtClean="0">
                  <a:solidFill>
                    <a:prstClr val="black"/>
                  </a:solidFill>
                  <a:cs typeface="Arial" pitchFamily="34" charset="0"/>
                </a:rPr>
                <a:t>1- </a:t>
              </a:r>
              <a:r>
                <a:rPr lang="en-MY" altLang="en-US" sz="1800" b="1" dirty="0">
                  <a:solidFill>
                    <a:prstClr val="black"/>
                  </a:solidFill>
                  <a:cs typeface="Arial" pitchFamily="34" charset="0"/>
                </a:rPr>
                <a:t>Shellac base plate special tray</a:t>
              </a:r>
            </a:p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MY" altLang="en-US" sz="1800" b="1" dirty="0">
                  <a:solidFill>
                    <a:prstClr val="black"/>
                  </a:solidFill>
                  <a:cs typeface="Arial" pitchFamily="34" charset="0"/>
                </a:rPr>
                <a:t> 2- Acrylic resin custom (special) trays:</a:t>
              </a:r>
            </a:p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MY" altLang="en-US" sz="1800" b="1" dirty="0">
                  <a:solidFill>
                    <a:prstClr val="black"/>
                  </a:solidFill>
                  <a:cs typeface="Arial" pitchFamily="34" charset="0"/>
                </a:rPr>
                <a:t>         a- cold cured</a:t>
              </a:r>
            </a:p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MY" altLang="en-US" sz="1800" b="1" dirty="0">
                  <a:solidFill>
                    <a:prstClr val="black"/>
                  </a:solidFill>
                  <a:cs typeface="Arial" pitchFamily="34" charset="0"/>
                </a:rPr>
                <a:t>         b- heat cured</a:t>
              </a:r>
            </a:p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MY" altLang="en-US" sz="1800" b="1" dirty="0">
                  <a:solidFill>
                    <a:prstClr val="black"/>
                  </a:solidFill>
                  <a:cs typeface="Arial" pitchFamily="34" charset="0"/>
                </a:rPr>
                <a:t>         c- light </a:t>
              </a:r>
              <a:r>
                <a:rPr lang="en-MY" altLang="en-US" sz="1800" b="1" dirty="0" smtClean="0">
                  <a:solidFill>
                    <a:prstClr val="black"/>
                  </a:solidFill>
                  <a:cs typeface="Arial" pitchFamily="34" charset="0"/>
                </a:rPr>
                <a:t>cured</a:t>
              </a:r>
            </a:p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MY" altLang="en-US" sz="1800" b="1" dirty="0" smtClean="0">
                <a:solidFill>
                  <a:prstClr val="black"/>
                </a:solidFill>
                <a:cs typeface="Arial" pitchFamily="34" charset="0"/>
              </a:endParaRPr>
            </a:p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MY" altLang="en-US" sz="1800" b="1" dirty="0" smtClean="0">
                  <a:solidFill>
                    <a:prstClr val="black"/>
                  </a:solidFill>
                  <a:cs typeface="Arial" pitchFamily="34" charset="0"/>
                </a:rPr>
                <a:t>     </a:t>
              </a:r>
              <a:r>
                <a:rPr lang="en-MY" altLang="en-US" sz="1800" b="1" dirty="0">
                  <a:solidFill>
                    <a:prstClr val="black"/>
                  </a:solidFill>
                  <a:cs typeface="Arial" pitchFamily="34" charset="0"/>
                </a:rPr>
                <a:t>Both heat and cold cured are used widely now</a:t>
              </a:r>
              <a:r>
                <a:rPr lang="en-MY" altLang="en-US" sz="1800" b="1" dirty="0" smtClean="0">
                  <a:solidFill>
                    <a:prstClr val="black"/>
                  </a:solidFill>
                  <a:cs typeface="Arial" pitchFamily="34" charset="0"/>
                </a:rPr>
                <a:t>.</a:t>
              </a:r>
            </a:p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MY" altLang="en-US" sz="1800" b="1" dirty="0" smtClean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en-MY" altLang="en-US" sz="1800" b="1" dirty="0">
                  <a:solidFill>
                    <a:prstClr val="black"/>
                  </a:solidFill>
                  <a:cs typeface="Arial" pitchFamily="34" charset="0"/>
                </a:rPr>
                <a:t>It is rigid and light in weight, not wrap in the mouth .</a:t>
              </a: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81000" y="928688"/>
              <a:ext cx="70717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b="1" dirty="0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Types according to materials fabrication</a:t>
              </a:r>
              <a:endParaRPr lang="en-US" altLang="en-US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52400" y="3976688"/>
              <a:ext cx="5122863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b="1" dirty="0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Advantages of Special Trays</a:t>
              </a:r>
              <a:r>
                <a:rPr lang="en-US" altLang="en-US" dirty="0" smtClean="0">
                  <a:solidFill>
                    <a:srgbClr val="FF00FF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88925" y="4343400"/>
              <a:ext cx="6305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 . Fit more accurately the individual arch of the patient. 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04800" y="4760913"/>
              <a:ext cx="5238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 . Bulk of the impression material is reduced .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04800" y="5181600"/>
              <a:ext cx="38163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 . More accurate border contour 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04800" y="5562600"/>
              <a:ext cx="4286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 . Less impression material is used . 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76200" y="5943600"/>
              <a:ext cx="4298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6.  More comfortable to the patient .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9" t="11849" r="11922" b="7417"/>
          <a:stretch/>
        </p:blipFill>
        <p:spPr bwMode="auto">
          <a:xfrm>
            <a:off x="5468203" y="1493989"/>
            <a:ext cx="2456597" cy="178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088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74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Final impression Techniques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114793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92D050"/>
                </a:solidFill>
              </a:rPr>
              <a:t>Mucostatic technique</a:t>
            </a:r>
            <a:endParaRPr lang="ar-SA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>
                <a:solidFill>
                  <a:srgbClr val="FFFF00"/>
                </a:solidFill>
              </a:rPr>
              <a:t>Also referred as open mouth technique.</a:t>
            </a:r>
          </a:p>
          <a:p>
            <a:pPr algn="just" rtl="0"/>
            <a:r>
              <a:rPr lang="en-US" dirty="0" smtClean="0">
                <a:solidFill>
                  <a:srgbClr val="FFFF00"/>
                </a:solidFill>
              </a:rPr>
              <a:t>Record the tissues in there undisplaced position.</a:t>
            </a:r>
          </a:p>
          <a:p>
            <a:pPr algn="just" rtl="0"/>
            <a:r>
              <a:rPr lang="en-US" dirty="0" smtClean="0">
                <a:solidFill>
                  <a:srgbClr val="FFFF00"/>
                </a:solidFill>
              </a:rPr>
              <a:t>dentist exerts pressure.</a:t>
            </a:r>
          </a:p>
          <a:p>
            <a:pPr marL="0" indent="0" algn="just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850235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techniques-of-dental-impression-making-dental-education-in-india-2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0528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3613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agesbbbb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417509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ages,,,.j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64" y="1905000"/>
            <a:ext cx="387803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1376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878783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ndianJDent_2014_5_2_110_135296_u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68375"/>
            <a:ext cx="6857999" cy="58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1778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78961"/>
            <a:ext cx="5029200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8961"/>
            <a:ext cx="3249613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400300" y="463550"/>
            <a:ext cx="4038600" cy="469900"/>
          </a:xfrm>
          <a:prstGeom prst="rect">
            <a:avLst/>
          </a:prstGeom>
          <a:noFill/>
          <a:ln w="12700" cap="sq">
            <a:solidFill>
              <a:srgbClr val="00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MAXILLARY IMPRESSION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7288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Impression</a:t>
            </a:r>
            <a:endParaRPr lang="ar-SA" dirty="0">
              <a:solidFill>
                <a:srgbClr val="92D050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complete denture impression </a:t>
            </a:r>
            <a:r>
              <a:rPr lang="en-US" dirty="0" smtClean="0">
                <a:solidFill>
                  <a:srgbClr val="FFFF00"/>
                </a:solidFill>
              </a:rPr>
              <a:t>is a negative registration of the entire denture bearing, stabilizing, and border seal areas present in the edentulous mouth.</a:t>
            </a:r>
          </a:p>
          <a:p>
            <a:pPr algn="just" rtl="0"/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preliminary impression </a:t>
            </a:r>
            <a:r>
              <a:rPr lang="en-US" dirty="0" smtClean="0">
                <a:solidFill>
                  <a:srgbClr val="FFFF00"/>
                </a:solidFill>
              </a:rPr>
              <a:t>is an impression made for the purpose of diagnosis or for the construction of a special or custom tray.</a:t>
            </a:r>
          </a:p>
          <a:p>
            <a:pPr algn="just" rtl="0"/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final impression </a:t>
            </a:r>
            <a:r>
              <a:rPr lang="en-US" dirty="0" smtClean="0">
                <a:solidFill>
                  <a:srgbClr val="FFFF00"/>
                </a:solidFill>
              </a:rPr>
              <a:t>is an impression for making the master casts. The master casts are used in constructing the dentures.</a:t>
            </a:r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5178425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9537"/>
            <a:ext cx="2932113" cy="433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05000" y="381000"/>
            <a:ext cx="4953000" cy="469900"/>
          </a:xfrm>
          <a:prstGeom prst="rect">
            <a:avLst/>
          </a:prstGeom>
          <a:noFill/>
          <a:ln w="12700" cap="sq">
            <a:solidFill>
              <a:srgbClr val="00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solidFill>
                  <a:srgbClr val="000000"/>
                </a:solidFill>
                <a:latin typeface="Comic Sans MS" pitchFamily="66" charset="0"/>
              </a:rPr>
              <a:t>   </a:t>
            </a:r>
            <a:r>
              <a:rPr lang="en-US" altLang="en-US" sz="2400" b="1" dirty="0" smtClean="0">
                <a:latin typeface="Comic Sans MS" pitchFamily="66" charset="0"/>
              </a:rPr>
              <a:t>MANDIBULAR IMPRESSION</a:t>
            </a:r>
            <a:endParaRPr lang="en-US" altLang="en-US" sz="1800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9069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9807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 descr="C:\Users\WOLF\Desktop\الاحد7الاثنين\20151031_1218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8"/>
          <a:stretch/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707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39" y="0"/>
            <a:ext cx="91756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8300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0" y="381000"/>
            <a:ext cx="8991600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65113" marR="0" lvl="0" indent="-265113" defTabSz="914400" rtl="0" eaLnBrk="1" fontAlgn="base" latinLnBrk="0" hangingPunct="1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fornian FB" pitchFamily="18" charset="0"/>
                <a:ea typeface="+mn-ea"/>
                <a:cs typeface="+mn-cs"/>
              </a:rPr>
              <a:t>3- Boxing the impression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fornian FB" pitchFamily="18" charset="0"/>
                <a:ea typeface="+mn-ea"/>
                <a:cs typeface="+mn-cs"/>
              </a:rPr>
              <a:t> 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fornian FB" pitchFamily="18" charset="0"/>
                <a:ea typeface="+mn-ea"/>
                <a:cs typeface="+mn-cs"/>
              </a:rPr>
              <a:t>  An impression is boxed to preserve the borders of the impression so that it will be accurately reproduced in the cast.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2030" y="3177380"/>
            <a:ext cx="6166869" cy="2473183"/>
            <a:chOff x="-8458" y="441326"/>
            <a:chExt cx="6166869" cy="2176355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-8458" y="441326"/>
              <a:ext cx="4111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ADVANTAGES OF BOXING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206375" y="898525"/>
              <a:ext cx="47831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600" b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1 . The borders of the impression are preserved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195263" y="1235075"/>
              <a:ext cx="582453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6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2 . The thickness of the base of the cast can be controlled </a:t>
              </a: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238623" y="1608034"/>
              <a:ext cx="59197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6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3 . Permits vibrating the stone material into the impression </a:t>
              </a: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270811" y="1944583"/>
              <a:ext cx="22987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6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4 . Time is conserved </a:t>
              </a: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206375" y="2281131"/>
              <a:ext cx="27289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6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 5 . Material are conserved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48724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10" y="3543444"/>
            <a:ext cx="2476356" cy="217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25913"/>
            <a:ext cx="2578100" cy="21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38263"/>
            <a:ext cx="2515422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 descr="H:\Prosthesis1\ColorPict\3rdYear\ClincCD\Color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/>
          <a:stretch>
            <a:fillRect/>
          </a:stretch>
        </p:blipFill>
        <p:spPr bwMode="auto">
          <a:xfrm>
            <a:off x="1676400" y="1343983"/>
            <a:ext cx="2578100" cy="185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12"/>
          <a:stretch/>
        </p:blipFill>
        <p:spPr bwMode="auto">
          <a:xfrm>
            <a:off x="76200" y="290015"/>
            <a:ext cx="8229600" cy="70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98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:\Prosthesis1\ColorPict\3rdYear\ClincCD\Color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" r="1"/>
          <a:stretch/>
        </p:blipFill>
        <p:spPr bwMode="auto">
          <a:xfrm>
            <a:off x="1587692" y="1143000"/>
            <a:ext cx="2645199" cy="205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:\Prosthesis1\ColorPict\3rdYear\ClincCD\Color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74845"/>
            <a:ext cx="2286166" cy="205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2506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:\Prosthesis1\ColorPict\3rdYear\ClincCD\Color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28194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H:\Prosthesis1\ColorPict\3rdYear\ClincCD\Color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57287"/>
            <a:ext cx="31242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H:\Prosthesis1\ColorPict\3rdYear\ClincCD\Color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62362"/>
            <a:ext cx="35052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45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6" descr="Sun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0" y="1143000"/>
            <a:ext cx="3886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solidFill>
                  <a:schemeClr val="tx1"/>
                </a:solidFill>
              </a:rPr>
              <a:t>THANK YOU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21069"/>
            <a:ext cx="3097213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9112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276"/>
            <a:ext cx="8229600" cy="9953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Impression tray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22475"/>
            <a:ext cx="4038600" cy="4530725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 is composed of</a:t>
            </a:r>
          </a:p>
          <a:p>
            <a:pPr eaLnBrk="1" hangingPunct="1"/>
            <a:r>
              <a:rPr lang="en-US" altLang="en-US" sz="2600" dirty="0" smtClean="0">
                <a:solidFill>
                  <a:srgbClr val="0000FF"/>
                </a:solidFill>
              </a:rPr>
              <a:t>Body:</a:t>
            </a:r>
            <a:r>
              <a:rPr lang="en-US" altLang="en-US" sz="2600" dirty="0" smtClean="0"/>
              <a:t> The body consists of a </a:t>
            </a:r>
            <a:r>
              <a:rPr lang="en-US" altLang="en-US" sz="2600" dirty="0" smtClean="0">
                <a:solidFill>
                  <a:schemeClr val="hlink"/>
                </a:solidFill>
              </a:rPr>
              <a:t>floor</a:t>
            </a:r>
            <a:r>
              <a:rPr lang="en-US" altLang="en-US" sz="2600" dirty="0" smtClean="0"/>
              <a:t> and  </a:t>
            </a:r>
            <a:r>
              <a:rPr lang="en-US" altLang="en-US" sz="2600" dirty="0" smtClean="0">
                <a:solidFill>
                  <a:schemeClr val="accent2"/>
                </a:solidFill>
              </a:rPr>
              <a:t>flanges</a:t>
            </a:r>
            <a:r>
              <a:rPr lang="en-US" altLang="en-US" sz="2600" dirty="0" smtClean="0">
                <a:solidFill>
                  <a:schemeClr val="folHlink"/>
                </a:solidFill>
              </a:rPr>
              <a:t>.</a:t>
            </a:r>
          </a:p>
          <a:p>
            <a:pPr eaLnBrk="1" hangingPunct="1"/>
            <a:r>
              <a:rPr lang="en-US" altLang="en-US" sz="2600" dirty="0" smtClean="0">
                <a:solidFill>
                  <a:srgbClr val="0000FF"/>
                </a:solidFill>
              </a:rPr>
              <a:t>Handle.</a:t>
            </a:r>
          </a:p>
        </p:txBody>
      </p:sp>
      <p:pic>
        <p:nvPicPr>
          <p:cNvPr id="13316" name="Picture 4" descr="RPD Designing 07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2537" y="2566987"/>
            <a:ext cx="3395663" cy="2386013"/>
          </a:xfrm>
          <a:noFill/>
        </p:spPr>
      </p:pic>
      <p:pic>
        <p:nvPicPr>
          <p:cNvPr id="13317" name="Picture 5" descr="RPD Designing 07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4117975"/>
            <a:ext cx="2424112" cy="2435225"/>
          </a:xfrm>
          <a:noFill/>
        </p:spPr>
      </p:pic>
      <p:sp>
        <p:nvSpPr>
          <p:cNvPr id="13318" name="AutoShape 6"/>
          <p:cNvSpPr>
            <a:spLocks noChangeArrowheads="1"/>
          </p:cNvSpPr>
          <p:nvPr/>
        </p:nvSpPr>
        <p:spPr bwMode="auto">
          <a:xfrm rot="1676502">
            <a:off x="2228180" y="4207177"/>
            <a:ext cx="976312" cy="225425"/>
          </a:xfrm>
          <a:prstGeom prst="rightArrow">
            <a:avLst>
              <a:gd name="adj1" fmla="val 50000"/>
              <a:gd name="adj2" fmla="val 1082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ar-SA" altLang="en-US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rot="674756" flipV="1">
            <a:off x="3126841" y="3860369"/>
            <a:ext cx="3437298" cy="226230"/>
          </a:xfrm>
          <a:prstGeom prst="rightArrow">
            <a:avLst>
              <a:gd name="adj1" fmla="val 50000"/>
              <a:gd name="adj2" fmla="val 342839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ar-SA" altLang="en-US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 rot="1107878">
            <a:off x="3595930" y="2598180"/>
            <a:ext cx="2469973" cy="451291"/>
          </a:xfrm>
          <a:prstGeom prst="curvedDownArrow">
            <a:avLst>
              <a:gd name="adj1" fmla="val 56000"/>
              <a:gd name="adj2" fmla="val 112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ar-SA" altLang="en-US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7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422275"/>
            <a:ext cx="8534400" cy="6218238"/>
            <a:chOff x="228600" y="422275"/>
            <a:chExt cx="8534400" cy="6218238"/>
          </a:xfrm>
        </p:grpSpPr>
        <p:sp>
          <p:nvSpPr>
            <p:cNvPr id="7170" name="Text Box 2"/>
            <p:cNvSpPr txBox="1">
              <a:spLocks noChangeArrowheads="1"/>
            </p:cNvSpPr>
            <p:nvPr/>
          </p:nvSpPr>
          <p:spPr bwMode="auto">
            <a:xfrm>
              <a:off x="457200" y="422275"/>
              <a:ext cx="32908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1" dirty="0" smtClean="0">
                  <a:solidFill>
                    <a:srgbClr val="B26B02"/>
                  </a:solidFill>
                  <a:latin typeface="Arial" charset="0"/>
                  <a:cs typeface="Arial" charset="0"/>
                </a:rPr>
                <a:t>IMPRESSION TRAYS</a:t>
              </a:r>
              <a:r>
                <a:rPr lang="en-US" altLang="en-US" sz="1800" dirty="0" smtClean="0">
                  <a:solidFill>
                    <a:srgbClr val="B26B02"/>
                  </a:solidFill>
                  <a:cs typeface="Arial" charset="0"/>
                </a:rPr>
                <a:t> </a:t>
              </a:r>
            </a:p>
          </p:txBody>
        </p:sp>
        <p:graphicFrame>
          <p:nvGraphicFramePr>
            <p:cNvPr id="718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2440862"/>
                </p:ext>
              </p:extLst>
            </p:nvPr>
          </p:nvGraphicFramePr>
          <p:xfrm>
            <a:off x="2819400" y="1949450"/>
            <a:ext cx="5943600" cy="2165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Image" r:id="rId3" imgW="1145856" imgH="417241" progId="">
                    <p:embed/>
                  </p:oleObj>
                </mc:Choice>
                <mc:Fallback>
                  <p:oleObj name="Image" r:id="rId3" imgW="1145856" imgH="41724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1949450"/>
                          <a:ext cx="5943600" cy="2165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9" name="Text Box 21"/>
            <p:cNvSpPr txBox="1">
              <a:spLocks noChangeArrowheads="1"/>
            </p:cNvSpPr>
            <p:nvPr/>
          </p:nvSpPr>
          <p:spPr bwMode="auto">
            <a:xfrm>
              <a:off x="228600" y="1981200"/>
              <a:ext cx="1031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1" dirty="0" smtClean="0">
                  <a:solidFill>
                    <a:srgbClr val="B26B02"/>
                  </a:solidFill>
                  <a:latin typeface="Arial" charset="0"/>
                  <a:cs typeface="Arial" charset="0"/>
                </a:rPr>
                <a:t>Parts </a:t>
              </a:r>
            </a:p>
          </p:txBody>
        </p: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288925" y="2514600"/>
              <a:ext cx="974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600" b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1 . Body</a:t>
              </a: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303213" y="2946400"/>
              <a:ext cx="1263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2 . Handle</a:t>
              </a:r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4491038" y="2895600"/>
              <a:ext cx="6905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600" b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Body</a:t>
              </a:r>
            </a:p>
          </p:txBody>
        </p:sp>
        <p:sp>
          <p:nvSpPr>
            <p:cNvPr id="7193" name="Text Box 25"/>
            <p:cNvSpPr txBox="1">
              <a:spLocks noChangeArrowheads="1"/>
            </p:cNvSpPr>
            <p:nvPr/>
          </p:nvSpPr>
          <p:spPr bwMode="auto">
            <a:xfrm>
              <a:off x="7843838" y="2971800"/>
              <a:ext cx="6905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600" b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Body</a:t>
              </a:r>
            </a:p>
          </p:txBody>
        </p:sp>
        <p:sp>
          <p:nvSpPr>
            <p:cNvPr id="7194" name="Text Box 26"/>
            <p:cNvSpPr txBox="1">
              <a:spLocks noChangeArrowheads="1"/>
            </p:cNvSpPr>
            <p:nvPr/>
          </p:nvSpPr>
          <p:spPr bwMode="auto">
            <a:xfrm>
              <a:off x="2895600" y="3397250"/>
              <a:ext cx="8604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600" b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Handle</a:t>
              </a:r>
            </a:p>
          </p:txBody>
        </p:sp>
        <p:sp>
          <p:nvSpPr>
            <p:cNvPr id="7195" name="Text Box 27"/>
            <p:cNvSpPr txBox="1">
              <a:spLocks noChangeArrowheads="1"/>
            </p:cNvSpPr>
            <p:nvPr/>
          </p:nvSpPr>
          <p:spPr bwMode="auto">
            <a:xfrm>
              <a:off x="6248400" y="3352800"/>
              <a:ext cx="8604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600" b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Handle</a:t>
              </a:r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 flipH="1" flipV="1">
              <a:off x="4495800" y="2743200"/>
              <a:ext cx="304800" cy="1524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MY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97" name="Line 29"/>
            <p:cNvSpPr>
              <a:spLocks noChangeShapeType="1"/>
            </p:cNvSpPr>
            <p:nvPr/>
          </p:nvSpPr>
          <p:spPr bwMode="auto">
            <a:xfrm flipH="1">
              <a:off x="4114800" y="2895600"/>
              <a:ext cx="685800" cy="3048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MY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auto">
            <a:xfrm flipV="1">
              <a:off x="3200400" y="3352800"/>
              <a:ext cx="457200" cy="1524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MY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99" name="Line 31"/>
            <p:cNvSpPr>
              <a:spLocks noChangeShapeType="1"/>
            </p:cNvSpPr>
            <p:nvPr/>
          </p:nvSpPr>
          <p:spPr bwMode="auto">
            <a:xfrm flipV="1">
              <a:off x="6705600" y="3200400"/>
              <a:ext cx="304800" cy="2286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MY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 flipH="1" flipV="1">
              <a:off x="7696200" y="2743200"/>
              <a:ext cx="533400" cy="3048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MY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01" name="Line 33"/>
            <p:cNvSpPr>
              <a:spLocks noChangeShapeType="1"/>
            </p:cNvSpPr>
            <p:nvPr/>
          </p:nvSpPr>
          <p:spPr bwMode="auto">
            <a:xfrm flipH="1" flipV="1">
              <a:off x="7543800" y="2971800"/>
              <a:ext cx="762000" cy="762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MY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02" name="Text Box 34"/>
            <p:cNvSpPr txBox="1">
              <a:spLocks noChangeArrowheads="1"/>
            </p:cNvSpPr>
            <p:nvPr/>
          </p:nvSpPr>
          <p:spPr bwMode="auto">
            <a:xfrm>
              <a:off x="3200400" y="3717925"/>
              <a:ext cx="20526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6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DENTULOUS TRAY</a:t>
              </a:r>
            </a:p>
          </p:txBody>
        </p:sp>
        <p:sp>
          <p:nvSpPr>
            <p:cNvPr id="7204" name="Text Box 36"/>
            <p:cNvSpPr txBox="1">
              <a:spLocks noChangeArrowheads="1"/>
            </p:cNvSpPr>
            <p:nvPr/>
          </p:nvSpPr>
          <p:spPr bwMode="auto">
            <a:xfrm>
              <a:off x="6557963" y="3702050"/>
              <a:ext cx="21875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600" b="1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EDENTULOUS TRAY</a:t>
              </a:r>
            </a:p>
          </p:txBody>
        </p:sp>
        <p:sp>
          <p:nvSpPr>
            <p:cNvPr id="7205" name="Text Box 37"/>
            <p:cNvSpPr txBox="1">
              <a:spLocks noChangeArrowheads="1"/>
            </p:cNvSpPr>
            <p:nvPr/>
          </p:nvSpPr>
          <p:spPr bwMode="auto">
            <a:xfrm>
              <a:off x="517525" y="4648200"/>
              <a:ext cx="24018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1" smtClean="0">
                  <a:solidFill>
                    <a:srgbClr val="FF00FF"/>
                  </a:solidFill>
                  <a:latin typeface="Arial" charset="0"/>
                  <a:cs typeface="Arial" charset="0"/>
                </a:rPr>
                <a:t>Dentulous Tray</a:t>
              </a:r>
            </a:p>
          </p:txBody>
        </p:sp>
        <p:sp>
          <p:nvSpPr>
            <p:cNvPr id="7207" name="Text Box 39"/>
            <p:cNvSpPr txBox="1">
              <a:spLocks noChangeArrowheads="1"/>
            </p:cNvSpPr>
            <p:nvPr/>
          </p:nvSpPr>
          <p:spPr bwMode="auto">
            <a:xfrm>
              <a:off x="2535238" y="5867400"/>
              <a:ext cx="25701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1" smtClean="0">
                  <a:solidFill>
                    <a:srgbClr val="FF00FF"/>
                  </a:solidFill>
                  <a:latin typeface="Arial" charset="0"/>
                  <a:cs typeface="Arial" charset="0"/>
                </a:rPr>
                <a:t>Edentulous Tray</a:t>
              </a:r>
            </a:p>
          </p:txBody>
        </p:sp>
        <p:sp>
          <p:nvSpPr>
            <p:cNvPr id="7208" name="Text Box 40"/>
            <p:cNvSpPr txBox="1">
              <a:spLocks noChangeArrowheads="1"/>
            </p:cNvSpPr>
            <p:nvPr/>
          </p:nvSpPr>
          <p:spPr bwMode="auto">
            <a:xfrm>
              <a:off x="3124200" y="4354513"/>
              <a:ext cx="6270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b="1" smtClean="0">
                  <a:solidFill>
                    <a:srgbClr val="F07F09"/>
                  </a:solidFill>
                  <a:latin typeface="Arial" charset="0"/>
                  <a:cs typeface="Arial" charset="0"/>
                </a:rPr>
                <a:t>Body</a:t>
              </a:r>
            </a:p>
          </p:txBody>
        </p:sp>
        <p:sp>
          <p:nvSpPr>
            <p:cNvPr id="7210" name="Text Box 42"/>
            <p:cNvSpPr txBox="1">
              <a:spLocks noChangeArrowheads="1"/>
            </p:cNvSpPr>
            <p:nvPr/>
          </p:nvSpPr>
          <p:spPr bwMode="auto">
            <a:xfrm>
              <a:off x="3124200" y="5029200"/>
              <a:ext cx="774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b="1" smtClean="0">
                  <a:solidFill>
                    <a:srgbClr val="F07F09"/>
                  </a:solidFill>
                  <a:latin typeface="Arial" charset="0"/>
                  <a:cs typeface="Arial" charset="0"/>
                </a:rPr>
                <a:t>Handle</a:t>
              </a:r>
            </a:p>
          </p:txBody>
        </p:sp>
        <p:sp>
          <p:nvSpPr>
            <p:cNvPr id="7212" name="Text Box 44"/>
            <p:cNvSpPr txBox="1">
              <a:spLocks noChangeArrowheads="1"/>
            </p:cNvSpPr>
            <p:nvPr/>
          </p:nvSpPr>
          <p:spPr bwMode="auto">
            <a:xfrm>
              <a:off x="5468938" y="5638800"/>
              <a:ext cx="6270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b="1" smtClean="0">
                  <a:solidFill>
                    <a:srgbClr val="F07F09"/>
                  </a:solidFill>
                  <a:latin typeface="Arial" charset="0"/>
                  <a:cs typeface="Arial" charset="0"/>
                </a:rPr>
                <a:t>Body</a:t>
              </a:r>
            </a:p>
          </p:txBody>
        </p:sp>
        <p:sp>
          <p:nvSpPr>
            <p:cNvPr id="7214" name="Text Box 46"/>
            <p:cNvSpPr txBox="1">
              <a:spLocks noChangeArrowheads="1"/>
            </p:cNvSpPr>
            <p:nvPr/>
          </p:nvSpPr>
          <p:spPr bwMode="auto">
            <a:xfrm>
              <a:off x="5473700" y="6324600"/>
              <a:ext cx="774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b="1" dirty="0" smtClean="0">
                  <a:solidFill>
                    <a:srgbClr val="F07F09"/>
                  </a:solidFill>
                  <a:latin typeface="Arial" charset="0"/>
                  <a:cs typeface="Arial" charset="0"/>
                </a:rPr>
                <a:t>Handle</a:t>
              </a:r>
            </a:p>
          </p:txBody>
        </p:sp>
        <p:sp>
          <p:nvSpPr>
            <p:cNvPr id="7216" name="Text Box 48"/>
            <p:cNvSpPr txBox="1">
              <a:spLocks noChangeArrowheads="1"/>
            </p:cNvSpPr>
            <p:nvPr/>
          </p:nvSpPr>
          <p:spPr bwMode="auto">
            <a:xfrm>
              <a:off x="4191000" y="4114800"/>
              <a:ext cx="6270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b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Floor</a:t>
              </a:r>
            </a:p>
          </p:txBody>
        </p:sp>
        <p:sp>
          <p:nvSpPr>
            <p:cNvPr id="7218" name="Text Box 50"/>
            <p:cNvSpPr txBox="1">
              <a:spLocks noChangeArrowheads="1"/>
            </p:cNvSpPr>
            <p:nvPr/>
          </p:nvSpPr>
          <p:spPr bwMode="auto">
            <a:xfrm>
              <a:off x="4191000" y="4495800"/>
              <a:ext cx="7540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b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Flange</a:t>
              </a:r>
            </a:p>
          </p:txBody>
        </p:sp>
        <p:sp>
          <p:nvSpPr>
            <p:cNvPr id="7220" name="Text Box 52"/>
            <p:cNvSpPr txBox="1">
              <a:spLocks noChangeArrowheads="1"/>
            </p:cNvSpPr>
            <p:nvPr/>
          </p:nvSpPr>
          <p:spPr bwMode="auto">
            <a:xfrm>
              <a:off x="6535738" y="5410200"/>
              <a:ext cx="6270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b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Floor</a:t>
              </a:r>
            </a:p>
          </p:txBody>
        </p:sp>
        <p:sp>
          <p:nvSpPr>
            <p:cNvPr id="7222" name="Text Box 54"/>
            <p:cNvSpPr txBox="1">
              <a:spLocks noChangeArrowheads="1"/>
            </p:cNvSpPr>
            <p:nvPr/>
          </p:nvSpPr>
          <p:spPr bwMode="auto">
            <a:xfrm>
              <a:off x="6561138" y="5867400"/>
              <a:ext cx="7540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b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Flange</a:t>
              </a:r>
            </a:p>
          </p:txBody>
        </p:sp>
        <p:sp>
          <p:nvSpPr>
            <p:cNvPr id="7223" name="Line 55"/>
            <p:cNvSpPr>
              <a:spLocks noChangeShapeType="1"/>
            </p:cNvSpPr>
            <p:nvPr/>
          </p:nvSpPr>
          <p:spPr bwMode="auto">
            <a:xfrm flipV="1">
              <a:off x="3810000" y="4267200"/>
              <a:ext cx="457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MY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24" name="Line 56"/>
            <p:cNvSpPr>
              <a:spLocks noChangeShapeType="1"/>
            </p:cNvSpPr>
            <p:nvPr/>
          </p:nvSpPr>
          <p:spPr bwMode="auto">
            <a:xfrm>
              <a:off x="3810000" y="44196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MY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25" name="Line 57"/>
            <p:cNvSpPr>
              <a:spLocks noChangeShapeType="1"/>
            </p:cNvSpPr>
            <p:nvPr/>
          </p:nvSpPr>
          <p:spPr bwMode="auto">
            <a:xfrm flipV="1">
              <a:off x="6096000" y="5562600"/>
              <a:ext cx="533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MY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26" name="Line 58"/>
            <p:cNvSpPr>
              <a:spLocks noChangeShapeType="1"/>
            </p:cNvSpPr>
            <p:nvPr/>
          </p:nvSpPr>
          <p:spPr bwMode="auto">
            <a:xfrm>
              <a:off x="6096000" y="5791200"/>
              <a:ext cx="533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MY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27" name="Line 59"/>
            <p:cNvSpPr>
              <a:spLocks noChangeShapeType="1"/>
            </p:cNvSpPr>
            <p:nvPr/>
          </p:nvSpPr>
          <p:spPr bwMode="auto">
            <a:xfrm>
              <a:off x="3962400" y="51816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MY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28" name="Line 60"/>
            <p:cNvSpPr>
              <a:spLocks noChangeShapeType="1"/>
            </p:cNvSpPr>
            <p:nvPr/>
          </p:nvSpPr>
          <p:spPr bwMode="auto">
            <a:xfrm>
              <a:off x="6324600" y="64770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MY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29" name="Text Box 61"/>
            <p:cNvSpPr txBox="1">
              <a:spLocks noChangeArrowheads="1"/>
            </p:cNvSpPr>
            <p:nvPr/>
          </p:nvSpPr>
          <p:spPr bwMode="auto">
            <a:xfrm>
              <a:off x="4479925" y="5029200"/>
              <a:ext cx="8540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b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Straight</a:t>
              </a:r>
            </a:p>
          </p:txBody>
        </p:sp>
        <p:sp>
          <p:nvSpPr>
            <p:cNvPr id="7230" name="Text Box 62"/>
            <p:cNvSpPr txBox="1">
              <a:spLocks noChangeArrowheads="1"/>
            </p:cNvSpPr>
            <p:nvPr/>
          </p:nvSpPr>
          <p:spPr bwMode="auto">
            <a:xfrm>
              <a:off x="6994525" y="6335713"/>
              <a:ext cx="9810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b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L - Shape</a:t>
              </a:r>
            </a:p>
          </p:txBody>
        </p:sp>
        <p:sp>
          <p:nvSpPr>
            <p:cNvPr id="7231" name="Line 63"/>
            <p:cNvSpPr>
              <a:spLocks noChangeShapeType="1"/>
            </p:cNvSpPr>
            <p:nvPr/>
          </p:nvSpPr>
          <p:spPr bwMode="auto">
            <a:xfrm>
              <a:off x="4953000" y="4267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MY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32" name="Line 64"/>
            <p:cNvSpPr>
              <a:spLocks noChangeShapeType="1"/>
            </p:cNvSpPr>
            <p:nvPr/>
          </p:nvSpPr>
          <p:spPr bwMode="auto">
            <a:xfrm>
              <a:off x="4953000" y="4648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MY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33" name="Text Box 65"/>
            <p:cNvSpPr txBox="1">
              <a:spLocks noChangeArrowheads="1"/>
            </p:cNvSpPr>
            <p:nvPr/>
          </p:nvSpPr>
          <p:spPr bwMode="auto">
            <a:xfrm>
              <a:off x="5394325" y="4114800"/>
              <a:ext cx="4984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b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Flat</a:t>
              </a:r>
            </a:p>
          </p:txBody>
        </p:sp>
        <p:sp>
          <p:nvSpPr>
            <p:cNvPr id="7235" name="Text Box 67"/>
            <p:cNvSpPr txBox="1">
              <a:spLocks noChangeArrowheads="1"/>
            </p:cNvSpPr>
            <p:nvPr/>
          </p:nvSpPr>
          <p:spPr bwMode="auto">
            <a:xfrm>
              <a:off x="5410200" y="4546600"/>
              <a:ext cx="6159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b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Long</a:t>
              </a:r>
            </a:p>
          </p:txBody>
        </p:sp>
        <p:sp>
          <p:nvSpPr>
            <p:cNvPr id="7237" name="Text Box 69"/>
            <p:cNvSpPr txBox="1">
              <a:spLocks noChangeArrowheads="1"/>
            </p:cNvSpPr>
            <p:nvPr/>
          </p:nvSpPr>
          <p:spPr bwMode="auto">
            <a:xfrm>
              <a:off x="7467600" y="5410200"/>
              <a:ext cx="7445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b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Round</a:t>
              </a:r>
            </a:p>
          </p:txBody>
        </p:sp>
        <p:sp>
          <p:nvSpPr>
            <p:cNvPr id="7239" name="Text Box 71"/>
            <p:cNvSpPr txBox="1">
              <a:spLocks noChangeArrowheads="1"/>
            </p:cNvSpPr>
            <p:nvPr/>
          </p:nvSpPr>
          <p:spPr bwMode="auto">
            <a:xfrm>
              <a:off x="7502525" y="5867400"/>
              <a:ext cx="647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b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Short</a:t>
              </a:r>
            </a:p>
          </p:txBody>
        </p:sp>
        <p:sp>
          <p:nvSpPr>
            <p:cNvPr id="7241" name="Line 73"/>
            <p:cNvSpPr>
              <a:spLocks noChangeShapeType="1"/>
            </p:cNvSpPr>
            <p:nvPr/>
          </p:nvSpPr>
          <p:spPr bwMode="auto">
            <a:xfrm>
              <a:off x="7162800" y="5562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MY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42" name="Line 74"/>
            <p:cNvSpPr>
              <a:spLocks noChangeShapeType="1"/>
            </p:cNvSpPr>
            <p:nvPr/>
          </p:nvSpPr>
          <p:spPr bwMode="auto">
            <a:xfrm flipV="1">
              <a:off x="7239000" y="6019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MY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56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64544" y="1066800"/>
            <a:ext cx="8358246" cy="838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It </a:t>
            </a:r>
            <a:r>
              <a:rPr lang="en-US" sz="2400" b="1" dirty="0">
                <a:solidFill>
                  <a:schemeClr val="bg1"/>
                </a:solidFill>
              </a:rPr>
              <a:t>is a device used to carry </a:t>
            </a:r>
            <a:r>
              <a:rPr lang="en-US" sz="2400" b="1" dirty="0" smtClean="0">
                <a:solidFill>
                  <a:schemeClr val="bg1"/>
                </a:solidFill>
              </a:rPr>
              <a:t>&amp; control impression </a:t>
            </a:r>
            <a:r>
              <a:rPr lang="en-US" sz="2400" b="1" dirty="0">
                <a:solidFill>
                  <a:schemeClr val="bg1"/>
                </a:solidFill>
              </a:rPr>
              <a:t>material while making </a:t>
            </a:r>
            <a:r>
              <a:rPr lang="en-US" sz="2400" b="1" dirty="0" smtClean="0">
                <a:solidFill>
                  <a:schemeClr val="bg1"/>
                </a:solidFill>
              </a:rPr>
              <a:t>an impression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-162200" y="1178553"/>
            <a:ext cx="4013763" cy="475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1-stock tray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70073" y="1594104"/>
            <a:ext cx="7362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  The </a:t>
            </a:r>
            <a:r>
              <a:rPr lang="en-US" sz="2400" dirty="0"/>
              <a:t>tray we use in the primary impression</a:t>
            </a: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-28433" y="4603652"/>
            <a:ext cx="362296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2-custom tray</a:t>
            </a:r>
          </a:p>
        </p:txBody>
      </p:sp>
      <p:sp>
        <p:nvSpPr>
          <p:cNvPr id="7" name="مستطيل 4"/>
          <p:cNvSpPr/>
          <p:nvPr/>
        </p:nvSpPr>
        <p:spPr>
          <a:xfrm>
            <a:off x="37531" y="5791200"/>
            <a:ext cx="8890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/>
              <a:t>  </a:t>
            </a:r>
            <a:r>
              <a:rPr lang="en-US" sz="2000" dirty="0" smtClean="0"/>
              <a:t>The </a:t>
            </a:r>
            <a:r>
              <a:rPr lang="en-US" sz="2000" dirty="0"/>
              <a:t>tray we use in the </a:t>
            </a:r>
            <a:r>
              <a:rPr lang="en-US" sz="2000" dirty="0" smtClean="0"/>
              <a:t>final impression ,and constructed on diagnostic cast</a:t>
            </a:r>
            <a:endParaRPr lang="en-US" sz="2000" dirty="0"/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-206518" y="634448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 rtl="0">
              <a:spcBef>
                <a:spcPct val="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Impression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43246">
            <a:off x="3616149" y="2249584"/>
            <a:ext cx="1708492" cy="14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 descr="http://medical-tools.com/dental/images/products/impression-trays/l5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075647"/>
            <a:ext cx="1586952" cy="1503428"/>
          </a:xfrm>
          <a:prstGeom prst="rect">
            <a:avLst/>
          </a:prstGeom>
          <a:noFill/>
        </p:spPr>
      </p:pic>
      <p:pic>
        <p:nvPicPr>
          <p:cNvPr id="11" name="Picture 2" descr="C:\Users\radhwan.himmadi\Downloads\custom_tr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078" y="3907095"/>
            <a:ext cx="2940458" cy="196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4838086"/>
            <a:ext cx="2843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/>
              <a:t>(Special, Individual  trays) </a:t>
            </a:r>
          </a:p>
        </p:txBody>
      </p:sp>
    </p:spTree>
    <p:extLst>
      <p:ext uri="{BB962C8B-B14F-4D97-AF65-F5344CB8AC3E}">
        <p14:creationId xmlns:p14="http://schemas.microsoft.com/office/powerpoint/2010/main" val="9388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Types 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f stock trays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 marL="514350" indent="-514350" algn="l" rtl="0">
              <a:buFont typeface="+mj-lt"/>
              <a:buAutoNum type="alphaUcPeriod"/>
            </a:pPr>
            <a:r>
              <a:rPr lang="en-US" dirty="0" smtClean="0"/>
              <a:t>Metallic  it can be aluminum or stainless steel.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dirty="0" smtClean="0"/>
              <a:t>Non metallic:-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000" dirty="0" smtClean="0"/>
              <a:t>Plastic tray which can be sterilized.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000" dirty="0" smtClean="0"/>
              <a:t>Disposable plastic trays.</a:t>
            </a:r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5" name="Picture 4" descr="M:\Bird\Working_Folder\images\jpg\c46\46_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654618"/>
            <a:ext cx="3429024" cy="2639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medical-tools.com/dental/images/products/impression-trays/u5_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26589"/>
            <a:ext cx="2181225" cy="1895476"/>
          </a:xfrm>
          <a:prstGeom prst="rect">
            <a:avLst/>
          </a:prstGeom>
          <a:noFill/>
        </p:spPr>
      </p:pic>
      <p:pic>
        <p:nvPicPr>
          <p:cNvPr id="5126" name="Picture 6" descr="http://medical-tools.com/dental/images/products/impression-trays/l5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191000"/>
            <a:ext cx="1809750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105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6211" y="1163130"/>
            <a:ext cx="8563004" cy="4286280"/>
          </a:xfrm>
        </p:spPr>
        <p:txBody>
          <a:bodyPr>
            <a:normAutofit lnSpcReduction="10000"/>
          </a:bodyPr>
          <a:lstStyle/>
          <a:p>
            <a:pPr marL="514350" indent="-514350" algn="l">
              <a:buNone/>
            </a:pPr>
            <a:r>
              <a:rPr lang="en-US" dirty="0" smtClean="0"/>
              <a:t>1. Perforated trays (used with alginate)</a:t>
            </a:r>
          </a:p>
          <a:p>
            <a:pPr marL="514350" indent="-514350" algn="l">
              <a:buNone/>
            </a:pPr>
            <a:endParaRPr lang="en-US" dirty="0" smtClean="0"/>
          </a:p>
          <a:p>
            <a:pPr marL="514350" indent="-514350" algn="l">
              <a:buNone/>
            </a:pPr>
            <a:endParaRPr lang="en-US" dirty="0" smtClean="0"/>
          </a:p>
          <a:p>
            <a:pPr marL="514350" indent="-514350" algn="l">
              <a:buNone/>
            </a:pPr>
            <a:endParaRPr lang="en-US" dirty="0"/>
          </a:p>
          <a:p>
            <a:pPr marL="514350" indent="-514350" algn="l">
              <a:buNone/>
            </a:pPr>
            <a:endParaRPr lang="en-US" dirty="0" smtClean="0"/>
          </a:p>
          <a:p>
            <a:pPr marL="514350" indent="-514350" algn="l">
              <a:buNone/>
            </a:pPr>
            <a:endParaRPr lang="en-US" dirty="0"/>
          </a:p>
          <a:p>
            <a:pPr marL="514350" indent="-514350" algn="l">
              <a:buNone/>
            </a:pPr>
            <a:endParaRPr lang="en-US" dirty="0" smtClean="0"/>
          </a:p>
          <a:p>
            <a:pPr marL="514350" indent="-514350" algn="l" rtl="0">
              <a:buAutoNum type="arabicPeriod" startAt="2"/>
            </a:pPr>
            <a:r>
              <a:rPr lang="en-US" dirty="0" smtClean="0"/>
              <a:t>Non perforated or plain trays </a:t>
            </a:r>
          </a:p>
          <a:p>
            <a:pPr marL="0" indent="0" algn="l">
              <a:buNone/>
            </a:pPr>
            <a:r>
              <a:rPr lang="en-US" dirty="0" smtClean="0"/>
              <a:t>(used with impression compound)</a:t>
            </a:r>
          </a:p>
          <a:p>
            <a:pPr algn="l">
              <a:buNone/>
            </a:pPr>
            <a:endParaRPr lang="en-US" dirty="0"/>
          </a:p>
        </p:txBody>
      </p:sp>
      <p:pic>
        <p:nvPicPr>
          <p:cNvPr id="1027" name="Picture 3" descr="C:\Users\radhwan.himmadi\Downloads\edentulou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18" y="3585853"/>
            <a:ext cx="3124200" cy="280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adhwan.himmadi\Downloads\pl85185-dental_lab_stainless_steel_impression_tr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9217"/>
            <a:ext cx="2272503" cy="14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adhwan.himmadi\Downloads\cucchiaio-impronta-dentale-perforato-dentatura-completa-73718-13586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9"/>
          <a:stretch/>
        </p:blipFill>
        <p:spPr bwMode="auto">
          <a:xfrm>
            <a:off x="3352799" y="1881808"/>
            <a:ext cx="2389827" cy="170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-7620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Types of stock trays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229600" cy="1143000"/>
          </a:xfrm>
        </p:spPr>
        <p:txBody>
          <a:bodyPr>
            <a:noAutofit/>
          </a:bodyPr>
          <a:lstStyle/>
          <a:p>
            <a:pPr algn="just" rtl="0">
              <a:lnSpc>
                <a:spcPct val="90000"/>
              </a:lnSpc>
            </a:pPr>
            <a:r>
              <a:rPr lang="en-US" sz="3600" dirty="0" smtClean="0"/>
              <a:t>Impression materials for complete denture: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81200"/>
            <a:ext cx="8713788" cy="4114800"/>
          </a:xfrm>
        </p:spPr>
        <p:txBody>
          <a:bodyPr>
            <a:noAutofit/>
          </a:bodyPr>
          <a:lstStyle/>
          <a:p>
            <a:pPr marL="457200" indent="-457200" algn="just" rtl="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Primary impression :</a:t>
            </a:r>
          </a:p>
          <a:p>
            <a:pPr marL="457200" indent="-457200" algn="just" rtl="0">
              <a:lnSpc>
                <a:spcPct val="90000"/>
              </a:lnSpc>
              <a:buNone/>
            </a:pPr>
            <a:r>
              <a:rPr lang="en-US" sz="2800" dirty="0" smtClean="0"/>
              <a:t>a</a:t>
            </a:r>
            <a:r>
              <a:rPr lang="en-US" sz="2800" dirty="0"/>
              <a:t>) </a:t>
            </a:r>
            <a:r>
              <a:rPr lang="en-US" sz="2800" dirty="0" smtClean="0"/>
              <a:t>impression compound </a:t>
            </a:r>
          </a:p>
          <a:p>
            <a:pPr marL="457200" indent="-457200" algn="just" rtl="0">
              <a:lnSpc>
                <a:spcPct val="90000"/>
              </a:lnSpc>
              <a:buNone/>
            </a:pPr>
            <a:r>
              <a:rPr lang="en-US" sz="2800" dirty="0" smtClean="0"/>
              <a:t>b</a:t>
            </a:r>
            <a:r>
              <a:rPr lang="en-US" sz="2800" dirty="0"/>
              <a:t>) Alginate</a:t>
            </a:r>
          </a:p>
          <a:p>
            <a:pPr marL="457200" indent="-457200" algn="just" rtl="0">
              <a:lnSpc>
                <a:spcPct val="90000"/>
              </a:lnSpc>
              <a:buFont typeface="+mj-lt"/>
              <a:buAutoNum type="arabicPeriod" startAt="2"/>
            </a:pPr>
            <a:r>
              <a:rPr lang="en-US" sz="2800" dirty="0" smtClean="0"/>
              <a:t>Secondary impression : </a:t>
            </a:r>
          </a:p>
          <a:p>
            <a:pPr marL="457200" indent="-457200" algn="just" rtl="0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n-US" sz="2800" dirty="0" smtClean="0"/>
              <a:t>Rubber base</a:t>
            </a:r>
          </a:p>
          <a:p>
            <a:pPr marL="457200" indent="-457200" algn="just" rtl="0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n-US" sz="2800" dirty="0" smtClean="0"/>
              <a:t>Zinc </a:t>
            </a:r>
            <a:r>
              <a:rPr lang="en-US" sz="2800" dirty="0"/>
              <a:t>oxide </a:t>
            </a:r>
            <a:r>
              <a:rPr lang="en-US" sz="2800" dirty="0" err="1"/>
              <a:t>Eugenol</a:t>
            </a:r>
            <a:r>
              <a:rPr lang="en-US" sz="2800" dirty="0"/>
              <a:t>  </a:t>
            </a:r>
            <a:endParaRPr lang="en-US" sz="2800" dirty="0" smtClean="0"/>
          </a:p>
          <a:p>
            <a:pPr marL="457200" indent="-457200" algn="just" rtl="0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n-US" sz="2800" dirty="0" smtClean="0"/>
              <a:t>plaster </a:t>
            </a:r>
            <a:r>
              <a:rPr lang="en-US" sz="2800" dirty="0"/>
              <a:t>of </a:t>
            </a:r>
            <a:r>
              <a:rPr lang="en-US" sz="2800" dirty="0" err="1" smtClean="0"/>
              <a:t>paris</a:t>
            </a:r>
            <a:r>
              <a:rPr lang="en-US" sz="2800" dirty="0" smtClean="0"/>
              <a:t>   </a:t>
            </a:r>
            <a:endParaRPr lang="en-US" sz="2800" dirty="0"/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en-US" sz="2800" dirty="0"/>
              <a:t>                                   </a:t>
            </a:r>
          </a:p>
          <a:p>
            <a:pPr algn="just" rtl="0"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631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5243"/>
            <a:ext cx="8915400" cy="5230813"/>
            <a:chOff x="228600" y="90487"/>
            <a:chExt cx="8915400" cy="5230813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228600" y="90487"/>
              <a:ext cx="389572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  <a:latin typeface="Verdana" pitchFamily="34" charset="0"/>
                  <a:cs typeface="Arial" pitchFamily="34" charset="0"/>
                </a:rPr>
                <a:t>Preliminary  Impression</a:t>
              </a:r>
            </a:p>
          </p:txBody>
        </p:sp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1066800" y="609600"/>
              <a:ext cx="0" cy="762000"/>
            </a:xfrm>
            <a:prstGeom prst="line">
              <a:avLst/>
            </a:prstGeom>
            <a:noFill/>
            <a:ln w="57150">
              <a:solidFill>
                <a:srgbClr val="6B9F2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28600" y="1524000"/>
              <a:ext cx="17256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Study cast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143000" y="2057400"/>
              <a:ext cx="0" cy="762000"/>
            </a:xfrm>
            <a:prstGeom prst="line">
              <a:avLst/>
            </a:prstGeom>
            <a:noFill/>
            <a:ln w="57150">
              <a:solidFill>
                <a:srgbClr val="6B9F2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514600" y="1106488"/>
              <a:ext cx="10144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USES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514600" y="1600200"/>
              <a:ext cx="32575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B26B02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As a study cast to study :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413125" y="2057400"/>
              <a:ext cx="17319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1. Ridge shape .</a:t>
              </a:r>
              <a:endPara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429000" y="2362200"/>
              <a:ext cx="237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2. Palatal Vault shape .</a:t>
              </a:r>
              <a:endPara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3429000" y="2667000"/>
              <a:ext cx="27781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3. </a:t>
              </a:r>
              <a:r>
                <a:rPr kumimoji="0" lang="en-US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Denture bearing areas  .</a:t>
              </a: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429000" y="2971800"/>
              <a:ext cx="2263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4. Areas of undercut .</a:t>
              </a:r>
              <a:endPara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3429000" y="3276600"/>
              <a:ext cx="16668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5. Relief areas .</a:t>
              </a:r>
              <a:endParaRPr kumimoji="0" lang="en-US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429000" y="3613150"/>
              <a:ext cx="30464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6. Posterior palatal seal area .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429000" y="3962400"/>
              <a:ext cx="22844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7. Sharp bony edges .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3429000" y="4267200"/>
              <a:ext cx="24114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8. Depth of the sulcus .</a:t>
              </a: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3462118" y="4601883"/>
              <a:ext cx="2106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9. Inter-ridge space </a:t>
              </a: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429000" y="4984750"/>
              <a:ext cx="29718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10. Inter-ridge relations .</a:t>
              </a:r>
            </a:p>
          </p:txBody>
        </p:sp>
        <p:pic>
          <p:nvPicPr>
            <p:cNvPr id="21" name="Picture 24" descr="Color5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"/>
            <a:stretch>
              <a:fillRect/>
            </a:stretch>
          </p:blipFill>
          <p:spPr bwMode="auto">
            <a:xfrm>
              <a:off x="6553200" y="381000"/>
              <a:ext cx="2590800" cy="1671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4419600" y="914400"/>
              <a:ext cx="12192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93764"/>
            <a:ext cx="2727278" cy="185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2836349" cy="204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 descr="G:\Prosthesis1\ColorPict\3rdYear\CD\Color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21" y="2137569"/>
            <a:ext cx="2633179" cy="205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7961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</TotalTime>
  <Words>567</Words>
  <Application>Microsoft Office PowerPoint</Application>
  <PresentationFormat>On-screen Show (4:3)</PresentationFormat>
  <Paragraphs>117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تدفق</vt:lpstr>
      <vt:lpstr>2_تدفق</vt:lpstr>
      <vt:lpstr>Shimmer</vt:lpstr>
      <vt:lpstr>Aspect</vt:lpstr>
      <vt:lpstr>2_Aspect</vt:lpstr>
      <vt:lpstr>1_تدفق</vt:lpstr>
      <vt:lpstr>Image</vt:lpstr>
      <vt:lpstr>PowerPoint Presentation</vt:lpstr>
      <vt:lpstr>Impression</vt:lpstr>
      <vt:lpstr>Impression tray</vt:lpstr>
      <vt:lpstr>PowerPoint Presentation</vt:lpstr>
      <vt:lpstr>PowerPoint Presentation</vt:lpstr>
      <vt:lpstr>Types of stock trays</vt:lpstr>
      <vt:lpstr>PowerPoint Presentation</vt:lpstr>
      <vt:lpstr>Impression materials for complete denture:</vt:lpstr>
      <vt:lpstr>PowerPoint Presentation</vt:lpstr>
      <vt:lpstr>PowerPoint Presentation</vt:lpstr>
      <vt:lpstr>Final impression Techniques </vt:lpstr>
      <vt:lpstr>PowerPoint Presentation</vt:lpstr>
      <vt:lpstr>Mucostatic technique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Impression techniques</dc:title>
  <dc:creator>a</dc:creator>
  <cp:lastModifiedBy>user</cp:lastModifiedBy>
  <cp:revision>246</cp:revision>
  <dcterms:created xsi:type="dcterms:W3CDTF">2009-02-24T06:24:26Z</dcterms:created>
  <dcterms:modified xsi:type="dcterms:W3CDTF">2016-02-29T10:47:32Z</dcterms:modified>
</cp:coreProperties>
</file>