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2" r:id="rId6"/>
    <p:sldId id="273" r:id="rId7"/>
    <p:sldId id="271" r:id="rId8"/>
    <p:sldId id="260" r:id="rId9"/>
    <p:sldId id="261" r:id="rId10"/>
    <p:sldId id="262" r:id="rId11"/>
    <p:sldId id="263" r:id="rId12"/>
    <p:sldId id="264" r:id="rId13"/>
    <p:sldId id="265" r:id="rId14"/>
    <p:sldId id="266" r:id="rId15"/>
    <p:sldId id="268" r:id="rId16"/>
    <p:sldId id="267" r:id="rId17"/>
    <p:sldId id="269" r:id="rId18"/>
    <p:sldId id="270" r:id="rId19"/>
    <p:sldId id="274" r:id="rId20"/>
    <p:sldId id="281" r:id="rId21"/>
    <p:sldId id="282" r:id="rId22"/>
    <p:sldId id="283" r:id="rId23"/>
    <p:sldId id="284" r:id="rId24"/>
    <p:sldId id="285" r:id="rId25"/>
    <p:sldId id="286" r:id="rId26"/>
    <p:sldId id="275" r:id="rId27"/>
    <p:sldId id="276" r:id="rId28"/>
    <p:sldId id="277" r:id="rId29"/>
    <p:sldId id="280" r:id="rId30"/>
    <p:sldId id="278" r:id="rId31"/>
    <p:sldId id="279" r:id="rId32"/>
    <p:sldId id="287" r:id="rId33"/>
    <p:sldId id="288" r:id="rId34"/>
    <p:sldId id="28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CFF760-B077-4883-8ACF-5EFEEC11F9A5}" type="datetimeFigureOut">
              <a:rPr lang="en-US" smtClean="0"/>
              <a:t>3/27/2016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BE123-2458-4DAA-8F14-061076C455B1}" type="slidenum">
              <a:rPr lang="en-US" smtClean="0"/>
              <a:t>‹#›</a:t>
            </a:fld>
            <a:endParaRPr lang="en-US"/>
          </a:p>
        </p:txBody>
      </p:sp>
    </p:spTree>
    <p:extLst>
      <p:ext uri="{BB962C8B-B14F-4D97-AF65-F5344CB8AC3E}">
        <p14:creationId xmlns:p14="http://schemas.microsoft.com/office/powerpoint/2010/main" val="166804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CFF760-B077-4883-8ACF-5EFEEC11F9A5}" type="datetimeFigureOut">
              <a:rPr lang="en-US" smtClean="0"/>
              <a:t>3/27/2016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BE123-2458-4DAA-8F14-061076C455B1}" type="slidenum">
              <a:rPr lang="en-US" smtClean="0"/>
              <a:t>‹#›</a:t>
            </a:fld>
            <a:endParaRPr lang="en-US"/>
          </a:p>
        </p:txBody>
      </p:sp>
    </p:spTree>
    <p:extLst>
      <p:ext uri="{BB962C8B-B14F-4D97-AF65-F5344CB8AC3E}">
        <p14:creationId xmlns:p14="http://schemas.microsoft.com/office/powerpoint/2010/main" val="334524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CFF760-B077-4883-8ACF-5EFEEC11F9A5}" type="datetimeFigureOut">
              <a:rPr lang="en-US" smtClean="0"/>
              <a:t>3/27/2016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BE123-2458-4DAA-8F14-061076C455B1}" type="slidenum">
              <a:rPr lang="en-US" smtClean="0"/>
              <a:t>‹#›</a:t>
            </a:fld>
            <a:endParaRPr lang="en-US"/>
          </a:p>
        </p:txBody>
      </p:sp>
    </p:spTree>
    <p:extLst>
      <p:ext uri="{BB962C8B-B14F-4D97-AF65-F5344CB8AC3E}">
        <p14:creationId xmlns:p14="http://schemas.microsoft.com/office/powerpoint/2010/main" val="1133908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CFF760-B077-4883-8ACF-5EFEEC11F9A5}" type="datetimeFigureOut">
              <a:rPr lang="en-US" smtClean="0"/>
              <a:t>3/27/2016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BE123-2458-4DAA-8F14-061076C455B1}" type="slidenum">
              <a:rPr lang="en-US" smtClean="0"/>
              <a:t>‹#›</a:t>
            </a:fld>
            <a:endParaRPr lang="en-US"/>
          </a:p>
        </p:txBody>
      </p:sp>
    </p:spTree>
    <p:extLst>
      <p:ext uri="{BB962C8B-B14F-4D97-AF65-F5344CB8AC3E}">
        <p14:creationId xmlns:p14="http://schemas.microsoft.com/office/powerpoint/2010/main" val="138322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CFF760-B077-4883-8ACF-5EFEEC11F9A5}" type="datetimeFigureOut">
              <a:rPr lang="en-US" smtClean="0"/>
              <a:t>3/27/2016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BE123-2458-4DAA-8F14-061076C455B1}" type="slidenum">
              <a:rPr lang="en-US" smtClean="0"/>
              <a:t>‹#›</a:t>
            </a:fld>
            <a:endParaRPr lang="en-US"/>
          </a:p>
        </p:txBody>
      </p:sp>
    </p:spTree>
    <p:extLst>
      <p:ext uri="{BB962C8B-B14F-4D97-AF65-F5344CB8AC3E}">
        <p14:creationId xmlns:p14="http://schemas.microsoft.com/office/powerpoint/2010/main" val="86249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CFF760-B077-4883-8ACF-5EFEEC11F9A5}" type="datetimeFigureOut">
              <a:rPr lang="en-US" smtClean="0"/>
              <a:t>3/27/2016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BE123-2458-4DAA-8F14-061076C455B1}" type="slidenum">
              <a:rPr lang="en-US" smtClean="0"/>
              <a:t>‹#›</a:t>
            </a:fld>
            <a:endParaRPr lang="en-US"/>
          </a:p>
        </p:txBody>
      </p:sp>
    </p:spTree>
    <p:extLst>
      <p:ext uri="{BB962C8B-B14F-4D97-AF65-F5344CB8AC3E}">
        <p14:creationId xmlns:p14="http://schemas.microsoft.com/office/powerpoint/2010/main" val="160014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CFF760-B077-4883-8ACF-5EFEEC11F9A5}" type="datetimeFigureOut">
              <a:rPr lang="en-US" smtClean="0"/>
              <a:t>3/27/2016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3BE123-2458-4DAA-8F14-061076C455B1}" type="slidenum">
              <a:rPr lang="en-US" smtClean="0"/>
              <a:t>‹#›</a:t>
            </a:fld>
            <a:endParaRPr lang="en-US"/>
          </a:p>
        </p:txBody>
      </p:sp>
    </p:spTree>
    <p:extLst>
      <p:ext uri="{BB962C8B-B14F-4D97-AF65-F5344CB8AC3E}">
        <p14:creationId xmlns:p14="http://schemas.microsoft.com/office/powerpoint/2010/main" val="16436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CFF760-B077-4883-8ACF-5EFEEC11F9A5}" type="datetimeFigureOut">
              <a:rPr lang="en-US" smtClean="0"/>
              <a:t>3/27/2016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3BE123-2458-4DAA-8F14-061076C455B1}" type="slidenum">
              <a:rPr lang="en-US" smtClean="0"/>
              <a:t>‹#›</a:t>
            </a:fld>
            <a:endParaRPr lang="en-US"/>
          </a:p>
        </p:txBody>
      </p:sp>
    </p:spTree>
    <p:extLst>
      <p:ext uri="{BB962C8B-B14F-4D97-AF65-F5344CB8AC3E}">
        <p14:creationId xmlns:p14="http://schemas.microsoft.com/office/powerpoint/2010/main" val="332284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FF760-B077-4883-8ACF-5EFEEC11F9A5}" type="datetimeFigureOut">
              <a:rPr lang="en-US" smtClean="0"/>
              <a:t>3/27/2016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3BE123-2458-4DAA-8F14-061076C455B1}" type="slidenum">
              <a:rPr lang="en-US" smtClean="0"/>
              <a:t>‹#›</a:t>
            </a:fld>
            <a:endParaRPr lang="en-US"/>
          </a:p>
        </p:txBody>
      </p:sp>
    </p:spTree>
    <p:extLst>
      <p:ext uri="{BB962C8B-B14F-4D97-AF65-F5344CB8AC3E}">
        <p14:creationId xmlns:p14="http://schemas.microsoft.com/office/powerpoint/2010/main" val="1341680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CFF760-B077-4883-8ACF-5EFEEC11F9A5}" type="datetimeFigureOut">
              <a:rPr lang="en-US" smtClean="0"/>
              <a:t>3/27/2016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BE123-2458-4DAA-8F14-061076C455B1}" type="slidenum">
              <a:rPr lang="en-US" smtClean="0"/>
              <a:t>‹#›</a:t>
            </a:fld>
            <a:endParaRPr lang="en-US"/>
          </a:p>
        </p:txBody>
      </p:sp>
    </p:spTree>
    <p:extLst>
      <p:ext uri="{BB962C8B-B14F-4D97-AF65-F5344CB8AC3E}">
        <p14:creationId xmlns:p14="http://schemas.microsoft.com/office/powerpoint/2010/main" val="890251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CFF760-B077-4883-8ACF-5EFEEC11F9A5}" type="datetimeFigureOut">
              <a:rPr lang="en-US" smtClean="0"/>
              <a:t>3/27/2016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BE123-2458-4DAA-8F14-061076C455B1}" type="slidenum">
              <a:rPr lang="en-US" smtClean="0"/>
              <a:t>‹#›</a:t>
            </a:fld>
            <a:endParaRPr lang="en-US"/>
          </a:p>
        </p:txBody>
      </p:sp>
    </p:spTree>
    <p:extLst>
      <p:ext uri="{BB962C8B-B14F-4D97-AF65-F5344CB8AC3E}">
        <p14:creationId xmlns:p14="http://schemas.microsoft.com/office/powerpoint/2010/main" val="100382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FF760-B077-4883-8ACF-5EFEEC11F9A5}" type="datetimeFigureOut">
              <a:rPr lang="en-US" smtClean="0"/>
              <a:t>3/27/2016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3BE123-2458-4DAA-8F14-061076C455B1}" type="slidenum">
              <a:rPr lang="en-US" smtClean="0"/>
              <a:t>‹#›</a:t>
            </a:fld>
            <a:endParaRPr lang="en-US"/>
          </a:p>
        </p:txBody>
      </p:sp>
    </p:spTree>
    <p:extLst>
      <p:ext uri="{BB962C8B-B14F-4D97-AF65-F5344CB8AC3E}">
        <p14:creationId xmlns:p14="http://schemas.microsoft.com/office/powerpoint/2010/main" val="732935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2819399"/>
          </a:xfrm>
        </p:spPr>
        <p:txBody>
          <a:bodyPr>
            <a:normAutofit/>
          </a:bodyPr>
          <a:lstStyle/>
          <a:p>
            <a:r>
              <a:rPr lang="en-US" sz="8000" b="1" dirty="0" smtClean="0"/>
              <a:t>Hair Disorders</a:t>
            </a:r>
            <a:endParaRPr lang="en-US" sz="8000" b="1" dirty="0"/>
          </a:p>
        </p:txBody>
      </p:sp>
      <p:sp>
        <p:nvSpPr>
          <p:cNvPr id="3" name="Subtitle 2"/>
          <p:cNvSpPr>
            <a:spLocks noGrp="1"/>
          </p:cNvSpPr>
          <p:nvPr>
            <p:ph type="subTitle" idx="1"/>
          </p:nvPr>
        </p:nvSpPr>
        <p:spPr/>
        <p:txBody>
          <a:bodyPr/>
          <a:lstStyle/>
          <a:p>
            <a:r>
              <a:rPr lang="en-US" dirty="0" smtClean="0">
                <a:solidFill>
                  <a:schemeClr val="tx1"/>
                </a:solidFill>
              </a:rPr>
              <a:t>Omar Y. Abdullah</a:t>
            </a:r>
            <a:endParaRPr lang="en-US" dirty="0">
              <a:solidFill>
                <a:schemeClr val="tx1"/>
              </a:solidFill>
            </a:endParaRPr>
          </a:p>
        </p:txBody>
      </p:sp>
    </p:spTree>
    <p:extLst>
      <p:ext uri="{BB962C8B-B14F-4D97-AF65-F5344CB8AC3E}">
        <p14:creationId xmlns:p14="http://schemas.microsoft.com/office/powerpoint/2010/main" val="32741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91836"/>
            <a:ext cx="8839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384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985838"/>
            <a:ext cx="6105525"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620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6324600"/>
          </a:xfrm>
        </p:spPr>
        <p:txBody>
          <a:bodyPr>
            <a:normAutofit lnSpcReduction="10000"/>
          </a:bodyPr>
          <a:lstStyle/>
          <a:p>
            <a:pPr marL="0" indent="0">
              <a:buNone/>
            </a:pPr>
            <a:r>
              <a:rPr lang="en-US" b="1" dirty="0" err="1" smtClean="0"/>
              <a:t>Androgenetic</a:t>
            </a:r>
            <a:r>
              <a:rPr lang="en-US" b="1" dirty="0" smtClean="0"/>
              <a:t> Alopecia in Men (Male Pattern Baldness)</a:t>
            </a:r>
          </a:p>
          <a:p>
            <a:endParaRPr lang="en-US" dirty="0" smtClean="0"/>
          </a:p>
          <a:p>
            <a:r>
              <a:rPr lang="en-US" dirty="0" smtClean="0"/>
              <a:t>Baldness in men is not a disease, but rather a physiologic reaction induced by androgens in genetically predisposed men.</a:t>
            </a:r>
          </a:p>
          <a:p>
            <a:r>
              <a:rPr lang="en-US" dirty="0" smtClean="0"/>
              <a:t>The pattern of inheritance is probably polygenic.</a:t>
            </a:r>
          </a:p>
          <a:p>
            <a:r>
              <a:rPr lang="en-US" dirty="0" smtClean="0"/>
              <a:t>Thinning of the hair begins between the ages of 12 and 40 years, and about half the population expresses this trait before the age of 50.</a:t>
            </a:r>
            <a:endParaRPr lang="en-US" dirty="0"/>
          </a:p>
        </p:txBody>
      </p:sp>
    </p:spTree>
    <p:extLst>
      <p:ext uri="{BB962C8B-B14F-4D97-AF65-F5344CB8AC3E}">
        <p14:creationId xmlns:p14="http://schemas.microsoft.com/office/powerpoint/2010/main" val="35558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5418"/>
            <a:ext cx="8853055" cy="683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569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Pthophysiology</a:t>
            </a:r>
            <a:endParaRPr lang="en-US" dirty="0"/>
          </a:p>
        </p:txBody>
      </p:sp>
      <p:sp>
        <p:nvSpPr>
          <p:cNvPr id="3" name="Content Placeholder 2"/>
          <p:cNvSpPr>
            <a:spLocks noGrp="1"/>
          </p:cNvSpPr>
          <p:nvPr>
            <p:ph idx="1"/>
          </p:nvPr>
        </p:nvSpPr>
        <p:spPr>
          <a:xfrm>
            <a:off x="457200" y="1371600"/>
            <a:ext cx="8229600" cy="5334000"/>
          </a:xfrm>
        </p:spPr>
        <p:txBody>
          <a:bodyPr>
            <a:normAutofit fontScale="77500" lnSpcReduction="20000"/>
          </a:bodyPr>
          <a:lstStyle/>
          <a:p>
            <a:r>
              <a:rPr lang="en-US" dirty="0" err="1" smtClean="0"/>
              <a:t>Androgenetic</a:t>
            </a:r>
            <a:r>
              <a:rPr lang="en-US" dirty="0" smtClean="0"/>
              <a:t> alopecia is due to the progressive shortening of successive </a:t>
            </a:r>
            <a:r>
              <a:rPr lang="en-US" dirty="0" err="1" smtClean="0"/>
              <a:t>anagen</a:t>
            </a:r>
            <a:r>
              <a:rPr lang="en-US" dirty="0" smtClean="0"/>
              <a:t> cycles.</a:t>
            </a:r>
          </a:p>
          <a:p>
            <a:r>
              <a:rPr lang="en-US" dirty="0" smtClean="0"/>
              <a:t>There are two populations of scalp follicles: androgen-sensitive follicles on the top and androgen-independent follicles on the sides and back of the scalp.</a:t>
            </a:r>
          </a:p>
          <a:p>
            <a:r>
              <a:rPr lang="en-US" dirty="0" smtClean="0"/>
              <a:t>In genetically predisposed individuals, and under the influence of androgens, predisposed follicles are gradually miniaturized, and large, pigmented hairs (terminal hairs) are replaced by thin, </a:t>
            </a:r>
            <a:r>
              <a:rPr lang="en-US" dirty="0" err="1" smtClean="0"/>
              <a:t>depigmented</a:t>
            </a:r>
            <a:r>
              <a:rPr lang="en-US" dirty="0" smtClean="0"/>
              <a:t> hairs (</a:t>
            </a:r>
            <a:r>
              <a:rPr lang="en-US" dirty="0" err="1" smtClean="0"/>
              <a:t>vellus</a:t>
            </a:r>
            <a:r>
              <a:rPr lang="en-US" dirty="0" smtClean="0"/>
              <a:t> hairs).</a:t>
            </a:r>
          </a:p>
          <a:p>
            <a:r>
              <a:rPr lang="en-US" dirty="0" smtClean="0"/>
              <a:t>Inflammation surrounds the bulge area of the outer root sheath. The inflammation may damage the follicle stem cells, which results in a decrease in hair-follicle density.</a:t>
            </a:r>
          </a:p>
          <a:p>
            <a:r>
              <a:rPr lang="en-US" dirty="0" smtClean="0"/>
              <a:t>Hair follicles are still present, but removing androgens or treatment with </a:t>
            </a:r>
            <a:r>
              <a:rPr lang="en-US" dirty="0" err="1" smtClean="0"/>
              <a:t>minoxidil</a:t>
            </a:r>
            <a:r>
              <a:rPr lang="en-US" dirty="0" smtClean="0"/>
              <a:t> or </a:t>
            </a:r>
            <a:r>
              <a:rPr lang="en-US" dirty="0" err="1" smtClean="0"/>
              <a:t>finasteride</a:t>
            </a:r>
            <a:r>
              <a:rPr lang="en-US" dirty="0" smtClean="0"/>
              <a:t> does not result in the conversion of miniaturized follicles back to terminal ones.</a:t>
            </a:r>
            <a:endParaRPr lang="en-US" dirty="0"/>
          </a:p>
        </p:txBody>
      </p:sp>
    </p:spTree>
    <p:extLst>
      <p:ext uri="{BB962C8B-B14F-4D97-AF65-F5344CB8AC3E}">
        <p14:creationId xmlns:p14="http://schemas.microsoft.com/office/powerpoint/2010/main" val="94663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600"/>
            <a:ext cx="8229600" cy="46038"/>
          </a:xfrm>
        </p:spPr>
        <p:txBody>
          <a:bodyPr>
            <a:normAutofit fontScale="90000"/>
          </a:bodyPr>
          <a:lstStyle/>
          <a:p>
            <a:endParaRPr lang="en-US" dirty="0"/>
          </a:p>
        </p:txBody>
      </p:sp>
      <p:sp>
        <p:nvSpPr>
          <p:cNvPr id="3" name="Content Placeholder 2"/>
          <p:cNvSpPr>
            <a:spLocks noGrp="1"/>
          </p:cNvSpPr>
          <p:nvPr>
            <p:ph idx="1"/>
          </p:nvPr>
        </p:nvSpPr>
        <p:spPr>
          <a:xfrm>
            <a:off x="304800" y="381000"/>
            <a:ext cx="8534400" cy="6248400"/>
          </a:xfrm>
        </p:spPr>
        <p:txBody>
          <a:bodyPr>
            <a:normAutofit lnSpcReduction="10000"/>
          </a:bodyPr>
          <a:lstStyle/>
          <a:p>
            <a:pPr marL="0" indent="0">
              <a:buNone/>
            </a:pPr>
            <a:r>
              <a:rPr lang="en-US" sz="4400" dirty="0" err="1" smtClean="0"/>
              <a:t>Finasteride</a:t>
            </a:r>
            <a:r>
              <a:rPr lang="en-US" sz="5900" dirty="0" smtClean="0"/>
              <a:t> </a:t>
            </a:r>
          </a:p>
          <a:p>
            <a:r>
              <a:rPr lang="en-US" dirty="0" err="1" smtClean="0"/>
              <a:t>Finasteride</a:t>
            </a:r>
            <a:r>
              <a:rPr lang="en-US" dirty="0" smtClean="0"/>
              <a:t> (</a:t>
            </a:r>
            <a:r>
              <a:rPr lang="en-US" dirty="0" err="1" smtClean="0"/>
              <a:t>Propecia</a:t>
            </a:r>
            <a:r>
              <a:rPr lang="en-US" dirty="0" smtClean="0"/>
              <a:t> 1 mg) taken daily is an effective oral therapy for </a:t>
            </a:r>
            <a:r>
              <a:rPr lang="en-US" dirty="0" err="1" smtClean="0"/>
              <a:t>androgenetic</a:t>
            </a:r>
            <a:r>
              <a:rPr lang="en-US" dirty="0" smtClean="0"/>
              <a:t> alopecia in men. </a:t>
            </a:r>
          </a:p>
          <a:p>
            <a:r>
              <a:rPr lang="en-US" dirty="0" smtClean="0"/>
              <a:t>In men with male pattern hair loss, </a:t>
            </a:r>
            <a:r>
              <a:rPr lang="en-US" dirty="0" err="1" smtClean="0"/>
              <a:t>finasteride</a:t>
            </a:r>
            <a:r>
              <a:rPr lang="en-US" dirty="0" smtClean="0"/>
              <a:t> 1 mg/day slowed the progression of hair loss and increased hair growth in clinical trials over 2 years. Therapy leads to slowing of further hair loss.</a:t>
            </a:r>
          </a:p>
          <a:p>
            <a:r>
              <a:rPr lang="en-US" dirty="0" smtClean="0"/>
              <a:t>Efficacy is evident within 3 months of therapy. The drug produces progressive increases in hair counts at 6 and 12 months.</a:t>
            </a:r>
          </a:p>
        </p:txBody>
      </p:sp>
    </p:spTree>
    <p:extLst>
      <p:ext uri="{BB962C8B-B14F-4D97-AF65-F5344CB8AC3E}">
        <p14:creationId xmlns:p14="http://schemas.microsoft.com/office/powerpoint/2010/main" val="510433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Treatment</a:t>
            </a:r>
            <a:endParaRPr lang="en-US" dirty="0"/>
          </a:p>
        </p:txBody>
      </p:sp>
      <p:sp>
        <p:nvSpPr>
          <p:cNvPr id="3" name="Content Placeholder 2"/>
          <p:cNvSpPr>
            <a:spLocks noGrp="1"/>
          </p:cNvSpPr>
          <p:nvPr>
            <p:ph idx="1"/>
          </p:nvPr>
        </p:nvSpPr>
        <p:spPr>
          <a:xfrm>
            <a:off x="457200" y="1219200"/>
            <a:ext cx="8229600" cy="5257800"/>
          </a:xfrm>
        </p:spPr>
        <p:txBody>
          <a:bodyPr>
            <a:normAutofit fontScale="70000" lnSpcReduction="20000"/>
          </a:bodyPr>
          <a:lstStyle/>
          <a:p>
            <a:pPr marL="0" indent="0">
              <a:buNone/>
            </a:pPr>
            <a:r>
              <a:rPr lang="en-US" sz="5100" dirty="0" err="1" smtClean="0"/>
              <a:t>Minoxidil</a:t>
            </a:r>
            <a:r>
              <a:rPr lang="en-US" sz="5100" dirty="0" smtClean="0"/>
              <a:t> </a:t>
            </a:r>
          </a:p>
          <a:p>
            <a:r>
              <a:rPr lang="en-US" dirty="0" err="1" smtClean="0"/>
              <a:t>Minoxidil</a:t>
            </a:r>
            <a:r>
              <a:rPr lang="en-US" dirty="0" smtClean="0"/>
              <a:t> was developed to treat hypertension. It increases the duration of </a:t>
            </a:r>
            <a:r>
              <a:rPr lang="en-US" dirty="0" err="1" smtClean="0"/>
              <a:t>anagen</a:t>
            </a:r>
            <a:r>
              <a:rPr lang="en-US" dirty="0" smtClean="0"/>
              <a:t>, causes follicles at rest to grow, and enlarges miniaturized follicles.</a:t>
            </a:r>
          </a:p>
          <a:p>
            <a:r>
              <a:rPr lang="en-US" dirty="0" smtClean="0"/>
              <a:t>One milliliter of solution is applied twice daily to dry </a:t>
            </a:r>
            <a:r>
              <a:rPr lang="en-US" dirty="0" err="1" smtClean="0"/>
              <a:t>scalpand</a:t>
            </a:r>
            <a:r>
              <a:rPr lang="en-US" dirty="0" smtClean="0"/>
              <a:t> spread lightly with a finger.</a:t>
            </a:r>
          </a:p>
          <a:p>
            <a:r>
              <a:rPr lang="en-US" dirty="0" smtClean="0"/>
              <a:t>Spontaneous reversal to the pretreatment state occurs in 1 to 3 months after stopping treatment.</a:t>
            </a:r>
          </a:p>
          <a:p>
            <a:r>
              <a:rPr lang="en-US" dirty="0" smtClean="0"/>
              <a:t>Ideal candidates are men younger than 30 years of age who have been losing hair for less than 5 years.</a:t>
            </a:r>
          </a:p>
          <a:p>
            <a:r>
              <a:rPr lang="en-US" dirty="0" smtClean="0"/>
              <a:t>The solutions produce a modest increase in hair on scalps of young men and women (with </a:t>
            </a:r>
            <a:r>
              <a:rPr lang="en-US" dirty="0" err="1" smtClean="0"/>
              <a:t>with</a:t>
            </a:r>
            <a:r>
              <a:rPr lang="en-US" dirty="0" smtClean="0"/>
              <a:t> mild to moderate hair loss, with continuous twice daily application for years to maintain the effect.</a:t>
            </a:r>
          </a:p>
          <a:p>
            <a:r>
              <a:rPr lang="en-US" dirty="0" smtClean="0"/>
              <a:t>Dizziness and tachycardia have been reported with 2% solution. Local irritation, itching, dryness, and erythema may occur.</a:t>
            </a:r>
          </a:p>
          <a:p>
            <a:endParaRPr lang="en-US" dirty="0" smtClean="0"/>
          </a:p>
        </p:txBody>
      </p:sp>
    </p:spTree>
    <p:extLst>
      <p:ext uri="{BB962C8B-B14F-4D97-AF65-F5344CB8AC3E}">
        <p14:creationId xmlns:p14="http://schemas.microsoft.com/office/powerpoint/2010/main" val="1332697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Alopecia </a:t>
            </a:r>
            <a:r>
              <a:rPr lang="en-US" dirty="0" err="1" smtClean="0"/>
              <a:t>Areata</a:t>
            </a:r>
            <a:endParaRPr lang="en-US" dirty="0"/>
          </a:p>
        </p:txBody>
      </p:sp>
      <p:sp>
        <p:nvSpPr>
          <p:cNvPr id="3" name="Content Placeholder 2"/>
          <p:cNvSpPr>
            <a:spLocks noGrp="1"/>
          </p:cNvSpPr>
          <p:nvPr>
            <p:ph idx="1"/>
          </p:nvPr>
        </p:nvSpPr>
        <p:spPr/>
        <p:txBody>
          <a:bodyPr>
            <a:normAutofit fontScale="85000" lnSpcReduction="10000"/>
          </a:bodyPr>
          <a:lstStyle/>
          <a:p>
            <a:r>
              <a:rPr lang="en-US" dirty="0"/>
              <a:t>Alopecia </a:t>
            </a:r>
            <a:r>
              <a:rPr lang="en-US" dirty="0" err="1"/>
              <a:t>areata</a:t>
            </a:r>
            <a:r>
              <a:rPr lang="en-US" dirty="0"/>
              <a:t> (AA) is a common asymptomatic disease characterized by the rapid onset of total hair loss in a sharply defined, usually round, </a:t>
            </a:r>
            <a:r>
              <a:rPr lang="en-US" dirty="0" smtClean="0"/>
              <a:t>area.</a:t>
            </a:r>
          </a:p>
          <a:p>
            <a:r>
              <a:rPr lang="en-US" dirty="0" smtClean="0"/>
              <a:t>The </a:t>
            </a:r>
            <a:r>
              <a:rPr lang="en-US" dirty="0"/>
              <a:t>diagnosis is made by observation. Any hair-bearing surface may be affected. The cause is </a:t>
            </a:r>
            <a:r>
              <a:rPr lang="en-US" dirty="0" smtClean="0"/>
              <a:t>unknown.</a:t>
            </a:r>
          </a:p>
          <a:p>
            <a:r>
              <a:rPr lang="en-US" dirty="0" smtClean="0"/>
              <a:t>An </a:t>
            </a:r>
            <a:r>
              <a:rPr lang="en-US" dirty="0"/>
              <a:t>interaction between genetic and environmental factors may trigger the </a:t>
            </a:r>
            <a:r>
              <a:rPr lang="en-US" dirty="0" smtClean="0"/>
              <a:t>disease.</a:t>
            </a:r>
          </a:p>
          <a:p>
            <a:r>
              <a:rPr lang="en-US" dirty="0" smtClean="0"/>
              <a:t>Alopecia </a:t>
            </a:r>
            <a:r>
              <a:rPr lang="en-US" dirty="0" err="1"/>
              <a:t>areata</a:t>
            </a:r>
            <a:r>
              <a:rPr lang="en-US" dirty="0"/>
              <a:t> is a partial loss of scalp hair, alopecia </a:t>
            </a:r>
            <a:r>
              <a:rPr lang="en-US" dirty="0" err="1"/>
              <a:t>totalis</a:t>
            </a:r>
            <a:r>
              <a:rPr lang="en-US" dirty="0"/>
              <a:t> is 100% loss of scalp hair, and alopecia </a:t>
            </a:r>
            <a:r>
              <a:rPr lang="en-US" dirty="0" err="1"/>
              <a:t>universalis</a:t>
            </a:r>
            <a:r>
              <a:rPr lang="en-US" dirty="0"/>
              <a:t> is 100% loss of hair on the scalp and body</a:t>
            </a:r>
            <a:endParaRPr lang="en-US" dirty="0"/>
          </a:p>
        </p:txBody>
      </p:sp>
    </p:spTree>
    <p:extLst>
      <p:ext uri="{BB962C8B-B14F-4D97-AF65-F5344CB8AC3E}">
        <p14:creationId xmlns:p14="http://schemas.microsoft.com/office/powerpoint/2010/main" val="2561815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dirty="0"/>
              <a:t>Prevalence</a:t>
            </a:r>
          </a:p>
          <a:p>
            <a:r>
              <a:rPr lang="en-US" dirty="0"/>
              <a:t>The incidence of AA in the United States is 0.1% to 0.2% of the population. </a:t>
            </a:r>
          </a:p>
          <a:p>
            <a:r>
              <a:rPr lang="en-US" dirty="0" smtClean="0"/>
              <a:t>Sixty </a:t>
            </a:r>
            <a:r>
              <a:rPr lang="en-US" dirty="0"/>
              <a:t>percent of patients present with their first patch before 20 years of </a:t>
            </a:r>
            <a:r>
              <a:rPr lang="en-US" dirty="0" smtClean="0"/>
              <a:t>age.</a:t>
            </a:r>
          </a:p>
          <a:p>
            <a:r>
              <a:rPr lang="en-US" dirty="0" smtClean="0"/>
              <a:t>Familial </a:t>
            </a:r>
            <a:r>
              <a:rPr lang="en-US" dirty="0"/>
              <a:t>incidence is 37% in patients who had their first patch by 30 years of age and 7.1% in patients who had their first patch after 30 years of age.</a:t>
            </a:r>
            <a:endParaRPr lang="en-US" dirty="0"/>
          </a:p>
        </p:txBody>
      </p:sp>
    </p:spTree>
    <p:extLst>
      <p:ext uri="{BB962C8B-B14F-4D97-AF65-F5344CB8AC3E}">
        <p14:creationId xmlns:p14="http://schemas.microsoft.com/office/powerpoint/2010/main" val="1148606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marL="0" indent="0">
              <a:buNone/>
            </a:pPr>
            <a:endParaRPr lang="en-US" dirty="0"/>
          </a:p>
          <a:p>
            <a:pPr marL="0" indent="0">
              <a:buNone/>
            </a:pPr>
            <a:r>
              <a:rPr lang="en-US" dirty="0"/>
              <a:t>Clinical Presentation. </a:t>
            </a:r>
          </a:p>
          <a:p>
            <a:r>
              <a:rPr lang="en-US" dirty="0" smtClean="0"/>
              <a:t>Most </a:t>
            </a:r>
            <a:r>
              <a:rPr lang="en-US" dirty="0"/>
              <a:t>patients report the sudden occurrence of one to several 1- to 4-cm areas of hair loss on the scalp that can be easily concealed by covering with adjacent </a:t>
            </a:r>
            <a:r>
              <a:rPr lang="en-US" dirty="0" smtClean="0"/>
              <a:t>hair.</a:t>
            </a:r>
          </a:p>
          <a:p>
            <a:r>
              <a:rPr lang="en-US" dirty="0" smtClean="0"/>
              <a:t>The </a:t>
            </a:r>
            <a:r>
              <a:rPr lang="en-US" dirty="0"/>
              <a:t>skin is smooth and white or may have short stubs of </a:t>
            </a:r>
            <a:r>
              <a:rPr lang="en-US" dirty="0" smtClean="0"/>
              <a:t>hair.</a:t>
            </a:r>
          </a:p>
          <a:p>
            <a:r>
              <a:rPr lang="en-US" dirty="0" smtClean="0"/>
              <a:t>The </a:t>
            </a:r>
            <a:r>
              <a:rPr lang="en-US" dirty="0"/>
              <a:t>hair shaft in AA is poorly formed and breaks on reaching the </a:t>
            </a:r>
            <a:r>
              <a:rPr lang="en-US" dirty="0" smtClean="0"/>
              <a:t>surface. </a:t>
            </a:r>
          </a:p>
          <a:p>
            <a:r>
              <a:rPr lang="en-US" dirty="0"/>
              <a:t>S</a:t>
            </a:r>
            <a:r>
              <a:rPr lang="en-US" dirty="0" smtClean="0"/>
              <a:t>ome </a:t>
            </a:r>
            <a:r>
              <a:rPr lang="en-US" dirty="0"/>
              <a:t>patients complain of itching, tenderness, or a burning sensation before the patches appear.</a:t>
            </a:r>
          </a:p>
        </p:txBody>
      </p:sp>
    </p:spTree>
    <p:extLst>
      <p:ext uri="{BB962C8B-B14F-4D97-AF65-F5344CB8AC3E}">
        <p14:creationId xmlns:p14="http://schemas.microsoft.com/office/powerpoint/2010/main" val="1871921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600"/>
            <a:ext cx="8229600" cy="46038"/>
          </a:xfrm>
        </p:spPr>
        <p:txBody>
          <a:bodyPr>
            <a:normAutofit fontScale="90000"/>
          </a:bodyPr>
          <a:lstStyle/>
          <a:p>
            <a:endParaRPr lang="en-US" dirty="0"/>
          </a:p>
        </p:txBody>
      </p:sp>
      <p:sp>
        <p:nvSpPr>
          <p:cNvPr id="3" name="Content Placeholder 2"/>
          <p:cNvSpPr>
            <a:spLocks noGrp="1"/>
          </p:cNvSpPr>
          <p:nvPr>
            <p:ph idx="1"/>
          </p:nvPr>
        </p:nvSpPr>
        <p:spPr>
          <a:xfrm>
            <a:off x="228600" y="381000"/>
            <a:ext cx="8763000" cy="6477000"/>
          </a:xfrm>
        </p:spPr>
        <p:txBody>
          <a:bodyPr>
            <a:normAutofit fontScale="92500"/>
          </a:bodyPr>
          <a:lstStyle/>
          <a:p>
            <a:pPr marL="0" indent="0">
              <a:buNone/>
            </a:pPr>
            <a:r>
              <a:rPr lang="en-US" b="1" dirty="0" smtClean="0"/>
              <a:t>Types of Hair </a:t>
            </a:r>
          </a:p>
          <a:p>
            <a:r>
              <a:rPr lang="en-US" dirty="0" smtClean="0"/>
              <a:t>There are three types of hair. Thick, pigmented hairs are called terminal hairs. Terminal hairs on the top of the head and in the beard, axillary, and pubic areas are influenced by androgens. Androgens are important in regulating hair growth (at puberty).</a:t>
            </a:r>
          </a:p>
          <a:p>
            <a:r>
              <a:rPr lang="en-US" dirty="0" smtClean="0"/>
              <a:t>Lanugo hairs are the fine hairs found on the fetus; similar fine hairs (peach fuzz) found on the adult are called </a:t>
            </a:r>
            <a:r>
              <a:rPr lang="en-US" dirty="0" err="1" smtClean="0"/>
              <a:t>vellus</a:t>
            </a:r>
            <a:r>
              <a:rPr lang="en-US" dirty="0" smtClean="0"/>
              <a:t> hairs.</a:t>
            </a:r>
          </a:p>
          <a:p>
            <a:r>
              <a:rPr lang="en-US" dirty="0" err="1" smtClean="0"/>
              <a:t>Vellus</a:t>
            </a:r>
            <a:r>
              <a:rPr lang="en-US" dirty="0" smtClean="0"/>
              <a:t> hair is short, fine, and relatively </a:t>
            </a:r>
            <a:r>
              <a:rPr lang="en-US" dirty="0" err="1" smtClean="0"/>
              <a:t>nonpigmented</a:t>
            </a:r>
            <a:r>
              <a:rPr lang="en-US" dirty="0" smtClean="0"/>
              <a:t> and covers much of the body. Hair on the rest of the body is independent of androgens.</a:t>
            </a:r>
          </a:p>
        </p:txBody>
      </p:sp>
    </p:spTree>
    <p:extLst>
      <p:ext uri="{BB962C8B-B14F-4D97-AF65-F5344CB8AC3E}">
        <p14:creationId xmlns:p14="http://schemas.microsoft.com/office/powerpoint/2010/main" val="392360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028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95413"/>
            <a:ext cx="60960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431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528638"/>
            <a:ext cx="8705850" cy="580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412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90588"/>
            <a:ext cx="762000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692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28587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488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6927"/>
            <a:ext cx="680950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0310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47800"/>
            <a:ext cx="8229600" cy="5105400"/>
          </a:xfrm>
        </p:spPr>
        <p:txBody>
          <a:bodyPr>
            <a:normAutofit fontScale="92500" lnSpcReduction="10000"/>
          </a:bodyPr>
          <a:lstStyle/>
          <a:p>
            <a:r>
              <a:rPr lang="en-US" dirty="0" smtClean="0"/>
              <a:t>AA progresses </a:t>
            </a:r>
            <a:r>
              <a:rPr lang="en-US" dirty="0"/>
              <a:t>as a wave of follicles prematurely enters </a:t>
            </a:r>
            <a:r>
              <a:rPr lang="en-US" dirty="0" err="1" smtClean="0"/>
              <a:t>telogen</a:t>
            </a:r>
            <a:r>
              <a:rPr lang="en-US" dirty="0" smtClean="0"/>
              <a:t>.</a:t>
            </a:r>
          </a:p>
          <a:p>
            <a:r>
              <a:rPr lang="en-US" dirty="0" smtClean="0"/>
              <a:t>The </a:t>
            </a:r>
            <a:r>
              <a:rPr lang="en-US" dirty="0"/>
              <a:t>event weakens or narrows the hair shaft, which continues to grow before the </a:t>
            </a:r>
            <a:r>
              <a:rPr lang="en-US" dirty="0" err="1"/>
              <a:t>telogen</a:t>
            </a:r>
            <a:r>
              <a:rPr lang="en-US" dirty="0"/>
              <a:t> phase is </a:t>
            </a:r>
            <a:r>
              <a:rPr lang="en-US" dirty="0" smtClean="0"/>
              <a:t>complete.</a:t>
            </a:r>
          </a:p>
          <a:p>
            <a:r>
              <a:rPr lang="en-US" dirty="0" smtClean="0"/>
              <a:t>Most </a:t>
            </a:r>
            <a:r>
              <a:rPr lang="en-US" dirty="0"/>
              <a:t>weakened hairs fracture when they reach the </a:t>
            </a:r>
            <a:r>
              <a:rPr lang="en-US" dirty="0" smtClean="0"/>
              <a:t>surface.</a:t>
            </a:r>
          </a:p>
          <a:p>
            <a:r>
              <a:rPr lang="en-US" dirty="0" smtClean="0"/>
              <a:t>The </a:t>
            </a:r>
            <a:r>
              <a:rPr lang="en-US" dirty="0"/>
              <a:t>affected hairs that are often found retained at the periphery of a lesion have a normal upper shaft and a narrowed base—”exclamation point” hair</a:t>
            </a:r>
            <a:r>
              <a:rPr lang="en-US" dirty="0" smtClean="0"/>
              <a:t>.</a:t>
            </a:r>
            <a:endParaRPr lang="en-US" dirty="0"/>
          </a:p>
        </p:txBody>
      </p:sp>
    </p:spTree>
    <p:extLst>
      <p:ext uri="{BB962C8B-B14F-4D97-AF65-F5344CB8AC3E}">
        <p14:creationId xmlns:p14="http://schemas.microsoft.com/office/powerpoint/2010/main" val="4146800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Regrowth begins in 1 to 3 months and may be followed by loss in the same or other </a:t>
            </a:r>
            <a:r>
              <a:rPr lang="en-US" dirty="0" smtClean="0"/>
              <a:t>areas.</a:t>
            </a:r>
          </a:p>
          <a:p>
            <a:r>
              <a:rPr lang="en-US" dirty="0" smtClean="0"/>
              <a:t>The </a:t>
            </a:r>
            <a:r>
              <a:rPr lang="en-US" dirty="0"/>
              <a:t>new hair is usually of the same color and texture, but it may be fine and white. Occasionally the white color </a:t>
            </a:r>
            <a:r>
              <a:rPr lang="en-US" dirty="0" smtClean="0"/>
              <a:t>remains.</a:t>
            </a:r>
          </a:p>
          <a:p>
            <a:r>
              <a:rPr lang="en-US" dirty="0" smtClean="0"/>
              <a:t>The </a:t>
            </a:r>
            <a:r>
              <a:rPr lang="en-US" dirty="0"/>
              <a:t>eyelashes, </a:t>
            </a:r>
            <a:r>
              <a:rPr lang="en-US" dirty="0" smtClean="0"/>
              <a:t>beard, </a:t>
            </a:r>
            <a:r>
              <a:rPr lang="en-US" dirty="0"/>
              <a:t>and, rarely, other parts of the body may be </a:t>
            </a:r>
            <a:r>
              <a:rPr lang="en-US" dirty="0" smtClean="0"/>
              <a:t>involved.</a:t>
            </a:r>
          </a:p>
          <a:p>
            <a:r>
              <a:rPr lang="en-US" dirty="0" smtClean="0"/>
              <a:t>Total </a:t>
            </a:r>
            <a:r>
              <a:rPr lang="en-US" dirty="0"/>
              <a:t>hair loss of the scalp (alopecia </a:t>
            </a:r>
            <a:r>
              <a:rPr lang="en-US" dirty="0" err="1"/>
              <a:t>totalis</a:t>
            </a:r>
            <a:r>
              <a:rPr lang="en-US" dirty="0"/>
              <a:t>), seen most frequently in young people, may be accompanied by cycles of growth and loss, but the prognosis for long-term regrowth is </a:t>
            </a:r>
            <a:r>
              <a:rPr lang="en-US" dirty="0" smtClean="0"/>
              <a:t>poor.</a:t>
            </a:r>
          </a:p>
          <a:p>
            <a:r>
              <a:rPr lang="en-US" dirty="0" smtClean="0"/>
              <a:t>Total </a:t>
            </a:r>
            <a:r>
              <a:rPr lang="en-US" dirty="0"/>
              <a:t>body hair loss (alopecia </a:t>
            </a:r>
            <a:r>
              <a:rPr lang="en-US" dirty="0" err="1"/>
              <a:t>universalis</a:t>
            </a:r>
            <a:r>
              <a:rPr lang="en-US" dirty="0"/>
              <a:t>) is very rare.</a:t>
            </a:r>
          </a:p>
          <a:p>
            <a:endParaRPr lang="en-US" dirty="0"/>
          </a:p>
        </p:txBody>
      </p:sp>
    </p:spTree>
    <p:extLst>
      <p:ext uri="{BB962C8B-B14F-4D97-AF65-F5344CB8AC3E}">
        <p14:creationId xmlns:p14="http://schemas.microsoft.com/office/powerpoint/2010/main" val="3472261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Nail </a:t>
            </a:r>
            <a:r>
              <a:rPr lang="en-US" dirty="0"/>
              <a:t>Changes. </a:t>
            </a:r>
          </a:p>
          <a:p>
            <a:r>
              <a:rPr lang="en-US" dirty="0"/>
              <a:t>Nail dystrophy may be associated with AA. The incidence is 10% to 66</a:t>
            </a:r>
            <a:r>
              <a:rPr lang="en-US" dirty="0" smtClean="0"/>
              <a:t>%.</a:t>
            </a:r>
          </a:p>
          <a:p>
            <a:r>
              <a:rPr lang="en-US" dirty="0" smtClean="0"/>
              <a:t>Pitting </a:t>
            </a:r>
            <a:r>
              <a:rPr lang="en-US" dirty="0"/>
              <a:t>with an irregular pattern, or in organized transverse or longitudinal rows and longitudinal striations, may result in a sandpaper appearance seen in one or all of the nails of some patients with </a:t>
            </a:r>
            <a:r>
              <a:rPr lang="en-US" dirty="0" smtClean="0"/>
              <a:t>AA.</a:t>
            </a:r>
          </a:p>
          <a:p>
            <a:r>
              <a:rPr lang="en-US" dirty="0" smtClean="0"/>
              <a:t>Dystrophy </a:t>
            </a:r>
            <a:r>
              <a:rPr lang="en-US" dirty="0"/>
              <a:t>precedes, coincides with, or occurs after resolution of AA.</a:t>
            </a:r>
          </a:p>
        </p:txBody>
      </p:sp>
    </p:spTree>
    <p:extLst>
      <p:ext uri="{BB962C8B-B14F-4D97-AF65-F5344CB8AC3E}">
        <p14:creationId xmlns:p14="http://schemas.microsoft.com/office/powerpoint/2010/main" val="2402604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088" y="1833563"/>
            <a:ext cx="469582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41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p:cNvSpPr>
            <a:spLocks noGrp="1"/>
          </p:cNvSpPr>
          <p:nvPr>
            <p:ph idx="1"/>
          </p:nvPr>
        </p:nvSpPr>
        <p:spPr>
          <a:xfrm>
            <a:off x="457200" y="381000"/>
            <a:ext cx="8229600" cy="6324600"/>
          </a:xfrm>
        </p:spPr>
        <p:txBody>
          <a:bodyPr>
            <a:normAutofit fontScale="77500" lnSpcReduction="20000"/>
          </a:bodyPr>
          <a:lstStyle/>
          <a:p>
            <a:pPr marL="0" indent="0">
              <a:buNone/>
            </a:pPr>
            <a:r>
              <a:rPr lang="en-US" sz="4000" b="1" dirty="0" smtClean="0"/>
              <a:t>Hair growth cycle</a:t>
            </a:r>
            <a:endParaRPr lang="en-US" b="1" dirty="0" smtClean="0"/>
          </a:p>
          <a:p>
            <a:r>
              <a:rPr lang="en-US" sz="3400" dirty="0" smtClean="0"/>
              <a:t>The average scalp has more than 100,000 hairs.</a:t>
            </a:r>
          </a:p>
          <a:p>
            <a:r>
              <a:rPr lang="en-US" sz="3400" dirty="0" smtClean="0"/>
              <a:t>The </a:t>
            </a:r>
            <a:r>
              <a:rPr lang="en-US" sz="3400" b="1" dirty="0" err="1" smtClean="0"/>
              <a:t>anagen</a:t>
            </a:r>
            <a:r>
              <a:rPr lang="en-US" sz="3400" dirty="0" smtClean="0"/>
              <a:t> (growth) phase of scalp hair is approximately 1000 days (range, 2 to 6 years).</a:t>
            </a:r>
          </a:p>
          <a:p>
            <a:r>
              <a:rPr lang="en-US" sz="3400" dirty="0" smtClean="0"/>
              <a:t>Hair in other area has a shorter growth phase.</a:t>
            </a:r>
          </a:p>
          <a:p>
            <a:r>
              <a:rPr lang="en-US" sz="3400" dirty="0" smtClean="0"/>
              <a:t>Scalp hair grows 0.3 to 0.4 mm/day, or approximately 6 inches a year.</a:t>
            </a:r>
          </a:p>
          <a:p>
            <a:r>
              <a:rPr lang="en-US" sz="3400" dirty="0" smtClean="0"/>
              <a:t>Approximately 90% to 95% of hairs are in the </a:t>
            </a:r>
            <a:r>
              <a:rPr lang="en-US" sz="3400" dirty="0" err="1" smtClean="0"/>
              <a:t>anagen</a:t>
            </a:r>
            <a:r>
              <a:rPr lang="en-US" sz="3400" dirty="0" smtClean="0"/>
              <a:t> phase.</a:t>
            </a:r>
          </a:p>
          <a:p>
            <a:r>
              <a:rPr lang="en-US" sz="3400" dirty="0" smtClean="0"/>
              <a:t>The duration of </a:t>
            </a:r>
            <a:r>
              <a:rPr lang="en-US" sz="3400" dirty="0" err="1" smtClean="0"/>
              <a:t>anagen</a:t>
            </a:r>
            <a:r>
              <a:rPr lang="en-US" sz="3400" dirty="0" smtClean="0"/>
              <a:t> determines the length of hair.</a:t>
            </a:r>
          </a:p>
          <a:p>
            <a:r>
              <a:rPr lang="en-US" sz="3400" dirty="0" smtClean="0"/>
              <a:t>Less than 1% of scalp hairs are in the </a:t>
            </a:r>
            <a:r>
              <a:rPr lang="en-US" sz="3400" b="1" dirty="0" err="1" smtClean="0"/>
              <a:t>catagen</a:t>
            </a:r>
            <a:r>
              <a:rPr lang="en-US" sz="3400" dirty="0" smtClean="0"/>
              <a:t> (involution or death) phase in which the follicular keratinocytes die.</a:t>
            </a:r>
          </a:p>
          <a:p>
            <a:r>
              <a:rPr lang="en-US" sz="3400" dirty="0" smtClean="0"/>
              <a:t>About 5% to 10% are in the </a:t>
            </a:r>
            <a:r>
              <a:rPr lang="en-US" sz="3400" b="1" dirty="0" err="1" smtClean="0"/>
              <a:t>telogen</a:t>
            </a:r>
            <a:r>
              <a:rPr lang="en-US" sz="3400" dirty="0" smtClean="0"/>
              <a:t> (resting) phase which lasts 2-3 months before the scalp follicles renter the </a:t>
            </a:r>
            <a:r>
              <a:rPr lang="en-US" sz="3400" dirty="0" err="1" smtClean="0"/>
              <a:t>anagen</a:t>
            </a:r>
            <a:r>
              <a:rPr lang="en-US" sz="3400" dirty="0" smtClean="0"/>
              <a:t> and the cycle is repeated.</a:t>
            </a:r>
          </a:p>
          <a:p>
            <a:r>
              <a:rPr lang="en-US" sz="3400" dirty="0" smtClean="0"/>
              <a:t>Up to 100 </a:t>
            </a:r>
            <a:r>
              <a:rPr lang="en-US" sz="3400" dirty="0" err="1" smtClean="0"/>
              <a:t>telogen</a:t>
            </a:r>
            <a:r>
              <a:rPr lang="en-US" sz="3400" dirty="0" smtClean="0"/>
              <a:t> hairs are lost each day from the head, and about the same number of follicles enter </a:t>
            </a:r>
            <a:r>
              <a:rPr lang="en-US" sz="3400" dirty="0" err="1" smtClean="0"/>
              <a:t>anagen</a:t>
            </a:r>
            <a:r>
              <a:rPr lang="en-US" sz="3400" dirty="0" smtClean="0"/>
              <a:t>.</a:t>
            </a:r>
          </a:p>
        </p:txBody>
      </p:sp>
    </p:spTree>
    <p:extLst>
      <p:ext uri="{BB962C8B-B14F-4D97-AF65-F5344CB8AC3E}">
        <p14:creationId xmlns:p14="http://schemas.microsoft.com/office/powerpoint/2010/main" val="465985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Prognosis</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course is unpredictable; recovery may be complete or </a:t>
            </a:r>
            <a:r>
              <a:rPr lang="en-US" dirty="0" smtClean="0"/>
              <a:t>partial.</a:t>
            </a:r>
          </a:p>
          <a:p>
            <a:r>
              <a:rPr lang="en-US" dirty="0" smtClean="0"/>
              <a:t>Several </a:t>
            </a:r>
            <a:r>
              <a:rPr lang="en-US" dirty="0"/>
              <a:t>episodes of loss and regrowth are typical. The prognosis for total permanent regrowth in cases with limited involvement is </a:t>
            </a:r>
            <a:r>
              <a:rPr lang="en-US" dirty="0" smtClean="0"/>
              <a:t>excellent.</a:t>
            </a:r>
          </a:p>
          <a:p>
            <a:r>
              <a:rPr lang="en-US" dirty="0" smtClean="0"/>
              <a:t>Most </a:t>
            </a:r>
            <a:r>
              <a:rPr lang="en-US" dirty="0"/>
              <a:t>patients entirely regrow hair within 1 year without treatment; 10% develop chronic disease and may never regrow </a:t>
            </a:r>
            <a:r>
              <a:rPr lang="en-US" dirty="0" smtClean="0"/>
              <a:t>hair.</a:t>
            </a:r>
          </a:p>
          <a:p>
            <a:r>
              <a:rPr lang="en-US" dirty="0" smtClean="0"/>
              <a:t>Patients </a:t>
            </a:r>
            <a:r>
              <a:rPr lang="en-US" dirty="0"/>
              <a:t>with a family history of AA, young age at onset, immune diseases, nail dystrophy, </a:t>
            </a:r>
            <a:r>
              <a:rPr lang="en-US" dirty="0" err="1"/>
              <a:t>atopy</a:t>
            </a:r>
            <a:r>
              <a:rPr lang="en-US" dirty="0"/>
              <a:t>, and extensive hair loss have a poor prognosis.</a:t>
            </a:r>
          </a:p>
        </p:txBody>
      </p:sp>
    </p:spTree>
    <p:extLst>
      <p:ext uri="{BB962C8B-B14F-4D97-AF65-F5344CB8AC3E}">
        <p14:creationId xmlns:p14="http://schemas.microsoft.com/office/powerpoint/2010/main" val="3471202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reatment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Intralesional</a:t>
            </a:r>
            <a:r>
              <a:rPr lang="en-US" dirty="0" smtClean="0"/>
              <a:t> steroids</a:t>
            </a:r>
          </a:p>
          <a:p>
            <a:r>
              <a:rPr lang="en-US" dirty="0" smtClean="0"/>
              <a:t>Topical steroids</a:t>
            </a:r>
          </a:p>
          <a:p>
            <a:r>
              <a:rPr lang="en-US" dirty="0" smtClean="0"/>
              <a:t>Systemic </a:t>
            </a:r>
            <a:r>
              <a:rPr lang="en-US" dirty="0" err="1" smtClean="0"/>
              <a:t>setroids</a:t>
            </a:r>
            <a:endParaRPr lang="en-US" dirty="0" smtClean="0"/>
          </a:p>
          <a:p>
            <a:r>
              <a:rPr lang="en-US" dirty="0" err="1" smtClean="0"/>
              <a:t>Minoidil</a:t>
            </a:r>
            <a:endParaRPr lang="en-US" dirty="0" smtClean="0"/>
          </a:p>
          <a:p>
            <a:r>
              <a:rPr lang="en-US" dirty="0" err="1" smtClean="0"/>
              <a:t>Minoxidil</a:t>
            </a:r>
            <a:r>
              <a:rPr lang="en-US" dirty="0" smtClean="0"/>
              <a:t> plus topical </a:t>
            </a:r>
            <a:r>
              <a:rPr lang="en-US" dirty="0" err="1" smtClean="0"/>
              <a:t>stroid</a:t>
            </a:r>
            <a:endParaRPr lang="en-US" dirty="0" smtClean="0"/>
          </a:p>
          <a:p>
            <a:r>
              <a:rPr lang="en-US" dirty="0" err="1" smtClean="0"/>
              <a:t>Anthralin</a:t>
            </a:r>
            <a:endParaRPr lang="en-US" dirty="0" smtClean="0"/>
          </a:p>
          <a:p>
            <a:r>
              <a:rPr lang="en-US" dirty="0" smtClean="0"/>
              <a:t>Topical immunotherapy</a:t>
            </a:r>
          </a:p>
          <a:p>
            <a:r>
              <a:rPr lang="en-US" dirty="0" err="1" smtClean="0"/>
              <a:t>Cyclosporin</a:t>
            </a:r>
            <a:endParaRPr lang="en-US" dirty="0" smtClean="0"/>
          </a:p>
          <a:p>
            <a:r>
              <a:rPr lang="en-US" dirty="0" smtClean="0"/>
              <a:t>Wigs</a:t>
            </a:r>
          </a:p>
          <a:p>
            <a:endParaRPr lang="en-US" dirty="0"/>
          </a:p>
        </p:txBody>
      </p:sp>
    </p:spTree>
    <p:extLst>
      <p:ext uri="{BB962C8B-B14F-4D97-AF65-F5344CB8AC3E}">
        <p14:creationId xmlns:p14="http://schemas.microsoft.com/office/powerpoint/2010/main" val="1516325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endParaRPr lang="en-US" dirty="0"/>
          </a:p>
        </p:txBody>
      </p:sp>
      <p:sp>
        <p:nvSpPr>
          <p:cNvPr id="3" name="Content Placeholder 2"/>
          <p:cNvSpPr>
            <a:spLocks noGrp="1"/>
          </p:cNvSpPr>
          <p:nvPr>
            <p:ph idx="1"/>
          </p:nvPr>
        </p:nvSpPr>
        <p:spPr>
          <a:xfrm>
            <a:off x="457200" y="381000"/>
            <a:ext cx="8229600" cy="6324600"/>
          </a:xfrm>
        </p:spPr>
        <p:txBody>
          <a:bodyPr>
            <a:normAutofit fontScale="62500" lnSpcReduction="20000"/>
          </a:bodyPr>
          <a:lstStyle/>
          <a:p>
            <a:endParaRPr lang="en-US" dirty="0"/>
          </a:p>
          <a:p>
            <a:pPr marL="0" indent="0">
              <a:buNone/>
            </a:pPr>
            <a:r>
              <a:rPr lang="en-US" b="1" dirty="0" smtClean="0"/>
              <a:t>Primary </a:t>
            </a:r>
            <a:r>
              <a:rPr lang="en-US" b="1" dirty="0"/>
              <a:t>Scarring Alopecia (Classification based on Clinical Presentation and Histology)</a:t>
            </a:r>
          </a:p>
          <a:p>
            <a:endParaRPr lang="en-US" dirty="0"/>
          </a:p>
          <a:p>
            <a:pPr marL="0" indent="0">
              <a:buNone/>
            </a:pPr>
            <a:r>
              <a:rPr lang="en-US" dirty="0"/>
              <a:t>Initially lymphocytic</a:t>
            </a:r>
          </a:p>
          <a:p>
            <a:r>
              <a:rPr lang="en-US" dirty="0"/>
              <a:t>Chronic cutaneous lupus </a:t>
            </a:r>
            <a:r>
              <a:rPr lang="en-US" dirty="0" err="1"/>
              <a:t>erythematosus</a:t>
            </a:r>
            <a:endParaRPr lang="en-US" dirty="0"/>
          </a:p>
          <a:p>
            <a:r>
              <a:rPr lang="en-US" dirty="0"/>
              <a:t>Lichen </a:t>
            </a:r>
            <a:r>
              <a:rPr lang="en-US" dirty="0" err="1"/>
              <a:t>planopilaris</a:t>
            </a:r>
            <a:endParaRPr lang="en-US" dirty="0"/>
          </a:p>
          <a:p>
            <a:r>
              <a:rPr lang="en-US" dirty="0"/>
              <a:t>Classic lichen </a:t>
            </a:r>
            <a:r>
              <a:rPr lang="en-US" dirty="0" err="1"/>
              <a:t>planopilaris</a:t>
            </a:r>
            <a:endParaRPr lang="en-US" dirty="0"/>
          </a:p>
          <a:p>
            <a:r>
              <a:rPr lang="en-US" dirty="0"/>
              <a:t>Frontal </a:t>
            </a:r>
            <a:r>
              <a:rPr lang="en-US" dirty="0" err="1"/>
              <a:t>fibrosing</a:t>
            </a:r>
            <a:r>
              <a:rPr lang="en-US" dirty="0"/>
              <a:t> alopecia</a:t>
            </a:r>
          </a:p>
          <a:p>
            <a:r>
              <a:rPr lang="en-US" dirty="0" err="1"/>
              <a:t>Lassueur</a:t>
            </a:r>
            <a:r>
              <a:rPr lang="en-US" dirty="0"/>
              <a:t>-Graham-Little syndrome (LPP and LP and </a:t>
            </a:r>
            <a:r>
              <a:rPr lang="en-US" dirty="0" err="1"/>
              <a:t>spinous</a:t>
            </a:r>
            <a:r>
              <a:rPr lang="en-US" dirty="0"/>
              <a:t> lesions)</a:t>
            </a:r>
          </a:p>
          <a:p>
            <a:r>
              <a:rPr lang="en-US" dirty="0" err="1"/>
              <a:t>Pseudopelade</a:t>
            </a:r>
            <a:r>
              <a:rPr lang="en-US" dirty="0"/>
              <a:t> (</a:t>
            </a:r>
            <a:r>
              <a:rPr lang="en-US" dirty="0" err="1"/>
              <a:t>Brocq</a:t>
            </a:r>
            <a:r>
              <a:rPr lang="en-US" dirty="0"/>
              <a:t>)</a:t>
            </a:r>
          </a:p>
          <a:p>
            <a:r>
              <a:rPr lang="en-US" dirty="0"/>
              <a:t>Central centrifugal </a:t>
            </a:r>
            <a:r>
              <a:rPr lang="en-US" dirty="0" err="1"/>
              <a:t>cicatricial</a:t>
            </a:r>
            <a:r>
              <a:rPr lang="en-US" dirty="0"/>
              <a:t> alopecia (follicular degeneration syndrome, </a:t>
            </a:r>
            <a:r>
              <a:rPr lang="en-US" dirty="0" err="1"/>
              <a:t>hotcomb</a:t>
            </a:r>
            <a:r>
              <a:rPr lang="en-US" dirty="0"/>
              <a:t> alopecia)</a:t>
            </a:r>
          </a:p>
          <a:p>
            <a:pPr marL="0" indent="0">
              <a:buNone/>
            </a:pPr>
            <a:r>
              <a:rPr lang="en-US" dirty="0" err="1"/>
              <a:t>Neutrophilic</a:t>
            </a:r>
            <a:endParaRPr lang="en-US" dirty="0"/>
          </a:p>
          <a:p>
            <a:r>
              <a:rPr lang="en-US" dirty="0"/>
              <a:t>Folliculitis </a:t>
            </a:r>
            <a:r>
              <a:rPr lang="en-US" dirty="0" err="1"/>
              <a:t>decalvans</a:t>
            </a:r>
            <a:endParaRPr lang="en-US" dirty="0"/>
          </a:p>
          <a:p>
            <a:r>
              <a:rPr lang="en-US" dirty="0"/>
              <a:t>Dissecting cellulitis/folliculitis</a:t>
            </a:r>
          </a:p>
          <a:p>
            <a:pPr marL="0" indent="0">
              <a:buNone/>
            </a:pPr>
            <a:r>
              <a:rPr lang="en-US" dirty="0"/>
              <a:t>Mixed</a:t>
            </a:r>
          </a:p>
          <a:p>
            <a:r>
              <a:rPr lang="en-US" dirty="0"/>
              <a:t>Acne keloid</a:t>
            </a:r>
          </a:p>
          <a:p>
            <a:r>
              <a:rPr lang="en-US" dirty="0"/>
              <a:t>Tufted folliculitis</a:t>
            </a:r>
          </a:p>
          <a:p>
            <a:r>
              <a:rPr lang="en-US" dirty="0"/>
              <a:t>Acne </a:t>
            </a:r>
            <a:r>
              <a:rPr lang="en-US" dirty="0" err="1"/>
              <a:t>necrotica</a:t>
            </a:r>
            <a:endParaRPr lang="en-US" dirty="0"/>
          </a:p>
          <a:p>
            <a:r>
              <a:rPr lang="en-US" dirty="0"/>
              <a:t>Erosive </a:t>
            </a:r>
            <a:r>
              <a:rPr lang="en-US" dirty="0" err="1"/>
              <a:t>pustular</a:t>
            </a:r>
            <a:r>
              <a:rPr lang="en-US" dirty="0"/>
              <a:t> </a:t>
            </a:r>
            <a:r>
              <a:rPr lang="en-US" dirty="0" err="1"/>
              <a:t>dermatosis</a:t>
            </a:r>
            <a:endParaRPr lang="en-US" dirty="0"/>
          </a:p>
        </p:txBody>
      </p:sp>
    </p:spTree>
    <p:extLst>
      <p:ext uri="{BB962C8B-B14F-4D97-AF65-F5344CB8AC3E}">
        <p14:creationId xmlns:p14="http://schemas.microsoft.com/office/powerpoint/2010/main" val="2092986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DL Alopecia</a:t>
            </a:r>
            <a:endParaRPr lang="en-US" dirty="0"/>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95438"/>
            <a:ext cx="6048375" cy="434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258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Acne </a:t>
            </a:r>
            <a:r>
              <a:rPr lang="en-US" dirty="0" err="1" smtClean="0"/>
              <a:t>keloidalis</a:t>
            </a:r>
            <a:r>
              <a:rPr lang="en-US" dirty="0" smtClean="0"/>
              <a:t> </a:t>
            </a:r>
            <a:r>
              <a:rPr lang="en-US" dirty="0" err="1" smtClean="0"/>
              <a:t>nuchae</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229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97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Scalp</a:t>
            </a:r>
            <a:endParaRPr lang="en-US" dirty="0"/>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400799" cy="487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8591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1219200"/>
            <a:ext cx="71532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964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884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9600" b="1" dirty="0" smtClean="0">
                <a:latin typeface="Edwardian Script ITC" pitchFamily="66" charset="0"/>
              </a:rPr>
              <a:t>Hair Loss</a:t>
            </a:r>
            <a:endParaRPr lang="en-US" sz="9600" b="1" dirty="0">
              <a:latin typeface="Edwardian Script ITC" pitchFamily="66" charset="0"/>
            </a:endParaRPr>
          </a:p>
        </p:txBody>
      </p:sp>
    </p:spTree>
    <p:extLst>
      <p:ext uri="{BB962C8B-B14F-4D97-AF65-F5344CB8AC3E}">
        <p14:creationId xmlns:p14="http://schemas.microsoft.com/office/powerpoint/2010/main" val="3528373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p:cNvSpPr>
            <a:spLocks noGrp="1"/>
          </p:cNvSpPr>
          <p:nvPr>
            <p:ph idx="1"/>
          </p:nvPr>
        </p:nvSpPr>
        <p:spPr>
          <a:xfrm>
            <a:off x="76200" y="152400"/>
            <a:ext cx="8991600" cy="6553200"/>
          </a:xfrm>
        </p:spPr>
        <p:txBody>
          <a:bodyPr>
            <a:normAutofit fontScale="62500" lnSpcReduction="20000"/>
          </a:bodyPr>
          <a:lstStyle/>
          <a:p>
            <a:pPr marL="0" indent="0" algn="ctr">
              <a:buNone/>
            </a:pPr>
            <a:endParaRPr lang="en-US" dirty="0" smtClean="0"/>
          </a:p>
          <a:p>
            <a:pPr marL="0" indent="0" algn="ctr">
              <a:buNone/>
            </a:pPr>
            <a:r>
              <a:rPr lang="en-US" sz="7000" dirty="0" err="1" smtClean="0"/>
              <a:t>Telogen</a:t>
            </a:r>
            <a:r>
              <a:rPr lang="en-US" sz="7000" dirty="0" smtClean="0"/>
              <a:t> effluvium</a:t>
            </a:r>
          </a:p>
          <a:p>
            <a:endParaRPr lang="en-US" dirty="0" smtClean="0"/>
          </a:p>
          <a:p>
            <a:r>
              <a:rPr lang="en-US" dirty="0" smtClean="0"/>
              <a:t>GENERALIZED</a:t>
            </a:r>
          </a:p>
          <a:p>
            <a:r>
              <a:rPr lang="en-US" dirty="0" smtClean="0"/>
              <a:t>TELOGEN EFFLUVIUM</a:t>
            </a:r>
          </a:p>
          <a:p>
            <a:r>
              <a:rPr lang="en-US" dirty="0" smtClean="0"/>
              <a:t>Acute blood loss</a:t>
            </a:r>
          </a:p>
          <a:p>
            <a:r>
              <a:rPr lang="en-US" dirty="0" smtClean="0"/>
              <a:t>Childbirth</a:t>
            </a:r>
          </a:p>
          <a:p>
            <a:r>
              <a:rPr lang="en-US" dirty="0" smtClean="0"/>
              <a:t>Crash diets (inadequate protein)</a:t>
            </a:r>
          </a:p>
          <a:p>
            <a:r>
              <a:rPr lang="en-US" dirty="0" smtClean="0"/>
              <a:t>Drugs</a:t>
            </a:r>
          </a:p>
          <a:p>
            <a:r>
              <a:rPr lang="en-US" dirty="0" err="1" smtClean="0"/>
              <a:t>Coumarin</a:t>
            </a:r>
            <a:endParaRPr lang="en-US" dirty="0" smtClean="0"/>
          </a:p>
          <a:p>
            <a:r>
              <a:rPr lang="en-US" dirty="0" smtClean="0"/>
              <a:t>Heparin</a:t>
            </a:r>
          </a:p>
          <a:p>
            <a:r>
              <a:rPr lang="en-US" dirty="0" smtClean="0"/>
              <a:t>Propranolol</a:t>
            </a:r>
          </a:p>
          <a:p>
            <a:r>
              <a:rPr lang="en-US" dirty="0" smtClean="0"/>
              <a:t>Vitamin A</a:t>
            </a:r>
          </a:p>
          <a:p>
            <a:r>
              <a:rPr lang="en-US" dirty="0" smtClean="0"/>
              <a:t>High fever</a:t>
            </a:r>
          </a:p>
          <a:p>
            <a:r>
              <a:rPr lang="en-US" dirty="0" smtClean="0"/>
              <a:t>Hypothyroidism and hyperthyroidisms</a:t>
            </a:r>
          </a:p>
          <a:p>
            <a:r>
              <a:rPr lang="en-US" dirty="0" smtClean="0"/>
              <a:t>Physical stress (e.g., surgery)</a:t>
            </a:r>
          </a:p>
          <a:p>
            <a:r>
              <a:rPr lang="en-US" dirty="0" smtClean="0"/>
              <a:t>Physiologic (e.g., neonate)</a:t>
            </a:r>
          </a:p>
          <a:p>
            <a:r>
              <a:rPr lang="en-US" dirty="0" err="1" smtClean="0"/>
              <a:t>Psychologic</a:t>
            </a:r>
            <a:r>
              <a:rPr lang="en-US" dirty="0" smtClean="0"/>
              <a:t> stress</a:t>
            </a:r>
          </a:p>
          <a:p>
            <a:r>
              <a:rPr lang="en-US" dirty="0" smtClean="0"/>
              <a:t>Severe illness (e.g., systemic lupus </a:t>
            </a:r>
            <a:r>
              <a:rPr lang="en-US" dirty="0" err="1" smtClean="0"/>
              <a:t>erythematosis</a:t>
            </a:r>
            <a:r>
              <a:rPr lang="en-US" dirty="0" smtClean="0"/>
              <a:t>)</a:t>
            </a:r>
          </a:p>
          <a:p>
            <a:pPr marL="0" indent="0">
              <a:buNone/>
            </a:pPr>
            <a:endParaRPr lang="en-US" dirty="0"/>
          </a:p>
        </p:txBody>
      </p:sp>
    </p:spTree>
    <p:extLst>
      <p:ext uri="{BB962C8B-B14F-4D97-AF65-F5344CB8AC3E}">
        <p14:creationId xmlns:p14="http://schemas.microsoft.com/office/powerpoint/2010/main" val="2166098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normAutofit fontScale="90000"/>
          </a:bodyPr>
          <a:lstStyle/>
          <a:p>
            <a:endParaRPr lang="en-US" dirty="0"/>
          </a:p>
        </p:txBody>
      </p:sp>
      <p:sp>
        <p:nvSpPr>
          <p:cNvPr id="3" name="Content Placeholder 2"/>
          <p:cNvSpPr>
            <a:spLocks noGrp="1"/>
          </p:cNvSpPr>
          <p:nvPr>
            <p:ph idx="1"/>
          </p:nvPr>
        </p:nvSpPr>
        <p:spPr>
          <a:xfrm>
            <a:off x="228600" y="228600"/>
            <a:ext cx="8686800" cy="6400800"/>
          </a:xfrm>
        </p:spPr>
        <p:txBody>
          <a:bodyPr>
            <a:normAutofit fontScale="85000" lnSpcReduction="20000"/>
          </a:bodyPr>
          <a:lstStyle/>
          <a:p>
            <a:pPr marL="0" indent="0">
              <a:buNone/>
            </a:pPr>
            <a:endParaRPr lang="en-US" dirty="0" smtClean="0"/>
          </a:p>
          <a:p>
            <a:r>
              <a:rPr lang="en-US" dirty="0" smtClean="0"/>
              <a:t>A number of events have been documented that prematurely terminate </a:t>
            </a:r>
            <a:r>
              <a:rPr lang="en-US" dirty="0" err="1" smtClean="0"/>
              <a:t>anagen</a:t>
            </a:r>
            <a:r>
              <a:rPr lang="en-US" dirty="0" smtClean="0"/>
              <a:t> and cause an abnormally high number of normal hairs to enter the resting, or </a:t>
            </a:r>
            <a:r>
              <a:rPr lang="en-US" dirty="0" err="1" smtClean="0"/>
              <a:t>telogen</a:t>
            </a:r>
            <a:r>
              <a:rPr lang="en-US" dirty="0" smtClean="0"/>
              <a:t>, phase.</a:t>
            </a:r>
          </a:p>
          <a:p>
            <a:r>
              <a:rPr lang="en-US" dirty="0" smtClean="0"/>
              <a:t> The follicle is not diseased but has had its biologic clock reset and undergoes a normal </a:t>
            </a:r>
            <a:r>
              <a:rPr lang="en-US" dirty="0" err="1" smtClean="0"/>
              <a:t>involutional</a:t>
            </a:r>
            <a:r>
              <a:rPr lang="en-US" dirty="0" smtClean="0"/>
              <a:t> process.</a:t>
            </a:r>
          </a:p>
          <a:p>
            <a:r>
              <a:rPr lang="en-US" dirty="0" smtClean="0"/>
              <a:t>Usually no more than 50% of the patient’s hair is affected.</a:t>
            </a:r>
          </a:p>
          <a:p>
            <a:r>
              <a:rPr lang="en-US" dirty="0" smtClean="0"/>
              <a:t>Scarring and inflammation are absent.</a:t>
            </a:r>
          </a:p>
          <a:p>
            <a:r>
              <a:rPr lang="en-US" dirty="0" smtClean="0"/>
              <a:t>Resting hairs on the scalp are retained for approximately 100 days before they are lost; therefore </a:t>
            </a:r>
            <a:r>
              <a:rPr lang="en-US" dirty="0" err="1" smtClean="0"/>
              <a:t>telogen</a:t>
            </a:r>
            <a:r>
              <a:rPr lang="en-US" dirty="0" smtClean="0"/>
              <a:t> hair loss should occur approximately 3 months after the event that terminated normal hair growth.</a:t>
            </a:r>
          </a:p>
          <a:p>
            <a:r>
              <a:rPr lang="en-US" dirty="0"/>
              <a:t>S</a:t>
            </a:r>
            <a:r>
              <a:rPr lang="en-US" dirty="0" smtClean="0"/>
              <a:t>udden diffuse loss of club hairs 2 to 3 months later.</a:t>
            </a:r>
          </a:p>
          <a:p>
            <a:r>
              <a:rPr lang="en-US" dirty="0" smtClean="0"/>
              <a:t>Hair loss begins abruptly and lasts for approximately 4 weeks (full recovery can be </a:t>
            </a:r>
            <a:r>
              <a:rPr lang="en-US" dirty="0" smtClean="0"/>
              <a:t>expected</a:t>
            </a:r>
            <a:r>
              <a:rPr lang="ar-SA" dirty="0" smtClean="0"/>
              <a:t> </a:t>
            </a:r>
            <a:r>
              <a:rPr lang="en-US" dirty="0" smtClean="0"/>
              <a:t>without treatment).</a:t>
            </a:r>
            <a:endParaRPr lang="en-US" dirty="0" smtClean="0"/>
          </a:p>
        </p:txBody>
      </p:sp>
    </p:spTree>
    <p:extLst>
      <p:ext uri="{BB962C8B-B14F-4D97-AF65-F5344CB8AC3E}">
        <p14:creationId xmlns:p14="http://schemas.microsoft.com/office/powerpoint/2010/main" val="3074570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2004</TotalTime>
  <Words>1088</Words>
  <Application>Microsoft Office PowerPoint</Application>
  <PresentationFormat>On-screen Show (4:3)</PresentationFormat>
  <Paragraphs>132</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Hair Disorders</vt:lpstr>
      <vt:lpstr>PowerPoint Presentation</vt:lpstr>
      <vt:lpstr>PowerPoint Presentation</vt:lpstr>
      <vt:lpstr>Scalp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Pthophysiology</vt:lpstr>
      <vt:lpstr>PowerPoint Presentation</vt:lpstr>
      <vt:lpstr>Treatment</vt:lpstr>
      <vt:lpstr>Alopecia Areata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Prognosis</vt:lpstr>
      <vt:lpstr>Treatment</vt:lpstr>
      <vt:lpstr>PowerPoint Presentation</vt:lpstr>
      <vt:lpstr>DL Alopecia</vt:lpstr>
      <vt:lpstr>Acne keloidalis nuchae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 Pro</dc:creator>
  <cp:lastModifiedBy>Hp Pro</cp:lastModifiedBy>
  <cp:revision>23</cp:revision>
  <dcterms:created xsi:type="dcterms:W3CDTF">2016-03-18T11:03:07Z</dcterms:created>
  <dcterms:modified xsi:type="dcterms:W3CDTF">2016-03-27T15:39:55Z</dcterms:modified>
</cp:coreProperties>
</file>