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350" r:id="rId2"/>
    <p:sldId id="256" r:id="rId3"/>
    <p:sldId id="324" r:id="rId4"/>
    <p:sldId id="330" r:id="rId5"/>
    <p:sldId id="331" r:id="rId6"/>
    <p:sldId id="333" r:id="rId7"/>
    <p:sldId id="334" r:id="rId8"/>
    <p:sldId id="356" r:id="rId9"/>
    <p:sldId id="357" r:id="rId10"/>
    <p:sldId id="358" r:id="rId11"/>
    <p:sldId id="361" r:id="rId12"/>
    <p:sldId id="362" r:id="rId13"/>
    <p:sldId id="365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000" autoAdjust="0"/>
    <p:restoredTop sz="94660"/>
  </p:normalViewPr>
  <p:slideViewPr>
    <p:cSldViewPr snapToGrid="0" snapToObjects="1">
      <p:cViewPr>
        <p:scale>
          <a:sx n="95" d="100"/>
          <a:sy n="95" d="100"/>
        </p:scale>
        <p:origin x="-912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B2A86F4-A9E2-4956-B919-57B17B5C102D}" type="datetimeFigureOut">
              <a:rPr lang="ar-IQ" smtClean="0"/>
              <a:t>23/07/1437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539DB45-F923-4059-A307-A4E6EBB7AB1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80403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8565-1954-9B4A-9255-36F800B41CAF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1B3A6-6554-6148-8248-5367EB955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203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8565-1954-9B4A-9255-36F800B41CAF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1B3A6-6554-6148-8248-5367EB955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40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8565-1954-9B4A-9255-36F800B41CAF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1B3A6-6554-6148-8248-5367EB955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584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8565-1954-9B4A-9255-36F800B41CAF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1B3A6-6554-6148-8248-5367EB955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714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8565-1954-9B4A-9255-36F800B41CAF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1B3A6-6554-6148-8248-5367EB955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672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8565-1954-9B4A-9255-36F800B41CAF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1B3A6-6554-6148-8248-5367EB955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87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8565-1954-9B4A-9255-36F800B41CAF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1B3A6-6554-6148-8248-5367EB955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279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8565-1954-9B4A-9255-36F800B41CAF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1B3A6-6554-6148-8248-5367EB955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0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8565-1954-9B4A-9255-36F800B41CAF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1B3A6-6554-6148-8248-5367EB955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773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8565-1954-9B4A-9255-36F800B41CAF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1B3A6-6554-6148-8248-5367EB955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35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8565-1954-9B4A-9255-36F800B41CAF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1B3A6-6554-6148-8248-5367EB955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042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C8565-1954-9B4A-9255-36F800B41CAF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1B3A6-6554-6148-8248-5367EB955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12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General principles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just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Aside from molecules that are actively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transported into the brain,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penetration of toxicants and their metabolites into the nervous system is largely related to their lipid solubility, unionized form.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0" algn="just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blood-brain barrier is incompletely developed at birth and in premature infants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Neurons is highly dependent upon aerobic metabolism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 meet high energy requirements, the brain utilizes aerobic glycolysis and is extremely sensitive to even brief interruptions in the supply of oxygen or glucose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 </a:t>
            </a:r>
          </a:p>
          <a:p>
            <a:pPr algn="just" rtl="0"/>
            <a:endParaRPr lang="ar-IQ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15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Acute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overdose of nicotine has occurred in children who accidentally ingest tobacco products, in tobacco workers exposed to wet tobacco leaves, and in workers exposed to nicotine-containing pesticides.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each of these settings, the rapid rise in circulating levels of nicotine leads to excessive stimulation of nicotinic receptors, a process that is followed rapidly by ganglionic paralysis.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Initial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nausea, rapid heart rate, and perspiration are followed shortly by marked slowing of heart rate with a fall in blood pressure. Somnolence and confusion may occur, followed by coma; if death results,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 is often the result of paralysis of the muscles of respiration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99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Cocaine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algn="just"/>
            <a:r>
              <a:rPr lang="en-US" sz="7400" dirty="0" smtClean="0">
                <a:latin typeface="Times New Roman" pitchFamily="18" charset="0"/>
                <a:cs typeface="Times New Roman" pitchFamily="18" charset="0"/>
              </a:rPr>
              <a:t>Cocaine </a:t>
            </a:r>
            <a:r>
              <a:rPr lang="en-US" sz="7400" dirty="0">
                <a:latin typeface="Times New Roman" pitchFamily="18" charset="0"/>
                <a:cs typeface="Times New Roman" pitchFamily="18" charset="0"/>
              </a:rPr>
              <a:t>blocks the reuptake of dopamine (DA), norepinephrine, and serotonin at the nerve terminal in the CNS, and also causes release of DA from storage vesicles. </a:t>
            </a:r>
            <a:endParaRPr lang="en-US" sz="7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7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7400" dirty="0">
                <a:latin typeface="Times New Roman" pitchFamily="18" charset="0"/>
                <a:cs typeface="Times New Roman" pitchFamily="18" charset="0"/>
              </a:rPr>
              <a:t>primary event responsible for the addictive properties and euphoric feeling when intoxicated is a block on the DA reuptake transporter (DAT). </a:t>
            </a:r>
            <a:endParaRPr lang="en-US" sz="7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7400" dirty="0" smtClean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sz="7400" dirty="0">
                <a:latin typeface="Times New Roman" pitchFamily="18" charset="0"/>
                <a:cs typeface="Times New Roman" pitchFamily="18" charset="0"/>
              </a:rPr>
              <a:t>leads to enhanced </a:t>
            </a:r>
            <a:r>
              <a:rPr lang="en-US" sz="7400" dirty="0" err="1">
                <a:latin typeface="Times New Roman" pitchFamily="18" charset="0"/>
                <a:cs typeface="Times New Roman" pitchFamily="18" charset="0"/>
              </a:rPr>
              <a:t>DAergic</a:t>
            </a:r>
            <a:r>
              <a:rPr lang="en-US" sz="7400" dirty="0">
                <a:latin typeface="Times New Roman" pitchFamily="18" charset="0"/>
                <a:cs typeface="Times New Roman" pitchFamily="18" charset="0"/>
              </a:rPr>
              <a:t> transmission, and can result in a variety of symptoms in the user. </a:t>
            </a:r>
            <a:endParaRPr lang="en-US" sz="7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7400" dirty="0" smtClean="0">
                <a:latin typeface="Times New Roman" pitchFamily="18" charset="0"/>
                <a:cs typeface="Times New Roman" pitchFamily="18" charset="0"/>
              </a:rPr>
              <a:t>The mechanism of altered neurotransmission has been linked to the DA D1 receptor, </a:t>
            </a:r>
            <a:r>
              <a:rPr lang="en-US" sz="7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 mice lacking this receptor fail to exhibit many of the same characteristic behaviors as wild- type mice</a:t>
            </a:r>
            <a:r>
              <a:rPr lang="en-US" sz="7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8790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Adult </a:t>
            </a:r>
            <a:r>
              <a:rPr lang="en-US" altLang="zh-CN" dirty="0" err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vs</a:t>
            </a:r>
            <a:r>
              <a:rPr lang="en-US" altLang="zh-CN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developing fetuses and children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zh-CN" sz="2800" dirty="0">
                <a:ea typeface="SimSun" pitchFamily="2" charset="-122"/>
              </a:rPr>
              <a:t>Developing </a:t>
            </a:r>
            <a:r>
              <a:rPr lang="en-US" altLang="zh-CN" sz="2800" dirty="0" smtClean="0">
                <a:ea typeface="SimSun" pitchFamily="2" charset="-122"/>
              </a:rPr>
              <a:t>fetuses</a:t>
            </a:r>
            <a:r>
              <a:rPr lang="zh-CN" altLang="en-US" dirty="0" smtClean="0">
                <a:ea typeface="SimSun" pitchFamily="2" charset="-122"/>
              </a:rPr>
              <a:t> </a:t>
            </a:r>
            <a:r>
              <a:rPr lang="en-US" altLang="zh-CN" sz="2800" dirty="0" smtClean="0">
                <a:ea typeface="SimSun" pitchFamily="2" charset="-122"/>
              </a:rPr>
              <a:t> and </a:t>
            </a:r>
            <a:r>
              <a:rPr lang="en-US" altLang="zh-CN" sz="2800" dirty="0">
                <a:ea typeface="SimSun" pitchFamily="2" charset="-122"/>
              </a:rPr>
              <a:t>children are more vulnerable to neurotoxins</a:t>
            </a:r>
          </a:p>
          <a:p>
            <a:pPr lvl="1">
              <a:lnSpc>
                <a:spcPct val="80000"/>
              </a:lnSpc>
            </a:pPr>
            <a:r>
              <a:rPr lang="en-US" altLang="zh-CN" sz="2400" dirty="0">
                <a:ea typeface="SimSun" pitchFamily="2" charset="-122"/>
              </a:rPr>
              <a:t>In active growing stage</a:t>
            </a:r>
          </a:p>
          <a:p>
            <a:pPr lvl="1">
              <a:lnSpc>
                <a:spcPct val="80000"/>
              </a:lnSpc>
            </a:pPr>
            <a:r>
              <a:rPr lang="en-US" altLang="zh-CN" sz="2400" dirty="0">
                <a:ea typeface="SimSun" pitchFamily="2" charset="-122"/>
              </a:rPr>
              <a:t>“blood-brain </a:t>
            </a:r>
            <a:r>
              <a:rPr lang="en-US" altLang="zh-CN" sz="2400" dirty="0" smtClean="0">
                <a:ea typeface="SimSun" pitchFamily="2" charset="-122"/>
              </a:rPr>
              <a:t>barrier </a:t>
            </a:r>
            <a:r>
              <a:rPr lang="en-US" altLang="zh-CN" sz="2400" dirty="0">
                <a:ea typeface="SimSun" pitchFamily="2" charset="-122"/>
              </a:rPr>
              <a:t>not completely formed</a:t>
            </a:r>
          </a:p>
          <a:p>
            <a:pPr lvl="1">
              <a:lnSpc>
                <a:spcPct val="80000"/>
              </a:lnSpc>
            </a:pPr>
            <a:r>
              <a:rPr lang="en-US" altLang="zh-CN" sz="2400" dirty="0">
                <a:ea typeface="SimSun" pitchFamily="2" charset="-122"/>
              </a:rPr>
              <a:t>Metabolic pathways for detoxification are not fully developed</a:t>
            </a:r>
          </a:p>
          <a:p>
            <a:pPr>
              <a:lnSpc>
                <a:spcPct val="80000"/>
              </a:lnSpc>
            </a:pPr>
            <a:r>
              <a:rPr lang="en-US" altLang="zh-CN" sz="2800" dirty="0">
                <a:ea typeface="SimSun" pitchFamily="2" charset="-122"/>
              </a:rPr>
              <a:t>Elderly is also </a:t>
            </a:r>
            <a:r>
              <a:rPr lang="en-US" altLang="zh-CN" sz="2800" dirty="0">
                <a:ea typeface="SimSun" pitchFamily="2" charset="-122"/>
                <a:sym typeface="Symbol" pitchFamily="18" charset="2"/>
              </a:rPr>
              <a:t> sensitivity to neurotoxins</a:t>
            </a:r>
          </a:p>
          <a:p>
            <a:pPr lvl="1">
              <a:lnSpc>
                <a:spcPct val="80000"/>
              </a:lnSpc>
            </a:pPr>
            <a:r>
              <a:rPr lang="en-US" altLang="zh-CN" sz="2400" dirty="0">
                <a:ea typeface="SimSun" pitchFamily="2" charset="-122"/>
                <a:sym typeface="Symbol" pitchFamily="18" charset="2"/>
              </a:rPr>
              <a:t> compensation ability of nervous system</a:t>
            </a:r>
          </a:p>
          <a:p>
            <a:pPr lvl="1">
              <a:lnSpc>
                <a:spcPct val="80000"/>
              </a:lnSpc>
            </a:pPr>
            <a:r>
              <a:rPr lang="en-US" altLang="zh-CN" sz="2400" dirty="0">
                <a:ea typeface="SimSun" pitchFamily="2" charset="-122"/>
                <a:sym typeface="Symbol" pitchFamily="18" charset="2"/>
              </a:rPr>
              <a:t></a:t>
            </a:r>
            <a:r>
              <a:rPr lang="en-US" altLang="zh-CN" sz="2400" dirty="0">
                <a:ea typeface="SimSun" pitchFamily="2" charset="-122"/>
              </a:rPr>
              <a:t> hepatic and renal functions</a:t>
            </a:r>
          </a:p>
        </p:txBody>
      </p:sp>
    </p:spTree>
    <p:extLst>
      <p:ext uri="{BB962C8B-B14F-4D97-AF65-F5344CB8AC3E}">
        <p14:creationId xmlns:p14="http://schemas.microsoft.com/office/powerpoint/2010/main" val="202199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Thank you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92405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6432" y="419498"/>
            <a:ext cx="64192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Toxic Responses of the Nervous System</a:t>
            </a:r>
          </a:p>
        </p:txBody>
      </p:sp>
      <p:sp>
        <p:nvSpPr>
          <p:cNvPr id="3" name="Rectangle 2"/>
          <p:cNvSpPr/>
          <p:nvPr/>
        </p:nvSpPr>
        <p:spPr>
          <a:xfrm>
            <a:off x="298050" y="1324869"/>
            <a:ext cx="846204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Efforts to understand the mechanism of action of individual neurotoxic compounds have begun with the identification of the cellular target.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NS, this has most often been one of four targets: the neuron, the axon, the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myelinating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cell, or the neurotransmitter system </a:t>
            </a:r>
          </a:p>
        </p:txBody>
      </p:sp>
      <p:sp>
        <p:nvSpPr>
          <p:cNvPr id="4" name="Rectangle 3"/>
          <p:cNvSpPr/>
          <p:nvPr/>
        </p:nvSpPr>
        <p:spPr>
          <a:xfrm>
            <a:off x="445861" y="3334197"/>
            <a:ext cx="80809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neurotoxic compounds may be identified which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cause: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neuronopathies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axonopathies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myelinopathies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neurotransmitter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-associated toxicity </a:t>
            </a:r>
          </a:p>
        </p:txBody>
      </p:sp>
    </p:spTree>
    <p:extLst>
      <p:ext uri="{BB962C8B-B14F-4D97-AF65-F5344CB8AC3E}">
        <p14:creationId xmlns:p14="http://schemas.microsoft.com/office/powerpoint/2010/main" val="44459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305800" cy="990600"/>
          </a:xfrm>
        </p:spPr>
        <p:txBody>
          <a:bodyPr/>
          <a:lstStyle/>
          <a:p>
            <a:r>
              <a:rPr lang="en-US" sz="4000" b="1">
                <a:latin typeface="Arial" pitchFamily="34" charset="0"/>
              </a:rPr>
              <a:t>NERVOUS SYSTEM ANATOMY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3058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476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152400"/>
            <a:ext cx="8153400" cy="685800"/>
          </a:xfrm>
        </p:spPr>
        <p:txBody>
          <a:bodyPr/>
          <a:lstStyle/>
          <a:p>
            <a:r>
              <a:rPr lang="en-US" sz="3200" b="1">
                <a:latin typeface="Arial" pitchFamily="34" charset="0"/>
              </a:rPr>
              <a:t>MANIFESTATIONS OF NEUROTOXICITY</a:t>
            </a:r>
            <a:endParaRPr lang="en-US" sz="3200">
              <a:latin typeface="Arial" pitchFamily="34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267200"/>
          </a:xfrm>
        </p:spPr>
        <p:txBody>
          <a:bodyPr/>
          <a:lstStyle/>
          <a:p>
            <a:r>
              <a:rPr lang="en-US" dirty="0">
                <a:latin typeface="Arial" pitchFamily="34" charset="0"/>
              </a:rPr>
              <a:t>Injury or death to neurons</a:t>
            </a:r>
          </a:p>
          <a:p>
            <a:r>
              <a:rPr lang="en-US" dirty="0">
                <a:latin typeface="Arial" pitchFamily="34" charset="0"/>
              </a:rPr>
              <a:t>Irreversible loss</a:t>
            </a:r>
          </a:p>
          <a:p>
            <a:r>
              <a:rPr lang="en-US" dirty="0" smtClean="0">
                <a:latin typeface="Arial" pitchFamily="34" charset="0"/>
              </a:rPr>
              <a:t>Caused </a:t>
            </a:r>
            <a:r>
              <a:rPr lang="en-US" dirty="0">
                <a:latin typeface="Arial" pitchFamily="34" charset="0"/>
              </a:rPr>
              <a:t>by CO, ethanol, carbon tetrachloride, methyl mercury, lead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2362200" y="914400"/>
            <a:ext cx="441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Arial" pitchFamily="34" charset="0"/>
              </a:rPr>
              <a:t>NEURONOPATHIES</a:t>
            </a:r>
          </a:p>
        </p:txBody>
      </p:sp>
    </p:spTree>
    <p:extLst>
      <p:ext uri="{BB962C8B-B14F-4D97-AF65-F5344CB8AC3E}">
        <p14:creationId xmlns:p14="http://schemas.microsoft.com/office/powerpoint/2010/main" val="7136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152400"/>
            <a:ext cx="8153400" cy="685800"/>
          </a:xfrm>
        </p:spPr>
        <p:txBody>
          <a:bodyPr/>
          <a:lstStyle/>
          <a:p>
            <a:r>
              <a:rPr lang="en-US" sz="3200" b="1">
                <a:latin typeface="Arial" pitchFamily="34" charset="0"/>
              </a:rPr>
              <a:t>MANIFESTATIONS OF NEUROTOXICITY</a:t>
            </a:r>
            <a:endParaRPr lang="en-US" sz="3200">
              <a:latin typeface="Arial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267200"/>
          </a:xfrm>
        </p:spPr>
        <p:txBody>
          <a:bodyPr/>
          <a:lstStyle/>
          <a:p>
            <a:r>
              <a:rPr lang="en-US" dirty="0">
                <a:latin typeface="Arial" pitchFamily="34" charset="0"/>
              </a:rPr>
              <a:t>Primary site of toxicity is axon</a:t>
            </a:r>
          </a:p>
          <a:p>
            <a:r>
              <a:rPr lang="en-US" dirty="0">
                <a:latin typeface="Arial" pitchFamily="34" charset="0"/>
              </a:rPr>
              <a:t>Degeneration of axon, surrounding myelin, but cell body remains intact</a:t>
            </a:r>
          </a:p>
          <a:p>
            <a:r>
              <a:rPr lang="en-US" dirty="0">
                <a:latin typeface="Arial" pitchFamily="34" charset="0"/>
              </a:rPr>
              <a:t>Irreversible in CNS, but reversible in PNS</a:t>
            </a:r>
          </a:p>
          <a:p>
            <a:r>
              <a:rPr lang="en-US" dirty="0">
                <a:latin typeface="Arial" pitchFamily="34" charset="0"/>
              </a:rPr>
              <a:t>Caused </a:t>
            </a:r>
            <a:r>
              <a:rPr lang="en-US" dirty="0" smtClean="0">
                <a:latin typeface="Arial" pitchFamily="34" charset="0"/>
              </a:rPr>
              <a:t>by </a:t>
            </a:r>
            <a:r>
              <a:rPr lang="en-US" dirty="0" err="1" smtClean="0">
                <a:latin typeface="Arial" pitchFamily="34" charset="0"/>
              </a:rPr>
              <a:t>organophosphorous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>
                <a:latin typeface="Arial" pitchFamily="34" charset="0"/>
              </a:rPr>
              <a:t>esters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2362200" y="914400"/>
            <a:ext cx="441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ar-IQ" sz="3200" i="1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2514600" y="914400"/>
            <a:ext cx="441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Arial" pitchFamily="34" charset="0"/>
              </a:rPr>
              <a:t>AXONOPATHIES</a:t>
            </a:r>
          </a:p>
        </p:txBody>
      </p:sp>
    </p:spTree>
    <p:extLst>
      <p:ext uri="{BB962C8B-B14F-4D97-AF65-F5344CB8AC3E}">
        <p14:creationId xmlns:p14="http://schemas.microsoft.com/office/powerpoint/2010/main" val="221435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152400"/>
            <a:ext cx="8153400" cy="685800"/>
          </a:xfrm>
        </p:spPr>
        <p:txBody>
          <a:bodyPr/>
          <a:lstStyle/>
          <a:p>
            <a:r>
              <a:rPr lang="en-US" sz="3200" b="1">
                <a:latin typeface="Arial" pitchFamily="34" charset="0"/>
              </a:rPr>
              <a:t>MANIFESTATIONS OF NEUROTOXICITY</a:t>
            </a:r>
            <a:endParaRPr lang="en-US" sz="3200">
              <a:latin typeface="Arial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2672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Demyelination</a:t>
            </a:r>
            <a:endParaRPr lang="en-US" dirty="0">
              <a:latin typeface="Arial" pitchFamily="34" charset="0"/>
            </a:endParaRPr>
          </a:p>
          <a:p>
            <a:r>
              <a:rPr lang="en-US" dirty="0" err="1">
                <a:latin typeface="Arial" pitchFamily="34" charset="0"/>
              </a:rPr>
              <a:t>Remyelination</a:t>
            </a:r>
            <a:r>
              <a:rPr lang="en-US" dirty="0">
                <a:latin typeface="Arial" pitchFamily="34" charset="0"/>
              </a:rPr>
              <a:t> in CNS occurs to a limited extent</a:t>
            </a:r>
          </a:p>
          <a:p>
            <a:r>
              <a:rPr lang="en-US" dirty="0" err="1">
                <a:latin typeface="Arial" pitchFamily="34" charset="0"/>
              </a:rPr>
              <a:t>Remyelination</a:t>
            </a:r>
            <a:r>
              <a:rPr lang="en-US" dirty="0">
                <a:latin typeface="Arial" pitchFamily="34" charset="0"/>
              </a:rPr>
              <a:t> in PNS done by Schwann </a:t>
            </a:r>
            <a:r>
              <a:rPr lang="en-US" dirty="0" smtClean="0">
                <a:latin typeface="Arial" pitchFamily="34" charset="0"/>
              </a:rPr>
              <a:t>cells (reversible)</a:t>
            </a:r>
            <a:endParaRPr lang="en-US" dirty="0">
              <a:latin typeface="Arial" pitchFamily="34" charset="0"/>
            </a:endParaRPr>
          </a:p>
          <a:p>
            <a:r>
              <a:rPr lang="en-US" dirty="0">
                <a:latin typeface="Arial" pitchFamily="34" charset="0"/>
              </a:rPr>
              <a:t>Caused by </a:t>
            </a:r>
            <a:r>
              <a:rPr lang="en-US" dirty="0" err="1" smtClean="0">
                <a:latin typeface="Arial" pitchFamily="34" charset="0"/>
              </a:rPr>
              <a:t>amiodarone</a:t>
            </a:r>
            <a:r>
              <a:rPr lang="en-US" dirty="0">
                <a:latin typeface="Arial" pitchFamily="34" charset="0"/>
              </a:rPr>
              <a:t> 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2362200" y="914400"/>
            <a:ext cx="441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Arial" pitchFamily="34" charset="0"/>
              </a:rPr>
              <a:t>MYELINOPATHIES</a:t>
            </a:r>
          </a:p>
        </p:txBody>
      </p:sp>
    </p:spTree>
    <p:extLst>
      <p:ext uri="{BB962C8B-B14F-4D97-AF65-F5344CB8AC3E}">
        <p14:creationId xmlns:p14="http://schemas.microsoft.com/office/powerpoint/2010/main" val="367972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152400"/>
            <a:ext cx="8153400" cy="685800"/>
          </a:xfrm>
        </p:spPr>
        <p:txBody>
          <a:bodyPr/>
          <a:lstStyle/>
          <a:p>
            <a:r>
              <a:rPr lang="en-US" sz="3200" b="1">
                <a:latin typeface="Arial" pitchFamily="34" charset="0"/>
              </a:rPr>
              <a:t>MANIFESTATIONS OF NEUROTOXICITY</a:t>
            </a:r>
            <a:endParaRPr lang="en-US" sz="3200">
              <a:latin typeface="Arial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Arial" pitchFamily="34" charset="0"/>
              </a:rPr>
              <a:t>Interruption of impulse transmission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" pitchFamily="34" charset="0"/>
              </a:rPr>
              <a:t>Blockade of </a:t>
            </a:r>
            <a:r>
              <a:rPr lang="en-US" dirty="0" err="1">
                <a:latin typeface="Arial" pitchFamily="34" charset="0"/>
              </a:rPr>
              <a:t>transsynaptic</a:t>
            </a:r>
            <a:r>
              <a:rPr lang="en-US" dirty="0">
                <a:latin typeface="Arial" pitchFamily="34" charset="0"/>
              </a:rPr>
              <a:t> communication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" pitchFamily="34" charset="0"/>
              </a:rPr>
              <a:t>Inhibition of neurotransmitter uptake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pitchFamily="34" charset="0"/>
              </a:rPr>
              <a:t>Caused </a:t>
            </a:r>
            <a:r>
              <a:rPr lang="en-US" dirty="0">
                <a:latin typeface="Arial" pitchFamily="34" charset="0"/>
              </a:rPr>
              <a:t>by nicotine, amphetamines, cocaine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838200" y="914400"/>
            <a:ext cx="7543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Arial" pitchFamily="34" charset="0"/>
              </a:rPr>
              <a:t>NEUROTRANSMISSION-ASSOCIATED ANOMALITIES</a:t>
            </a:r>
          </a:p>
        </p:txBody>
      </p:sp>
    </p:spTree>
    <p:extLst>
      <p:ext uri="{BB962C8B-B14F-4D97-AF65-F5344CB8AC3E}">
        <p14:creationId xmlns:p14="http://schemas.microsoft.com/office/powerpoint/2010/main" val="360523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Neurotransmission-Associated Neurotoxicity</a:t>
            </a:r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naturally 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occurring toxins, as well as synthetic chemicals, alter specific mechanisms of intercellular communication.</a:t>
            </a:r>
          </a:p>
          <a:p>
            <a:pPr algn="just"/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OP 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carbamate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pesticides produce their insecticidal actions by inhibiting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AChE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, the catalytic enzyme that ends the postsynaptic action of acetylcholine. </a:t>
            </a: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resultant cholinergic overstimulation produces signs of acute toxicity ranging from flu-like symptoms to gastrointestinal distress, ataxia, twitching, convulsions, coma, and death. </a:t>
            </a: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These 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effects are not as well-correlated with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AChE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inhibition as might be expected for all such pesticides, leading to suggestions of additional mechanisms of actions that have since been verified in animal and in vitro studies. </a:t>
            </a:r>
          </a:p>
          <a:p>
            <a:pPr algn="just"/>
            <a:endParaRPr lang="ar-IQ" sz="3400" dirty="0">
              <a:latin typeface="Times New Roman" pitchFamily="18" charset="0"/>
              <a:cs typeface="Times New Roman" pitchFamily="18" charset="0"/>
            </a:endParaRP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3662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Nicotine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Nicotine Widely available in tobacco products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nicotine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has diverse pharmacological actions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These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toxic effects range from acute poisoning to more chronic effects.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Nicotine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exerts its effects by binding to a subset of cholinergic receptors, the nicotinic receptors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These receptors are located in ganglia, at the neuromuscular junction, and also within the CNS, where the psychoactive and addictive properties most likely reside.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Smoking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“pharmacological” doses of nicotine accelerate heart rate, elevate blood pressure, and constrict blood vessels within the skin. </a:t>
            </a:r>
          </a:p>
        </p:txBody>
      </p:sp>
    </p:spTree>
    <p:extLst>
      <p:ext uri="{BB962C8B-B14F-4D97-AF65-F5344CB8AC3E}">
        <p14:creationId xmlns:p14="http://schemas.microsoft.com/office/powerpoint/2010/main" val="249943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744</Words>
  <Application>Microsoft Office PowerPoint</Application>
  <PresentationFormat>On-screen Show (4:3)</PresentationFormat>
  <Paragraphs>69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General principles </vt:lpstr>
      <vt:lpstr>PowerPoint Presentation</vt:lpstr>
      <vt:lpstr>NERVOUS SYSTEM ANATOMY</vt:lpstr>
      <vt:lpstr>MANIFESTATIONS OF NEUROTOXICITY</vt:lpstr>
      <vt:lpstr>MANIFESTATIONS OF NEUROTOXICITY</vt:lpstr>
      <vt:lpstr>MANIFESTATIONS OF NEUROTOXICITY</vt:lpstr>
      <vt:lpstr>MANIFESTATIONS OF NEUROTOXICITY</vt:lpstr>
      <vt:lpstr>Neurotransmission-Associated Neurotoxicity</vt:lpstr>
      <vt:lpstr>Nicotine </vt:lpstr>
      <vt:lpstr>PowerPoint Presentation</vt:lpstr>
      <vt:lpstr>Cocaine </vt:lpstr>
      <vt:lpstr>Adult vs developing fetuses and children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Munaf Zalzala</dc:creator>
  <cp:lastModifiedBy>DR.Ahmed Saker 2o1O</cp:lastModifiedBy>
  <cp:revision>53</cp:revision>
  <cp:lastPrinted>2015-04-26T03:05:41Z</cp:lastPrinted>
  <dcterms:created xsi:type="dcterms:W3CDTF">2015-04-26T02:00:35Z</dcterms:created>
  <dcterms:modified xsi:type="dcterms:W3CDTF">2016-04-30T06:45:17Z</dcterms:modified>
</cp:coreProperties>
</file>