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3"/>
  </p:notesMasterIdLst>
  <p:sldIdLst>
    <p:sldId id="273" r:id="rId2"/>
    <p:sldId id="292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13FE7A-3F87-4BDA-845A-1AD87492664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42BEEE-3D6D-4CF0-A713-4FC76A92F75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2BEEE-3D6D-4CF0-A713-4FC76A92F758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50448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426733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37801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420264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51147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66489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78051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9056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96830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04310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68045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CA72-4B57-4D1C-BF64-7BBC8434ED63}" type="datetimeFigureOut">
              <a:rPr lang="ar-IQ" smtClean="0"/>
              <a:pPr/>
              <a:t>29/03/1434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2B50-C46F-4987-974A-D1950BC36C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4218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h4.ggpht.com/_RIjx_Mg4ZVM/TNev7yytvBI/AAAAAAAACnk/FuLThdmVxsM/s1600-h/image%5b8%5d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h3.ggpht.com/_RIjx_Mg4ZVM/TNev9J-fXOI/AAAAAAAACns/Lm_NguQWP9A/s1600-h/image%5b12%5d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h5.ggpht.com/_RIjx_Mg4ZVM/TNev-hUjjYI/AAAAAAAACn0/o5dKmNm9Vbs/s1600-h/image%5b15%5d.p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h4.ggpht.com/_RIjx_Mg4ZVM/TNewA27hSAI/AAAAAAAACn8/OU9BMj-b6sw/s1600-h/image%5b19%5d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h5.ggpht.com/_RIjx_Mg4ZVM/TNewHeIgyjI/AAAAAAAACoM/5tgEjM_jhY8/s1600-h/image%5b28%5d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h5.ggpht.com/_RIjx_Mg4ZVM/TNewLWTg0ZI/AAAAAAAACoU/-YmWt5CW1ro/s1600-h/image%5b35%5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lh6.ggpht.com/_RIjx_Mg4ZVM/TNewOz4Dw4I/AAAAAAAACoc/Ynhucj6KVmo/s1600-h/image%5b42%5d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h6.ggpht.com/_RIjx_Mg4ZVM/TNewSSalxOI/AAAAAAAACok/IiFnsqldeYM/s1600-h/image%5b47%5d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h6.ggpht.com/_RIjx_Mg4ZVM/TNewU96v8RI/AAAAAAAACos/GDFB48tG3WI/s1600-h/image%5b51%5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lh6.ggpht.com/_RIjx_Mg4ZVM/TNewWx-jCKI/AAAAAAAACo0/9UPJFk2exFo/s1600-h/image%5b55%5d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h4.ggpht.com/_RIjx_Mg4ZVM/TNev5U_XEoI/AAAAAAAACnc/24sLAugTyFc/s1600-h/image%5b4%5d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14290"/>
            <a:ext cx="90011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pt-BR" sz="3200" b="1" dirty="0" smtClean="0">
                <a:solidFill>
                  <a:srgbClr val="FF0000"/>
                </a:solidFill>
                <a:cs typeface="+mj-cs"/>
              </a:rPr>
              <a:t>Vision</a:t>
            </a:r>
          </a:p>
          <a:p>
            <a:pPr algn="just" rtl="0"/>
            <a:endParaRPr lang="pt-BR" sz="2000" b="1" dirty="0" smtClean="0"/>
          </a:p>
          <a:p>
            <a:pPr algn="just" rtl="0"/>
            <a:r>
              <a:rPr lang="pt-BR" sz="2800" b="1" dirty="0" smtClean="0">
                <a:solidFill>
                  <a:srgbClr val="FF0000"/>
                </a:solidFill>
              </a:rPr>
              <a:t>O B J E C T I V ES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3200" dirty="0" smtClean="0"/>
              <a:t>describe the accessory structures of the eye and the structural components of the eyeball.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3200" dirty="0" smtClean="0"/>
              <a:t> Discuss image formation by describing refraction, accommodation, and constriction of the pupil.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3200" dirty="0" smtClean="0"/>
              <a:t> Describe the processing of visual signals in the retina and the neural pathway for vision.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3200" dirty="0" smtClean="0"/>
              <a:t>Describe the color vision 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3200" dirty="0" smtClean="0"/>
              <a:t>Dark adaptation 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3200" dirty="0" smtClean="0"/>
              <a:t>Types of blindness</a:t>
            </a:r>
          </a:p>
          <a:p>
            <a:pPr algn="just" rtl="0"/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0879632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57488" y="0"/>
            <a:ext cx="32861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Phototransduction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صورة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1942" b="1205"/>
          <a:stretch>
            <a:fillRect/>
          </a:stretch>
        </p:blipFill>
        <p:spPr bwMode="auto">
          <a:xfrm>
            <a:off x="214282" y="500042"/>
            <a:ext cx="8929718" cy="635795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the photoreceptors,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the dark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Na+ channel open Na+ entry  Depolarization-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Inhibitory neurotransmitter release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Bipolar cells inhibited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Ganglion cells (axons of optic nerves)-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decrease discharge.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the light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Activates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rhodopsin,decomposition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rhodopsin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-retinal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bleached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trans-retinal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opsin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&amp; retinal) this makes retinal detaches from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opsin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activated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opsin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Na+ channels close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Na+ entry decrease-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Hyperpolarization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Decrease inhibitory neurotransmitter release from the rod   this leads to removal of inhibition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Bipolar cells excited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 stimulate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Ganglion cells 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action potential initiated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transmit to the brain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vision occurs.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71802" y="285729"/>
            <a:ext cx="314327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Dark adaptation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صورة 3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1099" b="5898"/>
          <a:stretch>
            <a:fillRect/>
          </a:stretch>
        </p:blipFill>
        <p:spPr bwMode="auto">
          <a:xfrm>
            <a:off x="285720" y="928670"/>
            <a:ext cx="8143932" cy="550072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54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If one moves from a brightly lighted room to a dimly lighted room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retina slowly becomes more sensitive to light ; pupil dilate – to capture more light into the retina,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this decline in visual threshold is called dark adaptation.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Dark adaptation depends on: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rate of regeneration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rhodopsin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which depends 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vitamina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 (retinol).</a:t>
            </a:r>
          </a:p>
          <a:p>
            <a:pPr lvl="1"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Vitamin A deficiency: Signs &amp; Symptoms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defeciency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impaired dark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adaptation,Nactalopia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1"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night blindness,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Bitot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spots,Xerophthalmia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eye drying,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eratomalacia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corneal softening Ulceration And Scars.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degeneration of rods &amp; cones, degeneration of neural layers of retina ,blindness its most common cause of preventable blindness, treatment should be  before receptors are destroyed.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357554" y="0"/>
            <a:ext cx="18469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vision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صورة 4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500562" cy="3714776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sensation of any spectral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can be produced by: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mixture of various proportions of: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wavelength,Green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wavelength,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and Blue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wavelengh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There are3 types of cones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cones; absorb long wavelength,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 cones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cones; absorb medium wavelength,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 cones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cones; absorb short wavelength,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 cones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Cones most sensitive to 405 nm (yellow-green)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7649" name="صورة 5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643050"/>
            <a:ext cx="5286375" cy="300039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Trichromats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(have 3 cone systems -RGB)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Normal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trichromats,individuals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with normal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colour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vision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Anomalous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trichromats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(1 weak cone system)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Protanomaly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: red weakness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defective red-sensitive cones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Deuteranomaly: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green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weakness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defective green-sensitive cones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Tritanomaly: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blue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weakness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defective blue-sensitive cones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Dichromats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(2 cone systems)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Protanopia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,red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blindness</a:t>
            </a:r>
          </a:p>
          <a:p>
            <a:pPr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no red-sensitive cones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Deuteranopia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,green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blindness</a:t>
            </a:r>
          </a:p>
          <a:p>
            <a:pPr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no green-sensitive cones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Tritanopia;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blue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blindness</a:t>
            </a:r>
          </a:p>
          <a:p>
            <a:pPr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no blue-sensitive cones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Monochromats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(1 cone system)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"/>
            <a:ext cx="864399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Test for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vision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matching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Ishihara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Pseudoisochromatic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plates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Causes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blindness: 1. Inherited ,X-linked recessive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2.defective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opsins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frequently: red-green weakness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Lesions of visual cortex concerned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vision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صورة 7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8929718" cy="421481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صورة 8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9" y="357166"/>
            <a:ext cx="5572132" cy="4224343"/>
          </a:xfrm>
          <a:prstGeom prst="rect">
            <a:avLst/>
          </a:prstGeom>
          <a:noFill/>
        </p:spPr>
      </p:pic>
      <p:pic>
        <p:nvPicPr>
          <p:cNvPr id="30721" name="صورة 9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9" y="4357694"/>
            <a:ext cx="5572132" cy="2500306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43174" y="0"/>
            <a:ext cx="3142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Visual fields &amp; Visual pathways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214290"/>
            <a:ext cx="35718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Fusion of 2 images occurs in the visual cortex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Visual axes of 2 eyes must be properly aligned if not, double vision (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diplopia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Diplopia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 different images sent to the brain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will suppress one of the images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to prevent seeing double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in children (&lt;6 y/o)suppression of one eye’s input to the brain leads to reduced vision in the suppressed eye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Amblyopia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Examination of visual fields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Perimetry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85918" y="0"/>
            <a:ext cx="50942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Lesions in visual pathways (Visual field defect)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صورة 10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18"/>
            <a:ext cx="7072330" cy="635798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14282" y="3995678"/>
            <a:ext cx="2071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Anterior pituitary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tumours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pressure on optic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chiasma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from below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visual field defects in gigantism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Visual acuity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Defined in terms of minimum separable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shortest distance by which 2 lines can be separated &amp; still be perceived as 2 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Snellen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letter charts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designed so that the height of the letters in the smallest line a normal individual can read at 20 ft (6m) subtends a visual angle of 5 minutes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Jaeger’s cards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test for near vision (reading)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visual acuity is markedly reduced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quantified in terms of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Count fingers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distance at which the patient can count fingers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Hand movement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discern hand movement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Perceive light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light perception (NLP)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if an eye is totally blind, examination will reveal NLP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642918"/>
            <a:ext cx="8215370" cy="390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 smtClean="0"/>
              <a:t>Sight or </a:t>
            </a:r>
            <a:r>
              <a:rPr lang="en-US" sz="2800" b="1" dirty="0" smtClean="0"/>
              <a:t>vision is extremely important to human survival.</a:t>
            </a:r>
          </a:p>
          <a:p>
            <a:pPr algn="just" rtl="0">
              <a:lnSpc>
                <a:spcPct val="150000"/>
              </a:lnSpc>
            </a:pPr>
            <a:r>
              <a:rPr lang="en-US" sz="2800" b="1" dirty="0" smtClean="0"/>
              <a:t> More </a:t>
            </a:r>
            <a:r>
              <a:rPr lang="en-US" sz="2800" dirty="0" smtClean="0"/>
              <a:t>than half the sensory receptors in the human body are located in the eyes, and a large part of the cerebral cortex is devoted to processing visual information 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صورة 11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4457700" cy="2409825"/>
          </a:xfrm>
          <a:prstGeom prst="rect">
            <a:avLst/>
          </a:prstGeom>
          <a:noFill/>
        </p:spPr>
      </p:pic>
      <p:pic>
        <p:nvPicPr>
          <p:cNvPr id="33793" name="صورة 1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357430"/>
            <a:ext cx="8858280" cy="450057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609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1" y="0"/>
            <a:ext cx="821537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Blindness (Visual impairment)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Transient blindness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may occur on sudden exposure to darkness/bright light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blinding light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adaptation= 5 minutes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Transient monocular blindness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associated with an increased risk of subsequent stroke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Night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blindenss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blindness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Total blindness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Visual field contraction/blindness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7290" y="571480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The electromagnetic spectrum.</a:t>
            </a:r>
          </a:p>
          <a:p>
            <a:pPr algn="just" rtl="0"/>
            <a:r>
              <a:rPr lang="en-US" dirty="0" smtClean="0"/>
              <a:t>Visible light is the part of the electromagnetic spectrum with wavelengths ranging from about  400 to 700 nm.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07" t="17578" r="40154" b="15039"/>
          <a:stretch>
            <a:fillRect/>
          </a:stretch>
        </p:blipFill>
        <p:spPr bwMode="auto">
          <a:xfrm>
            <a:off x="785786" y="1643050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95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532" t="21484" r="18603" b="13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Visual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image formation &amp;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phototransduction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Visual pathway: transmission of nerve impulses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Visual cortex: occipital lobe of cerebral cortex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primary visual receiving area: sides of the calcarine fissure visual processing &amp; perception occurs here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Stimulus: Light in the visible portion of the electromagnetic spectrum.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The Sensory organ is the    Eye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The eye is regarded as an optical instrument for focusing of images on retina by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refraction of light rays.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Refractive power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Cornea: 40 dioptres its fixed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Lens: 20 dioptres its adjustable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Photoreceptors on retina are rods and cones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Refraction of light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+mj-cs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when light beam passes through an angulated interface, light rays bend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Biconvex spherical lens---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+mj-cs"/>
              </a:rPr>
              <a:t>convergence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+mj-cs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Concave spherical lens-----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+mj-cs"/>
              </a:rPr>
              <a:t>divergence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+mj-cs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Accommodation : It’s a Parasympathetic response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When a person looks at a near object, 3 changes occur: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+mj-cs"/>
            </a:endParaRPr>
          </a:p>
          <a:p>
            <a:pPr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+mj-cs"/>
              </a:rPr>
              <a:t>accommodation reflex, convergence of visual axis, pupil constrict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+mj-cs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When accommodation relaxed: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+mj-cs"/>
            </a:endParaRPr>
          </a:p>
          <a:p>
            <a:pPr algn="l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Near object (&lt;6 m)  </a:t>
            </a:r>
            <a:r>
              <a:rPr lang="en-US" sz="2400" dirty="0" smtClean="0">
                <a:cs typeface="+mj-cs"/>
              </a:rPr>
              <a:t>diverging rays   image falls behind retina</a:t>
            </a:r>
          </a:p>
          <a:p>
            <a:pPr algn="l" rtl="0"/>
            <a:r>
              <a:rPr lang="ar-IQ" sz="2400" dirty="0" smtClean="0">
                <a:cs typeface="+mj-cs"/>
              </a:rPr>
              <a:t>    </a:t>
            </a:r>
            <a:r>
              <a:rPr lang="en-US" sz="2400" dirty="0" smtClean="0">
                <a:cs typeface="+mj-cs"/>
              </a:rPr>
              <a:t>Far object (&gt;6 m) parallel rays ;image falls on retina</a:t>
            </a:r>
          </a:p>
          <a:p>
            <a:pPr lvl="0" algn="l" rtl="0"/>
            <a:r>
              <a:rPr lang="en-US" sz="2400" b="1" dirty="0" smtClean="0">
                <a:cs typeface="+mj-cs"/>
              </a:rPr>
              <a:t>Physiology</a:t>
            </a:r>
          </a:p>
          <a:p>
            <a:pPr algn="l" rtl="0"/>
            <a:r>
              <a:rPr lang="en-US" sz="2400" dirty="0" err="1" smtClean="0">
                <a:cs typeface="+mj-cs"/>
              </a:rPr>
              <a:t>ciliary</a:t>
            </a:r>
            <a:r>
              <a:rPr lang="en-US" sz="2400" dirty="0" smtClean="0">
                <a:cs typeface="+mj-cs"/>
              </a:rPr>
              <a:t> muscles contracts, this relaxes the lens ligaments, lens spring into a more </a:t>
            </a:r>
            <a:r>
              <a:rPr lang="en-US" sz="2400" dirty="0" err="1" smtClean="0">
                <a:cs typeface="+mj-cs"/>
              </a:rPr>
              <a:t>onvex</a:t>
            </a:r>
            <a:r>
              <a:rPr lang="en-US" sz="2400" dirty="0" smtClean="0">
                <a:cs typeface="+mj-cs"/>
              </a:rPr>
              <a:t> shape.</a:t>
            </a:r>
          </a:p>
          <a:p>
            <a:pPr lvl="0" algn="l" rtl="0"/>
            <a:r>
              <a:rPr lang="en-US" sz="2400" dirty="0" smtClean="0">
                <a:cs typeface="+mj-cs"/>
              </a:rPr>
              <a:t>near point of vision recedes throughout life ;slowly at 1</a:t>
            </a:r>
            <a:r>
              <a:rPr lang="en-US" sz="2400" baseline="30000" dirty="0" smtClean="0">
                <a:cs typeface="+mj-cs"/>
              </a:rPr>
              <a:t>st</a:t>
            </a:r>
            <a:r>
              <a:rPr lang="en-US" sz="2400" dirty="0" smtClean="0">
                <a:cs typeface="+mj-cs"/>
              </a:rPr>
              <a:t>; advancing  rapidly with old age; due to increasing hardness of lens SO impaired accommodation and hence receding of near point leading to </a:t>
            </a:r>
            <a:r>
              <a:rPr lang="en-US" sz="2400" b="1" dirty="0" err="1" smtClean="0">
                <a:cs typeface="+mj-cs"/>
              </a:rPr>
              <a:t>Presbyopia</a:t>
            </a:r>
            <a:endParaRPr lang="en-US" sz="2400" b="1" dirty="0" smtClean="0">
              <a:cs typeface="+mj-cs"/>
            </a:endParaRPr>
          </a:p>
          <a:p>
            <a:pPr algn="l" rtl="0"/>
            <a:r>
              <a:rPr lang="en-US" sz="2400" b="1" dirty="0" err="1" smtClean="0">
                <a:solidFill>
                  <a:srgbClr val="FF0000"/>
                </a:solidFill>
                <a:cs typeface="+mj-cs"/>
              </a:rPr>
              <a:t>Presbyopia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; due to increasing hardness of lens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means </a:t>
            </a:r>
            <a:r>
              <a:rPr lang="en-US" sz="2400" dirty="0" smtClean="0">
                <a:cs typeface="+mj-cs"/>
              </a:rPr>
              <a:t>reading and close vision is difficult :this is corrected by wearing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 convex  lens </a:t>
            </a:r>
            <a:r>
              <a:rPr lang="en-US" sz="2400" dirty="0" smtClean="0">
                <a:cs typeface="+mj-cs"/>
              </a:rPr>
              <a:t>that diverging rays.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Errors of refraction:</a:t>
            </a:r>
            <a:endParaRPr lang="en-US" sz="2400" b="1" dirty="0" smtClean="0"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Emmetropia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(normal vision):The accommodation is relaxed ;far object, parallel rays – image falls on retina.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Hyperopia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(farsightedness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short eyes ball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/weak lens image from distant objects formed behind retina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accommodation all the time so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ciliary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muscle overworked lead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strain, headache, convergence of visual axes ,squint/strabismus.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Its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corrected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by convex lens.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2.Myopia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nearsightedness)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long eye ball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image from distant objects is formed in front of retina,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corrected by concave lens.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Astigmatism (Uneven corneal surface)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curvatures at various meridians not equal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i.e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Different focal points so there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distorted image. Corrected by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cylinder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lens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">
            <a:hlinkClick r:id="rId2"/>
          </p:cNvPr>
          <p:cNvPicPr/>
          <p:nvPr/>
        </p:nvPicPr>
        <p:blipFill>
          <a:blip r:embed="rId3"/>
          <a:srcRect r="2752" b="3125"/>
          <a:stretch>
            <a:fillRect/>
          </a:stretch>
        </p:blipFill>
        <p:spPr bwMode="auto">
          <a:xfrm>
            <a:off x="500034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Photoreceptors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Receptor cells containing excitatory/inhibitory synaptic transmitters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Photopigments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  protein: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rhodopsin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Vitamin 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aldehyde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retinal ----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retinene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Abundant   in the peripheral retina ,its Low threshold receptors its sensitive for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 light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night vision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scotopic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vision) its Most sensitive to 505 nm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Blue-Green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Photopigments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protein: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photopsins,Vitamin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aldehyde,retinal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retinene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Abundant in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central retina particularly in fovea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centralis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(in macula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lutea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Higher threshold receptors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daylight detailed vision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photopic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vision)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Visual acuity greatest at fovea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centralis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1198</Words>
  <Application>Microsoft Office PowerPoint</Application>
  <PresentationFormat>عرض على الشاشة (3:4)‏</PresentationFormat>
  <Paragraphs>163</Paragraphs>
  <Slides>21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senses  by  Proph Israa F Jaafar</dc:title>
  <dc:creator>israa</dc:creator>
  <cp:lastModifiedBy>ALI SAHIUNY</cp:lastModifiedBy>
  <cp:revision>135</cp:revision>
  <dcterms:created xsi:type="dcterms:W3CDTF">2012-12-23T06:21:40Z</dcterms:created>
  <dcterms:modified xsi:type="dcterms:W3CDTF">2013-02-09T16:28:54Z</dcterms:modified>
</cp:coreProperties>
</file>