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60" r:id="rId5"/>
    <p:sldId id="258" r:id="rId6"/>
    <p:sldId id="259" r:id="rId7"/>
    <p:sldId id="265" r:id="rId8"/>
    <p:sldId id="261" r:id="rId9"/>
    <p:sldId id="263" r:id="rId10"/>
    <p:sldId id="264" r:id="rId11"/>
    <p:sldId id="266" r:id="rId12"/>
    <p:sldId id="267" r:id="rId13"/>
    <p:sldId id="272" r:id="rId14"/>
    <p:sldId id="268" r:id="rId15"/>
    <p:sldId id="269" r:id="rId16"/>
    <p:sldId id="270"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3"/>
          <p:cNvSpPr txBox="1">
            <a:spLocks/>
          </p:cNvSpPr>
          <p:nvPr/>
        </p:nvSpPr>
        <p:spPr>
          <a:xfrm>
            <a:off x="286820" y="3957484"/>
            <a:ext cx="8686800" cy="1828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lvl="0" algn="ctr"/>
            <a:r>
              <a:rPr kumimoji="0" lang="en-US" sz="24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
            </a:r>
            <a:br>
              <a:rPr kumimoji="0" lang="en-US" sz="24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br>
            <a:r>
              <a:rPr kumimoji="0" lang="en-US" sz="24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
            </a:r>
            <a:br>
              <a:rPr kumimoji="0" lang="en-US" sz="24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br>
            <a:r>
              <a:rPr kumimoji="0" lang="en-US" sz="32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Dr. Salah </a:t>
            </a:r>
            <a:r>
              <a:rPr kumimoji="0" lang="en-US" sz="3200" b="1" i="0" u="none" strike="noStrike" kern="1200" cap="none" spc="0" normalizeH="0" baseline="0" noProof="0" dirty="0" err="1"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Kh</a:t>
            </a:r>
            <a:r>
              <a:rPr kumimoji="0" lang="en-US" sz="32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 Al-</a:t>
            </a:r>
            <a:r>
              <a:rPr kumimoji="0" lang="en-US" sz="3200" b="1" i="0" u="none" strike="noStrike" kern="1200" cap="none" spc="0" normalizeH="0" baseline="0" noProof="0" dirty="0" err="1"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Rawi</a:t>
            </a:r>
            <a:endParaRPr kumimoji="0" lang="en-US" sz="32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endParaRPr>
          </a:p>
          <a:p>
            <a:pPr lvl="0" algn="ctr"/>
            <a:r>
              <a:rPr kumimoji="0" lang="en-US" sz="24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
            </a:r>
            <a:br>
              <a:rPr kumimoji="0" lang="en-US" sz="24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BDS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MSc, </a:t>
            </a:r>
            <a:r>
              <a:rPr kumimoji="0" lang="en-US" sz="24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Dental Science, Prosthodontist</a:t>
            </a:r>
            <a:r>
              <a:rPr kumimoji="0" lang="en-US" sz="2400" b="1" i="0" u="none" strike="noStrike" kern="1200" cap="none" spc="0" normalizeH="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 (Baghdad University)</a:t>
            </a:r>
            <a:endParaRPr kumimoji="0" lang="en-US" sz="24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endParaRPr>
          </a:p>
          <a:p>
            <a:pPr algn="ctr"/>
            <a:r>
              <a:rPr lang="en-US" sz="2400" dirty="0" smtClean="0">
                <a:solidFill>
                  <a:schemeClr val="tx1"/>
                </a:solidFill>
                <a:latin typeface="Times New Roman" panose="02020603050405020304" pitchFamily="18" charset="0"/>
                <a:cs typeface="Times New Roman" panose="02020603050405020304" pitchFamily="18" charset="0"/>
              </a:rPr>
              <a:t>PhD, </a:t>
            </a:r>
            <a:r>
              <a:rPr lang="en-MY" sz="2400" dirty="0" smtClean="0">
                <a:solidFill>
                  <a:srgbClr val="FF0000"/>
                </a:solidFill>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Maxillo-Facial Prostheses</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Universiti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Sains</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Malaysia, USM</a:t>
            </a:r>
            <a:r>
              <a:rPr lang="en-US" sz="2400" dirty="0" smtClean="0">
                <a:solidFill>
                  <a:srgbClr val="FF0000"/>
                </a:solidFill>
                <a:latin typeface="Times New Roman" panose="02020603050405020304" pitchFamily="18" charset="0"/>
                <a:cs typeface="Times New Roman" panose="02020603050405020304" pitchFamily="18" charset="0"/>
              </a:rPr>
              <a:t>)</a:t>
            </a:r>
          </a:p>
          <a:p>
            <a:pPr algn="ctr"/>
            <a:endParaRPr kumimoji="0" lang="en-US" sz="2400" b="1" i="0" u="none" strike="noStrike" kern="120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endParaRPr>
          </a:p>
          <a:p>
            <a:pPr algn="ctr"/>
            <a:r>
              <a:rPr lang="en-US" sz="2400" dirty="0" smtClean="0">
                <a:solidFill>
                  <a:srgbClr val="FF0000"/>
                </a:solidFill>
                <a:latin typeface="Times New Roman" panose="02020603050405020304" pitchFamily="18" charset="0"/>
                <a:cs typeface="Times New Roman" panose="02020603050405020304" pitchFamily="18" charset="0"/>
              </a:rPr>
              <a:t>2-5-2016</a:t>
            </a:r>
            <a:r>
              <a:rPr kumimoji="0" lang="en-US" sz="24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t/>
            </a:r>
            <a:br>
              <a:rPr kumimoji="0" lang="en-US" sz="24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rPr>
            </a:br>
            <a:endParaRPr kumimoji="0" lang="ar-SA" sz="2400" b="1" i="0" u="none" strike="noStrike" kern="120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170887" y="762000"/>
            <a:ext cx="8773236" cy="1754326"/>
          </a:xfrm>
          <a:prstGeom prst="rect">
            <a:avLst/>
          </a:prstGeom>
        </p:spPr>
        <p:txBody>
          <a:bodyPr wrap="none">
            <a:spAutoFit/>
          </a:bodyPr>
          <a:lstStyle/>
          <a:p>
            <a:r>
              <a:rPr lang="en-MY" sz="3600" b="1" dirty="0" smtClean="0">
                <a:latin typeface="Times New Roman" panose="02020603050405020304" pitchFamily="18" charset="0"/>
                <a:cs typeface="Times New Roman" panose="02020603050405020304" pitchFamily="18" charset="0"/>
              </a:rPr>
              <a:t>Occlusion, </a:t>
            </a:r>
            <a:r>
              <a:rPr lang="en-MY" sz="3600" b="1" dirty="0">
                <a:latin typeface="Times New Roman" panose="02020603050405020304" pitchFamily="18" charset="0"/>
                <a:cs typeface="Times New Roman" panose="02020603050405020304" pitchFamily="18" charset="0"/>
              </a:rPr>
              <a:t>Face bow, </a:t>
            </a:r>
            <a:r>
              <a:rPr lang="en-MY" sz="3600" b="1" dirty="0" smtClean="0">
                <a:latin typeface="Times New Roman" panose="02020603050405020304" pitchFamily="18" charset="0"/>
                <a:cs typeface="Times New Roman" panose="02020603050405020304" pitchFamily="18" charset="0"/>
              </a:rPr>
              <a:t>Articulator, Mounting</a:t>
            </a:r>
            <a:endParaRPr lang="en-MY" sz="3600" b="1" dirty="0" smtClean="0">
              <a:latin typeface="Times New Roman" panose="02020603050405020304" pitchFamily="18" charset="0"/>
              <a:cs typeface="Times New Roman" panose="02020603050405020304" pitchFamily="18" charset="0"/>
            </a:endParaRPr>
          </a:p>
          <a:p>
            <a:endParaRPr lang="en-MY" sz="3600" dirty="0">
              <a:latin typeface="Times New Roman" panose="02020603050405020304" pitchFamily="18" charset="0"/>
              <a:cs typeface="Times New Roman" panose="02020603050405020304" pitchFamily="18" charset="0"/>
            </a:endParaRPr>
          </a:p>
          <a:p>
            <a:endParaRPr lang="en-MY"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284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686800" cy="1692771"/>
          </a:xfrm>
          <a:prstGeom prst="rect">
            <a:avLst/>
          </a:prstGeom>
        </p:spPr>
        <p:txBody>
          <a:bodyPr wrap="square">
            <a:spAutoFit/>
          </a:bodyPr>
          <a:lstStyle/>
          <a:p>
            <a:pPr algn="ctr"/>
            <a:r>
              <a:rPr lang="en-MY" sz="3200" b="1" u="sng" dirty="0">
                <a:solidFill>
                  <a:srgbClr val="FF0000"/>
                </a:solidFill>
                <a:latin typeface="Times New Roman" panose="02020603050405020304" pitchFamily="18" charset="0"/>
                <a:cs typeface="Times New Roman" panose="02020603050405020304" pitchFamily="18" charset="0"/>
              </a:rPr>
              <a:t>A</a:t>
            </a:r>
            <a:r>
              <a:rPr lang="en-MY" sz="3200" b="1" u="sng" dirty="0" smtClean="0">
                <a:solidFill>
                  <a:srgbClr val="FF0000"/>
                </a:solidFill>
                <a:latin typeface="Times New Roman" panose="02020603050405020304" pitchFamily="18" charset="0"/>
                <a:cs typeface="Times New Roman" panose="02020603050405020304" pitchFamily="18" charset="0"/>
              </a:rPr>
              <a:t>rticulator</a:t>
            </a:r>
            <a:endParaRPr lang="en-MY" sz="3200" b="1" u="sng" dirty="0">
              <a:solidFill>
                <a:srgbClr val="FF0000"/>
              </a:solidFill>
              <a:latin typeface="Times New Roman" panose="02020603050405020304" pitchFamily="18" charset="0"/>
              <a:cs typeface="Times New Roman" panose="02020603050405020304" pitchFamily="18" charset="0"/>
            </a:endParaRPr>
          </a:p>
          <a:p>
            <a:pPr algn="just"/>
            <a:r>
              <a:rPr lang="en-MY" sz="2400" dirty="0" smtClean="0">
                <a:latin typeface="Times New Roman" panose="02020603050405020304" pitchFamily="18" charset="0"/>
                <a:cs typeface="Times New Roman" panose="02020603050405020304" pitchFamily="18" charset="0"/>
              </a:rPr>
              <a:t>It </a:t>
            </a:r>
            <a:r>
              <a:rPr lang="en-MY" sz="2400" dirty="0">
                <a:latin typeface="Times New Roman" panose="02020603050405020304" pitchFamily="18" charset="0"/>
                <a:cs typeface="Times New Roman" panose="02020603050405020304" pitchFamily="18" charset="0"/>
              </a:rPr>
              <a:t>is a mechanical instrument that represents the temporomandibular joints and jaws, to which maxillary and mandibular casts may be attached to simulate some or all mandibular movements.</a:t>
            </a:r>
          </a:p>
        </p:txBody>
      </p:sp>
      <p:sp>
        <p:nvSpPr>
          <p:cNvPr id="4" name="Rectangle 3"/>
          <p:cNvSpPr/>
          <p:nvPr/>
        </p:nvSpPr>
        <p:spPr>
          <a:xfrm>
            <a:off x="0" y="2057400"/>
            <a:ext cx="9067800" cy="4524315"/>
          </a:xfrm>
          <a:prstGeom prst="rect">
            <a:avLst/>
          </a:prstGeom>
        </p:spPr>
        <p:txBody>
          <a:bodyPr wrap="square">
            <a:spAutoFit/>
          </a:bodyPr>
          <a:lstStyle/>
          <a:p>
            <a:r>
              <a:rPr lang="en-MY" sz="2400" b="1" u="sng" dirty="0">
                <a:solidFill>
                  <a:srgbClr val="FF0000"/>
                </a:solidFill>
                <a:latin typeface="Times New Roman" panose="02020603050405020304" pitchFamily="18" charset="0"/>
                <a:cs typeface="Times New Roman" panose="02020603050405020304" pitchFamily="18" charset="0"/>
              </a:rPr>
              <a:t>Requirements of an articulator</a:t>
            </a:r>
          </a:p>
          <a:p>
            <a:r>
              <a:rPr lang="en-MY" sz="2400" dirty="0">
                <a:latin typeface="Times New Roman" panose="02020603050405020304" pitchFamily="18" charset="0"/>
                <a:cs typeface="Times New Roman" panose="02020603050405020304" pitchFamily="18" charset="0"/>
              </a:rPr>
              <a:t>1- It should hold casts in the correct horizontal relationship.</a:t>
            </a:r>
          </a:p>
          <a:p>
            <a:r>
              <a:rPr lang="en-MY" sz="2400" dirty="0">
                <a:latin typeface="Times New Roman" panose="02020603050405020304" pitchFamily="18" charset="0"/>
                <a:cs typeface="Times New Roman" panose="02020603050405020304" pitchFamily="18" charset="0"/>
              </a:rPr>
              <a:t>2- It should hold casts in the correct vertical relationship.</a:t>
            </a:r>
          </a:p>
          <a:p>
            <a:r>
              <a:rPr lang="en-MY" sz="2400" dirty="0">
                <a:latin typeface="Times New Roman" panose="02020603050405020304" pitchFamily="18" charset="0"/>
                <a:cs typeface="Times New Roman" panose="02020603050405020304" pitchFamily="18" charset="0"/>
              </a:rPr>
              <a:t>3- The casts should be easily removable and re-attachable.</a:t>
            </a:r>
          </a:p>
          <a:p>
            <a:r>
              <a:rPr lang="en-MY" sz="2400" dirty="0">
                <a:latin typeface="Times New Roman" panose="02020603050405020304" pitchFamily="18" charset="0"/>
                <a:cs typeface="Times New Roman" panose="02020603050405020304" pitchFamily="18" charset="0"/>
              </a:rPr>
              <a:t>4- It should provide a positive anterior vertical stop (incisal pin).</a:t>
            </a:r>
          </a:p>
          <a:p>
            <a:r>
              <a:rPr lang="en-MY" sz="2400" dirty="0">
                <a:latin typeface="Times New Roman" panose="02020603050405020304" pitchFamily="18" charset="0"/>
                <a:cs typeface="Times New Roman" panose="02020603050405020304" pitchFamily="18" charset="0"/>
              </a:rPr>
              <a:t>5- It should accept face-bow transfer record.</a:t>
            </a:r>
          </a:p>
          <a:p>
            <a:r>
              <a:rPr lang="en-MY" sz="2400" dirty="0">
                <a:latin typeface="Times New Roman" panose="02020603050405020304" pitchFamily="18" charset="0"/>
                <a:cs typeface="Times New Roman" panose="02020603050405020304" pitchFamily="18" charset="0"/>
              </a:rPr>
              <a:t>6- It should open and close in a hinge movement.</a:t>
            </a:r>
          </a:p>
          <a:p>
            <a:r>
              <a:rPr lang="en-MY" sz="2400" dirty="0">
                <a:latin typeface="Times New Roman" panose="02020603050405020304" pitchFamily="18" charset="0"/>
                <a:cs typeface="Times New Roman" panose="02020603050405020304" pitchFamily="18" charset="0"/>
              </a:rPr>
              <a:t>7- It should be made of non-corrosive and rigid materials.</a:t>
            </a:r>
          </a:p>
          <a:p>
            <a:r>
              <a:rPr lang="en-MY" sz="2400" dirty="0">
                <a:latin typeface="Times New Roman" panose="02020603050405020304" pitchFamily="18" charset="0"/>
                <a:cs typeface="Times New Roman" panose="02020603050405020304" pitchFamily="18" charset="0"/>
              </a:rPr>
              <a:t>8- It should not be bulky or heavy.</a:t>
            </a:r>
          </a:p>
          <a:p>
            <a:r>
              <a:rPr lang="en-MY" sz="2400" dirty="0">
                <a:latin typeface="Times New Roman" panose="02020603050405020304" pitchFamily="18" charset="0"/>
                <a:cs typeface="Times New Roman" panose="02020603050405020304" pitchFamily="18" charset="0"/>
              </a:rPr>
              <a:t>9- There should be adequate space between the upper and lower members.</a:t>
            </a:r>
          </a:p>
          <a:p>
            <a:r>
              <a:rPr lang="en-MY" sz="2400" dirty="0">
                <a:latin typeface="Times New Roman" panose="02020603050405020304" pitchFamily="18" charset="0"/>
                <a:cs typeface="Times New Roman" panose="02020603050405020304" pitchFamily="18" charset="0"/>
              </a:rPr>
              <a:t>10- The moving parts should move freely without any friction.</a:t>
            </a:r>
          </a:p>
        </p:txBody>
      </p:sp>
    </p:spTree>
    <p:extLst>
      <p:ext uri="{BB962C8B-B14F-4D97-AF65-F5344CB8AC3E}">
        <p14:creationId xmlns:p14="http://schemas.microsoft.com/office/powerpoint/2010/main" val="3286713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534400" cy="2677656"/>
          </a:xfrm>
          <a:prstGeom prst="rect">
            <a:avLst/>
          </a:prstGeom>
        </p:spPr>
        <p:txBody>
          <a:bodyPr wrap="square">
            <a:spAutoFit/>
          </a:bodyPr>
          <a:lstStyle/>
          <a:p>
            <a:r>
              <a:rPr lang="en-MY" sz="2400" dirty="0">
                <a:solidFill>
                  <a:srgbClr val="FF0000"/>
                </a:solidFill>
                <a:latin typeface="Times New Roman" panose="02020603050405020304" pitchFamily="18" charset="0"/>
                <a:cs typeface="Times New Roman" panose="02020603050405020304" pitchFamily="18" charset="0"/>
              </a:rPr>
              <a:t>CLASSIFICATION OF ARTICULATORS</a:t>
            </a:r>
          </a:p>
          <a:p>
            <a:endParaRPr lang="en-MY" sz="2400" dirty="0" smtClean="0">
              <a:latin typeface="Times New Roman" panose="02020603050405020304" pitchFamily="18" charset="0"/>
              <a:cs typeface="Times New Roman" panose="02020603050405020304" pitchFamily="18" charset="0"/>
            </a:endParaRPr>
          </a:p>
          <a:p>
            <a:r>
              <a:rPr lang="en-MY" sz="2400" dirty="0" smtClean="0">
                <a:latin typeface="Times New Roman" panose="02020603050405020304" pitchFamily="18" charset="0"/>
                <a:cs typeface="Times New Roman" panose="02020603050405020304" pitchFamily="18" charset="0"/>
              </a:rPr>
              <a:t>1- </a:t>
            </a:r>
            <a:r>
              <a:rPr lang="en-MY" sz="2400" dirty="0">
                <a:latin typeface="Times New Roman" panose="02020603050405020304" pitchFamily="18" charset="0"/>
                <a:cs typeface="Times New Roman" panose="02020603050405020304" pitchFamily="18" charset="0"/>
              </a:rPr>
              <a:t>Non-adjustable condylar path articulator</a:t>
            </a:r>
          </a:p>
          <a:p>
            <a:r>
              <a:rPr lang="en-MY" sz="2400" dirty="0" smtClean="0">
                <a:latin typeface="Times New Roman" panose="02020603050405020304" pitchFamily="18" charset="0"/>
                <a:cs typeface="Times New Roman" panose="02020603050405020304" pitchFamily="18" charset="0"/>
              </a:rPr>
              <a:t>    </a:t>
            </a:r>
          </a:p>
          <a:p>
            <a:r>
              <a:rPr lang="en-MY" sz="2400" dirty="0" smtClean="0">
                <a:latin typeface="Times New Roman" panose="02020603050405020304" pitchFamily="18" charset="0"/>
                <a:cs typeface="Times New Roman" panose="02020603050405020304" pitchFamily="18" charset="0"/>
              </a:rPr>
              <a:t>     A) Simple </a:t>
            </a:r>
            <a:r>
              <a:rPr lang="en-MY" sz="2400" dirty="0">
                <a:latin typeface="Times New Roman" panose="02020603050405020304" pitchFamily="18" charset="0"/>
                <a:cs typeface="Times New Roman" panose="02020603050405020304" pitchFamily="18" charset="0"/>
              </a:rPr>
              <a:t>hinge articulator (Class I</a:t>
            </a:r>
            <a:r>
              <a:rPr lang="en-MY" sz="2400" dirty="0" smtClean="0">
                <a:latin typeface="Times New Roman" panose="02020603050405020304" pitchFamily="18" charset="0"/>
                <a:cs typeface="Times New Roman" panose="02020603050405020304" pitchFamily="18" charset="0"/>
              </a:rPr>
              <a:t>).</a:t>
            </a:r>
          </a:p>
          <a:p>
            <a:r>
              <a:rPr lang="en-MY" sz="2400" dirty="0">
                <a:latin typeface="Times New Roman" panose="02020603050405020304" pitchFamily="18" charset="0"/>
                <a:cs typeface="Times New Roman" panose="02020603050405020304" pitchFamily="18" charset="0"/>
              </a:rPr>
              <a:t> </a:t>
            </a:r>
            <a:r>
              <a:rPr lang="en-MY" sz="2400" dirty="0" smtClean="0">
                <a:latin typeface="Times New Roman" panose="02020603050405020304" pitchFamily="18" charset="0"/>
                <a:cs typeface="Times New Roman" panose="02020603050405020304" pitchFamily="18" charset="0"/>
              </a:rPr>
              <a:t>    </a:t>
            </a:r>
            <a:r>
              <a:rPr lang="en-MY" sz="2400" dirty="0">
                <a:latin typeface="Times New Roman" panose="02020603050405020304" pitchFamily="18" charset="0"/>
                <a:cs typeface="Times New Roman" panose="02020603050405020304" pitchFamily="18" charset="0"/>
              </a:rPr>
              <a:t>B</a:t>
            </a:r>
            <a:r>
              <a:rPr lang="en-MY" sz="2400" dirty="0" smtClean="0">
                <a:latin typeface="Times New Roman" panose="02020603050405020304" pitchFamily="18" charset="0"/>
                <a:cs typeface="Times New Roman" panose="02020603050405020304" pitchFamily="18" charset="0"/>
              </a:rPr>
              <a:t>) </a:t>
            </a:r>
            <a:r>
              <a:rPr lang="en-MY" sz="2400" dirty="0">
                <a:latin typeface="Times New Roman" panose="02020603050405020304" pitchFamily="18" charset="0"/>
                <a:cs typeface="Times New Roman" panose="02020603050405020304" pitchFamily="18" charset="0"/>
              </a:rPr>
              <a:t>Mean value or fixed condylar path articulator (Class II).</a:t>
            </a:r>
          </a:p>
          <a:p>
            <a:endParaRPr lang="en-MY" sz="240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389194" y="2972931"/>
            <a:ext cx="8489445" cy="3275469"/>
            <a:chOff x="389194" y="2830056"/>
            <a:chExt cx="8489445" cy="327546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94" y="2830056"/>
              <a:ext cx="4411406" cy="3275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358" y="2830056"/>
              <a:ext cx="3705281" cy="3275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3045767"/>
              <a:ext cx="407484" cy="461665"/>
            </a:xfrm>
            <a:prstGeom prst="rect">
              <a:avLst/>
            </a:prstGeom>
            <a:noFill/>
          </p:spPr>
          <p:txBody>
            <a:bodyPr wrap="none" rtlCol="0">
              <a:spAutoFit/>
            </a:bodyPr>
            <a:lstStyle/>
            <a:p>
              <a:r>
                <a:rPr lang="en-MY" sz="2400" b="1" dirty="0" smtClean="0">
                  <a:solidFill>
                    <a:srgbClr val="FF0000"/>
                  </a:solidFill>
                  <a:latin typeface="Times New Roman" panose="02020603050405020304" pitchFamily="18" charset="0"/>
                  <a:cs typeface="Times New Roman" panose="02020603050405020304" pitchFamily="18" charset="0"/>
                </a:rPr>
                <a:t>A</a:t>
              </a:r>
              <a:endParaRPr lang="en-MY"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173358" y="2967335"/>
              <a:ext cx="389850" cy="461665"/>
            </a:xfrm>
            <a:prstGeom prst="rect">
              <a:avLst/>
            </a:prstGeom>
            <a:noFill/>
          </p:spPr>
          <p:txBody>
            <a:bodyPr wrap="none" rtlCol="0">
              <a:spAutoFit/>
            </a:bodyPr>
            <a:lstStyle/>
            <a:p>
              <a:r>
                <a:rPr lang="en-MY" sz="2400" b="1" dirty="0">
                  <a:solidFill>
                    <a:srgbClr val="FF0000"/>
                  </a:solidFill>
                  <a:latin typeface="Times New Roman" panose="02020603050405020304" pitchFamily="18" charset="0"/>
                  <a:cs typeface="Times New Roman" panose="02020603050405020304" pitchFamily="18" charset="0"/>
                </a:rPr>
                <a:t>B</a:t>
              </a:r>
              <a:endParaRPr lang="en-MY" sz="24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7677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382000" cy="1477328"/>
          </a:xfrm>
          <a:prstGeom prst="rect">
            <a:avLst/>
          </a:prstGeom>
        </p:spPr>
        <p:txBody>
          <a:bodyPr wrap="square">
            <a:spAutoFit/>
          </a:bodyPr>
          <a:lstStyle/>
          <a:p>
            <a:r>
              <a:rPr lang="en-MY" sz="2400" b="1" dirty="0">
                <a:solidFill>
                  <a:srgbClr val="FF0000"/>
                </a:solidFill>
                <a:latin typeface="Times New Roman" panose="02020603050405020304" pitchFamily="18" charset="0"/>
                <a:cs typeface="Times New Roman" panose="02020603050405020304" pitchFamily="18" charset="0"/>
              </a:rPr>
              <a:t>2- Adjustable condylar path articulator</a:t>
            </a:r>
          </a:p>
          <a:p>
            <a:endParaRPr lang="en-MY" dirty="0" smtClean="0"/>
          </a:p>
          <a:p>
            <a:r>
              <a:rPr lang="en-MY" sz="2400" dirty="0">
                <a:latin typeface="Times New Roman" panose="02020603050405020304" pitchFamily="18" charset="0"/>
                <a:cs typeface="Times New Roman" panose="02020603050405020304" pitchFamily="18" charset="0"/>
              </a:rPr>
              <a:t> </a:t>
            </a:r>
            <a:r>
              <a:rPr lang="en-MY" sz="2400" dirty="0" smtClean="0">
                <a:latin typeface="Times New Roman" panose="02020603050405020304" pitchFamily="18" charset="0"/>
                <a:cs typeface="Times New Roman" panose="02020603050405020304" pitchFamily="18" charset="0"/>
              </a:rPr>
              <a:t>    A- </a:t>
            </a:r>
            <a:r>
              <a:rPr lang="en-MY" sz="2400" dirty="0" smtClean="0">
                <a:latin typeface="Times New Roman" panose="02020603050405020304" pitchFamily="18" charset="0"/>
                <a:cs typeface="Times New Roman" panose="02020603050405020304" pitchFamily="18" charset="0"/>
              </a:rPr>
              <a:t>Semi-adjustable </a:t>
            </a:r>
            <a:r>
              <a:rPr lang="en-MY" sz="2400" dirty="0">
                <a:latin typeface="Times New Roman" panose="02020603050405020304" pitchFamily="18" charset="0"/>
                <a:cs typeface="Times New Roman" panose="02020603050405020304" pitchFamily="18" charset="0"/>
              </a:rPr>
              <a:t>condylar path articulator (Class III).</a:t>
            </a:r>
          </a:p>
          <a:p>
            <a:r>
              <a:rPr lang="en-MY" sz="2400" dirty="0">
                <a:latin typeface="Times New Roman" panose="02020603050405020304" pitchFamily="18" charset="0"/>
                <a:cs typeface="Times New Roman" panose="02020603050405020304" pitchFamily="18" charset="0"/>
              </a:rPr>
              <a:t> </a:t>
            </a:r>
            <a:r>
              <a:rPr lang="en-MY" sz="2400" dirty="0" smtClean="0">
                <a:latin typeface="Times New Roman" panose="02020603050405020304" pitchFamily="18" charset="0"/>
                <a:cs typeface="Times New Roman" panose="02020603050405020304" pitchFamily="18" charset="0"/>
              </a:rPr>
              <a:t>    B- </a:t>
            </a:r>
            <a:r>
              <a:rPr lang="en-MY" sz="2400" dirty="0" smtClean="0">
                <a:latin typeface="Times New Roman" panose="02020603050405020304" pitchFamily="18" charset="0"/>
                <a:cs typeface="Times New Roman" panose="02020603050405020304" pitchFamily="18" charset="0"/>
              </a:rPr>
              <a:t>Fully-adjustable </a:t>
            </a:r>
            <a:r>
              <a:rPr lang="en-MY" sz="2400" dirty="0">
                <a:latin typeface="Times New Roman" panose="02020603050405020304" pitchFamily="18" charset="0"/>
                <a:cs typeface="Times New Roman" panose="02020603050405020304" pitchFamily="18" charset="0"/>
              </a:rPr>
              <a:t>condylar path articulator (Class IV).</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851" t="31617" r="2570" b="4200"/>
          <a:stretch/>
        </p:blipFill>
        <p:spPr bwMode="auto">
          <a:xfrm>
            <a:off x="518652" y="2315497"/>
            <a:ext cx="3382296" cy="349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12" y="2315497"/>
            <a:ext cx="4559176" cy="349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52" y="2338234"/>
            <a:ext cx="5921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347" y="2422781"/>
            <a:ext cx="5794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88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58"/>
            <a:ext cx="9144000" cy="688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76200"/>
            <a:ext cx="3534942" cy="584775"/>
          </a:xfrm>
          <a:prstGeom prst="rect">
            <a:avLst/>
          </a:prstGeom>
        </p:spPr>
        <p:txBody>
          <a:bodyPr wrap="none">
            <a:spAutoFit/>
          </a:bodyPr>
          <a:lstStyle/>
          <a:p>
            <a:r>
              <a:rPr lang="en-MY" sz="3200" b="1" u="sng" dirty="0">
                <a:solidFill>
                  <a:srgbClr val="FF0000"/>
                </a:solidFill>
                <a:latin typeface="Times New Roman" panose="02020603050405020304" pitchFamily="18" charset="0"/>
                <a:cs typeface="Times New Roman" panose="02020603050405020304" pitchFamily="18" charset="0"/>
              </a:rPr>
              <a:t>parts of </a:t>
            </a:r>
            <a:r>
              <a:rPr lang="en-MY" sz="3200" b="1" u="sng" dirty="0" smtClean="0">
                <a:solidFill>
                  <a:srgbClr val="FF0000"/>
                </a:solidFill>
                <a:latin typeface="Times New Roman" panose="02020603050405020304" pitchFamily="18" charset="0"/>
                <a:cs typeface="Times New Roman" panose="02020603050405020304" pitchFamily="18" charset="0"/>
              </a:rPr>
              <a:t>articulator</a:t>
            </a:r>
            <a:endParaRPr lang="en-MY" sz="32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68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3387"/>
            <a:ext cx="8991600" cy="707886"/>
          </a:xfrm>
          <a:prstGeom prst="rect">
            <a:avLst/>
          </a:prstGeom>
        </p:spPr>
        <p:txBody>
          <a:bodyPr wrap="square">
            <a:spAutoFit/>
          </a:bodyPr>
          <a:lstStyle/>
          <a:p>
            <a:pPr algn="just"/>
            <a:r>
              <a:rPr lang="en-MY" sz="2000" dirty="0">
                <a:latin typeface="Times New Roman" panose="02020603050405020304" pitchFamily="18" charset="0"/>
                <a:cs typeface="Times New Roman" panose="02020603050405020304" pitchFamily="18" charset="0"/>
              </a:rPr>
              <a:t>It is the procedure of attaching the maxillary and mandibular casts to the articulator in their recorded jaw relation. It is also called articulation.</a:t>
            </a:r>
          </a:p>
        </p:txBody>
      </p:sp>
      <p:sp>
        <p:nvSpPr>
          <p:cNvPr id="3" name="Rectangle 2"/>
          <p:cNvSpPr/>
          <p:nvPr/>
        </p:nvSpPr>
        <p:spPr>
          <a:xfrm>
            <a:off x="2819400" y="88612"/>
            <a:ext cx="2534668" cy="584775"/>
          </a:xfrm>
          <a:prstGeom prst="rect">
            <a:avLst/>
          </a:prstGeom>
        </p:spPr>
        <p:txBody>
          <a:bodyPr wrap="none">
            <a:spAutoFit/>
          </a:bodyPr>
          <a:lstStyle/>
          <a:p>
            <a:r>
              <a:rPr lang="en-MY" sz="3200" b="1" u="sng" dirty="0">
                <a:solidFill>
                  <a:srgbClr val="FF0000"/>
                </a:solidFill>
                <a:latin typeface="Times New Roman" panose="02020603050405020304" pitchFamily="18" charset="0"/>
                <a:cs typeface="Times New Roman" panose="02020603050405020304" pitchFamily="18" charset="0"/>
              </a:rPr>
              <a:t>MOUNTING</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346"/>
          <a:stretch/>
        </p:blipFill>
        <p:spPr bwMode="auto">
          <a:xfrm>
            <a:off x="6060281" y="1676400"/>
            <a:ext cx="2931319" cy="482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1676400"/>
            <a:ext cx="6060281" cy="4708981"/>
          </a:xfrm>
          <a:prstGeom prst="rect">
            <a:avLst/>
          </a:prstGeom>
        </p:spPr>
        <p:txBody>
          <a:bodyPr wrap="square">
            <a:spAutoFit/>
          </a:bodyPr>
          <a:lstStyle/>
          <a:p>
            <a:r>
              <a:rPr lang="en-MY" sz="2000" b="1" u="sng" dirty="0">
                <a:solidFill>
                  <a:srgbClr val="FF0000"/>
                </a:solidFill>
                <a:latin typeface="Times New Roman" panose="02020603050405020304" pitchFamily="18" charset="0"/>
                <a:cs typeface="Times New Roman" panose="02020603050405020304" pitchFamily="18" charset="0"/>
              </a:rPr>
              <a:t>PREPARATION OF THE CASTS FOR </a:t>
            </a:r>
            <a:r>
              <a:rPr lang="en-MY" sz="2000" b="1" u="sng" dirty="0" smtClean="0">
                <a:solidFill>
                  <a:srgbClr val="FF0000"/>
                </a:solidFill>
                <a:latin typeface="Times New Roman" panose="02020603050405020304" pitchFamily="18" charset="0"/>
                <a:cs typeface="Times New Roman" panose="02020603050405020304" pitchFamily="18" charset="0"/>
              </a:rPr>
              <a:t>MOUNTING</a:t>
            </a:r>
          </a:p>
          <a:p>
            <a:endParaRPr lang="en-MY" sz="2000" b="1" u="sng" dirty="0">
              <a:solidFill>
                <a:srgbClr val="FF0000"/>
              </a:solidFill>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1- Determine the midline of the cast according to the midline of incisive papilla and continue this line </a:t>
            </a:r>
            <a:r>
              <a:rPr lang="en-MY" sz="2000" dirty="0" smtClean="0">
                <a:latin typeface="Times New Roman" panose="02020603050405020304" pitchFamily="18" charset="0"/>
                <a:cs typeface="Times New Roman" panose="02020603050405020304" pitchFamily="18" charset="0"/>
              </a:rPr>
              <a:t>anteriorly </a:t>
            </a:r>
            <a:r>
              <a:rPr lang="en-MY" sz="2000" dirty="0">
                <a:latin typeface="Times New Roman" panose="02020603050405020304" pitchFamily="18" charset="0"/>
                <a:cs typeface="Times New Roman" panose="02020603050405020304" pitchFamily="18" charset="0"/>
              </a:rPr>
              <a:t>all around the cast.</a:t>
            </a:r>
          </a:p>
          <a:p>
            <a:r>
              <a:rPr lang="en-MY" sz="2000" dirty="0">
                <a:latin typeface="Times New Roman" panose="02020603050405020304" pitchFamily="18" charset="0"/>
                <a:cs typeface="Times New Roman" panose="02020603050405020304" pitchFamily="18" charset="0"/>
              </a:rPr>
              <a:t>2- The casts should be placed in </a:t>
            </a:r>
            <a:r>
              <a:rPr lang="en-MY" sz="2000" dirty="0" smtClean="0">
                <a:latin typeface="Times New Roman" panose="02020603050405020304" pitchFamily="18" charset="0"/>
                <a:cs typeface="Times New Roman" panose="02020603050405020304" pitchFamily="18" charset="0"/>
              </a:rPr>
              <a:t>water </a:t>
            </a:r>
            <a:r>
              <a:rPr lang="en-MY" sz="2000" dirty="0">
                <a:latin typeface="Times New Roman" panose="02020603050405020304" pitchFamily="18" charset="0"/>
                <a:cs typeface="Times New Roman" panose="02020603050405020304" pitchFamily="18" charset="0"/>
              </a:rPr>
              <a:t>for better adhesion of the casts to the mounting plaster.</a:t>
            </a:r>
          </a:p>
          <a:p>
            <a:r>
              <a:rPr lang="en-MY" sz="2000" dirty="0">
                <a:latin typeface="Times New Roman" panose="02020603050405020304" pitchFamily="18" charset="0"/>
                <a:cs typeface="Times New Roman" panose="02020603050405020304" pitchFamily="18" charset="0"/>
              </a:rPr>
              <a:t>3- With wax knife, 3-4 V-shape cuts on the base of upper and lower casts, so as to facilitate the laboratory remounting. The cut should be approximately 1/4 inch depth and 1/2 inch </a:t>
            </a:r>
            <a:r>
              <a:rPr lang="en-MY" sz="2000" dirty="0" smtClean="0">
                <a:latin typeface="Times New Roman" panose="02020603050405020304" pitchFamily="18" charset="0"/>
                <a:cs typeface="Times New Roman" panose="02020603050405020304" pitchFamily="18" charset="0"/>
              </a:rPr>
              <a:t>width</a:t>
            </a:r>
            <a:r>
              <a:rPr lang="en-MY" sz="2000" dirty="0">
                <a:latin typeface="Times New Roman" panose="02020603050405020304" pitchFamily="18" charset="0"/>
                <a:cs typeface="Times New Roman" panose="02020603050405020304" pitchFamily="18" charset="0"/>
              </a:rPr>
              <a:t>.</a:t>
            </a:r>
          </a:p>
          <a:p>
            <a:r>
              <a:rPr lang="en-MY" sz="2000" dirty="0">
                <a:latin typeface="Times New Roman" panose="02020603050405020304" pitchFamily="18" charset="0"/>
                <a:cs typeface="Times New Roman" panose="02020603050405020304" pitchFamily="18" charset="0"/>
              </a:rPr>
              <a:t>4- Lightly coated the base of the casts with Vaseline or any separating medium.</a:t>
            </a:r>
          </a:p>
          <a:p>
            <a:r>
              <a:rPr lang="en-MY" sz="2000" dirty="0">
                <a:latin typeface="Times New Roman" panose="02020603050405020304" pitchFamily="18" charset="0"/>
                <a:cs typeface="Times New Roman" panose="02020603050405020304" pitchFamily="18" charset="0"/>
              </a:rPr>
              <a:t>5- The base plate with occlusion rim should be sealed to the cast by wax.</a:t>
            </a:r>
          </a:p>
        </p:txBody>
      </p:sp>
    </p:spTree>
    <p:extLst>
      <p:ext uri="{BB962C8B-B14F-4D97-AF65-F5344CB8AC3E}">
        <p14:creationId xmlns:p14="http://schemas.microsoft.com/office/powerpoint/2010/main" val="409166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619"/>
            <a:ext cx="9144000" cy="5447645"/>
          </a:xfrm>
          <a:prstGeom prst="rect">
            <a:avLst/>
          </a:prstGeom>
        </p:spPr>
        <p:txBody>
          <a:bodyPr wrap="square">
            <a:spAutoFit/>
          </a:bodyPr>
          <a:lstStyle/>
          <a:p>
            <a:r>
              <a:rPr lang="en-MY" sz="2400" b="1" u="sng" dirty="0" smtClean="0">
                <a:solidFill>
                  <a:srgbClr val="FF0000"/>
                </a:solidFill>
                <a:latin typeface="Times New Roman" panose="02020603050405020304" pitchFamily="18" charset="0"/>
                <a:cs typeface="Times New Roman" panose="02020603050405020304" pitchFamily="18" charset="0"/>
              </a:rPr>
              <a:t>Mounting </a:t>
            </a:r>
            <a:r>
              <a:rPr lang="en-MY" sz="2400" b="1" u="sng" dirty="0">
                <a:solidFill>
                  <a:srgbClr val="FF0000"/>
                </a:solidFill>
                <a:latin typeface="Times New Roman" panose="02020603050405020304" pitchFamily="18" charset="0"/>
                <a:cs typeface="Times New Roman" panose="02020603050405020304" pitchFamily="18" charset="0"/>
              </a:rPr>
              <a:t>the maxillary </a:t>
            </a:r>
            <a:r>
              <a:rPr lang="en-MY" sz="2400" b="1" u="sng" dirty="0" smtClean="0">
                <a:solidFill>
                  <a:srgbClr val="FF0000"/>
                </a:solidFill>
                <a:latin typeface="Times New Roman" panose="02020603050405020304" pitchFamily="18" charset="0"/>
                <a:cs typeface="Times New Roman" panose="02020603050405020304" pitchFamily="18" charset="0"/>
              </a:rPr>
              <a:t>cast</a:t>
            </a:r>
          </a:p>
          <a:p>
            <a:endParaRPr lang="en-MY" sz="2400" b="1" u="sng" dirty="0">
              <a:solidFill>
                <a:srgbClr val="FF0000"/>
              </a:solidFill>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The maxillary cast is first attached to the upper member of the articulator after orientation jaw relation by using the </a:t>
            </a:r>
            <a:r>
              <a:rPr lang="en-MY" sz="2000" dirty="0">
                <a:solidFill>
                  <a:srgbClr val="FF0000"/>
                </a:solidFill>
                <a:latin typeface="Times New Roman" panose="02020603050405020304" pitchFamily="18" charset="0"/>
                <a:cs typeface="Times New Roman" panose="02020603050405020304" pitchFamily="18" charset="0"/>
              </a:rPr>
              <a:t>face-bow</a:t>
            </a:r>
            <a:r>
              <a:rPr lang="en-MY" sz="2000" dirty="0">
                <a:latin typeface="Times New Roman" panose="02020603050405020304" pitchFamily="18" charset="0"/>
                <a:cs typeface="Times New Roman" panose="02020603050405020304" pitchFamily="18" charset="0"/>
              </a:rPr>
              <a:t> with </a:t>
            </a:r>
            <a:r>
              <a:rPr lang="en-MY" sz="2000" dirty="0">
                <a:solidFill>
                  <a:srgbClr val="FF0000"/>
                </a:solidFill>
                <a:latin typeface="Times New Roman" panose="02020603050405020304" pitchFamily="18" charset="0"/>
                <a:cs typeface="Times New Roman" panose="02020603050405020304" pitchFamily="18" charset="0"/>
              </a:rPr>
              <a:t>adjustable type of articulators</a:t>
            </a:r>
            <a:r>
              <a:rPr lang="en-MY" sz="2000" dirty="0">
                <a:latin typeface="Times New Roman" panose="02020603050405020304" pitchFamily="18" charset="0"/>
                <a:cs typeface="Times New Roman" panose="02020603050405020304" pitchFamily="18" charset="0"/>
              </a:rPr>
              <a:t>, while for the </a:t>
            </a:r>
            <a:r>
              <a:rPr lang="en-MY" sz="2000" u="sng" dirty="0">
                <a:solidFill>
                  <a:srgbClr val="FF0000"/>
                </a:solidFill>
                <a:latin typeface="Times New Roman" panose="02020603050405020304" pitchFamily="18" charset="0"/>
                <a:cs typeface="Times New Roman" panose="02020603050405020304" pitchFamily="18" charset="0"/>
              </a:rPr>
              <a:t>mean value articulator use </a:t>
            </a:r>
            <a:r>
              <a:rPr lang="en-MY" sz="2000" dirty="0">
                <a:latin typeface="Times New Roman" panose="02020603050405020304" pitchFamily="18" charset="0"/>
                <a:cs typeface="Times New Roman" panose="02020603050405020304" pitchFamily="18" charset="0"/>
              </a:rPr>
              <a:t>the </a:t>
            </a:r>
            <a:r>
              <a:rPr lang="en-MY" sz="2000" dirty="0">
                <a:solidFill>
                  <a:srgbClr val="FF0000"/>
                </a:solidFill>
                <a:latin typeface="Times New Roman" panose="02020603050405020304" pitchFamily="18" charset="0"/>
                <a:cs typeface="Times New Roman" panose="02020603050405020304" pitchFamily="18" charset="0"/>
              </a:rPr>
              <a:t>mounting table </a:t>
            </a:r>
            <a:r>
              <a:rPr lang="en-MY" sz="2000" dirty="0">
                <a:latin typeface="Times New Roman" panose="02020603050405020304" pitchFamily="18" charset="0"/>
                <a:cs typeface="Times New Roman" panose="02020603050405020304" pitchFamily="18" charset="0"/>
              </a:rPr>
              <a:t>to support the maxillary occlusion rim in its position during mounting. The mandibular cast is articulated after recording the vertical and centric jaw relations.</a:t>
            </a:r>
          </a:p>
          <a:p>
            <a:r>
              <a:rPr lang="en-MY" sz="2000" dirty="0">
                <a:latin typeface="Times New Roman" panose="02020603050405020304" pitchFamily="18" charset="0"/>
                <a:cs typeface="Times New Roman" panose="02020603050405020304" pitchFamily="18" charset="0"/>
              </a:rPr>
              <a:t>After recording the orientation jaw relation, the following steps are carried out</a:t>
            </a:r>
          </a:p>
          <a:p>
            <a:r>
              <a:rPr lang="en-MY" sz="2000" b="1" dirty="0">
                <a:solidFill>
                  <a:srgbClr val="FF0000"/>
                </a:solidFill>
                <a:latin typeface="Times New Roman" panose="02020603050405020304" pitchFamily="18" charset="0"/>
                <a:cs typeface="Times New Roman" panose="02020603050405020304" pitchFamily="18" charset="0"/>
              </a:rPr>
              <a:t>1- </a:t>
            </a:r>
            <a:r>
              <a:rPr lang="en-MY" sz="2000" dirty="0">
                <a:latin typeface="Times New Roman" panose="02020603050405020304" pitchFamily="18" charset="0"/>
                <a:cs typeface="Times New Roman" panose="02020603050405020304" pitchFamily="18" charset="0"/>
              </a:rPr>
              <a:t>Enough space should be present between the base of the cast and the upper member of the articulator to accommodate for the plaster material over the cast. </a:t>
            </a:r>
            <a:endParaRPr lang="en-MY" sz="2000" dirty="0" smtClean="0">
              <a:latin typeface="Times New Roman" panose="02020603050405020304" pitchFamily="18" charset="0"/>
              <a:cs typeface="Times New Roman" panose="02020603050405020304" pitchFamily="18" charset="0"/>
            </a:endParaRPr>
          </a:p>
          <a:p>
            <a:r>
              <a:rPr lang="en-MY" sz="2000" b="1" dirty="0" smtClean="0">
                <a:solidFill>
                  <a:srgbClr val="FF0000"/>
                </a:solidFill>
                <a:latin typeface="Times New Roman" panose="02020603050405020304" pitchFamily="18" charset="0"/>
                <a:cs typeface="Times New Roman" panose="02020603050405020304" pitchFamily="18" charset="0"/>
              </a:rPr>
              <a:t>2-</a:t>
            </a:r>
            <a:r>
              <a:rPr lang="en-MY" sz="2000" dirty="0" smtClean="0">
                <a:latin typeface="Times New Roman" panose="02020603050405020304" pitchFamily="18" charset="0"/>
                <a:cs typeface="Times New Roman" panose="02020603050405020304" pitchFamily="18" charset="0"/>
              </a:rPr>
              <a:t> </a:t>
            </a:r>
            <a:r>
              <a:rPr lang="en-MY" sz="2000" dirty="0">
                <a:latin typeface="Times New Roman" panose="02020603050405020304" pitchFamily="18" charset="0"/>
                <a:cs typeface="Times New Roman" panose="02020603050405020304" pitchFamily="18" charset="0"/>
              </a:rPr>
              <a:t>Alignment of the midline of the maxillary occlusion rim to the </a:t>
            </a:r>
            <a:r>
              <a:rPr lang="en-MY" sz="2000" dirty="0" err="1">
                <a:latin typeface="Times New Roman" panose="02020603050405020304" pitchFamily="18" charset="0"/>
                <a:cs typeface="Times New Roman" panose="02020603050405020304" pitchFamily="18" charset="0"/>
              </a:rPr>
              <a:t>center</a:t>
            </a:r>
            <a:r>
              <a:rPr lang="en-MY" sz="2000" dirty="0">
                <a:latin typeface="Times New Roman" panose="02020603050405020304" pitchFamily="18" charset="0"/>
                <a:cs typeface="Times New Roman" panose="02020603050405020304" pitchFamily="18" charset="0"/>
              </a:rPr>
              <a:t> of the cross midline which found on the mounting table anteriorly and </a:t>
            </a:r>
            <a:r>
              <a:rPr lang="en-MY" sz="2000" dirty="0" smtClean="0">
                <a:latin typeface="Times New Roman" panose="02020603050405020304" pitchFamily="18" charset="0"/>
                <a:cs typeface="Times New Roman" panose="02020603050405020304" pitchFamily="18" charset="0"/>
              </a:rPr>
              <a:t>posteriorly.</a:t>
            </a:r>
          </a:p>
          <a:p>
            <a:r>
              <a:rPr lang="en-MY" sz="2000" b="1" dirty="0" smtClean="0">
                <a:solidFill>
                  <a:srgbClr val="FF0000"/>
                </a:solidFill>
                <a:latin typeface="Times New Roman" panose="02020603050405020304" pitchFamily="18" charset="0"/>
                <a:cs typeface="Times New Roman" panose="02020603050405020304" pitchFamily="18" charset="0"/>
              </a:rPr>
              <a:t>3- </a:t>
            </a:r>
            <a:r>
              <a:rPr lang="en-MY" sz="2000" dirty="0">
                <a:latin typeface="Times New Roman" panose="02020603050405020304" pitchFamily="18" charset="0"/>
                <a:cs typeface="Times New Roman" panose="02020603050405020304" pitchFamily="18" charset="0"/>
              </a:rPr>
              <a:t>Plaster is mixed according to the manufacturer instruction then the plaster is poured over the base of the cast and the upper member is closed until the incisal pin touches the incisal </a:t>
            </a:r>
            <a:r>
              <a:rPr lang="en-MY" sz="2000" dirty="0" smtClean="0">
                <a:latin typeface="Times New Roman" panose="02020603050405020304" pitchFamily="18" charset="0"/>
                <a:cs typeface="Times New Roman" panose="02020603050405020304" pitchFamily="18" charset="0"/>
              </a:rPr>
              <a:t>table</a:t>
            </a:r>
            <a:r>
              <a:rPr lang="en-MY" sz="2000" dirty="0">
                <a:latin typeface="Times New Roman" panose="02020603050405020304" pitchFamily="18" charset="0"/>
                <a:cs typeface="Times New Roman" panose="02020603050405020304" pitchFamily="18" charset="0"/>
              </a:rPr>
              <a:t>.</a:t>
            </a:r>
            <a:endParaRPr lang="en-MY" sz="2000" dirty="0">
              <a:latin typeface="Times New Roman" panose="02020603050405020304" pitchFamily="18" charset="0"/>
              <a:cs typeface="Times New Roman" panose="02020603050405020304" pitchFamily="18" charset="0"/>
            </a:endParaRPr>
          </a:p>
          <a:p>
            <a:r>
              <a:rPr lang="en-MY" sz="2000" b="1" dirty="0">
                <a:solidFill>
                  <a:srgbClr val="FF0000"/>
                </a:solidFill>
                <a:latin typeface="Times New Roman" panose="02020603050405020304" pitchFamily="18" charset="0"/>
                <a:cs typeface="Times New Roman" panose="02020603050405020304" pitchFamily="18" charset="0"/>
              </a:rPr>
              <a:t>4-</a:t>
            </a:r>
            <a:r>
              <a:rPr lang="en-MY" sz="2000" dirty="0">
                <a:latin typeface="Times New Roman" panose="02020603050405020304" pitchFamily="18" charset="0"/>
                <a:cs typeface="Times New Roman" panose="02020603050405020304" pitchFamily="18" charset="0"/>
              </a:rPr>
              <a:t> Smoothing and polishing of the plaster is done. The mounting should be cleaned and any debris removed from the articulator and mounting table</a:t>
            </a:r>
            <a:r>
              <a:rPr lang="en-MY" sz="2000" dirty="0" smtClean="0">
                <a:latin typeface="Times New Roman" panose="02020603050405020304" pitchFamily="18" charset="0"/>
                <a:cs typeface="Times New Roman" panose="02020603050405020304" pitchFamily="18" charset="0"/>
              </a:rPr>
              <a:t>.</a:t>
            </a:r>
            <a:endParaRPr lang="en-MY"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5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5755422"/>
          </a:xfrm>
          <a:prstGeom prst="rect">
            <a:avLst/>
          </a:prstGeom>
        </p:spPr>
        <p:txBody>
          <a:bodyPr wrap="square">
            <a:spAutoFit/>
          </a:bodyPr>
          <a:lstStyle/>
          <a:p>
            <a:r>
              <a:rPr lang="en-MY" sz="2400" b="1" u="sng" dirty="0">
                <a:solidFill>
                  <a:srgbClr val="FF0000"/>
                </a:solidFill>
                <a:latin typeface="Times New Roman" panose="02020603050405020304" pitchFamily="18" charset="0"/>
                <a:cs typeface="Times New Roman" panose="02020603050405020304" pitchFamily="18" charset="0"/>
              </a:rPr>
              <a:t>Mounting the mandibular </a:t>
            </a:r>
            <a:r>
              <a:rPr lang="en-MY" sz="2400" b="1" u="sng" dirty="0" smtClean="0">
                <a:solidFill>
                  <a:srgbClr val="FF0000"/>
                </a:solidFill>
                <a:latin typeface="Times New Roman" panose="02020603050405020304" pitchFamily="18" charset="0"/>
                <a:cs typeface="Times New Roman" panose="02020603050405020304" pitchFamily="18" charset="0"/>
              </a:rPr>
              <a:t>cast</a:t>
            </a:r>
          </a:p>
          <a:p>
            <a:endParaRPr lang="en-MY" sz="2400" b="1" u="sng" dirty="0">
              <a:solidFill>
                <a:srgbClr val="FF0000"/>
              </a:solidFill>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The mandibular cast is mounted after recording the tentative vertical and centric jaw relations.</a:t>
            </a:r>
          </a:p>
          <a:p>
            <a:r>
              <a:rPr lang="en-MY" sz="2000" b="1" dirty="0">
                <a:solidFill>
                  <a:srgbClr val="FF0000"/>
                </a:solidFill>
                <a:latin typeface="Times New Roman" panose="02020603050405020304" pitchFamily="18" charset="0"/>
                <a:cs typeface="Times New Roman" panose="02020603050405020304" pitchFamily="18" charset="0"/>
              </a:rPr>
              <a:t>1- </a:t>
            </a:r>
            <a:r>
              <a:rPr lang="en-MY" sz="2000" dirty="0">
                <a:latin typeface="Times New Roman" panose="02020603050405020304" pitchFamily="18" charset="0"/>
                <a:cs typeface="Times New Roman" panose="02020603050405020304" pitchFamily="18" charset="0"/>
              </a:rPr>
              <a:t>The mandibular occlusion rim should be well secured to the mandibular cast with it record base by using wax, also sealing should be done between the maxillary and mandibular rims after making tentative centric jaw relation.</a:t>
            </a:r>
          </a:p>
          <a:p>
            <a:r>
              <a:rPr lang="en-MY" sz="2000" b="1" dirty="0">
                <a:solidFill>
                  <a:srgbClr val="FF0000"/>
                </a:solidFill>
                <a:latin typeface="Times New Roman" panose="02020603050405020304" pitchFamily="18" charset="0"/>
                <a:cs typeface="Times New Roman" panose="02020603050405020304" pitchFamily="18" charset="0"/>
              </a:rPr>
              <a:t>2-</a:t>
            </a:r>
            <a:r>
              <a:rPr lang="en-MY" sz="2000" dirty="0">
                <a:latin typeface="Times New Roman" panose="02020603050405020304" pitchFamily="18" charset="0"/>
                <a:cs typeface="Times New Roman" panose="02020603050405020304" pitchFamily="18" charset="0"/>
              </a:rPr>
              <a:t> Care should be taken that there is no posterior interference between the maxillary and mandibular </a:t>
            </a:r>
            <a:r>
              <a:rPr lang="en-MY" sz="2000" dirty="0" smtClean="0">
                <a:latin typeface="Times New Roman" panose="02020603050405020304" pitchFamily="18" charset="0"/>
                <a:cs typeface="Times New Roman" panose="02020603050405020304" pitchFamily="18" charset="0"/>
              </a:rPr>
              <a:t>casts.</a:t>
            </a:r>
            <a:endParaRPr lang="en-MY" sz="2000" dirty="0">
              <a:latin typeface="Times New Roman" panose="02020603050405020304" pitchFamily="18" charset="0"/>
              <a:cs typeface="Times New Roman" panose="02020603050405020304" pitchFamily="18" charset="0"/>
            </a:endParaRPr>
          </a:p>
          <a:p>
            <a:r>
              <a:rPr lang="en-MY" sz="2000" b="1" dirty="0">
                <a:solidFill>
                  <a:srgbClr val="FF0000"/>
                </a:solidFill>
                <a:latin typeface="Times New Roman" panose="02020603050405020304" pitchFamily="18" charset="0"/>
                <a:cs typeface="Times New Roman" panose="02020603050405020304" pitchFamily="18" charset="0"/>
              </a:rPr>
              <a:t>3- </a:t>
            </a:r>
            <a:r>
              <a:rPr lang="en-MY" sz="2000" dirty="0">
                <a:latin typeface="Times New Roman" panose="02020603050405020304" pitchFamily="18" charset="0"/>
                <a:cs typeface="Times New Roman" panose="02020603050405020304" pitchFamily="18" charset="0"/>
              </a:rPr>
              <a:t>The articulator with the mounted maxillary cast is inverted to aid in the mounting the mandibular cast.</a:t>
            </a:r>
          </a:p>
          <a:p>
            <a:r>
              <a:rPr lang="en-MY" sz="2000" b="1" dirty="0">
                <a:solidFill>
                  <a:srgbClr val="FF0000"/>
                </a:solidFill>
                <a:latin typeface="Times New Roman" panose="02020603050405020304" pitchFamily="18" charset="0"/>
                <a:cs typeface="Times New Roman" panose="02020603050405020304" pitchFamily="18" charset="0"/>
              </a:rPr>
              <a:t>4- </a:t>
            </a:r>
            <a:r>
              <a:rPr lang="en-MY" sz="2000" dirty="0">
                <a:latin typeface="Times New Roman" panose="02020603050405020304" pitchFamily="18" charset="0"/>
                <a:cs typeface="Times New Roman" panose="02020603050405020304" pitchFamily="18" charset="0"/>
              </a:rPr>
              <a:t>The maxillary occlusal rim with mandibular occlusal rim (centric record) placed on the maxillary cast.</a:t>
            </a:r>
          </a:p>
          <a:p>
            <a:r>
              <a:rPr lang="en-MY" sz="2000" b="1" dirty="0">
                <a:solidFill>
                  <a:srgbClr val="FF0000"/>
                </a:solidFill>
                <a:latin typeface="Times New Roman" panose="02020603050405020304" pitchFamily="18" charset="0"/>
                <a:cs typeface="Times New Roman" panose="02020603050405020304" pitchFamily="18" charset="0"/>
              </a:rPr>
              <a:t>5- </a:t>
            </a:r>
            <a:r>
              <a:rPr lang="en-MY" sz="2000" dirty="0">
                <a:latin typeface="Times New Roman" panose="02020603050405020304" pitchFamily="18" charset="0"/>
                <a:cs typeface="Times New Roman" panose="02020603050405020304" pitchFamily="18" charset="0"/>
              </a:rPr>
              <a:t>The mandibular cast is placed on the mandibular occlusal rim (It should be soaked in </a:t>
            </a:r>
            <a:r>
              <a:rPr lang="en-MY" sz="2000" dirty="0" smtClean="0">
                <a:latin typeface="Times New Roman" panose="02020603050405020304" pitchFamily="18" charset="0"/>
                <a:cs typeface="Times New Roman" panose="02020603050405020304" pitchFamily="18" charset="0"/>
              </a:rPr>
              <a:t>water </a:t>
            </a:r>
            <a:r>
              <a:rPr lang="en-MY" sz="2000" dirty="0">
                <a:latin typeface="Times New Roman" panose="02020603050405020304" pitchFamily="18" charset="0"/>
                <a:cs typeface="Times New Roman" panose="02020603050405020304" pitchFamily="18" charset="0"/>
              </a:rPr>
              <a:t>before mounting).</a:t>
            </a:r>
          </a:p>
          <a:p>
            <a:r>
              <a:rPr lang="en-MY" sz="2000" b="1" dirty="0">
                <a:solidFill>
                  <a:srgbClr val="FF0000"/>
                </a:solidFill>
                <a:latin typeface="Times New Roman" panose="02020603050405020304" pitchFamily="18" charset="0"/>
                <a:cs typeface="Times New Roman" panose="02020603050405020304" pitchFamily="18" charset="0"/>
              </a:rPr>
              <a:t>6-</a:t>
            </a:r>
            <a:r>
              <a:rPr lang="en-MY" sz="2000" dirty="0">
                <a:latin typeface="Times New Roman" panose="02020603050405020304" pitchFamily="18" charset="0"/>
                <a:cs typeface="Times New Roman" panose="02020603050405020304" pitchFamily="18" charset="0"/>
              </a:rPr>
              <a:t> The plaster is mixed and poured over the base of the mandibular cast and the articulator is closed until the incisal table touch the incisal pin, then the plaster should be smoothed and polished. </a:t>
            </a:r>
          </a:p>
        </p:txBody>
      </p:sp>
    </p:spTree>
    <p:extLst>
      <p:ext uri="{BB962C8B-B14F-4D97-AF65-F5344CB8AC3E}">
        <p14:creationId xmlns:p14="http://schemas.microsoft.com/office/powerpoint/2010/main" val="96854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0600"/>
            <a:ext cx="90043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02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90367"/>
            <a:ext cx="5638800" cy="249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875" t="17056" r="71593" b="10320"/>
          <a:stretch/>
        </p:blipFill>
        <p:spPr bwMode="auto">
          <a:xfrm>
            <a:off x="5903332" y="2133601"/>
            <a:ext cx="3164468" cy="1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 y="0"/>
            <a:ext cx="8313174" cy="523220"/>
          </a:xfrm>
          <a:prstGeom prst="rect">
            <a:avLst/>
          </a:prstGeom>
        </p:spPr>
        <p:txBody>
          <a:bodyPr wrap="square">
            <a:spAutoFit/>
          </a:bodyPr>
          <a:lstStyle/>
          <a:p>
            <a:pPr algn="ctr"/>
            <a:r>
              <a:rPr lang="en-MY" sz="2800" b="1" dirty="0">
                <a:solidFill>
                  <a:srgbClr val="FF0000"/>
                </a:solidFill>
                <a:latin typeface="Times New Roman" panose="02020603050405020304" pitchFamily="18" charset="0"/>
                <a:cs typeface="Times New Roman" panose="02020603050405020304" pitchFamily="18" charset="0"/>
              </a:rPr>
              <a:t>ANGLE’S CLASSIFICATION </a:t>
            </a:r>
            <a:r>
              <a:rPr lang="en-MY" sz="2800" b="1" dirty="0" smtClean="0">
                <a:solidFill>
                  <a:srgbClr val="FF0000"/>
                </a:solidFill>
                <a:latin typeface="Times New Roman" panose="02020603050405020304" pitchFamily="18" charset="0"/>
                <a:cs typeface="Times New Roman" panose="02020603050405020304" pitchFamily="18" charset="0"/>
              </a:rPr>
              <a:t>OF</a:t>
            </a:r>
            <a:r>
              <a:rPr lang="ar-SA" sz="2800" b="1" dirty="0" smtClean="0">
                <a:solidFill>
                  <a:srgbClr val="FF0000"/>
                </a:solidFill>
                <a:latin typeface="Times New Roman" panose="02020603050405020304" pitchFamily="18" charset="0"/>
                <a:cs typeface="Times New Roman" panose="02020603050405020304" pitchFamily="18" charset="0"/>
              </a:rPr>
              <a:t> </a:t>
            </a:r>
            <a:r>
              <a:rPr lang="en-MY" sz="2800" b="1" dirty="0" smtClean="0">
                <a:solidFill>
                  <a:srgbClr val="FF0000"/>
                </a:solidFill>
                <a:latin typeface="Times New Roman" panose="02020603050405020304" pitchFamily="18" charset="0"/>
                <a:cs typeface="Times New Roman" panose="02020603050405020304" pitchFamily="18" charset="0"/>
              </a:rPr>
              <a:t>OCCLUSION </a:t>
            </a:r>
            <a:endParaRPr lang="en-MY" sz="2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4104144"/>
            <a:ext cx="8964561" cy="2677656"/>
          </a:xfrm>
          <a:prstGeom prst="rect">
            <a:avLst/>
          </a:prstGeom>
        </p:spPr>
        <p:txBody>
          <a:bodyPr wrap="square">
            <a:spAutoFit/>
          </a:bodyPr>
          <a:lstStyle/>
          <a:p>
            <a:r>
              <a:rPr lang="en-MY" sz="2400" b="1" u="sng" dirty="0">
                <a:solidFill>
                  <a:srgbClr val="FF0000"/>
                </a:solidFill>
                <a:latin typeface="Times New Roman" panose="02020603050405020304" pitchFamily="18" charset="0"/>
                <a:cs typeface="Times New Roman" panose="02020603050405020304" pitchFamily="18" charset="0"/>
              </a:rPr>
              <a:t>Molar Relationship: </a:t>
            </a:r>
            <a:r>
              <a:rPr lang="en-MY" sz="2400" dirty="0">
                <a:latin typeface="Times New Roman" panose="02020603050405020304" pitchFamily="18" charset="0"/>
                <a:cs typeface="Times New Roman" panose="02020603050405020304" pitchFamily="18" charset="0"/>
              </a:rPr>
              <a:t>According to Angle, the </a:t>
            </a:r>
            <a:r>
              <a:rPr lang="en-MY" sz="2400" dirty="0" err="1">
                <a:latin typeface="Times New Roman" panose="02020603050405020304" pitchFamily="18" charset="0"/>
                <a:cs typeface="Times New Roman" panose="02020603050405020304" pitchFamily="18" charset="0"/>
              </a:rPr>
              <a:t>mesiobuccal</a:t>
            </a:r>
            <a:r>
              <a:rPr lang="en-MY" sz="2400" dirty="0">
                <a:latin typeface="Times New Roman" panose="02020603050405020304" pitchFamily="18" charset="0"/>
                <a:cs typeface="Times New Roman" panose="02020603050405020304" pitchFamily="18" charset="0"/>
              </a:rPr>
              <a:t> cusp of the maxillary first molar occludes with the buccal groove of the mandibular first molar.</a:t>
            </a:r>
          </a:p>
          <a:p>
            <a:endParaRPr lang="en-MY" sz="2400" dirty="0">
              <a:latin typeface="Times New Roman" panose="02020603050405020304" pitchFamily="18" charset="0"/>
              <a:cs typeface="Times New Roman" panose="02020603050405020304" pitchFamily="18" charset="0"/>
            </a:endParaRPr>
          </a:p>
          <a:p>
            <a:r>
              <a:rPr lang="en-MY" sz="2400" b="1" u="sng" dirty="0">
                <a:solidFill>
                  <a:srgbClr val="FF0000"/>
                </a:solidFill>
                <a:latin typeface="Times New Roman" panose="02020603050405020304" pitchFamily="18" charset="0"/>
                <a:cs typeface="Times New Roman" panose="02020603050405020304" pitchFamily="18" charset="0"/>
              </a:rPr>
              <a:t>Canine Relationship: </a:t>
            </a:r>
            <a:r>
              <a:rPr lang="en-MY" sz="2400" dirty="0">
                <a:latin typeface="Times New Roman" panose="02020603050405020304" pitchFamily="18" charset="0"/>
                <a:cs typeface="Times New Roman" panose="02020603050405020304" pitchFamily="18" charset="0"/>
              </a:rPr>
              <a:t>The maxillary canine occludes with the distal half of the mandibular canine and the mesial half of the mandibular first premolar.</a:t>
            </a:r>
          </a:p>
        </p:txBody>
      </p:sp>
      <p:sp>
        <p:nvSpPr>
          <p:cNvPr id="6" name="Rectangle 5"/>
          <p:cNvSpPr/>
          <p:nvPr/>
        </p:nvSpPr>
        <p:spPr>
          <a:xfrm>
            <a:off x="228600" y="634876"/>
            <a:ext cx="1321196" cy="523220"/>
          </a:xfrm>
          <a:prstGeom prst="rect">
            <a:avLst/>
          </a:prstGeom>
        </p:spPr>
        <p:txBody>
          <a:bodyPr wrap="none">
            <a:spAutoFit/>
          </a:bodyPr>
          <a:lstStyle/>
          <a:p>
            <a:r>
              <a:rPr lang="en-MY" sz="2800" b="1" u="sng" dirty="0">
                <a:solidFill>
                  <a:srgbClr val="FF0000"/>
                </a:solidFill>
                <a:latin typeface="Times New Roman" panose="02020603050405020304" pitchFamily="18" charset="0"/>
                <a:cs typeface="Times New Roman" panose="02020603050405020304" pitchFamily="18" charset="0"/>
              </a:rPr>
              <a:t>Class </a:t>
            </a:r>
            <a:r>
              <a:rPr lang="en-MY" sz="2800" b="1" u="sng" dirty="0" smtClean="0">
                <a:solidFill>
                  <a:srgbClr val="FF0000"/>
                </a:solidFill>
                <a:latin typeface="Times New Roman" panose="02020603050405020304" pitchFamily="18" charset="0"/>
                <a:cs typeface="Times New Roman" panose="02020603050405020304" pitchFamily="18" charset="0"/>
              </a:rPr>
              <a:t>I </a:t>
            </a:r>
            <a:endParaRPr lang="en-MY" sz="28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268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 y="555522"/>
            <a:ext cx="6335781" cy="241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496" y="2996148"/>
            <a:ext cx="9114504" cy="3046988"/>
          </a:xfrm>
          <a:prstGeom prst="rect">
            <a:avLst/>
          </a:prstGeom>
        </p:spPr>
        <p:txBody>
          <a:bodyPr wrap="square">
            <a:spAutoFit/>
          </a:bodyPr>
          <a:lstStyle/>
          <a:p>
            <a:r>
              <a:rPr lang="en-MY" sz="2400" b="1" u="sng" dirty="0">
                <a:solidFill>
                  <a:srgbClr val="FF0000"/>
                </a:solidFill>
                <a:latin typeface="Times New Roman" panose="02020603050405020304" pitchFamily="18" charset="0"/>
                <a:cs typeface="Times New Roman" panose="02020603050405020304" pitchFamily="18" charset="0"/>
              </a:rPr>
              <a:t>Molar relationship: </a:t>
            </a:r>
            <a:r>
              <a:rPr lang="en-MY" sz="2400" dirty="0">
                <a:latin typeface="Times New Roman" panose="02020603050405020304" pitchFamily="18" charset="0"/>
                <a:cs typeface="Times New Roman" panose="02020603050405020304" pitchFamily="18" charset="0"/>
              </a:rPr>
              <a:t>The molar relationship shows the </a:t>
            </a:r>
            <a:r>
              <a:rPr lang="en-MY" sz="2400" dirty="0" err="1">
                <a:latin typeface="Times New Roman" panose="02020603050405020304" pitchFamily="18" charset="0"/>
                <a:cs typeface="Times New Roman" panose="02020603050405020304" pitchFamily="18" charset="0"/>
              </a:rPr>
              <a:t>mesiobuccal</a:t>
            </a:r>
            <a:r>
              <a:rPr lang="en-MY" sz="2400" dirty="0">
                <a:latin typeface="Times New Roman" panose="02020603050405020304" pitchFamily="18" charset="0"/>
                <a:cs typeface="Times New Roman" panose="02020603050405020304" pitchFamily="18" charset="0"/>
              </a:rPr>
              <a:t> groove of the mandibular first molar is DISTALLY (posteriorly) positioned when in occlusion with the </a:t>
            </a:r>
            <a:r>
              <a:rPr lang="en-MY" sz="2400" dirty="0" err="1">
                <a:latin typeface="Times New Roman" panose="02020603050405020304" pitchFamily="18" charset="0"/>
                <a:cs typeface="Times New Roman" panose="02020603050405020304" pitchFamily="18" charset="0"/>
              </a:rPr>
              <a:t>mesiobuccal</a:t>
            </a:r>
            <a:r>
              <a:rPr lang="en-MY" sz="2400" dirty="0">
                <a:latin typeface="Times New Roman" panose="02020603050405020304" pitchFamily="18" charset="0"/>
                <a:cs typeface="Times New Roman" panose="02020603050405020304" pitchFamily="18" charset="0"/>
              </a:rPr>
              <a:t> cusp of the maxillary first molar. </a:t>
            </a:r>
            <a:endParaRPr lang="en-MY" sz="2400" dirty="0" smtClean="0">
              <a:latin typeface="Times New Roman" panose="02020603050405020304" pitchFamily="18" charset="0"/>
              <a:cs typeface="Times New Roman" panose="02020603050405020304" pitchFamily="18" charset="0"/>
            </a:endParaRPr>
          </a:p>
          <a:p>
            <a:endParaRPr lang="en-MY" sz="2400" dirty="0" smtClean="0">
              <a:latin typeface="Times New Roman" panose="02020603050405020304" pitchFamily="18" charset="0"/>
              <a:cs typeface="Times New Roman" panose="02020603050405020304" pitchFamily="18" charset="0"/>
            </a:endParaRPr>
          </a:p>
          <a:p>
            <a:pPr algn="just"/>
            <a:r>
              <a:rPr lang="en-MY" sz="2400" b="1" u="sng" dirty="0" smtClean="0">
                <a:solidFill>
                  <a:srgbClr val="FF0000"/>
                </a:solidFill>
                <a:latin typeface="Times New Roman" panose="02020603050405020304" pitchFamily="18" charset="0"/>
                <a:cs typeface="Times New Roman" panose="02020603050405020304" pitchFamily="18" charset="0"/>
              </a:rPr>
              <a:t>Canine Relationship:</a:t>
            </a:r>
            <a:r>
              <a:rPr lang="en-MY" sz="2400" b="1" dirty="0" smtClean="0">
                <a:latin typeface="Times New Roman" panose="02020603050405020304" pitchFamily="18" charset="0"/>
                <a:cs typeface="Times New Roman" panose="02020603050405020304" pitchFamily="18" charset="0"/>
              </a:rPr>
              <a:t> </a:t>
            </a:r>
            <a:r>
              <a:rPr lang="en-MY" sz="2400" dirty="0" smtClean="0">
                <a:latin typeface="Times New Roman" panose="02020603050405020304" pitchFamily="18" charset="0"/>
                <a:cs typeface="Times New Roman" panose="02020603050405020304" pitchFamily="18" charset="0"/>
              </a:rPr>
              <a:t> The mesial incline of the maxillary canine occludes ANTERIORLY with the distal incline of the mandibular canine.  The</a:t>
            </a:r>
            <a:endParaRPr lang="en-MY" sz="24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894" t="9984" r="35059" b="10879"/>
          <a:stretch/>
        </p:blipFill>
        <p:spPr bwMode="auto">
          <a:xfrm>
            <a:off x="6400800" y="762000"/>
            <a:ext cx="267286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9544" y="0"/>
            <a:ext cx="1460656" cy="523220"/>
          </a:xfrm>
          <a:prstGeom prst="rect">
            <a:avLst/>
          </a:prstGeom>
        </p:spPr>
        <p:txBody>
          <a:bodyPr wrap="none">
            <a:spAutoFit/>
          </a:bodyPr>
          <a:lstStyle/>
          <a:p>
            <a:r>
              <a:rPr lang="en-MY" sz="2800" b="1" u="sng" dirty="0">
                <a:solidFill>
                  <a:srgbClr val="FF0000"/>
                </a:solidFill>
                <a:latin typeface="Times New Roman" panose="02020603050405020304" pitchFamily="18" charset="0"/>
                <a:cs typeface="Times New Roman" panose="02020603050405020304" pitchFamily="18" charset="0"/>
              </a:rPr>
              <a:t>Class II </a:t>
            </a:r>
          </a:p>
        </p:txBody>
      </p:sp>
    </p:spTree>
    <p:extLst>
      <p:ext uri="{BB962C8B-B14F-4D97-AF65-F5344CB8AC3E}">
        <p14:creationId xmlns:p14="http://schemas.microsoft.com/office/powerpoint/2010/main" val="3539043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70" y="-76200"/>
            <a:ext cx="9069029" cy="3416320"/>
          </a:xfrm>
          <a:prstGeom prst="rect">
            <a:avLst/>
          </a:prstGeom>
        </p:spPr>
        <p:txBody>
          <a:bodyPr wrap="square">
            <a:spAutoFit/>
          </a:bodyPr>
          <a:lstStyle/>
          <a:p>
            <a:endParaRPr lang="en-MY" sz="2400" dirty="0"/>
          </a:p>
          <a:p>
            <a:endParaRPr lang="en-MY" sz="2400" dirty="0"/>
          </a:p>
          <a:p>
            <a:r>
              <a:rPr lang="en-MY" sz="2400" b="1" u="sng" dirty="0"/>
              <a:t>• </a:t>
            </a:r>
            <a:r>
              <a:rPr lang="en-MY" sz="2400" b="1" u="sng" dirty="0">
                <a:solidFill>
                  <a:srgbClr val="FF0000"/>
                </a:solidFill>
                <a:latin typeface="Times New Roman" panose="02020603050405020304" pitchFamily="18" charset="0"/>
                <a:cs typeface="Times New Roman" panose="02020603050405020304" pitchFamily="18" charset="0"/>
              </a:rPr>
              <a:t>Class II Division 1: </a:t>
            </a:r>
            <a:r>
              <a:rPr lang="en-MY" sz="2400" dirty="0">
                <a:latin typeface="Times New Roman" panose="02020603050405020304" pitchFamily="18" charset="0"/>
                <a:cs typeface="Times New Roman" panose="02020603050405020304" pitchFamily="18" charset="0"/>
              </a:rPr>
              <a:t>The molar relationships are like that of Class II and the maxillary anterior teeth are protruded. Teeth are proclaimed and a large overjet is present.</a:t>
            </a:r>
          </a:p>
          <a:p>
            <a:endParaRPr lang="en-MY" sz="2400" dirty="0">
              <a:latin typeface="Times New Roman" panose="02020603050405020304" pitchFamily="18" charset="0"/>
              <a:cs typeface="Times New Roman" panose="02020603050405020304" pitchFamily="18" charset="0"/>
            </a:endParaRPr>
          </a:p>
          <a:p>
            <a:r>
              <a:rPr lang="en-MY" sz="2400" b="1" u="sng" dirty="0">
                <a:latin typeface="Times New Roman" panose="02020603050405020304" pitchFamily="18" charset="0"/>
                <a:cs typeface="Times New Roman" panose="02020603050405020304" pitchFamily="18" charset="0"/>
              </a:rPr>
              <a:t>• </a:t>
            </a:r>
            <a:r>
              <a:rPr lang="en-MY" sz="2400" b="1" u="sng" dirty="0">
                <a:solidFill>
                  <a:srgbClr val="FF0000"/>
                </a:solidFill>
                <a:latin typeface="Times New Roman" panose="02020603050405020304" pitchFamily="18" charset="0"/>
                <a:cs typeface="Times New Roman" panose="02020603050405020304" pitchFamily="18" charset="0"/>
              </a:rPr>
              <a:t>Class II Division 2: </a:t>
            </a:r>
            <a:r>
              <a:rPr lang="en-MY" sz="2400" dirty="0">
                <a:latin typeface="Times New Roman" panose="02020603050405020304" pitchFamily="18" charset="0"/>
                <a:cs typeface="Times New Roman" panose="02020603050405020304" pitchFamily="18" charset="0"/>
              </a:rPr>
              <a:t>The molar relationships are Class II where the maxillary central incisors are </a:t>
            </a:r>
            <a:r>
              <a:rPr lang="en-MY" sz="2400" dirty="0" err="1">
                <a:latin typeface="Times New Roman" panose="02020603050405020304" pitchFamily="18" charset="0"/>
                <a:cs typeface="Times New Roman" panose="02020603050405020304" pitchFamily="18" charset="0"/>
              </a:rPr>
              <a:t>retroclined</a:t>
            </a:r>
            <a:r>
              <a:rPr lang="en-MY" sz="2400" dirty="0">
                <a:latin typeface="Times New Roman" panose="02020603050405020304" pitchFamily="18" charset="0"/>
                <a:cs typeface="Times New Roman" panose="02020603050405020304" pitchFamily="18" charset="0"/>
              </a:rPr>
              <a:t>. </a:t>
            </a:r>
            <a:r>
              <a:rPr lang="en-MY" sz="2400" dirty="0" err="1" smtClean="0">
                <a:latin typeface="Times New Roman" panose="02020603050405020304" pitchFamily="18" charset="0"/>
                <a:cs typeface="Times New Roman" panose="02020603050405020304" pitchFamily="18" charset="0"/>
              </a:rPr>
              <a:t>Retroclined</a:t>
            </a:r>
            <a:r>
              <a:rPr lang="en-MY" sz="2400" dirty="0" smtClean="0">
                <a:latin typeface="Times New Roman" panose="02020603050405020304" pitchFamily="18" charset="0"/>
                <a:cs typeface="Times New Roman" panose="02020603050405020304" pitchFamily="18" charset="0"/>
              </a:rPr>
              <a:t> </a:t>
            </a:r>
            <a:r>
              <a:rPr lang="en-MY" sz="2400" dirty="0">
                <a:latin typeface="Times New Roman" panose="02020603050405020304" pitchFamily="18" charset="0"/>
                <a:cs typeface="Times New Roman" panose="02020603050405020304" pitchFamily="18" charset="0"/>
              </a:rPr>
              <a:t>and a deep overbite exists.</a:t>
            </a:r>
          </a:p>
        </p:txBody>
      </p:sp>
      <p:sp>
        <p:nvSpPr>
          <p:cNvPr id="3" name="Rectangle 2"/>
          <p:cNvSpPr/>
          <p:nvPr/>
        </p:nvSpPr>
        <p:spPr>
          <a:xfrm>
            <a:off x="0" y="76200"/>
            <a:ext cx="8689258" cy="523220"/>
          </a:xfrm>
          <a:prstGeom prst="rect">
            <a:avLst/>
          </a:prstGeom>
        </p:spPr>
        <p:txBody>
          <a:bodyPr wrap="square">
            <a:spAutoFit/>
          </a:bodyPr>
          <a:lstStyle/>
          <a:p>
            <a:r>
              <a:rPr lang="en-MY" sz="2800" b="1" u="sng" dirty="0">
                <a:solidFill>
                  <a:srgbClr val="FF0000"/>
                </a:solidFill>
                <a:latin typeface="Times New Roman" panose="02020603050405020304" pitchFamily="18" charset="0"/>
                <a:cs typeface="Times New Roman" panose="02020603050405020304" pitchFamily="18" charset="0"/>
              </a:rPr>
              <a:t>Class II Malocclusion has </a:t>
            </a:r>
            <a:r>
              <a:rPr lang="en-MY" sz="2800" b="1" u="sng" dirty="0" smtClean="0">
                <a:solidFill>
                  <a:srgbClr val="FF0000"/>
                </a:solidFill>
                <a:latin typeface="Times New Roman" panose="02020603050405020304" pitchFamily="18" charset="0"/>
                <a:cs typeface="Times New Roman" panose="02020603050405020304" pitchFamily="18" charset="0"/>
              </a:rPr>
              <a:t>tow subtypes </a:t>
            </a:r>
            <a:endParaRPr lang="en-MY" sz="2800" b="1" u="sng"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60532"/>
          <a:stretch/>
        </p:blipFill>
        <p:spPr bwMode="auto">
          <a:xfrm>
            <a:off x="304799" y="3581400"/>
            <a:ext cx="3886201" cy="300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5181600" y="3505200"/>
            <a:ext cx="3732571" cy="308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68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8" y="638781"/>
            <a:ext cx="6209072" cy="271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825" t="11385" r="972" b="10740"/>
          <a:stretch/>
        </p:blipFill>
        <p:spPr bwMode="auto">
          <a:xfrm>
            <a:off x="6324600" y="1295038"/>
            <a:ext cx="2713703" cy="13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3570744"/>
            <a:ext cx="8991600" cy="2677656"/>
          </a:xfrm>
          <a:prstGeom prst="rect">
            <a:avLst/>
          </a:prstGeom>
        </p:spPr>
        <p:txBody>
          <a:bodyPr wrap="square">
            <a:spAutoFit/>
          </a:bodyPr>
          <a:lstStyle/>
          <a:p>
            <a:r>
              <a:rPr lang="en-MY" sz="2400" b="1" u="sng" dirty="0">
                <a:solidFill>
                  <a:srgbClr val="FF0000"/>
                </a:solidFill>
                <a:latin typeface="Times New Roman" panose="02020603050405020304" pitchFamily="18" charset="0"/>
                <a:cs typeface="Times New Roman" panose="02020603050405020304" pitchFamily="18" charset="0"/>
              </a:rPr>
              <a:t>Molar relationship: </a:t>
            </a:r>
            <a:r>
              <a:rPr lang="en-MY" sz="2400" dirty="0">
                <a:latin typeface="Times New Roman" panose="02020603050405020304" pitchFamily="18" charset="0"/>
                <a:cs typeface="Times New Roman" panose="02020603050405020304" pitchFamily="18" charset="0"/>
              </a:rPr>
              <a:t>The </a:t>
            </a:r>
            <a:r>
              <a:rPr lang="en-MY" sz="2400" dirty="0" err="1">
                <a:latin typeface="Times New Roman" panose="02020603050405020304" pitchFamily="18" charset="0"/>
                <a:cs typeface="Times New Roman" panose="02020603050405020304" pitchFamily="18" charset="0"/>
              </a:rPr>
              <a:t>mesiobuccal</a:t>
            </a:r>
            <a:r>
              <a:rPr lang="en-MY" sz="2400" dirty="0">
                <a:latin typeface="Times New Roman" panose="02020603050405020304" pitchFamily="18" charset="0"/>
                <a:cs typeface="Times New Roman" panose="02020603050405020304" pitchFamily="18" charset="0"/>
              </a:rPr>
              <a:t> cusp of the maxillary first permanent molar occludes DISTALLY (posteriorly) to the </a:t>
            </a:r>
            <a:r>
              <a:rPr lang="en-MY" sz="2400" dirty="0" err="1">
                <a:latin typeface="Times New Roman" panose="02020603050405020304" pitchFamily="18" charset="0"/>
                <a:cs typeface="Times New Roman" panose="02020603050405020304" pitchFamily="18" charset="0"/>
              </a:rPr>
              <a:t>mesiobuccal</a:t>
            </a:r>
            <a:r>
              <a:rPr lang="en-MY" sz="2400" dirty="0">
                <a:latin typeface="Times New Roman" panose="02020603050405020304" pitchFamily="18" charset="0"/>
                <a:cs typeface="Times New Roman" panose="02020603050405020304" pitchFamily="18" charset="0"/>
              </a:rPr>
              <a:t> groove of the mandibular first molar.</a:t>
            </a:r>
          </a:p>
          <a:p>
            <a:endParaRPr lang="en-MY" sz="2400" dirty="0">
              <a:latin typeface="Times New Roman" panose="02020603050405020304" pitchFamily="18" charset="0"/>
              <a:cs typeface="Times New Roman" panose="02020603050405020304" pitchFamily="18" charset="0"/>
            </a:endParaRPr>
          </a:p>
          <a:p>
            <a:r>
              <a:rPr lang="en-MY" sz="2400" b="1" u="sng" dirty="0">
                <a:solidFill>
                  <a:srgbClr val="FF0000"/>
                </a:solidFill>
                <a:latin typeface="Times New Roman" panose="02020603050405020304" pitchFamily="18" charset="0"/>
                <a:cs typeface="Times New Roman" panose="02020603050405020304" pitchFamily="18" charset="0"/>
              </a:rPr>
              <a:t>Canine Relationship: </a:t>
            </a:r>
            <a:r>
              <a:rPr lang="en-MY" sz="2400" dirty="0">
                <a:latin typeface="Times New Roman" panose="02020603050405020304" pitchFamily="18" charset="0"/>
                <a:cs typeface="Times New Roman" panose="02020603050405020304" pitchFamily="18" charset="0"/>
              </a:rPr>
              <a:t>Distal surface of the mandibular canines are mesial to the mesial surface of the maxillary </a:t>
            </a:r>
            <a:r>
              <a:rPr lang="en-MY" sz="2400" dirty="0" smtClean="0">
                <a:latin typeface="Times New Roman" panose="02020603050405020304" pitchFamily="18" charset="0"/>
                <a:cs typeface="Times New Roman" panose="02020603050405020304" pitchFamily="18" charset="0"/>
              </a:rPr>
              <a:t>canines. </a:t>
            </a:r>
            <a:r>
              <a:rPr lang="en-MY" sz="2400" dirty="0">
                <a:latin typeface="Times New Roman" panose="02020603050405020304" pitchFamily="18" charset="0"/>
                <a:cs typeface="Times New Roman" panose="02020603050405020304" pitchFamily="18" charset="0"/>
              </a:rPr>
              <a:t>Mandibular incisors are in complete </a:t>
            </a:r>
            <a:r>
              <a:rPr lang="en-MY" sz="2400" dirty="0" err="1">
                <a:latin typeface="Times New Roman" panose="02020603050405020304" pitchFamily="18" charset="0"/>
                <a:cs typeface="Times New Roman" panose="02020603050405020304" pitchFamily="18" charset="0"/>
              </a:rPr>
              <a:t>crossbite</a:t>
            </a:r>
            <a:r>
              <a:rPr lang="en-MY" sz="2400" dirty="0">
                <a:latin typeface="Times New Roman" panose="02020603050405020304" pitchFamily="18" charset="0"/>
                <a:cs typeface="Times New Roman" panose="02020603050405020304" pitchFamily="18" charset="0"/>
              </a:rPr>
              <a:t>.</a:t>
            </a:r>
          </a:p>
        </p:txBody>
      </p:sp>
      <p:sp>
        <p:nvSpPr>
          <p:cNvPr id="3" name="Rectangle 2"/>
          <p:cNvSpPr/>
          <p:nvPr/>
        </p:nvSpPr>
        <p:spPr>
          <a:xfrm>
            <a:off x="110613" y="-54322"/>
            <a:ext cx="1704313" cy="584775"/>
          </a:xfrm>
          <a:prstGeom prst="rect">
            <a:avLst/>
          </a:prstGeom>
        </p:spPr>
        <p:txBody>
          <a:bodyPr wrap="none">
            <a:spAutoFit/>
          </a:bodyPr>
          <a:lstStyle/>
          <a:p>
            <a:pPr algn="ctr"/>
            <a:r>
              <a:rPr lang="en-MY" sz="3200" b="1" u="sng" dirty="0">
                <a:solidFill>
                  <a:srgbClr val="FF0000"/>
                </a:solidFill>
                <a:latin typeface="Times New Roman" panose="02020603050405020304" pitchFamily="18" charset="0"/>
                <a:cs typeface="Times New Roman" panose="02020603050405020304" pitchFamily="18" charset="0"/>
              </a:rPr>
              <a:t>Class </a:t>
            </a:r>
            <a:r>
              <a:rPr lang="en-MY" sz="3200" b="1" u="sng" dirty="0" smtClean="0">
                <a:solidFill>
                  <a:srgbClr val="FF0000"/>
                </a:solidFill>
                <a:latin typeface="Times New Roman" panose="02020603050405020304" pitchFamily="18" charset="0"/>
                <a:cs typeface="Times New Roman" panose="02020603050405020304" pitchFamily="18" charset="0"/>
              </a:rPr>
              <a:t>III</a:t>
            </a:r>
            <a:endParaRPr lang="en-MY" sz="32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34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30984"/>
            <a:ext cx="9220200" cy="1631216"/>
          </a:xfrm>
          <a:prstGeom prst="rect">
            <a:avLst/>
          </a:prstGeom>
        </p:spPr>
        <p:txBody>
          <a:bodyPr wrap="square">
            <a:spAutoFit/>
          </a:bodyPr>
          <a:lstStyle/>
          <a:p>
            <a:pPr algn="just"/>
            <a:r>
              <a:rPr lang="en-MY" sz="2400" dirty="0">
                <a:latin typeface="Times New Roman" panose="02020603050405020304" pitchFamily="18" charset="0"/>
                <a:cs typeface="Times New Roman" panose="02020603050405020304" pitchFamily="18" charset="0"/>
              </a:rPr>
              <a:t>T</a:t>
            </a:r>
            <a:r>
              <a:rPr lang="en-MY" sz="2400" dirty="0" smtClean="0">
                <a:latin typeface="Times New Roman" panose="02020603050405020304" pitchFamily="18" charset="0"/>
                <a:cs typeface="Times New Roman" panose="02020603050405020304" pitchFamily="18" charset="0"/>
              </a:rPr>
              <a:t>he </a:t>
            </a:r>
            <a:r>
              <a:rPr lang="en-MY" sz="2400" dirty="0">
                <a:latin typeface="Times New Roman" panose="02020603050405020304" pitchFamily="18" charset="0"/>
                <a:cs typeface="Times New Roman" panose="02020603050405020304" pitchFamily="18" charset="0"/>
              </a:rPr>
              <a:t>measurement (usually in millimetres) between the upper incisal edge and the labial surface of the lower incisors. The normal value is considered to be approximately 2-3 mm but this is increased in Class 2 Division 1 malocclusions and reduced in Class 3 malocclusions.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8534400" cy="340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18249" y="66959"/>
            <a:ext cx="1697901" cy="646331"/>
          </a:xfrm>
          <a:prstGeom prst="rect">
            <a:avLst/>
          </a:prstGeom>
        </p:spPr>
        <p:txBody>
          <a:bodyPr wrap="none">
            <a:spAutoFit/>
          </a:bodyPr>
          <a:lstStyle/>
          <a:p>
            <a:pPr algn="ctr"/>
            <a:r>
              <a:rPr lang="en-MY" sz="3600" b="1" u="sng" dirty="0">
                <a:solidFill>
                  <a:srgbClr val="FF0000"/>
                </a:solidFill>
                <a:latin typeface="Times New Roman" panose="02020603050405020304" pitchFamily="18" charset="0"/>
                <a:cs typeface="Times New Roman" panose="02020603050405020304" pitchFamily="18" charset="0"/>
              </a:rPr>
              <a:t>Overjet</a:t>
            </a:r>
          </a:p>
        </p:txBody>
      </p:sp>
    </p:spTree>
    <p:extLst>
      <p:ext uri="{BB962C8B-B14F-4D97-AF65-F5344CB8AC3E}">
        <p14:creationId xmlns:p14="http://schemas.microsoft.com/office/powerpoint/2010/main" val="3961007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9144000" cy="1200329"/>
          </a:xfrm>
          <a:prstGeom prst="rect">
            <a:avLst/>
          </a:prstGeom>
        </p:spPr>
        <p:txBody>
          <a:bodyPr wrap="square">
            <a:spAutoFit/>
          </a:bodyPr>
          <a:lstStyle/>
          <a:p>
            <a:r>
              <a:rPr lang="en-MY" sz="2400" dirty="0">
                <a:latin typeface="Times New Roman" panose="02020603050405020304" pitchFamily="18" charset="0"/>
                <a:cs typeface="Times New Roman" panose="02020603050405020304" pitchFamily="18" charset="0"/>
              </a:rPr>
              <a:t>Overbite medically refers to the extent of vertical (superior-inferior) overlap of the maxillary central incisors over the mandibular central </a:t>
            </a:r>
            <a:r>
              <a:rPr lang="en-MY" sz="2400" dirty="0" smtClean="0">
                <a:latin typeface="Times New Roman" panose="02020603050405020304" pitchFamily="18" charset="0"/>
                <a:cs typeface="Times New Roman" panose="02020603050405020304" pitchFamily="18" charset="0"/>
              </a:rPr>
              <a:t>incisors</a:t>
            </a:r>
            <a:r>
              <a:rPr lang="en-MY" sz="2400" dirty="0">
                <a:latin typeface="Times New Roman" panose="02020603050405020304" pitchFamily="18" charset="0"/>
                <a:cs typeface="Times New Roman" panose="02020603050405020304" pitchFamily="18" charset="0"/>
              </a:rPr>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8" t="62791" r="47174" b="3195"/>
          <a:stretch/>
        </p:blipFill>
        <p:spPr bwMode="auto">
          <a:xfrm>
            <a:off x="2159121" y="2743200"/>
            <a:ext cx="530847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20044" y="228600"/>
            <a:ext cx="1837362" cy="584775"/>
          </a:xfrm>
          <a:prstGeom prst="rect">
            <a:avLst/>
          </a:prstGeom>
        </p:spPr>
        <p:txBody>
          <a:bodyPr wrap="none">
            <a:spAutoFit/>
          </a:bodyPr>
          <a:lstStyle/>
          <a:p>
            <a:r>
              <a:rPr lang="en-MY" sz="3200" b="1" u="sng" dirty="0">
                <a:solidFill>
                  <a:srgbClr val="FF0000"/>
                </a:solidFill>
                <a:latin typeface="Times New Roman" panose="02020603050405020304" pitchFamily="18" charset="0"/>
                <a:cs typeface="Times New Roman" panose="02020603050405020304" pitchFamily="18" charset="0"/>
              </a:rPr>
              <a:t>Overbite </a:t>
            </a:r>
          </a:p>
        </p:txBody>
      </p:sp>
    </p:spTree>
    <p:extLst>
      <p:ext uri="{BB962C8B-B14F-4D97-AF65-F5344CB8AC3E}">
        <p14:creationId xmlns:p14="http://schemas.microsoft.com/office/powerpoint/2010/main" val="2657592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44940"/>
            <a:ext cx="8534400" cy="1569660"/>
          </a:xfrm>
          <a:prstGeom prst="rect">
            <a:avLst/>
          </a:prstGeom>
        </p:spPr>
        <p:txBody>
          <a:bodyPr wrap="square">
            <a:spAutoFit/>
          </a:bodyPr>
          <a:lstStyle/>
          <a:p>
            <a:r>
              <a:rPr lang="en-MY" sz="2400" dirty="0" smtClean="0">
                <a:latin typeface="Times New Roman" panose="02020603050405020304" pitchFamily="18" charset="0"/>
                <a:cs typeface="Times New Roman" panose="02020603050405020304" pitchFamily="18" charset="0"/>
              </a:rPr>
              <a:t>A form </a:t>
            </a:r>
            <a:r>
              <a:rPr lang="en-MY" sz="2400" dirty="0">
                <a:latin typeface="Times New Roman" panose="02020603050405020304" pitchFamily="18" charset="0"/>
                <a:cs typeface="Times New Roman" panose="02020603050405020304" pitchFamily="18" charset="0"/>
              </a:rPr>
              <a:t>of malocclusion where a tooth (or teeth) has a more buccal or lingual position (that is, the tooth is either closer to the cheek or to the tongue) than its corresponding antagonist tooth in the upper or lower dental arch.</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523" y="2971800"/>
            <a:ext cx="617402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02411" y="228600"/>
            <a:ext cx="2150525" cy="584775"/>
          </a:xfrm>
          <a:prstGeom prst="rect">
            <a:avLst/>
          </a:prstGeom>
        </p:spPr>
        <p:txBody>
          <a:bodyPr wrap="none">
            <a:spAutoFit/>
          </a:bodyPr>
          <a:lstStyle/>
          <a:p>
            <a:r>
              <a:rPr lang="en-MY" sz="3200" b="1" u="sng" dirty="0" smtClean="0">
                <a:solidFill>
                  <a:srgbClr val="FF0000"/>
                </a:solidFill>
                <a:latin typeface="Times New Roman" panose="02020603050405020304" pitchFamily="18" charset="0"/>
                <a:cs typeface="Times New Roman" panose="02020603050405020304" pitchFamily="18" charset="0"/>
              </a:rPr>
              <a:t>Cross bite  </a:t>
            </a:r>
            <a:endParaRPr lang="en-MY" sz="32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052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200"/>
            <a:ext cx="9143999" cy="3600986"/>
          </a:xfrm>
          <a:prstGeom prst="rect">
            <a:avLst/>
          </a:prstGeom>
        </p:spPr>
        <p:txBody>
          <a:bodyPr wrap="square">
            <a:spAutoFit/>
          </a:bodyPr>
          <a:lstStyle/>
          <a:p>
            <a:endParaRPr lang="en-MY" sz="2000" b="1" dirty="0" smtClean="0">
              <a:latin typeface="Times New Roman" panose="02020603050405020304" pitchFamily="18" charset="0"/>
              <a:cs typeface="Times New Roman" panose="02020603050405020304" pitchFamily="18" charset="0"/>
            </a:endParaRPr>
          </a:p>
          <a:p>
            <a:endParaRPr lang="en-MY" sz="2000" b="1" dirty="0">
              <a:latin typeface="Times New Roman" panose="02020603050405020304" pitchFamily="18" charset="0"/>
              <a:cs typeface="Times New Roman" panose="02020603050405020304" pitchFamily="18" charset="0"/>
            </a:endParaRPr>
          </a:p>
          <a:p>
            <a:pPr algn="just"/>
            <a:r>
              <a:rPr lang="en-MY" sz="2400" b="1" u="sng" dirty="0" smtClean="0">
                <a:solidFill>
                  <a:srgbClr val="FF0000"/>
                </a:solidFill>
                <a:latin typeface="Times New Roman" panose="02020603050405020304" pitchFamily="18" charset="0"/>
                <a:cs typeface="Times New Roman" panose="02020603050405020304" pitchFamily="18" charset="0"/>
              </a:rPr>
              <a:t>Face </a:t>
            </a:r>
            <a:r>
              <a:rPr lang="en-MY" sz="2400" b="1" u="sng" dirty="0" smtClean="0">
                <a:solidFill>
                  <a:srgbClr val="FF0000"/>
                </a:solidFill>
                <a:latin typeface="Times New Roman" panose="02020603050405020304" pitchFamily="18" charset="0"/>
                <a:cs typeface="Times New Roman" panose="02020603050405020304" pitchFamily="18" charset="0"/>
              </a:rPr>
              <a:t>bow: </a:t>
            </a:r>
            <a:r>
              <a:rPr lang="en-MY" sz="2400" dirty="0">
                <a:latin typeface="Times New Roman" panose="02020603050405020304" pitchFamily="18" charset="0"/>
                <a:cs typeface="Times New Roman" panose="02020603050405020304" pitchFamily="18" charset="0"/>
              </a:rPr>
              <a:t>a device used in dentistry to determine the positional relationships of the maxillae to the temporomandibular </a:t>
            </a:r>
            <a:r>
              <a:rPr lang="en-MY" sz="2400" dirty="0" smtClean="0">
                <a:latin typeface="Times New Roman" panose="02020603050405020304" pitchFamily="18" charset="0"/>
                <a:cs typeface="Times New Roman" panose="02020603050405020304" pitchFamily="18" charset="0"/>
              </a:rPr>
              <a:t>joint.</a:t>
            </a:r>
            <a:endParaRPr lang="en-MY" sz="2400" dirty="0" smtClean="0">
              <a:latin typeface="Times New Roman" panose="02020603050405020304" pitchFamily="18" charset="0"/>
              <a:cs typeface="Times New Roman" panose="02020603050405020304" pitchFamily="18" charset="0"/>
            </a:endParaRPr>
          </a:p>
          <a:p>
            <a:pPr algn="just"/>
            <a:endParaRPr lang="en-MY" sz="2000" dirty="0" smtClean="0">
              <a:latin typeface="Times New Roman" panose="02020603050405020304" pitchFamily="18" charset="0"/>
              <a:cs typeface="Times New Roman" panose="02020603050405020304" pitchFamily="18" charset="0"/>
            </a:endParaRPr>
          </a:p>
          <a:p>
            <a:pPr algn="just"/>
            <a:r>
              <a:rPr lang="en-MY" sz="2400" b="1" u="sng" dirty="0" smtClean="0">
                <a:solidFill>
                  <a:srgbClr val="FF0000"/>
                </a:solidFill>
                <a:latin typeface="Times New Roman" panose="02020603050405020304" pitchFamily="18" charset="0"/>
                <a:cs typeface="Times New Roman" panose="02020603050405020304" pitchFamily="18" charset="0"/>
              </a:rPr>
              <a:t>The </a:t>
            </a:r>
            <a:r>
              <a:rPr lang="en-MY" sz="2400" b="1" u="sng" dirty="0">
                <a:solidFill>
                  <a:srgbClr val="FF0000"/>
                </a:solidFill>
                <a:latin typeface="Times New Roman" panose="02020603050405020304" pitchFamily="18" charset="0"/>
                <a:cs typeface="Times New Roman" panose="02020603050405020304" pitchFamily="18" charset="0"/>
              </a:rPr>
              <a:t>purpose </a:t>
            </a:r>
            <a:r>
              <a:rPr lang="en-MY" sz="2400" dirty="0">
                <a:latin typeface="Times New Roman" panose="02020603050405020304" pitchFamily="18" charset="0"/>
                <a:cs typeface="Times New Roman" panose="02020603050405020304" pitchFamily="18" charset="0"/>
              </a:rPr>
              <a:t>of a face bow is to register the relationship of the patient’s maxillary arch in three planes of space and transfer this information into an articulator that can be adjusted to simulate the patient’s jaw movements .</a:t>
            </a:r>
            <a:endParaRPr lang="en-MY" sz="2400" dirty="0" smtClean="0">
              <a:latin typeface="Times New Roman" panose="02020603050405020304" pitchFamily="18" charset="0"/>
              <a:cs typeface="Times New Roman" panose="02020603050405020304" pitchFamily="18" charset="0"/>
            </a:endParaRPr>
          </a:p>
          <a:p>
            <a:endParaRPr lang="en-MY" sz="24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089" b="4231"/>
          <a:stretch/>
        </p:blipFill>
        <p:spPr bwMode="auto">
          <a:xfrm>
            <a:off x="6629400" y="3923071"/>
            <a:ext cx="2402327" cy="278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316" y="3733800"/>
            <a:ext cx="3429684" cy="200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59" y="3200401"/>
            <a:ext cx="2787581" cy="1905000"/>
          </a:xfrm>
          <a:prstGeom prst="rect">
            <a:avLst/>
          </a:prstGeom>
          <a:solidFill>
            <a:srgbClr val="FFFF00"/>
          </a:solidFill>
          <a:ln>
            <a:noFill/>
          </a:ln>
          <a:extLst/>
        </p:spPr>
      </p:pic>
      <p:sp>
        <p:nvSpPr>
          <p:cNvPr id="4" name="Rectangle 3"/>
          <p:cNvSpPr/>
          <p:nvPr/>
        </p:nvSpPr>
        <p:spPr>
          <a:xfrm>
            <a:off x="3256935" y="-76200"/>
            <a:ext cx="2159566" cy="646331"/>
          </a:xfrm>
          <a:prstGeom prst="rect">
            <a:avLst/>
          </a:prstGeom>
        </p:spPr>
        <p:txBody>
          <a:bodyPr wrap="none">
            <a:spAutoFit/>
          </a:bodyPr>
          <a:lstStyle/>
          <a:p>
            <a:r>
              <a:rPr lang="en-MY" sz="3600" b="1" u="sng" dirty="0">
                <a:solidFill>
                  <a:srgbClr val="FF0000"/>
                </a:solidFill>
                <a:latin typeface="Times New Roman" panose="02020603050405020304" pitchFamily="18" charset="0"/>
                <a:cs typeface="Times New Roman" panose="02020603050405020304" pitchFamily="18" charset="0"/>
              </a:rPr>
              <a:t>Face bow </a:t>
            </a:r>
          </a:p>
        </p:txBody>
      </p:sp>
    </p:spTree>
    <p:extLst>
      <p:ext uri="{BB962C8B-B14F-4D97-AF65-F5344CB8AC3E}">
        <p14:creationId xmlns:p14="http://schemas.microsoft.com/office/powerpoint/2010/main" val="76710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1131</Words>
  <Application>Microsoft Office PowerPoint</Application>
  <PresentationFormat>On-screen Show (4:3)</PresentationFormat>
  <Paragraphs>89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khalaf</dc:creator>
  <cp:lastModifiedBy>user</cp:lastModifiedBy>
  <cp:revision>61</cp:revision>
  <dcterms:created xsi:type="dcterms:W3CDTF">2006-08-16T00:00:00Z</dcterms:created>
  <dcterms:modified xsi:type="dcterms:W3CDTF">2016-05-02T09:03:57Z</dcterms:modified>
</cp:coreProperties>
</file>