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257" r:id="rId3"/>
    <p:sldId id="258" r:id="rId4"/>
    <p:sldId id="259" r:id="rId5"/>
    <p:sldId id="260" r:id="rId6"/>
    <p:sldId id="262" r:id="rId7"/>
    <p:sldId id="261" r:id="rId8"/>
    <p:sldId id="269" r:id="rId9"/>
    <p:sldId id="266" r:id="rId10"/>
    <p:sldId id="268" r:id="rId11"/>
    <p:sldId id="265" r:id="rId12"/>
    <p:sldId id="263" r:id="rId13"/>
    <p:sldId id="267" r:id="rId14"/>
    <p:sldId id="270" r:id="rId15"/>
    <p:sldId id="271" r:id="rId16"/>
    <p:sldId id="295" r:id="rId17"/>
    <p:sldId id="293" r:id="rId18"/>
    <p:sldId id="272" r:id="rId19"/>
    <p:sldId id="273" r:id="rId20"/>
    <p:sldId id="281" r:id="rId21"/>
    <p:sldId id="274" r:id="rId22"/>
    <p:sldId id="275" r:id="rId23"/>
    <p:sldId id="276" r:id="rId24"/>
    <p:sldId id="298" r:id="rId25"/>
    <p:sldId id="296" r:id="rId26"/>
    <p:sldId id="297" r:id="rId27"/>
    <p:sldId id="299" r:id="rId28"/>
    <p:sldId id="282" r:id="rId29"/>
    <p:sldId id="278" r:id="rId30"/>
    <p:sldId id="283" r:id="rId31"/>
    <p:sldId id="300" r:id="rId32"/>
    <p:sldId id="285" r:id="rId33"/>
    <p:sldId id="286" r:id="rId34"/>
    <p:sldId id="287" r:id="rId35"/>
    <p:sldId id="288" r:id="rId36"/>
    <p:sldId id="289" r:id="rId37"/>
    <p:sldId id="290" r:id="rId38"/>
    <p:sldId id="284"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2" d="100"/>
          <a:sy n="62" d="100"/>
        </p:scale>
        <p:origin x="-1596" y="-1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01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C4F586-E590-49D9-9A60-7F4F3BAC5ECB}" type="datetimeFigureOut">
              <a:rPr lang="en-US" smtClean="0"/>
              <a:pPr/>
              <a:t>11/9/2015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ED70D1-C7B4-4AC8-A131-53A9AB8E6D3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3ED70D1-C7B4-4AC8-A131-53A9AB8E6D31}" type="slidenum">
              <a:rPr lang="en-US" smtClean="0"/>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3ED70D1-C7B4-4AC8-A131-53A9AB8E6D31}" type="slidenum">
              <a:rPr lang="en-US" smtClean="0"/>
              <a:pPr/>
              <a:t>15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3ED70D1-C7B4-4AC8-A131-53A9AB8E6D31}" type="slidenum">
              <a:rPr lang="en-US" smtClean="0"/>
              <a:pPr/>
              <a:t>19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3ED70D1-C7B4-4AC8-A131-53A9AB8E6D31}" type="slidenum">
              <a:rPr lang="en-US" smtClean="0"/>
              <a:pPr/>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42852E7-430C-439B-A46D-69210A4DF99D}" type="datetimeFigureOut">
              <a:rPr lang="en-US" smtClean="0"/>
              <a:pPr/>
              <a:t>11/9/2015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16643CB4-646C-45F3-9B5A-B998E6A2D2A6}" type="slidenum">
              <a:rPr lang="en-US" smtClean="0"/>
              <a:pPr/>
              <a:t>‹#›</a:t>
            </a:fld>
            <a:endParaRPr lang="en-US"/>
          </a:p>
        </p:txBody>
      </p:sp>
    </p:spTree>
  </p:cSld>
  <p:clrMapOvr>
    <a:masterClrMapping/>
  </p:clrMapOvr>
  <p:transition spd="slow">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2852E7-430C-439B-A46D-69210A4DF99D}" type="datetimeFigureOut">
              <a:rPr lang="en-US" smtClean="0"/>
              <a:pPr/>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643CB4-646C-45F3-9B5A-B998E6A2D2A6}" type="slidenum">
              <a:rPr lang="en-US" smtClean="0"/>
              <a:pPr/>
              <a:t>‹#›</a:t>
            </a:fld>
            <a:endParaRPr lang="en-US"/>
          </a:p>
        </p:txBody>
      </p:sp>
    </p:spTree>
  </p:cSld>
  <p:clrMapOvr>
    <a:masterClrMapping/>
  </p:clrMapOvr>
  <p:transition spd="slow">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2852E7-430C-439B-A46D-69210A4DF99D}" type="datetimeFigureOut">
              <a:rPr lang="en-US" smtClean="0"/>
              <a:pPr/>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643CB4-646C-45F3-9B5A-B998E6A2D2A6}" type="slidenum">
              <a:rPr lang="en-US" smtClean="0"/>
              <a:pPr/>
              <a:t>‹#›</a:t>
            </a:fld>
            <a:endParaRPr lang="en-US"/>
          </a:p>
        </p:txBody>
      </p:sp>
    </p:spTree>
  </p:cSld>
  <p:clrMapOvr>
    <a:masterClrMapping/>
  </p:clrMapOvr>
  <p:transition spd="slow">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2852E7-430C-439B-A46D-69210A4DF99D}" type="datetimeFigureOut">
              <a:rPr lang="en-US" smtClean="0"/>
              <a:pPr/>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643CB4-646C-45F3-9B5A-B998E6A2D2A6}" type="slidenum">
              <a:rPr lang="en-US" smtClean="0"/>
              <a:pPr/>
              <a:t>‹#›</a:t>
            </a:fld>
            <a:endParaRPr lang="en-US"/>
          </a:p>
        </p:txBody>
      </p:sp>
    </p:spTree>
  </p:cSld>
  <p:clrMapOvr>
    <a:masterClrMapping/>
  </p:clrMapOvr>
  <p:transition spd="slow">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42852E7-430C-439B-A46D-69210A4DF99D}" type="datetimeFigureOut">
              <a:rPr lang="en-US" smtClean="0"/>
              <a:pPr/>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643CB4-646C-45F3-9B5A-B998E6A2D2A6}" type="slidenum">
              <a:rPr lang="en-US" smtClean="0"/>
              <a:pPr/>
              <a:t>‹#›</a:t>
            </a:fld>
            <a:endParaRPr lang="en-US"/>
          </a:p>
        </p:txBody>
      </p:sp>
    </p:spTree>
  </p:cSld>
  <p:clrMapOvr>
    <a:masterClrMapping/>
  </p:clrMapOvr>
  <p:transition spd="slow">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42852E7-430C-439B-A46D-69210A4DF99D}" type="datetimeFigureOut">
              <a:rPr lang="en-US" smtClean="0"/>
              <a:pPr/>
              <a:t>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643CB4-646C-45F3-9B5A-B998E6A2D2A6}" type="slidenum">
              <a:rPr lang="en-US" smtClean="0"/>
              <a:pPr/>
              <a:t>‹#›</a:t>
            </a:fld>
            <a:endParaRPr lang="en-US"/>
          </a:p>
        </p:txBody>
      </p:sp>
    </p:spTree>
  </p:cSld>
  <p:clrMapOvr>
    <a:masterClrMapping/>
  </p:clrMapOvr>
  <p:transition spd="slow">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42852E7-430C-439B-A46D-69210A4DF99D}" type="datetimeFigureOut">
              <a:rPr lang="en-US" smtClean="0"/>
              <a:pPr/>
              <a:t>11/9/2015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643CB4-646C-45F3-9B5A-B998E6A2D2A6}" type="slidenum">
              <a:rPr lang="en-US" smtClean="0"/>
              <a:pPr/>
              <a:t>‹#›</a:t>
            </a:fld>
            <a:endParaRPr lang="en-US"/>
          </a:p>
        </p:txBody>
      </p:sp>
    </p:spTree>
  </p:cSld>
  <p:clrMapOvr>
    <a:masterClrMapping/>
  </p:clrMapOvr>
  <p:transition spd="slow">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42852E7-430C-439B-A46D-69210A4DF99D}" type="datetimeFigureOut">
              <a:rPr lang="en-US" smtClean="0"/>
              <a:pPr/>
              <a:t>11/9/2015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643CB4-646C-45F3-9B5A-B998E6A2D2A6}" type="slidenum">
              <a:rPr lang="en-US" smtClean="0"/>
              <a:pPr/>
              <a:t>‹#›</a:t>
            </a:fld>
            <a:endParaRPr lang="en-US"/>
          </a:p>
        </p:txBody>
      </p:sp>
    </p:spTree>
  </p:cSld>
  <p:clrMapOvr>
    <a:masterClrMapping/>
  </p:clrMapOvr>
  <p:transition spd="slow">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2852E7-430C-439B-A46D-69210A4DF99D}" type="datetimeFigureOut">
              <a:rPr lang="en-US" smtClean="0"/>
              <a:pPr/>
              <a:t>11/9/2015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643CB4-646C-45F3-9B5A-B998E6A2D2A6}" type="slidenum">
              <a:rPr lang="en-US" smtClean="0"/>
              <a:pPr/>
              <a:t>‹#›</a:t>
            </a:fld>
            <a:endParaRPr lang="en-US"/>
          </a:p>
        </p:txBody>
      </p:sp>
    </p:spTree>
  </p:cSld>
  <p:clrMapOvr>
    <a:masterClrMapping/>
  </p:clrMapOvr>
  <p:transition spd="slow">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42852E7-430C-439B-A46D-69210A4DF99D}" type="datetimeFigureOut">
              <a:rPr lang="en-US" smtClean="0"/>
              <a:pPr/>
              <a:t>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643CB4-646C-45F3-9B5A-B998E6A2D2A6}" type="slidenum">
              <a:rPr lang="en-US" smtClean="0"/>
              <a:pPr/>
              <a:t>‹#›</a:t>
            </a:fld>
            <a:endParaRPr lang="en-US"/>
          </a:p>
        </p:txBody>
      </p:sp>
    </p:spTree>
  </p:cSld>
  <p:clrMapOvr>
    <a:masterClrMapping/>
  </p:clrMapOvr>
  <p:transition spd="slow">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42852E7-430C-439B-A46D-69210A4DF99D}" type="datetimeFigureOut">
              <a:rPr lang="en-US" smtClean="0"/>
              <a:pPr/>
              <a:t>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16643CB4-646C-45F3-9B5A-B998E6A2D2A6}"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slow">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42852E7-430C-439B-A46D-69210A4DF99D}" type="datetimeFigureOut">
              <a:rPr lang="en-US" smtClean="0"/>
              <a:pPr/>
              <a:t>11/9/2015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6643CB4-646C-45F3-9B5A-B998E6A2D2A6}"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newsflash/>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5.xml"/><Relationship Id="rId5" Type="http://schemas.openxmlformats.org/officeDocument/2006/relationships/image" Target="../media/image26.jpe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5.xml"/><Relationship Id="rId4" Type="http://schemas.openxmlformats.org/officeDocument/2006/relationships/image" Target="../media/image37.jpeg"/></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5.xml"/><Relationship Id="rId4" Type="http://schemas.openxmlformats.org/officeDocument/2006/relationships/image" Target="../media/image44.jpeg"/></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sciencephoto.com/image/95259/large/C0031026-_Osteomyelitis_of_the_leg_bone,_X-ray_-SPL.jp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4.xml"/><Relationship Id="rId4" Type="http://schemas.openxmlformats.org/officeDocument/2006/relationships/image" Target="../media/image5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71600"/>
            <a:ext cx="9144000" cy="457200"/>
          </a:xfrm>
        </p:spPr>
        <p:txBody>
          <a:bodyPr>
            <a:normAutofit fontScale="90000"/>
          </a:bodyPr>
          <a:lstStyle/>
          <a:p>
            <a:pPr algn="ctr"/>
            <a:r>
              <a:rPr lang="en-US" b="0" dirty="0" smtClean="0">
                <a:solidFill>
                  <a:srgbClr val="FFFF00"/>
                </a:solidFill>
                <a:latin typeface="Algerian" pitchFamily="82" charset="0"/>
              </a:rPr>
              <a:t> </a:t>
            </a:r>
            <a:br>
              <a:rPr lang="en-US" b="0" dirty="0" smtClean="0">
                <a:solidFill>
                  <a:srgbClr val="FFFF00"/>
                </a:solidFill>
                <a:latin typeface="Algerian" pitchFamily="82" charset="0"/>
              </a:rPr>
            </a:br>
            <a:r>
              <a:rPr lang="en-US" u="sng" dirty="0" smtClean="0">
                <a:solidFill>
                  <a:srgbClr val="FFFF00"/>
                </a:solidFill>
                <a:latin typeface="Algerian" pitchFamily="82" charset="0"/>
              </a:rPr>
              <a:t>Infection of bones &amp; joints</a:t>
            </a:r>
            <a:r>
              <a:rPr lang="en-US" u="sng" dirty="0" smtClean="0"/>
              <a:t/>
            </a:r>
            <a:br>
              <a:rPr lang="en-US" u="sng" dirty="0" smtClean="0"/>
            </a:br>
            <a:endParaRPr lang="en-US" u="sng" dirty="0"/>
          </a:p>
        </p:txBody>
      </p:sp>
      <p:sp>
        <p:nvSpPr>
          <p:cNvPr id="3" name="Subtitle 2"/>
          <p:cNvSpPr>
            <a:spLocks noGrp="1"/>
          </p:cNvSpPr>
          <p:nvPr>
            <p:ph type="subTitle" idx="1"/>
          </p:nvPr>
        </p:nvSpPr>
        <p:spPr>
          <a:xfrm>
            <a:off x="0" y="2286000"/>
            <a:ext cx="5334000" cy="3276600"/>
          </a:xfrm>
        </p:spPr>
        <p:txBody>
          <a:bodyPr>
            <a:noAutofit/>
          </a:bodyPr>
          <a:lstStyle/>
          <a:p>
            <a:pPr algn="ctr"/>
            <a:r>
              <a:rPr lang="ar-IQ" sz="3600" b="1" dirty="0" smtClean="0">
                <a:solidFill>
                  <a:srgbClr val="92D050"/>
                </a:solidFill>
              </a:rPr>
              <a:t>            </a:t>
            </a:r>
            <a:r>
              <a:rPr lang="en-US" sz="3600" b="1" dirty="0" smtClean="0">
                <a:solidFill>
                  <a:srgbClr val="92D050"/>
                </a:solidFill>
              </a:rPr>
              <a:t>Ass. Prof.</a:t>
            </a:r>
            <a:r>
              <a:rPr lang="ar-IQ" sz="3600" b="1" dirty="0" smtClean="0">
                <a:solidFill>
                  <a:srgbClr val="92D050"/>
                </a:solidFill>
              </a:rPr>
              <a:t>                 </a:t>
            </a:r>
            <a:r>
              <a:rPr lang="en-US" sz="3600" b="1" dirty="0" smtClean="0">
                <a:solidFill>
                  <a:srgbClr val="92D050"/>
                </a:solidFill>
              </a:rPr>
              <a:t> </a:t>
            </a:r>
            <a:r>
              <a:rPr lang="en-US" sz="3200" b="1" dirty="0" err="1" smtClean="0">
                <a:solidFill>
                  <a:srgbClr val="92D050"/>
                </a:solidFill>
              </a:rPr>
              <a:t>Zaid</a:t>
            </a:r>
            <a:r>
              <a:rPr lang="en-US" sz="3200" b="1" dirty="0" smtClean="0">
                <a:solidFill>
                  <a:srgbClr val="92D050"/>
                </a:solidFill>
              </a:rPr>
              <a:t> </a:t>
            </a:r>
            <a:r>
              <a:rPr lang="en-US" sz="3200" b="1" dirty="0" err="1" smtClean="0">
                <a:solidFill>
                  <a:srgbClr val="92D050"/>
                </a:solidFill>
              </a:rPr>
              <a:t>W.Al-Shahwanii</a:t>
            </a:r>
            <a:r>
              <a:rPr lang="en-US" sz="3200" b="1" dirty="0" smtClean="0">
                <a:solidFill>
                  <a:srgbClr val="92D050"/>
                </a:solidFill>
              </a:rPr>
              <a:t> </a:t>
            </a:r>
            <a:r>
              <a:rPr lang="ar-IQ" sz="3200" b="1" dirty="0" smtClean="0">
                <a:solidFill>
                  <a:srgbClr val="92D050"/>
                </a:solidFill>
              </a:rPr>
              <a:t>      </a:t>
            </a:r>
            <a:r>
              <a:rPr lang="en-US" sz="3200" b="1" dirty="0" smtClean="0">
                <a:solidFill>
                  <a:srgbClr val="92D050"/>
                </a:solidFill>
              </a:rPr>
              <a:t>Consultant Orth. Surgeon</a:t>
            </a:r>
            <a:endParaRPr lang="ar-IQ" sz="3200" b="1" dirty="0" smtClean="0">
              <a:solidFill>
                <a:srgbClr val="92D050"/>
              </a:solidFill>
            </a:endParaRPr>
          </a:p>
          <a:p>
            <a:pPr algn="ctr"/>
            <a:r>
              <a:rPr lang="en-US" sz="2400" dirty="0" smtClean="0">
                <a:solidFill>
                  <a:srgbClr val="92D050"/>
                </a:solidFill>
              </a:rPr>
              <a:t> </a:t>
            </a:r>
            <a:r>
              <a:rPr lang="en-US" sz="2400" dirty="0" smtClean="0">
                <a:solidFill>
                  <a:srgbClr val="92D050"/>
                </a:solidFill>
                <a:latin typeface="Bernard MT Condensed" pitchFamily="18" charset="0"/>
              </a:rPr>
              <a:t> 2014 </a:t>
            </a:r>
            <a:r>
              <a:rPr lang="ar-IQ" sz="2400" dirty="0" smtClean="0">
                <a:solidFill>
                  <a:srgbClr val="92D050"/>
                </a:solidFill>
                <a:latin typeface="Bernard MT Condensed" pitchFamily="18" charset="0"/>
              </a:rPr>
              <a:t>  </a:t>
            </a:r>
            <a:r>
              <a:rPr lang="en-US" sz="2400" dirty="0" smtClean="0">
                <a:solidFill>
                  <a:srgbClr val="92D050"/>
                </a:solidFill>
                <a:latin typeface="Bernard MT Condensed" pitchFamily="18" charset="0"/>
              </a:rPr>
              <a:t>       </a:t>
            </a:r>
            <a:endParaRPr lang="en-US" sz="2400" dirty="0">
              <a:solidFill>
                <a:srgbClr val="92D050"/>
              </a:solidFill>
              <a:latin typeface="Bernard MT Condensed" pitchFamily="18" charset="0"/>
            </a:endParaRPr>
          </a:p>
        </p:txBody>
      </p:sp>
      <p:pic>
        <p:nvPicPr>
          <p:cNvPr id="6145" name="Picture 1" descr="C:\Users\zaed\Desktop\Osteo.jpg"/>
          <p:cNvPicPr>
            <a:picLocks noChangeAspect="1" noChangeArrowheads="1"/>
          </p:cNvPicPr>
          <p:nvPr/>
        </p:nvPicPr>
        <p:blipFill>
          <a:blip r:embed="rId2" cstate="print"/>
          <a:srcRect/>
          <a:stretch>
            <a:fillRect/>
          </a:stretch>
        </p:blipFill>
        <p:spPr bwMode="auto">
          <a:xfrm>
            <a:off x="5410200" y="1752600"/>
            <a:ext cx="3495675" cy="4267200"/>
          </a:xfrm>
          <a:prstGeom prst="rect">
            <a:avLst/>
          </a:prstGeom>
          <a:noFill/>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6145"/>
                                        </p:tgtEl>
                                        <p:attrNameLst>
                                          <p:attrName>style.visibility</p:attrName>
                                        </p:attrNameLst>
                                      </p:cBhvr>
                                      <p:to>
                                        <p:strVal val="visible"/>
                                      </p:to>
                                    </p:set>
                                    <p:animEffect transition="in" filter="fade">
                                      <p:cBhvr>
                                        <p:cTn id="7" dur="2000"/>
                                        <p:tgtEl>
                                          <p:spTgt spid="6145"/>
                                        </p:tgtEl>
                                      </p:cBhvr>
                                    </p:animEffect>
                                    <p:anim calcmode="lin" valueType="num">
                                      <p:cBhvr>
                                        <p:cTn id="8" dur="2000" fill="hold"/>
                                        <p:tgtEl>
                                          <p:spTgt spid="6145"/>
                                        </p:tgtEl>
                                        <p:attrNameLst>
                                          <p:attrName>style.rotation</p:attrName>
                                        </p:attrNameLst>
                                      </p:cBhvr>
                                      <p:tavLst>
                                        <p:tav tm="0">
                                          <p:val>
                                            <p:fltVal val="720"/>
                                          </p:val>
                                        </p:tav>
                                        <p:tav tm="100000">
                                          <p:val>
                                            <p:fltVal val="0"/>
                                          </p:val>
                                        </p:tav>
                                      </p:tavLst>
                                    </p:anim>
                                    <p:anim calcmode="lin" valueType="num">
                                      <p:cBhvr>
                                        <p:cTn id="9" dur="2000" fill="hold"/>
                                        <p:tgtEl>
                                          <p:spTgt spid="6145"/>
                                        </p:tgtEl>
                                        <p:attrNameLst>
                                          <p:attrName>ppt_h</p:attrName>
                                        </p:attrNameLst>
                                      </p:cBhvr>
                                      <p:tavLst>
                                        <p:tav tm="0">
                                          <p:val>
                                            <p:fltVal val="0"/>
                                          </p:val>
                                        </p:tav>
                                        <p:tav tm="100000">
                                          <p:val>
                                            <p:strVal val="#ppt_h"/>
                                          </p:val>
                                        </p:tav>
                                      </p:tavLst>
                                    </p:anim>
                                    <p:anim calcmode="lin" valueType="num">
                                      <p:cBhvr>
                                        <p:cTn id="10" dur="2000" fill="hold"/>
                                        <p:tgtEl>
                                          <p:spTgt spid="614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685800"/>
          </a:xfrm>
        </p:spPr>
        <p:txBody>
          <a:bodyPr>
            <a:normAutofit/>
          </a:bodyPr>
          <a:lstStyle/>
          <a:p>
            <a:r>
              <a:rPr lang="en-US" sz="4000" b="1" u="sng" dirty="0" smtClean="0">
                <a:solidFill>
                  <a:srgbClr val="00FF00"/>
                </a:solidFill>
                <a:latin typeface="BatangChe" pitchFamily="49" charset="-127"/>
                <a:ea typeface="BatangChe" pitchFamily="49" charset="-127"/>
              </a:rPr>
              <a:t>Pathology</a:t>
            </a:r>
            <a:r>
              <a:rPr lang="en-US" sz="4000" b="1" dirty="0" smtClean="0">
                <a:solidFill>
                  <a:srgbClr val="00FF00"/>
                </a:solidFill>
                <a:latin typeface="BatangChe" pitchFamily="49" charset="-127"/>
                <a:ea typeface="BatangChe" pitchFamily="49" charset="-127"/>
              </a:rPr>
              <a:t>;_ </a:t>
            </a:r>
            <a:r>
              <a:rPr lang="en-US" sz="3600" b="1" dirty="0" smtClean="0">
                <a:solidFill>
                  <a:srgbClr val="00FF00"/>
                </a:solidFill>
                <a:latin typeface="Baskerville Old Face" pitchFamily="18" charset="0"/>
                <a:ea typeface="BatangChe" pitchFamily="49" charset="-127"/>
              </a:rPr>
              <a:t>2</a:t>
            </a:r>
            <a:r>
              <a:rPr lang="en-US" sz="3200" b="1" dirty="0" smtClean="0">
                <a:solidFill>
                  <a:srgbClr val="00FF00"/>
                </a:solidFill>
                <a:latin typeface="BatangChe" pitchFamily="49" charset="-127"/>
                <a:ea typeface="BatangChe" pitchFamily="49" charset="-127"/>
              </a:rPr>
              <a:t>)</a:t>
            </a:r>
            <a:r>
              <a:rPr lang="ar-IQ" sz="3200" b="1" dirty="0" smtClean="0">
                <a:solidFill>
                  <a:srgbClr val="00FF00"/>
                </a:solidFill>
                <a:latin typeface="BatangChe" pitchFamily="49" charset="-127"/>
                <a:ea typeface="BatangChe" pitchFamily="49" charset="-127"/>
              </a:rPr>
              <a:t> </a:t>
            </a:r>
            <a:r>
              <a:rPr lang="en-US" sz="3200" b="1" u="sng" dirty="0" smtClean="0">
                <a:solidFill>
                  <a:srgbClr val="00FF00"/>
                </a:solidFill>
                <a:latin typeface="BatangChe" pitchFamily="49" charset="-127"/>
                <a:ea typeface="BatangChe" pitchFamily="49" charset="-127"/>
              </a:rPr>
              <a:t>Suppuration</a:t>
            </a:r>
            <a:endParaRPr lang="en-US" sz="4000" b="1" u="sng" dirty="0">
              <a:solidFill>
                <a:srgbClr val="00FF00"/>
              </a:solidFill>
              <a:latin typeface="BatangChe" pitchFamily="49" charset="-127"/>
              <a:ea typeface="BatangChe" pitchFamily="49" charset="-127"/>
            </a:endParaRPr>
          </a:p>
        </p:txBody>
      </p:sp>
      <p:pic>
        <p:nvPicPr>
          <p:cNvPr id="3074" name="Picture 2" descr="C:\Users\zaed\Desktop\OM3.jpg"/>
          <p:cNvPicPr>
            <a:picLocks noGrp="1" noChangeAspect="1" noChangeArrowheads="1"/>
          </p:cNvPicPr>
          <p:nvPr>
            <p:ph idx="1"/>
          </p:nvPr>
        </p:nvPicPr>
        <p:blipFill>
          <a:blip r:embed="rId2" cstate="print"/>
          <a:srcRect/>
          <a:stretch>
            <a:fillRect/>
          </a:stretch>
        </p:blipFill>
        <p:spPr bwMode="auto">
          <a:xfrm>
            <a:off x="0" y="2514601"/>
            <a:ext cx="9144000" cy="4343399"/>
          </a:xfrm>
          <a:prstGeom prst="rect">
            <a:avLst/>
          </a:prstGeom>
          <a:noFill/>
        </p:spPr>
      </p:pic>
      <p:sp>
        <p:nvSpPr>
          <p:cNvPr id="5" name="Rectangle 4"/>
          <p:cNvSpPr/>
          <p:nvPr/>
        </p:nvSpPr>
        <p:spPr>
          <a:xfrm>
            <a:off x="0" y="762000"/>
            <a:ext cx="9144000" cy="584775"/>
          </a:xfrm>
          <a:prstGeom prst="rect">
            <a:avLst/>
          </a:prstGeom>
        </p:spPr>
        <p:txBody>
          <a:bodyPr wrap="square">
            <a:spAutoFit/>
          </a:bodyPr>
          <a:lstStyle/>
          <a:p>
            <a:pPr algn="ctr">
              <a:buNone/>
            </a:pPr>
            <a:r>
              <a:rPr lang="en-US" sz="3200" dirty="0" smtClean="0">
                <a:solidFill>
                  <a:srgbClr val="FFFF00"/>
                </a:solidFill>
              </a:rPr>
              <a:t>.</a:t>
            </a:r>
          </a:p>
        </p:txBody>
      </p:sp>
      <p:sp>
        <p:nvSpPr>
          <p:cNvPr id="6" name="Rectangle 5"/>
          <p:cNvSpPr/>
          <p:nvPr/>
        </p:nvSpPr>
        <p:spPr>
          <a:xfrm>
            <a:off x="0" y="609600"/>
            <a:ext cx="9144000" cy="1938992"/>
          </a:xfrm>
          <a:prstGeom prst="rect">
            <a:avLst/>
          </a:prstGeom>
        </p:spPr>
        <p:txBody>
          <a:bodyPr wrap="square">
            <a:spAutoFit/>
          </a:bodyPr>
          <a:lstStyle/>
          <a:p>
            <a:r>
              <a:rPr lang="en-US" sz="2400" dirty="0" smtClean="0">
                <a:solidFill>
                  <a:srgbClr val="FFFF00"/>
                </a:solidFill>
                <a:ea typeface="Batang" pitchFamily="18" charset="-127"/>
              </a:rPr>
              <a:t>By the second day pus appears in the medulla and forces its way along the Volkmann's canals of the </a:t>
            </a:r>
            <a:r>
              <a:rPr lang="en-US" sz="2400" dirty="0" err="1" smtClean="0">
                <a:solidFill>
                  <a:srgbClr val="FFFF00"/>
                </a:solidFill>
                <a:ea typeface="Batang" pitchFamily="18" charset="-127"/>
              </a:rPr>
              <a:t>metaphyseal</a:t>
            </a:r>
            <a:r>
              <a:rPr lang="en-US" sz="2400" dirty="0" smtClean="0">
                <a:solidFill>
                  <a:srgbClr val="FFFF00"/>
                </a:solidFill>
                <a:ea typeface="Batang" pitchFamily="18" charset="-127"/>
              </a:rPr>
              <a:t> bone to the surface where it forms a </a:t>
            </a:r>
            <a:r>
              <a:rPr lang="en-US" sz="2400" dirty="0" err="1" smtClean="0">
                <a:solidFill>
                  <a:srgbClr val="FFFF00"/>
                </a:solidFill>
                <a:ea typeface="Batang" pitchFamily="18" charset="-127"/>
              </a:rPr>
              <a:t>subperiosteal</a:t>
            </a:r>
            <a:r>
              <a:rPr lang="en-US" sz="2400" dirty="0" smtClean="0">
                <a:solidFill>
                  <a:srgbClr val="FFFF00"/>
                </a:solidFill>
                <a:ea typeface="Batang" pitchFamily="18" charset="-127"/>
              </a:rPr>
              <a:t> abscess From the </a:t>
            </a:r>
            <a:r>
              <a:rPr lang="en-US" sz="2400" dirty="0" err="1" smtClean="0">
                <a:solidFill>
                  <a:srgbClr val="FFFF00"/>
                </a:solidFill>
                <a:ea typeface="Batang" pitchFamily="18" charset="-127"/>
              </a:rPr>
              <a:t>subperiosteal</a:t>
            </a:r>
            <a:r>
              <a:rPr lang="en-US" sz="2400" dirty="0" smtClean="0">
                <a:solidFill>
                  <a:srgbClr val="FFFF00"/>
                </a:solidFill>
                <a:ea typeface="Batang" pitchFamily="18" charset="-127"/>
              </a:rPr>
              <a:t> abscess pus can spread along the shaft, to re-enter the bone  at another level or burst into the surrounding soft tissues.  </a:t>
            </a:r>
            <a:endParaRPr lang="en-US" sz="2400" dirty="0">
              <a:solidFill>
                <a:srgbClr val="FFFF00"/>
              </a:solidFill>
              <a:ea typeface="Batang" pitchFamily="18" charset="-127"/>
            </a:endParaRPr>
          </a:p>
        </p:txBody>
      </p:sp>
    </p:spTree>
  </p:cSld>
  <p:clrMapOvr>
    <a:masterClrMapping/>
  </p:clrMapOvr>
  <p:transition spd="slow">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800600" cy="609600"/>
          </a:xfrm>
        </p:spPr>
        <p:txBody>
          <a:bodyPr>
            <a:normAutofit fontScale="90000"/>
          </a:bodyPr>
          <a:lstStyle/>
          <a:p>
            <a:pPr algn="ctr"/>
            <a:r>
              <a:rPr lang="en-US" dirty="0" smtClean="0">
                <a:solidFill>
                  <a:srgbClr val="00FF00"/>
                </a:solidFill>
                <a:latin typeface="Baskerville Old Face" pitchFamily="18" charset="0"/>
              </a:rPr>
              <a:t>2) </a:t>
            </a:r>
            <a:r>
              <a:rPr lang="en-US" u="sng" dirty="0" smtClean="0">
                <a:solidFill>
                  <a:srgbClr val="00FF00"/>
                </a:solidFill>
                <a:latin typeface="Baskerville Old Face" pitchFamily="18" charset="0"/>
              </a:rPr>
              <a:t>Suppuration</a:t>
            </a:r>
            <a:endParaRPr lang="en-US" u="sng" dirty="0">
              <a:solidFill>
                <a:srgbClr val="00FF00"/>
              </a:solidFill>
              <a:latin typeface="Baskerville Old Face" pitchFamily="18" charset="0"/>
            </a:endParaRPr>
          </a:p>
        </p:txBody>
      </p:sp>
      <p:sp>
        <p:nvSpPr>
          <p:cNvPr id="3" name="Content Placeholder 2"/>
          <p:cNvSpPr>
            <a:spLocks noGrp="1"/>
          </p:cNvSpPr>
          <p:nvPr>
            <p:ph idx="1"/>
          </p:nvPr>
        </p:nvSpPr>
        <p:spPr>
          <a:xfrm>
            <a:off x="-152400" y="609600"/>
            <a:ext cx="5181600" cy="7010400"/>
          </a:xfrm>
        </p:spPr>
        <p:txBody>
          <a:bodyPr>
            <a:noAutofit/>
          </a:bodyPr>
          <a:lstStyle/>
          <a:p>
            <a:pPr lvl="0">
              <a:buNone/>
            </a:pPr>
            <a:r>
              <a:rPr lang="en-US" sz="2800" b="1" dirty="0" smtClean="0">
                <a:solidFill>
                  <a:srgbClr val="00FF00"/>
                </a:solidFill>
                <a:cs typeface="Arial" pitchFamily="34" charset="0"/>
              </a:rPr>
              <a:t>  </a:t>
            </a:r>
            <a:r>
              <a:rPr lang="en-US" sz="2400" b="1" dirty="0" smtClean="0">
                <a:solidFill>
                  <a:srgbClr val="FFFF00"/>
                </a:solidFill>
                <a:ea typeface="BatangChe" pitchFamily="49" charset="-127"/>
              </a:rPr>
              <a:t>where the </a:t>
            </a:r>
            <a:r>
              <a:rPr lang="en-US" sz="2400" b="1" dirty="0" err="1" smtClean="0">
                <a:solidFill>
                  <a:srgbClr val="FFFF00"/>
                </a:solidFill>
                <a:ea typeface="BatangChe" pitchFamily="49" charset="-127"/>
              </a:rPr>
              <a:t>metaphysis</a:t>
            </a:r>
            <a:r>
              <a:rPr lang="en-US" sz="2400" b="1" dirty="0" smtClean="0">
                <a:solidFill>
                  <a:srgbClr val="FFFF00"/>
                </a:solidFill>
                <a:ea typeface="BatangChe" pitchFamily="49" charset="-127"/>
              </a:rPr>
              <a:t> is partly intra-capsular (e.g. at the hip, shoulder or elbow) pus may discharge  through the </a:t>
            </a:r>
            <a:r>
              <a:rPr lang="en-US" sz="2400" b="1" dirty="0" err="1" smtClean="0">
                <a:solidFill>
                  <a:srgbClr val="FFFF00"/>
                </a:solidFill>
                <a:ea typeface="BatangChe" pitchFamily="49" charset="-127"/>
              </a:rPr>
              <a:t>periosteum</a:t>
            </a:r>
            <a:r>
              <a:rPr lang="en-US" sz="2400" b="1" dirty="0" smtClean="0">
                <a:solidFill>
                  <a:srgbClr val="FFFF00"/>
                </a:solidFill>
                <a:ea typeface="BatangChe" pitchFamily="49" charset="-127"/>
              </a:rPr>
              <a:t> into the joint</a:t>
            </a:r>
            <a:r>
              <a:rPr lang="en-US" sz="2000" b="1" dirty="0" smtClean="0">
                <a:solidFill>
                  <a:srgbClr val="FFFF00"/>
                </a:solidFill>
                <a:latin typeface="BatangChe" pitchFamily="49" charset="-127"/>
                <a:ea typeface="BatangChe" pitchFamily="49" charset="-127"/>
              </a:rPr>
              <a:t>.</a:t>
            </a:r>
            <a:r>
              <a:rPr lang="en-US" sz="2000" dirty="0" smtClean="0">
                <a:solidFill>
                  <a:srgbClr val="FFFF00"/>
                </a:solidFill>
                <a:latin typeface="BatangChe" pitchFamily="49" charset="-127"/>
                <a:ea typeface="BatangChe" pitchFamily="49" charset="-127"/>
              </a:rPr>
              <a:t>  </a:t>
            </a:r>
            <a:endParaRPr lang="en-US" sz="2400" dirty="0" smtClean="0">
              <a:solidFill>
                <a:srgbClr val="FFFF00"/>
              </a:solidFill>
              <a:latin typeface="BatangChe" pitchFamily="49" charset="-127"/>
              <a:ea typeface="BatangChe" pitchFamily="49" charset="-127"/>
            </a:endParaRPr>
          </a:p>
          <a:p>
            <a:pPr lvl="0">
              <a:buNone/>
            </a:pPr>
            <a:r>
              <a:rPr lang="en-US" sz="2400" b="1" u="sng" dirty="0" smtClean="0"/>
              <a:t>  In infants</a:t>
            </a:r>
            <a:r>
              <a:rPr lang="en-US" sz="2400" dirty="0" smtClean="0">
                <a:solidFill>
                  <a:srgbClr val="FFFF00"/>
                </a:solidFill>
              </a:rPr>
              <a:t>, the infection often extends into the epiphysis &amp; then into the joint, ..while in </a:t>
            </a:r>
            <a:r>
              <a:rPr lang="en-US" sz="2400" b="1" u="sng" dirty="0" smtClean="0"/>
              <a:t>older children </a:t>
            </a:r>
            <a:r>
              <a:rPr lang="en-US" sz="2400" dirty="0" smtClean="0">
                <a:solidFill>
                  <a:srgbClr val="FFFF00"/>
                </a:solidFill>
              </a:rPr>
              <a:t>the </a:t>
            </a:r>
            <a:r>
              <a:rPr lang="en-US" sz="2400" dirty="0" err="1" smtClean="0">
                <a:solidFill>
                  <a:srgbClr val="FFFF00"/>
                </a:solidFill>
              </a:rPr>
              <a:t>epiphyseal</a:t>
            </a:r>
            <a:r>
              <a:rPr lang="en-US" sz="2400" dirty="0" smtClean="0">
                <a:solidFill>
                  <a:srgbClr val="FFFF00"/>
                </a:solidFill>
              </a:rPr>
              <a:t> plate (</a:t>
            </a:r>
            <a:r>
              <a:rPr lang="en-US" sz="2400" dirty="0" err="1" smtClean="0">
                <a:solidFill>
                  <a:srgbClr val="FFFF00"/>
                </a:solidFill>
              </a:rPr>
              <a:t>physis</a:t>
            </a:r>
            <a:r>
              <a:rPr lang="en-US" sz="2400" dirty="0" smtClean="0">
                <a:solidFill>
                  <a:srgbClr val="FFFF00"/>
                </a:solidFill>
              </a:rPr>
              <a:t>) acts as a barrier to the direct spread.   </a:t>
            </a:r>
            <a:r>
              <a:rPr lang="en-US" sz="2000" dirty="0" smtClean="0">
                <a:solidFill>
                  <a:srgbClr val="FFFF00"/>
                </a:solidFill>
              </a:rPr>
              <a:t>.</a:t>
            </a:r>
            <a:endParaRPr lang="en-US" sz="2000" dirty="0" smtClean="0"/>
          </a:p>
        </p:txBody>
      </p:sp>
      <p:pic>
        <p:nvPicPr>
          <p:cNvPr id="24578" name="Picture 2" descr="C:\Users\zaed\Desktop\osteomyelitis.jpg"/>
          <p:cNvPicPr>
            <a:picLocks noChangeAspect="1" noChangeArrowheads="1"/>
          </p:cNvPicPr>
          <p:nvPr/>
        </p:nvPicPr>
        <p:blipFill>
          <a:blip r:embed="rId2" cstate="print"/>
          <a:srcRect/>
          <a:stretch>
            <a:fillRect/>
          </a:stretch>
        </p:blipFill>
        <p:spPr bwMode="auto">
          <a:xfrm>
            <a:off x="4800600" y="0"/>
            <a:ext cx="4343400" cy="6858000"/>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fontScale="90000"/>
          </a:bodyPr>
          <a:lstStyle/>
          <a:p>
            <a:r>
              <a:rPr lang="en-US" dirty="0" smtClean="0">
                <a:solidFill>
                  <a:srgbClr val="00FF00"/>
                </a:solidFill>
                <a:latin typeface="Baskerville Old Face" pitchFamily="18" charset="0"/>
              </a:rPr>
              <a:t>pathology</a:t>
            </a:r>
            <a:endParaRPr lang="en-US" dirty="0">
              <a:solidFill>
                <a:srgbClr val="00FF00"/>
              </a:solidFill>
              <a:latin typeface="Baskerville Old Face" pitchFamily="18" charset="0"/>
            </a:endParaRPr>
          </a:p>
        </p:txBody>
      </p:sp>
      <p:sp>
        <p:nvSpPr>
          <p:cNvPr id="3" name="Content Placeholder 2"/>
          <p:cNvSpPr>
            <a:spLocks noGrp="1"/>
          </p:cNvSpPr>
          <p:nvPr>
            <p:ph idx="1"/>
          </p:nvPr>
        </p:nvSpPr>
        <p:spPr>
          <a:xfrm>
            <a:off x="0" y="609600"/>
            <a:ext cx="9144000" cy="4343400"/>
          </a:xfrm>
        </p:spPr>
        <p:txBody>
          <a:bodyPr>
            <a:normAutofit/>
          </a:bodyPr>
          <a:lstStyle/>
          <a:p>
            <a:pPr marL="514350" indent="-514350">
              <a:buNone/>
            </a:pPr>
            <a:r>
              <a:rPr lang="en-US" sz="2800" dirty="0" smtClean="0">
                <a:solidFill>
                  <a:srgbClr val="00FF00"/>
                </a:solidFill>
              </a:rPr>
              <a:t>   </a:t>
            </a:r>
            <a:r>
              <a:rPr lang="en-US" sz="3200" b="1" dirty="0" smtClean="0">
                <a:solidFill>
                  <a:srgbClr val="00FF00"/>
                </a:solidFill>
              </a:rPr>
              <a:t>3)</a:t>
            </a:r>
            <a:r>
              <a:rPr lang="en-US" sz="3200" b="1" u="sng" dirty="0" smtClean="0">
                <a:solidFill>
                  <a:srgbClr val="00FF00"/>
                </a:solidFill>
              </a:rPr>
              <a:t>Necrosis </a:t>
            </a:r>
            <a:r>
              <a:rPr lang="en-US" dirty="0" smtClean="0">
                <a:solidFill>
                  <a:srgbClr val="FFFF00"/>
                </a:solidFill>
                <a:latin typeface="+mj-lt"/>
              </a:rPr>
              <a:t>The rising </a:t>
            </a:r>
            <a:r>
              <a:rPr lang="en-US" dirty="0" err="1" smtClean="0">
                <a:solidFill>
                  <a:srgbClr val="FFFF00"/>
                </a:solidFill>
                <a:latin typeface="+mj-lt"/>
              </a:rPr>
              <a:t>intraosseous</a:t>
            </a:r>
            <a:r>
              <a:rPr lang="en-US" dirty="0" smtClean="0">
                <a:solidFill>
                  <a:srgbClr val="FFFF00"/>
                </a:solidFill>
                <a:latin typeface="+mj-lt"/>
              </a:rPr>
              <a:t> pressure, the vascular  stasis, infected thrombosis &amp;</a:t>
            </a:r>
            <a:r>
              <a:rPr lang="en-US" dirty="0" err="1" smtClean="0">
                <a:solidFill>
                  <a:srgbClr val="FFFF00"/>
                </a:solidFill>
                <a:latin typeface="+mj-lt"/>
              </a:rPr>
              <a:t>periosteal</a:t>
            </a:r>
            <a:r>
              <a:rPr lang="en-US" dirty="0" smtClean="0">
                <a:solidFill>
                  <a:srgbClr val="FFFF00"/>
                </a:solidFill>
                <a:latin typeface="+mj-lt"/>
              </a:rPr>
              <a:t> stripping  , will increasingly compromise the blood supply, &amp; by end of the week there is  evidence of necrosis, Pieces of  bone separate </a:t>
            </a:r>
            <a:r>
              <a:rPr lang="en-US" dirty="0" err="1" smtClean="0">
                <a:solidFill>
                  <a:srgbClr val="FFFF00"/>
                </a:solidFill>
                <a:latin typeface="+mj-lt"/>
              </a:rPr>
              <a:t>sequestrum</a:t>
            </a:r>
            <a:r>
              <a:rPr lang="en-US" dirty="0" smtClean="0">
                <a:solidFill>
                  <a:srgbClr val="FFFF00"/>
                </a:solidFill>
                <a:latin typeface="+mj-lt"/>
              </a:rPr>
              <a:t> (sequestrum : means dead bone fragment) which later on acts as a foreign body causing persistent purulent discharge through a sinus.</a:t>
            </a:r>
          </a:p>
          <a:p>
            <a:pPr algn="ctr">
              <a:buNone/>
            </a:pPr>
            <a:r>
              <a:rPr lang="en-US" dirty="0" smtClean="0"/>
              <a:t> </a:t>
            </a:r>
          </a:p>
          <a:p>
            <a:pPr>
              <a:buNone/>
            </a:pPr>
            <a:r>
              <a:rPr lang="en-US" sz="4200" dirty="0" smtClean="0"/>
              <a:t> </a:t>
            </a:r>
            <a:endParaRPr lang="en-US" sz="3600" dirty="0" smtClean="0"/>
          </a:p>
          <a:p>
            <a:pPr>
              <a:buNone/>
            </a:pPr>
            <a:endParaRPr lang="en-US" dirty="0"/>
          </a:p>
        </p:txBody>
      </p:sp>
      <p:pic>
        <p:nvPicPr>
          <p:cNvPr id="4" name="Picture 7"/>
          <p:cNvPicPr>
            <a:picLocks noChangeAspect="1" noChangeArrowheads="1"/>
          </p:cNvPicPr>
          <p:nvPr/>
        </p:nvPicPr>
        <p:blipFill>
          <a:blip r:embed="rId2" cstate="print"/>
          <a:srcRect/>
          <a:stretch>
            <a:fillRect/>
          </a:stretch>
        </p:blipFill>
        <p:spPr bwMode="auto">
          <a:xfrm>
            <a:off x="5638800" y="3276600"/>
            <a:ext cx="3352800" cy="3429000"/>
          </a:xfrm>
          <a:prstGeom prst="rect">
            <a:avLst/>
          </a:prstGeom>
          <a:noFill/>
          <a:ln w="9525">
            <a:noFill/>
            <a:miter lim="800000"/>
            <a:headEnd/>
            <a:tailEnd/>
          </a:ln>
          <a:effectLst/>
        </p:spPr>
      </p:pic>
      <p:sp>
        <p:nvSpPr>
          <p:cNvPr id="6145" name="Rectangle 1"/>
          <p:cNvSpPr>
            <a:spLocks noChangeArrowheads="1"/>
          </p:cNvSpPr>
          <p:nvPr/>
        </p:nvSpPr>
        <p:spPr bwMode="auto">
          <a:xfrm>
            <a:off x="152400" y="3581400"/>
            <a:ext cx="5334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sz="2400" b="0" i="0" u="sng" strike="noStrike" cap="none" normalizeH="0" baseline="0" dirty="0" smtClean="0">
                <a:ln>
                  <a:noFill/>
                </a:ln>
                <a:solidFill>
                  <a:srgbClr val="00FF00"/>
                </a:solidFill>
                <a:effectLst/>
                <a:latin typeface="Arial" pitchFamily="34" charset="0"/>
                <a:ea typeface="Times New Roman" pitchFamily="18" charset="0"/>
                <a:cs typeface="Arial" pitchFamily="34" charset="0"/>
              </a:rPr>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7" name="Picture 3" descr="C:\Users\zaed\Desktop\Chronic%20OM%20sequestrum.jpg"/>
          <p:cNvPicPr>
            <a:picLocks noChangeAspect="1" noChangeArrowheads="1"/>
          </p:cNvPicPr>
          <p:nvPr/>
        </p:nvPicPr>
        <p:blipFill>
          <a:blip r:embed="rId3" cstate="print"/>
          <a:srcRect/>
          <a:stretch>
            <a:fillRect/>
          </a:stretch>
        </p:blipFill>
        <p:spPr bwMode="auto">
          <a:xfrm rot="16200000" flipH="1">
            <a:off x="1215631" y="2518172"/>
            <a:ext cx="3352798" cy="5326857"/>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7620000" cy="6324600"/>
          </a:xfrm>
        </p:spPr>
        <p:txBody>
          <a:bodyPr>
            <a:normAutofit/>
          </a:bodyPr>
          <a:lstStyle/>
          <a:p>
            <a:pPr marL="0" lvl="0" indent="0" fontAlgn="base">
              <a:spcBef>
                <a:spcPct val="0"/>
              </a:spcBef>
              <a:spcAft>
                <a:spcPct val="0"/>
              </a:spcAft>
              <a:buClrTx/>
              <a:buSzTx/>
              <a:buNone/>
            </a:pPr>
            <a:r>
              <a:rPr lang="en-US" sz="3200" dirty="0" smtClean="0">
                <a:solidFill>
                  <a:srgbClr val="FFFF00"/>
                </a:solidFill>
                <a:latin typeface="Arial" pitchFamily="34" charset="0"/>
                <a:ea typeface="Times New Roman" pitchFamily="18" charset="0"/>
                <a:cs typeface="Arial" pitchFamily="34" charset="0"/>
              </a:rPr>
              <a:t>4) </a:t>
            </a:r>
            <a:r>
              <a:rPr lang="en-US" sz="3200" u="sng" dirty="0" smtClean="0">
                <a:solidFill>
                  <a:srgbClr val="FFFF00"/>
                </a:solidFill>
                <a:latin typeface="Arial" pitchFamily="34" charset="0"/>
                <a:ea typeface="Times New Roman" pitchFamily="18" charset="0"/>
                <a:cs typeface="Arial" pitchFamily="34" charset="0"/>
              </a:rPr>
              <a:t>New bone formation:</a:t>
            </a:r>
            <a:endParaRPr lang="en-US" sz="1600" dirty="0" smtClean="0">
              <a:solidFill>
                <a:srgbClr val="FFFF00"/>
              </a:solidFill>
              <a:latin typeface="Arial" pitchFamily="34" charset="0"/>
              <a:cs typeface="Arial" pitchFamily="34" charset="0"/>
            </a:endParaRPr>
          </a:p>
          <a:p>
            <a:pPr marL="0" lvl="0" indent="0" eaLnBrk="0" fontAlgn="base" hangingPunct="0">
              <a:spcBef>
                <a:spcPct val="0"/>
              </a:spcBef>
              <a:spcAft>
                <a:spcPct val="0"/>
              </a:spcAft>
              <a:buClrTx/>
              <a:buSzTx/>
              <a:buNone/>
            </a:pPr>
            <a:r>
              <a:rPr lang="en-US" dirty="0" smtClean="0">
                <a:latin typeface="Arial" pitchFamily="34" charset="0"/>
                <a:ea typeface="Times New Roman" pitchFamily="18" charset="0"/>
                <a:cs typeface="Arial" pitchFamily="34" charset="0"/>
              </a:rPr>
              <a:t>New bone forms from the deep layers   </a:t>
            </a:r>
          </a:p>
          <a:p>
            <a:pPr marL="0" lvl="0" indent="0" eaLnBrk="0" fontAlgn="base" hangingPunct="0">
              <a:spcBef>
                <a:spcPct val="0"/>
              </a:spcBef>
              <a:spcAft>
                <a:spcPct val="0"/>
              </a:spcAft>
              <a:buClrTx/>
              <a:buSzTx/>
              <a:buNone/>
            </a:pPr>
            <a:r>
              <a:rPr lang="en-US" dirty="0" smtClean="0">
                <a:latin typeface="Arial" pitchFamily="34" charset="0"/>
                <a:ea typeface="Times New Roman" pitchFamily="18" charset="0"/>
                <a:cs typeface="Arial" pitchFamily="34" charset="0"/>
              </a:rPr>
              <a:t> of the </a:t>
            </a:r>
            <a:r>
              <a:rPr lang="en-US" dirty="0" err="1" smtClean="0">
                <a:latin typeface="Arial" pitchFamily="34" charset="0"/>
                <a:ea typeface="Times New Roman" pitchFamily="18" charset="0"/>
                <a:cs typeface="Arial" pitchFamily="34" charset="0"/>
              </a:rPr>
              <a:t>periosteum</a:t>
            </a:r>
            <a:r>
              <a:rPr lang="en-US" dirty="0" smtClean="0">
                <a:latin typeface="Arial" pitchFamily="34" charset="0"/>
                <a:ea typeface="Times New Roman" pitchFamily="18" charset="0"/>
                <a:cs typeface="Arial" pitchFamily="34" charset="0"/>
              </a:rPr>
              <a:t>, and with time the </a:t>
            </a:r>
          </a:p>
          <a:p>
            <a:pPr marL="0" lvl="0" indent="0" eaLnBrk="0" fontAlgn="base" hangingPunct="0">
              <a:spcBef>
                <a:spcPct val="0"/>
              </a:spcBef>
              <a:spcAft>
                <a:spcPct val="0"/>
              </a:spcAft>
              <a:buClrTx/>
              <a:buSzTx/>
              <a:buNone/>
            </a:pPr>
            <a:r>
              <a:rPr lang="en-US" dirty="0" smtClean="0">
                <a:latin typeface="Arial" pitchFamily="34" charset="0"/>
                <a:ea typeface="Times New Roman" pitchFamily="18" charset="0"/>
                <a:cs typeface="Arial" pitchFamily="34" charset="0"/>
              </a:rPr>
              <a:t>new bone thickens to form </a:t>
            </a:r>
            <a:r>
              <a:rPr lang="en-US" b="1" u="sng" dirty="0" err="1" smtClean="0">
                <a:solidFill>
                  <a:srgbClr val="00FF00"/>
                </a:solidFill>
                <a:latin typeface="Arial" pitchFamily="34" charset="0"/>
                <a:ea typeface="Times New Roman" pitchFamily="18" charset="0"/>
                <a:cs typeface="Arial" pitchFamily="34" charset="0"/>
              </a:rPr>
              <a:t>involucrum</a:t>
            </a:r>
            <a:r>
              <a:rPr lang="en-US" dirty="0" smtClean="0">
                <a:latin typeface="Arial" pitchFamily="34" charset="0"/>
                <a:ea typeface="Times New Roman" pitchFamily="18" charset="0"/>
                <a:cs typeface="Arial" pitchFamily="34" charset="0"/>
              </a:rPr>
              <a:t>                        enclosing  the infected tissue &amp;  </a:t>
            </a:r>
            <a:r>
              <a:rPr lang="en-US" dirty="0" err="1" smtClean="0">
                <a:latin typeface="Arial" pitchFamily="34" charset="0"/>
                <a:ea typeface="Times New Roman" pitchFamily="18" charset="0"/>
                <a:cs typeface="Arial" pitchFamily="34" charset="0"/>
              </a:rPr>
              <a:t>sequestra</a:t>
            </a:r>
            <a:r>
              <a:rPr lang="en-US" dirty="0" smtClean="0">
                <a:latin typeface="Arial" pitchFamily="34" charset="0"/>
                <a:ea typeface="Times New Roman" pitchFamily="18" charset="0"/>
                <a:cs typeface="Arial" pitchFamily="34" charset="0"/>
              </a:rPr>
              <a:t>.,                            ,If the infection persists pus </a:t>
            </a:r>
          </a:p>
          <a:p>
            <a:pPr marL="0" lvl="0" indent="0" eaLnBrk="0" fontAlgn="base" hangingPunct="0">
              <a:spcBef>
                <a:spcPct val="0"/>
              </a:spcBef>
              <a:spcAft>
                <a:spcPct val="0"/>
              </a:spcAft>
              <a:buClrTx/>
              <a:buSzTx/>
              <a:buNone/>
            </a:pPr>
            <a:r>
              <a:rPr lang="en-US" dirty="0" smtClean="0">
                <a:latin typeface="Arial" pitchFamily="34" charset="0"/>
                <a:ea typeface="Times New Roman" pitchFamily="18" charset="0"/>
                <a:cs typeface="Arial" pitchFamily="34" charset="0"/>
              </a:rPr>
              <a:t>may discharge through perforations</a:t>
            </a:r>
          </a:p>
          <a:p>
            <a:pPr marL="0" lvl="0" indent="0" eaLnBrk="0" fontAlgn="base" hangingPunct="0">
              <a:spcBef>
                <a:spcPct val="0"/>
              </a:spcBef>
              <a:spcAft>
                <a:spcPct val="0"/>
              </a:spcAft>
              <a:buClrTx/>
              <a:buSzTx/>
              <a:buNone/>
            </a:pPr>
            <a:r>
              <a:rPr lang="en-US" dirty="0" smtClean="0">
                <a:latin typeface="Arial" pitchFamily="34" charset="0"/>
                <a:ea typeface="Times New Roman" pitchFamily="18" charset="0"/>
                <a:cs typeface="Arial" pitchFamily="34" charset="0"/>
              </a:rPr>
              <a:t> </a:t>
            </a:r>
            <a:r>
              <a:rPr lang="en-US" u="sng" dirty="0" smtClean="0">
                <a:solidFill>
                  <a:srgbClr val="00FF00"/>
                </a:solidFill>
                <a:latin typeface="Arial" pitchFamily="34" charset="0"/>
                <a:ea typeface="Times New Roman" pitchFamily="18" charset="0"/>
                <a:cs typeface="Arial" pitchFamily="34" charset="0"/>
              </a:rPr>
              <a:t>(</a:t>
            </a:r>
            <a:r>
              <a:rPr lang="en-US" b="1" u="sng" dirty="0" smtClean="0">
                <a:solidFill>
                  <a:srgbClr val="00FF00"/>
                </a:solidFill>
                <a:latin typeface="Arial" pitchFamily="34" charset="0"/>
                <a:ea typeface="Times New Roman" pitchFamily="18" charset="0"/>
                <a:cs typeface="Arial" pitchFamily="34" charset="0"/>
              </a:rPr>
              <a:t>cloacae</a:t>
            </a:r>
            <a:r>
              <a:rPr lang="en-US" u="sng" dirty="0" smtClean="0">
                <a:solidFill>
                  <a:srgbClr val="00FF00"/>
                </a:solidFill>
                <a:latin typeface="Arial" pitchFamily="34" charset="0"/>
                <a:ea typeface="Times New Roman" pitchFamily="18" charset="0"/>
                <a:cs typeface="Arial" pitchFamily="34" charset="0"/>
              </a:rPr>
              <a:t>) </a:t>
            </a:r>
            <a:r>
              <a:rPr lang="en-US" dirty="0" smtClean="0">
                <a:latin typeface="Arial" pitchFamily="34" charset="0"/>
                <a:ea typeface="Times New Roman" pitchFamily="18" charset="0"/>
                <a:cs typeface="Arial" pitchFamily="34" charset="0"/>
              </a:rPr>
              <a:t>in the </a:t>
            </a:r>
            <a:r>
              <a:rPr lang="en-US" dirty="0" err="1" smtClean="0">
                <a:latin typeface="Arial" pitchFamily="34" charset="0"/>
                <a:ea typeface="Times New Roman" pitchFamily="18" charset="0"/>
                <a:cs typeface="Arial" pitchFamily="34" charset="0"/>
              </a:rPr>
              <a:t>involucrum</a:t>
            </a:r>
            <a:r>
              <a:rPr lang="en-US" dirty="0" smtClean="0">
                <a:latin typeface="Arial" pitchFamily="34" charset="0"/>
                <a:ea typeface="Times New Roman" pitchFamily="18" charset="0"/>
                <a:cs typeface="Arial" pitchFamily="34" charset="0"/>
              </a:rPr>
              <a:t> and tract</a:t>
            </a:r>
          </a:p>
          <a:p>
            <a:pPr marL="0" lvl="0" indent="0" eaLnBrk="0" fontAlgn="base" hangingPunct="0">
              <a:spcBef>
                <a:spcPct val="0"/>
              </a:spcBef>
              <a:spcAft>
                <a:spcPct val="0"/>
              </a:spcAft>
              <a:buClrTx/>
              <a:buSzTx/>
              <a:buNone/>
            </a:pPr>
            <a:r>
              <a:rPr lang="en-US" dirty="0" smtClean="0">
                <a:latin typeface="Arial" pitchFamily="34" charset="0"/>
                <a:ea typeface="Times New Roman" pitchFamily="18" charset="0"/>
                <a:cs typeface="Arial" pitchFamily="34" charset="0"/>
              </a:rPr>
              <a:t> by sinuses to skin surface                               </a:t>
            </a:r>
            <a:r>
              <a:rPr lang="en-US" u="sng" dirty="0" smtClean="0">
                <a:solidFill>
                  <a:srgbClr val="00FF00"/>
                </a:solidFill>
                <a:latin typeface="Arial" pitchFamily="34" charset="0"/>
                <a:ea typeface="Times New Roman" pitchFamily="18" charset="0"/>
                <a:cs typeface="Arial" pitchFamily="34" charset="0"/>
              </a:rPr>
              <a:t>(the condition now is established as</a:t>
            </a:r>
          </a:p>
          <a:p>
            <a:pPr marL="0" lvl="0" indent="0" eaLnBrk="0" fontAlgn="base" hangingPunct="0">
              <a:spcBef>
                <a:spcPct val="0"/>
              </a:spcBef>
              <a:spcAft>
                <a:spcPct val="0"/>
              </a:spcAft>
              <a:buClrTx/>
              <a:buSzTx/>
              <a:buNone/>
            </a:pPr>
            <a:r>
              <a:rPr lang="en-US" dirty="0" smtClean="0">
                <a:solidFill>
                  <a:srgbClr val="00FF00"/>
                </a:solidFill>
                <a:latin typeface="Arial" pitchFamily="34" charset="0"/>
                <a:ea typeface="Times New Roman" pitchFamily="18" charset="0"/>
                <a:cs typeface="Arial" pitchFamily="34" charset="0"/>
              </a:rPr>
              <a:t>     (</a:t>
            </a:r>
            <a:r>
              <a:rPr lang="en-US" u="sng" dirty="0" smtClean="0">
                <a:solidFill>
                  <a:srgbClr val="00FF00"/>
                </a:solidFill>
                <a:latin typeface="Arial" pitchFamily="34" charset="0"/>
                <a:ea typeface="Times New Roman" pitchFamily="18" charset="0"/>
                <a:cs typeface="Arial" pitchFamily="34" charset="0"/>
              </a:rPr>
              <a:t> chronic </a:t>
            </a:r>
            <a:r>
              <a:rPr lang="en-US" u="sng" dirty="0" err="1" smtClean="0">
                <a:solidFill>
                  <a:srgbClr val="00FF00"/>
                </a:solidFill>
                <a:latin typeface="Arial" pitchFamily="34" charset="0"/>
                <a:ea typeface="Times New Roman" pitchFamily="18" charset="0"/>
                <a:cs typeface="Arial" pitchFamily="34" charset="0"/>
              </a:rPr>
              <a:t>osteomyelitis</a:t>
            </a:r>
            <a:r>
              <a:rPr lang="en-US" u="sng" dirty="0" smtClean="0">
                <a:solidFill>
                  <a:srgbClr val="00FF00"/>
                </a:solidFill>
                <a:latin typeface="Arial" pitchFamily="34" charset="0"/>
                <a:ea typeface="Times New Roman" pitchFamily="18" charset="0"/>
                <a:cs typeface="Arial" pitchFamily="34" charset="0"/>
              </a:rPr>
              <a:t>)</a:t>
            </a:r>
            <a:endParaRPr lang="en-US" sz="1200" u="sng" dirty="0" smtClean="0">
              <a:solidFill>
                <a:srgbClr val="00FF00"/>
              </a:solidFill>
              <a:latin typeface="Arial" pitchFamily="34" charset="0"/>
              <a:cs typeface="Arial" pitchFamily="34" charset="0"/>
            </a:endParaRPr>
          </a:p>
          <a:p>
            <a:pPr marL="0" lvl="0" indent="0" eaLnBrk="0" fontAlgn="base" hangingPunct="0">
              <a:spcBef>
                <a:spcPct val="0"/>
              </a:spcBef>
              <a:spcAft>
                <a:spcPct val="0"/>
              </a:spcAft>
              <a:buClrTx/>
              <a:buSzTx/>
              <a:buNone/>
            </a:pPr>
            <a:r>
              <a:rPr lang="en-US" sz="2800" dirty="0" smtClean="0">
                <a:latin typeface="Arial" pitchFamily="34" charset="0"/>
                <a:ea typeface="Times New Roman" pitchFamily="18" charset="0"/>
                <a:cs typeface="Arial" pitchFamily="34" charset="0"/>
              </a:rPr>
              <a:t> </a:t>
            </a:r>
            <a:r>
              <a:rPr lang="en-US" sz="3200" dirty="0" smtClean="0">
                <a:solidFill>
                  <a:srgbClr val="FFFF00"/>
                </a:solidFill>
                <a:latin typeface="Arial" pitchFamily="34" charset="0"/>
                <a:ea typeface="Times New Roman" pitchFamily="18" charset="0"/>
                <a:cs typeface="Arial" pitchFamily="34" charset="0"/>
              </a:rPr>
              <a:t>5) </a:t>
            </a:r>
            <a:r>
              <a:rPr lang="en-US" sz="3200" u="sng" dirty="0" smtClean="0">
                <a:solidFill>
                  <a:srgbClr val="FFFF00"/>
                </a:solidFill>
                <a:latin typeface="Arial" pitchFamily="34" charset="0"/>
                <a:ea typeface="Times New Roman" pitchFamily="18" charset="0"/>
                <a:cs typeface="Arial" pitchFamily="34" charset="0"/>
              </a:rPr>
              <a:t>Resolution:</a:t>
            </a:r>
            <a:endParaRPr lang="en-US" sz="2800" dirty="0" smtClean="0">
              <a:solidFill>
                <a:srgbClr val="FFFF00"/>
              </a:solidFill>
              <a:latin typeface="Arial" pitchFamily="34" charset="0"/>
              <a:ea typeface="Times New Roman" pitchFamily="18" charset="0"/>
              <a:cs typeface="Arial" pitchFamily="34" charset="0"/>
            </a:endParaRPr>
          </a:p>
          <a:p>
            <a:pPr marL="0" lvl="0" indent="0" eaLnBrk="0" fontAlgn="base" hangingPunct="0">
              <a:spcBef>
                <a:spcPct val="0"/>
              </a:spcBef>
              <a:spcAft>
                <a:spcPct val="0"/>
              </a:spcAft>
              <a:buClrTx/>
              <a:buSzTx/>
              <a:buNone/>
            </a:pPr>
            <a:r>
              <a:rPr lang="en-US" dirty="0" smtClean="0">
                <a:latin typeface="Arial" pitchFamily="34" charset="0"/>
                <a:ea typeface="Times New Roman" pitchFamily="18" charset="0"/>
                <a:cs typeface="Arial" pitchFamily="34" charset="0"/>
              </a:rPr>
              <a:t>If infection is controlled &amp; </a:t>
            </a:r>
            <a:r>
              <a:rPr lang="en-US" dirty="0" err="1" smtClean="0">
                <a:latin typeface="Arial" pitchFamily="34" charset="0"/>
                <a:ea typeface="Times New Roman" pitchFamily="18" charset="0"/>
                <a:cs typeface="Arial" pitchFamily="34" charset="0"/>
              </a:rPr>
              <a:t>intraosseous</a:t>
            </a:r>
            <a:endParaRPr lang="en-US" dirty="0" smtClean="0">
              <a:latin typeface="Arial" pitchFamily="34" charset="0"/>
              <a:ea typeface="Times New Roman" pitchFamily="18" charset="0"/>
              <a:cs typeface="Arial" pitchFamily="34" charset="0"/>
            </a:endParaRPr>
          </a:p>
          <a:p>
            <a:pPr marL="0" lvl="0" indent="0" eaLnBrk="0" fontAlgn="base" hangingPunct="0">
              <a:spcBef>
                <a:spcPct val="0"/>
              </a:spcBef>
              <a:spcAft>
                <a:spcPct val="0"/>
              </a:spcAft>
              <a:buClrTx/>
              <a:buSzTx/>
              <a:buNone/>
            </a:pPr>
            <a:r>
              <a:rPr lang="en-US" dirty="0" smtClean="0">
                <a:latin typeface="Arial" pitchFamily="34" charset="0"/>
                <a:ea typeface="Times New Roman" pitchFamily="18" charset="0"/>
                <a:cs typeface="Arial" pitchFamily="34" charset="0"/>
              </a:rPr>
              <a:t> pressure is release , ,the bone will                     heal although it may remain thickened.</a:t>
            </a:r>
            <a:r>
              <a:rPr lang="en-US" sz="1200" dirty="0" smtClean="0">
                <a:latin typeface="Arial" pitchFamily="34" charset="0"/>
                <a:cs typeface="Arial" pitchFamily="34" charset="0"/>
              </a:rPr>
              <a:t> </a:t>
            </a:r>
            <a:endParaRPr lang="en-US" sz="3600" dirty="0" smtClean="0">
              <a:latin typeface="Arial" pitchFamily="34" charset="0"/>
              <a:cs typeface="Arial" pitchFamily="34" charset="0"/>
            </a:endParaRPr>
          </a:p>
          <a:p>
            <a:endParaRPr lang="en-US" dirty="0"/>
          </a:p>
        </p:txBody>
      </p:sp>
      <p:pic>
        <p:nvPicPr>
          <p:cNvPr id="5123" name="Picture 3"/>
          <p:cNvPicPr>
            <a:picLocks noChangeAspect="1" noChangeArrowheads="1"/>
          </p:cNvPicPr>
          <p:nvPr/>
        </p:nvPicPr>
        <p:blipFill>
          <a:blip r:embed="rId2" cstate="print"/>
          <a:srcRect/>
          <a:stretch>
            <a:fillRect/>
          </a:stretch>
        </p:blipFill>
        <p:spPr bwMode="auto">
          <a:xfrm>
            <a:off x="5867400" y="2286000"/>
            <a:ext cx="3276600" cy="4572000"/>
          </a:xfrm>
          <a:prstGeom prst="rect">
            <a:avLst/>
          </a:prstGeom>
          <a:noFill/>
          <a:ln w="9525">
            <a:noFill/>
            <a:miter lim="800000"/>
            <a:headEnd/>
            <a:tailEnd/>
          </a:ln>
          <a:effectLst/>
        </p:spPr>
      </p:pic>
      <p:pic>
        <p:nvPicPr>
          <p:cNvPr id="5124" name="Picture 4" descr="C:\Users\zaed\Desktop\F21_small.gif"/>
          <p:cNvPicPr>
            <a:picLocks noChangeAspect="1" noChangeArrowheads="1"/>
          </p:cNvPicPr>
          <p:nvPr/>
        </p:nvPicPr>
        <p:blipFill>
          <a:blip r:embed="rId3" cstate="print"/>
          <a:srcRect/>
          <a:stretch>
            <a:fillRect/>
          </a:stretch>
        </p:blipFill>
        <p:spPr bwMode="auto">
          <a:xfrm>
            <a:off x="6096000" y="0"/>
            <a:ext cx="3048000" cy="1676400"/>
          </a:xfrm>
          <a:prstGeom prst="rect">
            <a:avLst/>
          </a:prstGeom>
          <a:noFill/>
        </p:spPr>
      </p:pic>
      <p:sp>
        <p:nvSpPr>
          <p:cNvPr id="5" name="TextBox 4"/>
          <p:cNvSpPr txBox="1"/>
          <p:nvPr/>
        </p:nvSpPr>
        <p:spPr>
          <a:xfrm>
            <a:off x="6705600" y="1295400"/>
            <a:ext cx="1333507" cy="369332"/>
          </a:xfrm>
          <a:prstGeom prst="rect">
            <a:avLst/>
          </a:prstGeom>
          <a:noFill/>
        </p:spPr>
        <p:txBody>
          <a:bodyPr wrap="none" rtlCol="0">
            <a:spAutoFit/>
          </a:bodyPr>
          <a:lstStyle/>
          <a:p>
            <a:r>
              <a:rPr lang="en-US" dirty="0" err="1" smtClean="0"/>
              <a:t>involucrum</a:t>
            </a:r>
            <a:endParaRPr lang="en-US" dirty="0"/>
          </a:p>
        </p:txBody>
      </p:sp>
      <p:sp>
        <p:nvSpPr>
          <p:cNvPr id="6" name="TextBox 5"/>
          <p:cNvSpPr txBox="1"/>
          <p:nvPr/>
        </p:nvSpPr>
        <p:spPr>
          <a:xfrm>
            <a:off x="7162800" y="457200"/>
            <a:ext cx="1620957" cy="400110"/>
          </a:xfrm>
          <a:prstGeom prst="rect">
            <a:avLst/>
          </a:prstGeom>
          <a:noFill/>
        </p:spPr>
        <p:txBody>
          <a:bodyPr wrap="none" rtlCol="0">
            <a:spAutoFit/>
          </a:bodyPr>
          <a:lstStyle/>
          <a:p>
            <a:r>
              <a:rPr lang="en-US" sz="2000" b="1" dirty="0" smtClean="0">
                <a:solidFill>
                  <a:srgbClr val="FFFF00"/>
                </a:solidFill>
              </a:rPr>
              <a:t>sequestrum</a:t>
            </a:r>
            <a:endParaRPr lang="en-US" sz="2000" b="1" dirty="0">
              <a:solidFill>
                <a:srgbClr val="FFFF00"/>
              </a:solidFill>
            </a:endParaRPr>
          </a:p>
        </p:txBody>
      </p:sp>
    </p:spTree>
  </p:cSld>
  <p:clrMapOvr>
    <a:masterClrMapping/>
  </p:clrMapOvr>
  <p:transition spd="slow">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96200" cy="1295400"/>
          </a:xfrm>
        </p:spPr>
        <p:txBody>
          <a:bodyPr>
            <a:normAutofit/>
          </a:bodyPr>
          <a:lstStyle/>
          <a:p>
            <a:pPr algn="ctr"/>
            <a:r>
              <a:rPr lang="en-US" sz="3600" b="1" u="sng" dirty="0" smtClean="0">
                <a:solidFill>
                  <a:srgbClr val="00FF00"/>
                </a:solidFill>
                <a:latin typeface="+mn-lt"/>
              </a:rPr>
              <a:t>Clinical features</a:t>
            </a:r>
            <a:r>
              <a:rPr lang="en-US" sz="2800" dirty="0" smtClean="0">
                <a:latin typeface="+mn-lt"/>
              </a:rPr>
              <a:t/>
            </a:r>
            <a:br>
              <a:rPr lang="en-US" sz="2800" dirty="0" smtClean="0">
                <a:latin typeface="+mn-lt"/>
              </a:rPr>
            </a:br>
            <a:endParaRPr lang="en-US" sz="2800" dirty="0">
              <a:latin typeface="+mn-lt"/>
            </a:endParaRPr>
          </a:p>
        </p:txBody>
      </p:sp>
      <p:sp>
        <p:nvSpPr>
          <p:cNvPr id="3" name="Content Placeholder 2"/>
          <p:cNvSpPr>
            <a:spLocks noGrp="1"/>
          </p:cNvSpPr>
          <p:nvPr>
            <p:ph idx="1"/>
          </p:nvPr>
        </p:nvSpPr>
        <p:spPr>
          <a:xfrm>
            <a:off x="0" y="762000"/>
            <a:ext cx="9144000" cy="6096000"/>
          </a:xfrm>
        </p:spPr>
        <p:txBody>
          <a:bodyPr>
            <a:normAutofit/>
          </a:bodyPr>
          <a:lstStyle/>
          <a:p>
            <a:pPr lvl="0">
              <a:buNone/>
            </a:pPr>
            <a:r>
              <a:rPr lang="en-US" dirty="0" smtClean="0"/>
              <a:t>Patient usually is a child presents with </a:t>
            </a:r>
            <a:r>
              <a:rPr lang="en-US" b="1" u="sng" dirty="0" smtClean="0">
                <a:solidFill>
                  <a:srgbClr val="FFFF00"/>
                </a:solidFill>
              </a:rPr>
              <a:t>pain</a:t>
            </a:r>
            <a:r>
              <a:rPr lang="en-US" u="sng" dirty="0" smtClean="0">
                <a:solidFill>
                  <a:srgbClr val="FFFF00"/>
                </a:solidFill>
              </a:rPr>
              <a:t>, </a:t>
            </a:r>
            <a:r>
              <a:rPr lang="en-US" b="1" u="sng" dirty="0" smtClean="0">
                <a:solidFill>
                  <a:srgbClr val="FFFF00"/>
                </a:solidFill>
              </a:rPr>
              <a:t>malaise</a:t>
            </a:r>
            <a:r>
              <a:rPr lang="en-US" u="sng" dirty="0" smtClean="0">
                <a:solidFill>
                  <a:srgbClr val="FFFF00"/>
                </a:solidFill>
              </a:rPr>
              <a:t> </a:t>
            </a:r>
            <a:r>
              <a:rPr lang="en-US" dirty="0" smtClean="0"/>
              <a:t>and </a:t>
            </a:r>
            <a:r>
              <a:rPr lang="en-US" b="1" u="sng" dirty="0" smtClean="0">
                <a:solidFill>
                  <a:srgbClr val="FFFF00"/>
                </a:solidFill>
              </a:rPr>
              <a:t> </a:t>
            </a:r>
            <a:r>
              <a:rPr lang="en-US" dirty="0" smtClean="0"/>
              <a:t>, in neglected cases there  may be  </a:t>
            </a:r>
            <a:r>
              <a:rPr lang="en-US" b="1" u="sng" dirty="0" smtClean="0">
                <a:solidFill>
                  <a:srgbClr val="FFFF00"/>
                </a:solidFill>
              </a:rPr>
              <a:t>toxemia</a:t>
            </a:r>
            <a:r>
              <a:rPr lang="en-US" u="sng" dirty="0" smtClean="0">
                <a:solidFill>
                  <a:srgbClr val="FFFF00"/>
                </a:solidFill>
              </a:rPr>
              <a:t>.</a:t>
            </a:r>
            <a:r>
              <a:rPr lang="en-US" dirty="0" smtClean="0"/>
              <a:t>.Sometimes there is   a history of </a:t>
            </a:r>
            <a:r>
              <a:rPr lang="en-US" b="1" dirty="0" smtClean="0"/>
              <a:t>sore throat</a:t>
            </a:r>
            <a:r>
              <a:rPr lang="en-US" dirty="0" smtClean="0"/>
              <a:t>, </a:t>
            </a:r>
            <a:r>
              <a:rPr lang="en-US" b="1" dirty="0" smtClean="0"/>
              <a:t>skin lesion</a:t>
            </a:r>
            <a:r>
              <a:rPr lang="en-US" dirty="0" smtClean="0"/>
              <a:t> or </a:t>
            </a:r>
            <a:r>
              <a:rPr lang="en-US" b="1" dirty="0" smtClean="0"/>
              <a:t>trauma</a:t>
            </a:r>
            <a:r>
              <a:rPr lang="en-US" dirty="0" smtClean="0"/>
              <a:t>.</a:t>
            </a:r>
          </a:p>
          <a:p>
            <a:pPr>
              <a:buNone/>
            </a:pPr>
            <a:r>
              <a:rPr lang="en-US" sz="3000" b="1" u="sng" dirty="0" smtClean="0">
                <a:solidFill>
                  <a:srgbClr val="00FF00"/>
                </a:solidFill>
              </a:rPr>
              <a:t>On examination:</a:t>
            </a:r>
            <a:endParaRPr lang="en-US" sz="3000" b="1" dirty="0" smtClean="0">
              <a:solidFill>
                <a:srgbClr val="00FF00"/>
              </a:solidFill>
            </a:endParaRPr>
          </a:p>
          <a:p>
            <a:pPr lvl="0">
              <a:buNone/>
            </a:pPr>
            <a:r>
              <a:rPr lang="en-US" dirty="0" smtClean="0"/>
              <a:t>The limb held immobile ,Local tenderness near one of the joints.  …Joints movement is restricted and painful</a:t>
            </a:r>
          </a:p>
          <a:p>
            <a:pPr lvl="0">
              <a:buNone/>
            </a:pPr>
            <a:r>
              <a:rPr lang="en-US" dirty="0" smtClean="0"/>
              <a:t>Local tenderness, swelling, warmth and </a:t>
            </a:r>
            <a:r>
              <a:rPr lang="en-US" dirty="0" err="1" smtClean="0"/>
              <a:t>oedema</a:t>
            </a:r>
            <a:r>
              <a:rPr lang="en-US" dirty="0" smtClean="0"/>
              <a:t> are late signs and signify presence of pus.</a:t>
            </a:r>
          </a:p>
          <a:p>
            <a:pPr>
              <a:buNone/>
            </a:pPr>
            <a:r>
              <a:rPr lang="en-US" sz="3200" b="1" dirty="0" smtClean="0"/>
              <a:t>In infants </a:t>
            </a:r>
            <a:r>
              <a:rPr lang="en-US" b="1" dirty="0" smtClean="0">
                <a:solidFill>
                  <a:srgbClr val="FFFF00"/>
                </a:solidFill>
              </a:rPr>
              <a:t>(especially newborn) the constitutional disturbance can be absent or mild; the baby fails to thrive, drowsy but irritable</a:t>
            </a:r>
            <a:endParaRPr lang="en-US" b="1" dirty="0">
              <a:solidFill>
                <a:srgbClr val="FFFF00"/>
              </a:solidFill>
            </a:endParaRPr>
          </a:p>
        </p:txBody>
      </p:sp>
    </p:spTree>
  </p:cSld>
  <p:clrMapOvr>
    <a:masterClrMapping/>
  </p:clrMapOvr>
  <p:transition spd="slow">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7391400" cy="6858000"/>
          </a:xfrm>
        </p:spPr>
        <p:txBody>
          <a:bodyPr>
            <a:noAutofit/>
          </a:bodyPr>
          <a:lstStyle/>
          <a:p>
            <a:pPr>
              <a:buNone/>
            </a:pPr>
            <a:r>
              <a:rPr lang="en-US" sz="2800" b="1" dirty="0" smtClean="0">
                <a:solidFill>
                  <a:srgbClr val="00FF00"/>
                </a:solidFill>
              </a:rPr>
              <a:t>Imaging:    </a:t>
            </a:r>
            <a:r>
              <a:rPr lang="en-US" sz="2000" b="1" u="sng" dirty="0" smtClean="0">
                <a:solidFill>
                  <a:srgbClr val="00FF00"/>
                </a:solidFill>
              </a:rPr>
              <a:t>X-Ray:</a:t>
            </a:r>
            <a:endParaRPr lang="en-US" sz="2000" b="1" dirty="0" smtClean="0">
              <a:solidFill>
                <a:srgbClr val="00FF00"/>
              </a:solidFill>
            </a:endParaRPr>
          </a:p>
          <a:p>
            <a:pPr lvl="0">
              <a:buNone/>
            </a:pPr>
            <a:r>
              <a:rPr lang="en-US" sz="1800" b="1" dirty="0" smtClean="0">
                <a:solidFill>
                  <a:srgbClr val="FFFF00"/>
                </a:solidFill>
              </a:rPr>
              <a:t>For the first 10 days no bone abnormalities, only soft tissue swelling.  Later there is rarefaction of the </a:t>
            </a:r>
            <a:r>
              <a:rPr lang="en-US" sz="1800" b="1" dirty="0" err="1" smtClean="0">
                <a:solidFill>
                  <a:srgbClr val="FFFF00"/>
                </a:solidFill>
              </a:rPr>
              <a:t>metaphysis</a:t>
            </a:r>
            <a:r>
              <a:rPr lang="en-US" sz="1800" b="1" dirty="0" smtClean="0">
                <a:solidFill>
                  <a:srgbClr val="FFFF00"/>
                </a:solidFill>
              </a:rPr>
              <a:t> and </a:t>
            </a:r>
            <a:r>
              <a:rPr lang="en-US" sz="1800" b="1" dirty="0" err="1" smtClean="0">
                <a:solidFill>
                  <a:srgbClr val="FFFF00"/>
                </a:solidFill>
              </a:rPr>
              <a:t>periosteal</a:t>
            </a:r>
            <a:r>
              <a:rPr lang="en-US" sz="1800" b="1" dirty="0" smtClean="0">
                <a:solidFill>
                  <a:srgbClr val="FFFF00"/>
                </a:solidFill>
              </a:rPr>
              <a:t> new bone formation.       With healing there is sclerosis.  Sometimes there are  </a:t>
            </a:r>
            <a:r>
              <a:rPr lang="en-US" sz="1800" b="1" dirty="0" err="1" smtClean="0">
                <a:solidFill>
                  <a:srgbClr val="FFFF00"/>
                </a:solidFill>
              </a:rPr>
              <a:t>sequestra</a:t>
            </a:r>
            <a:r>
              <a:rPr lang="en-US" sz="1800" b="1" dirty="0" smtClean="0">
                <a:solidFill>
                  <a:srgbClr val="FFFF00"/>
                </a:solidFill>
              </a:rPr>
              <a:t>  separates from            the surrounding bone by radiolucent line.</a:t>
            </a:r>
          </a:p>
          <a:p>
            <a:pPr lvl="0">
              <a:buNone/>
            </a:pPr>
            <a:r>
              <a:rPr lang="en-US" sz="1800" b="1" u="sng" dirty="0" smtClean="0">
                <a:solidFill>
                  <a:srgbClr val="00FF00"/>
                </a:solidFill>
              </a:rPr>
              <a:t>Bone </a:t>
            </a:r>
            <a:r>
              <a:rPr lang="en-US" sz="1800" b="1" u="sng" dirty="0" err="1" smtClean="0">
                <a:solidFill>
                  <a:srgbClr val="00FF00"/>
                </a:solidFill>
              </a:rPr>
              <a:t>scintography</a:t>
            </a:r>
            <a:r>
              <a:rPr lang="en-US" sz="1800" b="1" u="sng" dirty="0" smtClean="0">
                <a:solidFill>
                  <a:srgbClr val="00FF00"/>
                </a:solidFill>
              </a:rPr>
              <a:t>: </a:t>
            </a:r>
            <a:r>
              <a:rPr lang="en-US" sz="1800" b="1" dirty="0" smtClean="0">
                <a:solidFill>
                  <a:srgbClr val="FFFF00"/>
                </a:solidFill>
              </a:rPr>
              <a:t>Shows </a:t>
            </a:r>
            <a:r>
              <a:rPr lang="en-US" sz="1800" b="1" dirty="0" err="1" smtClean="0">
                <a:solidFill>
                  <a:srgbClr val="FFFF00"/>
                </a:solidFill>
              </a:rPr>
              <a:t>osteoblastic</a:t>
            </a:r>
            <a:r>
              <a:rPr lang="en-US" sz="1800" b="1" dirty="0" smtClean="0">
                <a:solidFill>
                  <a:srgbClr val="FFFF00"/>
                </a:solidFill>
              </a:rPr>
              <a:t> activity, it is used                 for. Localization of pathologic process to anatomic area                 at   earlier stage. Also useful for finding out                       </a:t>
            </a:r>
            <a:r>
              <a:rPr lang="en-US" sz="1800" b="1" dirty="0" err="1" smtClean="0">
                <a:solidFill>
                  <a:srgbClr val="FFFF00"/>
                </a:solidFill>
              </a:rPr>
              <a:t>polyostotic</a:t>
            </a:r>
            <a:r>
              <a:rPr lang="en-US" sz="1800" b="1" dirty="0" smtClean="0">
                <a:solidFill>
                  <a:srgbClr val="FFFF00"/>
                </a:solidFill>
              </a:rPr>
              <a:t>   lesions especially in neonate</a:t>
            </a:r>
          </a:p>
          <a:p>
            <a:pPr lvl="0">
              <a:buNone/>
            </a:pPr>
            <a:r>
              <a:rPr lang="en-US" sz="1800" b="1" u="sng" dirty="0" smtClean="0">
                <a:solidFill>
                  <a:srgbClr val="00FF00"/>
                </a:solidFill>
              </a:rPr>
              <a:t>MRI: </a:t>
            </a:r>
            <a:r>
              <a:rPr lang="en-US" sz="1800" b="1" dirty="0" smtClean="0">
                <a:solidFill>
                  <a:srgbClr val="FFFF00"/>
                </a:solidFill>
              </a:rPr>
              <a:t>Detect marrow changes secondary to infection                             at early stage &amp; help in  evaluation of potential                         spread of infection to adjacent bone or joint.</a:t>
            </a:r>
          </a:p>
          <a:p>
            <a:pPr>
              <a:buNone/>
            </a:pPr>
            <a:r>
              <a:rPr lang="en-US" sz="2400" b="1" u="sng" dirty="0" smtClean="0">
                <a:solidFill>
                  <a:srgbClr val="00FF00"/>
                </a:solidFill>
              </a:rPr>
              <a:t>Laboratory  investigations</a:t>
            </a:r>
            <a:r>
              <a:rPr lang="en-US" sz="1600" dirty="0" smtClean="0"/>
              <a:t>:  </a:t>
            </a:r>
            <a:r>
              <a:rPr lang="en-US" sz="1800" b="1" dirty="0" smtClean="0">
                <a:solidFill>
                  <a:srgbClr val="FFFF00"/>
                </a:solidFill>
              </a:rPr>
              <a:t>Elevated </a:t>
            </a:r>
            <a:r>
              <a:rPr lang="en-US" sz="2000" b="1" u="sng" dirty="0" smtClean="0">
                <a:solidFill>
                  <a:srgbClr val="00FF00"/>
                </a:solidFill>
              </a:rPr>
              <a:t>ESR</a:t>
            </a:r>
            <a:r>
              <a:rPr lang="en-US" sz="1800" b="1" dirty="0" smtClean="0">
                <a:solidFill>
                  <a:srgbClr val="FFFF00"/>
                </a:solidFill>
              </a:rPr>
              <a:t>…                 Elevated  </a:t>
            </a:r>
            <a:r>
              <a:rPr lang="en-US" sz="2000" b="1" u="sng" dirty="0" smtClean="0">
                <a:solidFill>
                  <a:srgbClr val="00FF00"/>
                </a:solidFill>
              </a:rPr>
              <a:t>C-reactive protein</a:t>
            </a:r>
            <a:r>
              <a:rPr lang="en-US" sz="1800" b="1" dirty="0" smtClean="0">
                <a:solidFill>
                  <a:srgbClr val="FFFF00"/>
                </a:solidFill>
              </a:rPr>
              <a:t>.(Both are markers of                  acute phase response.)(In addition C-reactive protein        (CRP) is used  as monitor for response to treatment.)</a:t>
            </a:r>
          </a:p>
          <a:p>
            <a:pPr lvl="0">
              <a:buNone/>
            </a:pPr>
            <a:r>
              <a:rPr lang="en-US" sz="2000" b="1" u="sng" dirty="0" smtClean="0">
                <a:solidFill>
                  <a:srgbClr val="00FF00"/>
                </a:solidFill>
              </a:rPr>
              <a:t>Raised WBC count </a:t>
            </a:r>
            <a:r>
              <a:rPr lang="en-US" sz="1800" b="1" dirty="0" smtClean="0">
                <a:solidFill>
                  <a:srgbClr val="FFFF00"/>
                </a:solidFill>
              </a:rPr>
              <a:t>with </a:t>
            </a:r>
            <a:r>
              <a:rPr lang="en-US" sz="1800" b="1" dirty="0" err="1" smtClean="0">
                <a:solidFill>
                  <a:srgbClr val="FFFF00"/>
                </a:solidFill>
              </a:rPr>
              <a:t>polymorphonuclear</a:t>
            </a:r>
            <a:r>
              <a:rPr lang="en-US" sz="1800" b="1" dirty="0" smtClean="0">
                <a:solidFill>
                  <a:srgbClr val="FFFF00"/>
                </a:solidFill>
              </a:rPr>
              <a:t>  .</a:t>
            </a:r>
          </a:p>
          <a:p>
            <a:pPr lvl="0">
              <a:buNone/>
            </a:pPr>
            <a:r>
              <a:rPr lang="en-US" sz="2000" b="1" u="sng" dirty="0" smtClean="0">
                <a:solidFill>
                  <a:srgbClr val="00FF00"/>
                </a:solidFill>
              </a:rPr>
              <a:t>Blood culture</a:t>
            </a:r>
            <a:r>
              <a:rPr lang="en-US" sz="1800" b="1" dirty="0" smtClean="0">
                <a:solidFill>
                  <a:srgbClr val="FFFF00"/>
                </a:solidFill>
              </a:rPr>
              <a:t>: may be positive here, blood must be taken before the start with antibiotic therapy. Aspiration from the site of infection specimen is sent for gram-stain and for culture (also it should be done before antibiotic therapy).</a:t>
            </a:r>
          </a:p>
          <a:p>
            <a:pPr>
              <a:buNone/>
            </a:pPr>
            <a:r>
              <a:rPr lang="en-US" sz="1400" dirty="0" smtClean="0"/>
              <a:t> </a:t>
            </a:r>
            <a:endParaRPr lang="en-US" sz="1400" dirty="0"/>
          </a:p>
        </p:txBody>
      </p:sp>
      <p:pic>
        <p:nvPicPr>
          <p:cNvPr id="2050" name="Picture 2" descr="C:\Users\zaed\Desktop\untitled.bmp"/>
          <p:cNvPicPr>
            <a:picLocks noChangeAspect="1" noChangeArrowheads="1"/>
          </p:cNvPicPr>
          <p:nvPr/>
        </p:nvPicPr>
        <p:blipFill>
          <a:blip r:embed="rId3" cstate="print"/>
          <a:srcRect/>
          <a:stretch>
            <a:fillRect/>
          </a:stretch>
        </p:blipFill>
        <p:spPr bwMode="auto">
          <a:xfrm>
            <a:off x="6553200" y="0"/>
            <a:ext cx="2438400" cy="2590800"/>
          </a:xfrm>
          <a:prstGeom prst="rect">
            <a:avLst/>
          </a:prstGeom>
          <a:noFill/>
        </p:spPr>
      </p:pic>
      <p:pic>
        <p:nvPicPr>
          <p:cNvPr id="2052" name="Picture 4" descr="C:\Users\zaed\Desktop\F4_small.gif"/>
          <p:cNvPicPr>
            <a:picLocks noChangeAspect="1" noChangeArrowheads="1"/>
          </p:cNvPicPr>
          <p:nvPr/>
        </p:nvPicPr>
        <p:blipFill>
          <a:blip r:embed="rId4" cstate="print"/>
          <a:srcRect/>
          <a:stretch>
            <a:fillRect/>
          </a:stretch>
        </p:blipFill>
        <p:spPr bwMode="auto">
          <a:xfrm>
            <a:off x="6172200" y="2667000"/>
            <a:ext cx="2971800" cy="2743200"/>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pic>
        <p:nvPicPr>
          <p:cNvPr id="2050" name="Picture 2" descr="C:\Users\dr.zaid\Desktop\S2 samsung\2013-07-14 18.11.50.jpg"/>
          <p:cNvPicPr>
            <a:picLocks noGrp="1" noChangeAspect="1" noChangeArrowheads="1"/>
          </p:cNvPicPr>
          <p:nvPr>
            <p:ph sz="quarter" idx="2"/>
          </p:nvPr>
        </p:nvPicPr>
        <p:blipFill>
          <a:blip r:embed="rId2" cstate="print"/>
          <a:srcRect/>
          <a:stretch>
            <a:fillRect/>
          </a:stretch>
        </p:blipFill>
        <p:spPr bwMode="auto">
          <a:xfrm>
            <a:off x="457200" y="2743200"/>
            <a:ext cx="4040188" cy="3030141"/>
          </a:xfrm>
          <a:prstGeom prst="rect">
            <a:avLst/>
          </a:prstGeom>
          <a:noFill/>
        </p:spPr>
      </p:pic>
      <p:pic>
        <p:nvPicPr>
          <p:cNvPr id="2051" name="Picture 3" descr="C:\Users\dr.zaid\Desktop\S2 samsung\2013-05-25 19.31.33.jpg"/>
          <p:cNvPicPr>
            <a:picLocks noGrp="1" noChangeAspect="1" noChangeArrowheads="1"/>
          </p:cNvPicPr>
          <p:nvPr>
            <p:ph sz="quarter" idx="4"/>
          </p:nvPr>
        </p:nvPicPr>
        <p:blipFill>
          <a:blip r:embed="rId3" cstate="print"/>
          <a:srcRect/>
          <a:stretch>
            <a:fillRect/>
          </a:stretch>
        </p:blipFill>
        <p:spPr bwMode="auto">
          <a:xfrm rot="5400000">
            <a:off x="3933428" y="1857775"/>
            <a:ext cx="5315743" cy="3886200"/>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pic>
        <p:nvPicPr>
          <p:cNvPr id="1027" name="Picture 3" descr="C:\Users\dr.zaid\Desktop\S2 samsung\2013-05-23 18.50.58.jpg"/>
          <p:cNvPicPr>
            <a:picLocks noGrp="1" noChangeAspect="1" noChangeArrowheads="1"/>
          </p:cNvPicPr>
          <p:nvPr>
            <p:ph sz="quarter" idx="2"/>
          </p:nvPr>
        </p:nvPicPr>
        <p:blipFill>
          <a:blip r:embed="rId2" cstate="print"/>
          <a:srcRect/>
          <a:stretch>
            <a:fillRect/>
          </a:stretch>
        </p:blipFill>
        <p:spPr bwMode="auto">
          <a:xfrm>
            <a:off x="381000" y="0"/>
            <a:ext cx="4040188" cy="3030141"/>
          </a:xfrm>
          <a:prstGeom prst="rect">
            <a:avLst/>
          </a:prstGeom>
          <a:noFill/>
        </p:spPr>
      </p:pic>
      <p:pic>
        <p:nvPicPr>
          <p:cNvPr id="1030" name="Picture 6" descr="C:\Users\dr.zaid\Desktop\S2 samsung\2013-05-23 18.57.23.jpg"/>
          <p:cNvPicPr>
            <a:picLocks noGrp="1" noChangeAspect="1" noChangeArrowheads="1"/>
          </p:cNvPicPr>
          <p:nvPr>
            <p:ph sz="quarter" idx="4"/>
          </p:nvPr>
        </p:nvPicPr>
        <p:blipFill>
          <a:blip r:embed="rId3" cstate="print"/>
          <a:srcRect/>
          <a:stretch>
            <a:fillRect/>
          </a:stretch>
        </p:blipFill>
        <p:spPr bwMode="auto">
          <a:xfrm>
            <a:off x="4800600" y="0"/>
            <a:ext cx="4041775" cy="3031331"/>
          </a:xfrm>
          <a:prstGeom prst="rect">
            <a:avLst/>
          </a:prstGeom>
          <a:noFill/>
        </p:spPr>
      </p:pic>
      <p:pic>
        <p:nvPicPr>
          <p:cNvPr id="1031" name="Picture 7" descr="C:\Users\dr.zaid\Desktop\S2 samsung\2013-05-23 18.58.14.jpg"/>
          <p:cNvPicPr>
            <a:picLocks noChangeAspect="1" noChangeArrowheads="1"/>
          </p:cNvPicPr>
          <p:nvPr/>
        </p:nvPicPr>
        <p:blipFill>
          <a:blip r:embed="rId4" cstate="print"/>
          <a:srcRect r="38971" b="16667"/>
          <a:stretch>
            <a:fillRect/>
          </a:stretch>
        </p:blipFill>
        <p:spPr bwMode="auto">
          <a:xfrm flipH="1" flipV="1">
            <a:off x="0" y="3048000"/>
            <a:ext cx="5029200" cy="3810000"/>
          </a:xfrm>
          <a:prstGeom prst="rect">
            <a:avLst/>
          </a:prstGeom>
          <a:noFill/>
        </p:spPr>
      </p:pic>
      <p:pic>
        <p:nvPicPr>
          <p:cNvPr id="1032" name="Picture 8" descr="C:\Users\dr.zaid\Desktop\S2 samsung\2013-05-23 18.58.26.jpg"/>
          <p:cNvPicPr>
            <a:picLocks noChangeAspect="1" noChangeArrowheads="1"/>
          </p:cNvPicPr>
          <p:nvPr/>
        </p:nvPicPr>
        <p:blipFill>
          <a:blip r:embed="rId5" cstate="print"/>
          <a:srcRect l="37255"/>
          <a:stretch>
            <a:fillRect/>
          </a:stretch>
        </p:blipFill>
        <p:spPr bwMode="auto">
          <a:xfrm flipH="1" flipV="1">
            <a:off x="5181600" y="3200400"/>
            <a:ext cx="3733800" cy="3505200"/>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fontScale="90000"/>
          </a:bodyPr>
          <a:lstStyle/>
          <a:p>
            <a:pPr algn="ctr"/>
            <a:r>
              <a:rPr lang="en-US" sz="3600" u="sng" dirty="0" smtClean="0">
                <a:solidFill>
                  <a:srgbClr val="00FF00"/>
                </a:solidFill>
                <a:latin typeface="+mn-lt"/>
              </a:rPr>
              <a:t>Differential diagnosis</a:t>
            </a:r>
            <a:r>
              <a:rPr lang="en-US" sz="3200" dirty="0" smtClean="0">
                <a:latin typeface="+mn-lt"/>
              </a:rPr>
              <a:t/>
            </a:r>
            <a:br>
              <a:rPr lang="en-US" sz="3200" dirty="0" smtClean="0">
                <a:latin typeface="+mn-lt"/>
              </a:rPr>
            </a:br>
            <a:endParaRPr lang="en-US" sz="3200" dirty="0">
              <a:latin typeface="+mn-lt"/>
            </a:endParaRPr>
          </a:p>
        </p:txBody>
      </p:sp>
      <p:sp>
        <p:nvSpPr>
          <p:cNvPr id="3" name="Content Placeholder 2"/>
          <p:cNvSpPr>
            <a:spLocks noGrp="1"/>
          </p:cNvSpPr>
          <p:nvPr>
            <p:ph idx="1"/>
          </p:nvPr>
        </p:nvSpPr>
        <p:spPr>
          <a:xfrm>
            <a:off x="0" y="838200"/>
            <a:ext cx="9144000" cy="6019800"/>
          </a:xfrm>
        </p:spPr>
        <p:txBody>
          <a:bodyPr>
            <a:normAutofit fontScale="77500" lnSpcReduction="20000"/>
          </a:bodyPr>
          <a:lstStyle/>
          <a:p>
            <a:pPr lvl="0">
              <a:buNone/>
            </a:pPr>
            <a:r>
              <a:rPr lang="en-US" sz="3400" b="1" dirty="0" smtClean="0">
                <a:solidFill>
                  <a:srgbClr val="FFFF00"/>
                </a:solidFill>
              </a:rPr>
              <a:t>1)</a:t>
            </a:r>
            <a:r>
              <a:rPr lang="en-US" sz="3400" b="1" u="sng" dirty="0" smtClean="0">
                <a:solidFill>
                  <a:srgbClr val="FFFF00"/>
                </a:solidFill>
              </a:rPr>
              <a:t>Acute  rheumatism</a:t>
            </a:r>
            <a:r>
              <a:rPr lang="en-US" sz="2800" dirty="0" smtClean="0"/>
              <a:t>.</a:t>
            </a:r>
          </a:p>
          <a:p>
            <a:pPr>
              <a:buNone/>
            </a:pPr>
            <a:r>
              <a:rPr lang="en-US" sz="2800" dirty="0" smtClean="0"/>
              <a:t>There is pain, swelling, localized tenderness; but the onset is gradual pain less acute and swelling confound to a joint.</a:t>
            </a:r>
          </a:p>
          <a:p>
            <a:pPr lvl="0">
              <a:buNone/>
            </a:pPr>
            <a:r>
              <a:rPr lang="en-US" sz="3400" b="1" dirty="0" smtClean="0">
                <a:solidFill>
                  <a:srgbClr val="FFFF00"/>
                </a:solidFill>
              </a:rPr>
              <a:t>2)</a:t>
            </a:r>
            <a:r>
              <a:rPr lang="en-US" sz="3400" b="1" u="sng" dirty="0" smtClean="0">
                <a:solidFill>
                  <a:srgbClr val="FFFF00"/>
                </a:solidFill>
              </a:rPr>
              <a:t>Erysipelas</a:t>
            </a:r>
            <a:r>
              <a:rPr lang="en-US" sz="3400" b="1" dirty="0" smtClean="0">
                <a:solidFill>
                  <a:srgbClr val="FFFF00"/>
                </a:solidFill>
              </a:rPr>
              <a:t>.</a:t>
            </a:r>
          </a:p>
          <a:p>
            <a:pPr>
              <a:buNone/>
            </a:pPr>
            <a:r>
              <a:rPr lang="en-US" sz="2800" dirty="0" smtClean="0"/>
              <a:t>Because redness of the skin but there is less pain and general </a:t>
            </a:r>
            <a:r>
              <a:rPr lang="en-US" sz="2800" dirty="0" err="1" smtClean="0"/>
              <a:t>toxaemia</a:t>
            </a:r>
            <a:r>
              <a:rPr lang="en-US" sz="2800" dirty="0" smtClean="0"/>
              <a:t> .The margin of the red area is raised.</a:t>
            </a:r>
          </a:p>
          <a:p>
            <a:pPr lvl="0">
              <a:buNone/>
            </a:pPr>
            <a:r>
              <a:rPr lang="en-US" sz="3200" b="1" dirty="0" smtClean="0">
                <a:solidFill>
                  <a:srgbClr val="FFFF00"/>
                </a:solidFill>
              </a:rPr>
              <a:t>3)</a:t>
            </a:r>
            <a:r>
              <a:rPr lang="en-US" sz="3200" b="1" u="sng" dirty="0" err="1" smtClean="0">
                <a:solidFill>
                  <a:srgbClr val="FFFF00"/>
                </a:solidFill>
              </a:rPr>
              <a:t>Haemophilia</a:t>
            </a:r>
            <a:r>
              <a:rPr lang="en-US" sz="3200" b="1" dirty="0" smtClean="0">
                <a:solidFill>
                  <a:srgbClr val="FFFF00"/>
                </a:solidFill>
              </a:rPr>
              <a:t>. </a:t>
            </a:r>
          </a:p>
          <a:p>
            <a:pPr>
              <a:buNone/>
            </a:pPr>
            <a:r>
              <a:rPr lang="en-US" sz="2800" dirty="0" smtClean="0"/>
              <a:t>Muscle bleed or Bleeding into a joint produce marked local pain and tenderness with general malaise and fever..</a:t>
            </a:r>
          </a:p>
          <a:p>
            <a:pPr lvl="0">
              <a:buNone/>
            </a:pPr>
            <a:r>
              <a:rPr lang="en-US" sz="3400" b="1" dirty="0" smtClean="0">
                <a:solidFill>
                  <a:srgbClr val="FFFF00"/>
                </a:solidFill>
              </a:rPr>
              <a:t>4)</a:t>
            </a:r>
            <a:r>
              <a:rPr lang="en-US" sz="3400" b="1" u="sng" dirty="0" err="1" smtClean="0">
                <a:solidFill>
                  <a:srgbClr val="FFFF00"/>
                </a:solidFill>
              </a:rPr>
              <a:t>Cellulitis</a:t>
            </a:r>
            <a:r>
              <a:rPr lang="en-US" sz="3400" b="1" dirty="0" smtClean="0">
                <a:solidFill>
                  <a:srgbClr val="FFFF00"/>
                </a:solidFill>
              </a:rPr>
              <a:t>.</a:t>
            </a:r>
          </a:p>
          <a:p>
            <a:pPr>
              <a:buNone/>
            </a:pPr>
            <a:r>
              <a:rPr lang="en-US" sz="2800" dirty="0" smtClean="0"/>
              <a:t>In the region of the </a:t>
            </a:r>
            <a:r>
              <a:rPr lang="en-US" sz="2800" dirty="0" err="1" smtClean="0"/>
              <a:t>metaphysis</a:t>
            </a:r>
            <a:r>
              <a:rPr lang="en-US" sz="2800" dirty="0" smtClean="0"/>
              <a:t>. In pure </a:t>
            </a:r>
            <a:r>
              <a:rPr lang="en-US" sz="2800" dirty="0" err="1" smtClean="0"/>
              <a:t>cellulitis</a:t>
            </a:r>
            <a:r>
              <a:rPr lang="en-US" sz="2800" dirty="0" smtClean="0"/>
              <a:t> there is no intense pain and general malaise is less.</a:t>
            </a:r>
          </a:p>
          <a:p>
            <a:pPr lvl="0">
              <a:buNone/>
            </a:pPr>
            <a:r>
              <a:rPr lang="en-US" sz="3400" b="1" dirty="0" smtClean="0">
                <a:solidFill>
                  <a:srgbClr val="FFFF00"/>
                </a:solidFill>
              </a:rPr>
              <a:t>5)</a:t>
            </a:r>
            <a:r>
              <a:rPr lang="en-US" sz="3400" b="1" u="sng" dirty="0" smtClean="0">
                <a:solidFill>
                  <a:srgbClr val="FFFF00"/>
                </a:solidFill>
              </a:rPr>
              <a:t>Acute </a:t>
            </a:r>
            <a:r>
              <a:rPr lang="en-US" sz="3400" b="1" u="sng" dirty="0" err="1" smtClean="0">
                <a:solidFill>
                  <a:srgbClr val="FFFF00"/>
                </a:solidFill>
              </a:rPr>
              <a:t>pyogenic</a:t>
            </a:r>
            <a:r>
              <a:rPr lang="en-US" sz="3400" b="1" u="sng" dirty="0" smtClean="0">
                <a:solidFill>
                  <a:srgbClr val="FFFF00"/>
                </a:solidFill>
              </a:rPr>
              <a:t> arthritis</a:t>
            </a:r>
            <a:r>
              <a:rPr lang="en-US" sz="2800" u="sng" dirty="0" smtClean="0"/>
              <a:t>.</a:t>
            </a:r>
            <a:endParaRPr lang="en-US" sz="2800" dirty="0" smtClean="0"/>
          </a:p>
          <a:p>
            <a:pPr>
              <a:buNone/>
            </a:pPr>
            <a:r>
              <a:rPr lang="en-US" sz="2800" dirty="0" smtClean="0"/>
              <a:t>Manifestation in the joint is more ,,spasm of muscle is more marked, joint movement are more limited, effusion is earlier than in </a:t>
            </a:r>
            <a:r>
              <a:rPr lang="en-US" sz="2800" dirty="0" err="1" smtClean="0"/>
              <a:t>osteomyelitis</a:t>
            </a:r>
            <a:r>
              <a:rPr lang="en-US" sz="2800" dirty="0" smtClean="0"/>
              <a:t>.</a:t>
            </a:r>
          </a:p>
          <a:p>
            <a:pPr lvl="0">
              <a:buNone/>
            </a:pPr>
            <a:r>
              <a:rPr lang="en-US" sz="3400" b="1" dirty="0" smtClean="0">
                <a:solidFill>
                  <a:srgbClr val="FFFF00"/>
                </a:solidFill>
              </a:rPr>
              <a:t>6) </a:t>
            </a:r>
            <a:r>
              <a:rPr lang="en-US" sz="3400" b="1" u="sng" dirty="0" smtClean="0">
                <a:solidFill>
                  <a:srgbClr val="FFFF00"/>
                </a:solidFill>
              </a:rPr>
              <a:t>Ewing’s </a:t>
            </a:r>
            <a:r>
              <a:rPr lang="en-US" sz="3400" b="1" u="sng" dirty="0" err="1" smtClean="0">
                <a:solidFill>
                  <a:srgbClr val="FFFF00"/>
                </a:solidFill>
              </a:rPr>
              <a:t>tumour</a:t>
            </a:r>
            <a:r>
              <a:rPr lang="en-US" sz="3400" b="1" u="sng" dirty="0" smtClean="0">
                <a:solidFill>
                  <a:srgbClr val="FFFF00"/>
                </a:solidFill>
              </a:rPr>
              <a:t> or </a:t>
            </a:r>
            <a:r>
              <a:rPr lang="en-US" sz="3400" b="1" u="sng" dirty="0" err="1" smtClean="0">
                <a:solidFill>
                  <a:srgbClr val="FFFF00"/>
                </a:solidFill>
              </a:rPr>
              <a:t>osteosarcoma</a:t>
            </a:r>
            <a:r>
              <a:rPr lang="en-US" sz="2800" u="sng" dirty="0" smtClean="0"/>
              <a:t>.</a:t>
            </a:r>
            <a:endParaRPr lang="en-US" sz="2800" dirty="0" smtClean="0"/>
          </a:p>
          <a:p>
            <a:pPr>
              <a:buNone/>
            </a:pPr>
            <a:r>
              <a:rPr lang="en-US" sz="2800" dirty="0" smtClean="0"/>
              <a:t>Much less intense general illness, little inflammatory reaction ,,Radiological signs are obvious and earlier than </a:t>
            </a:r>
            <a:r>
              <a:rPr lang="en-US" sz="2800" dirty="0" err="1" smtClean="0"/>
              <a:t>osteomyelitis</a:t>
            </a:r>
            <a:endParaRPr lang="en-US" sz="2800" dirty="0" smtClean="0"/>
          </a:p>
          <a:p>
            <a:endParaRPr lang="en-US" dirty="0"/>
          </a:p>
        </p:txBody>
      </p:sp>
    </p:spTree>
  </p:cSld>
  <p:clrMapOvr>
    <a:masterClrMapping/>
  </p:clrMapOvr>
  <p:transition spd="slow">
    <p:newsfla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8200" cy="1847088"/>
          </a:xfrm>
        </p:spPr>
        <p:txBody>
          <a:bodyPr>
            <a:normAutofit fontScale="90000"/>
          </a:bodyPr>
          <a:lstStyle/>
          <a:p>
            <a:r>
              <a:rPr lang="en-US" sz="2800" b="1" u="sng" dirty="0" smtClean="0">
                <a:solidFill>
                  <a:srgbClr val="FFFF00"/>
                </a:solidFill>
                <a:latin typeface="+mn-lt"/>
              </a:rPr>
              <a:t>Treatment:</a:t>
            </a:r>
            <a:r>
              <a:rPr lang="en-US" sz="1800" dirty="0" smtClean="0"/>
              <a:t/>
            </a:r>
            <a:br>
              <a:rPr lang="en-US" sz="1800" dirty="0" smtClean="0"/>
            </a:br>
            <a:r>
              <a:rPr lang="en-US" sz="2200" b="1" u="sng" dirty="0" smtClean="0">
                <a:solidFill>
                  <a:srgbClr val="FFFF00"/>
                </a:solidFill>
                <a:latin typeface="+mn-lt"/>
              </a:rPr>
              <a:t>General </a:t>
            </a:r>
            <a:r>
              <a:rPr lang="en-US" sz="2200" b="1" u="sng" dirty="0" smtClean="0">
                <a:solidFill>
                  <a:srgbClr val="00FF00"/>
                </a:solidFill>
                <a:latin typeface="+mn-lt"/>
              </a:rPr>
              <a:t> </a:t>
            </a:r>
            <a:r>
              <a:rPr lang="en-US" sz="2200" b="1" dirty="0" smtClean="0">
                <a:solidFill>
                  <a:srgbClr val="00FF00"/>
                </a:solidFill>
                <a:latin typeface="+mn-lt"/>
              </a:rPr>
              <a:t>;- Complete bed rest, rehydration, sedation and analgesia and </a:t>
            </a:r>
            <a:br>
              <a:rPr lang="en-US" sz="2200" b="1" dirty="0" smtClean="0">
                <a:solidFill>
                  <a:srgbClr val="00FF00"/>
                </a:solidFill>
                <a:latin typeface="+mn-lt"/>
              </a:rPr>
            </a:br>
            <a:r>
              <a:rPr lang="en-US" sz="2200" b="1" dirty="0" smtClean="0">
                <a:solidFill>
                  <a:srgbClr val="00FF00"/>
                </a:solidFill>
                <a:latin typeface="+mn-lt"/>
              </a:rPr>
              <a:t> </a:t>
            </a:r>
            <a:br>
              <a:rPr lang="en-US" sz="2200" b="1" dirty="0" smtClean="0">
                <a:solidFill>
                  <a:srgbClr val="00FF00"/>
                </a:solidFill>
                <a:latin typeface="+mn-lt"/>
              </a:rPr>
            </a:br>
            <a:r>
              <a:rPr lang="en-US" sz="2400" b="1" dirty="0" smtClean="0">
                <a:solidFill>
                  <a:srgbClr val="00FF00"/>
                </a:solidFill>
              </a:rPr>
              <a:t/>
            </a:r>
            <a:br>
              <a:rPr lang="en-US" sz="2400" b="1" dirty="0" smtClean="0">
                <a:solidFill>
                  <a:srgbClr val="00FF00"/>
                </a:solidFill>
              </a:rPr>
            </a:br>
            <a:endParaRPr lang="en-US" sz="1800" b="1" dirty="0">
              <a:solidFill>
                <a:srgbClr val="00FF00"/>
              </a:solidFill>
            </a:endParaRPr>
          </a:p>
        </p:txBody>
      </p:sp>
      <p:sp>
        <p:nvSpPr>
          <p:cNvPr id="3" name="Content Placeholder 2"/>
          <p:cNvSpPr>
            <a:spLocks noGrp="1"/>
          </p:cNvSpPr>
          <p:nvPr>
            <p:ph idx="1"/>
          </p:nvPr>
        </p:nvSpPr>
        <p:spPr>
          <a:xfrm>
            <a:off x="228600" y="1066800"/>
            <a:ext cx="8915400" cy="7086600"/>
          </a:xfrm>
        </p:spPr>
        <p:txBody>
          <a:bodyPr>
            <a:normAutofit fontScale="55000" lnSpcReduction="20000"/>
          </a:bodyPr>
          <a:lstStyle/>
          <a:p>
            <a:pPr>
              <a:buNone/>
            </a:pPr>
            <a:r>
              <a:rPr lang="en-US" sz="5000" u="sng" dirty="0" smtClean="0">
                <a:solidFill>
                  <a:srgbClr val="FFFF00"/>
                </a:solidFill>
              </a:rPr>
              <a:t>Antibiotics:</a:t>
            </a:r>
          </a:p>
          <a:p>
            <a:pPr>
              <a:buNone/>
            </a:pPr>
            <a:r>
              <a:rPr lang="en-US" sz="4300" dirty="0" smtClean="0">
                <a:solidFill>
                  <a:srgbClr val="00FF00"/>
                </a:solidFill>
              </a:rPr>
              <a:t>Should be started immediately and not waiting for the result of culture and aspirate.  ..The selection of appropriate   antibiotics is dependant on the knowledge of the microbiology of the bone and joint infection</a:t>
            </a:r>
          </a:p>
          <a:p>
            <a:pPr>
              <a:buNone/>
            </a:pPr>
            <a:r>
              <a:rPr lang="en-US" sz="4300" u="sng" dirty="0" smtClean="0">
                <a:solidFill>
                  <a:srgbClr val="FFFF00"/>
                </a:solidFill>
              </a:rPr>
              <a:t>The initial treatment for old children</a:t>
            </a:r>
            <a:r>
              <a:rPr lang="en-US" sz="4300" dirty="0" smtClean="0">
                <a:solidFill>
                  <a:srgbClr val="00FF00"/>
                </a:solidFill>
              </a:rPr>
              <a:t>. And previously fit adult who probably have staphylococcal infection are started on </a:t>
            </a:r>
            <a:r>
              <a:rPr lang="en-US" sz="4300" u="sng" dirty="0" smtClean="0">
                <a:solidFill>
                  <a:srgbClr val="FFFF00"/>
                </a:solidFill>
              </a:rPr>
              <a:t>intravenous </a:t>
            </a:r>
            <a:r>
              <a:rPr lang="en-US" sz="4300" u="sng" dirty="0" err="1" smtClean="0">
                <a:solidFill>
                  <a:srgbClr val="FFFF00"/>
                </a:solidFill>
              </a:rPr>
              <a:t>flucloxacillin</a:t>
            </a:r>
            <a:r>
              <a:rPr lang="en-US" sz="4300" dirty="0" smtClean="0">
                <a:solidFill>
                  <a:srgbClr val="FFFF00"/>
                </a:solidFill>
              </a:rPr>
              <a:t> </a:t>
            </a:r>
            <a:r>
              <a:rPr lang="en-US" sz="4300" b="1" dirty="0" smtClean="0">
                <a:solidFill>
                  <a:srgbClr val="FFFF00"/>
                </a:solidFill>
              </a:rPr>
              <a:t>and</a:t>
            </a:r>
            <a:r>
              <a:rPr lang="en-US" sz="4300" dirty="0" smtClean="0">
                <a:solidFill>
                  <a:srgbClr val="FFFF00"/>
                </a:solidFill>
              </a:rPr>
              <a:t> </a:t>
            </a:r>
            <a:r>
              <a:rPr lang="en-US" sz="4300" u="sng" dirty="0" err="1" smtClean="0">
                <a:solidFill>
                  <a:srgbClr val="FFFF00"/>
                </a:solidFill>
              </a:rPr>
              <a:t>fusidic</a:t>
            </a:r>
            <a:r>
              <a:rPr lang="en-US" sz="4300" u="sng" dirty="0" smtClean="0">
                <a:solidFill>
                  <a:srgbClr val="FFFF00"/>
                </a:solidFill>
              </a:rPr>
              <a:t> acid</a:t>
            </a:r>
            <a:r>
              <a:rPr lang="en-US" sz="4300" dirty="0" smtClean="0">
                <a:solidFill>
                  <a:srgbClr val="00FF00"/>
                </a:solidFill>
              </a:rPr>
              <a:t>. (this may have to be changed when the result of sensitivity tests are known) ..</a:t>
            </a:r>
            <a:r>
              <a:rPr lang="en-US" sz="4400" dirty="0" smtClean="0">
                <a:solidFill>
                  <a:srgbClr val="FFFF00"/>
                </a:solidFill>
              </a:rPr>
              <a:t>This treatment is to be continued until there is clinical and laboratory evidence of improvement usually </a:t>
            </a:r>
            <a:r>
              <a:rPr lang="en-US" sz="4400" b="1" dirty="0" smtClean="0">
                <a:solidFill>
                  <a:srgbClr val="FFFF00"/>
                </a:solidFill>
              </a:rPr>
              <a:t>1-2</a:t>
            </a:r>
            <a:r>
              <a:rPr lang="en-US" sz="4400" dirty="0" smtClean="0">
                <a:solidFill>
                  <a:srgbClr val="FFFF00"/>
                </a:solidFill>
              </a:rPr>
              <a:t> </a:t>
            </a:r>
            <a:r>
              <a:rPr lang="en-US" sz="4400" b="1" dirty="0" smtClean="0">
                <a:solidFill>
                  <a:srgbClr val="FFFF00"/>
                </a:solidFill>
              </a:rPr>
              <a:t>weeks</a:t>
            </a:r>
            <a:r>
              <a:rPr lang="en-US" sz="4400" dirty="0" smtClean="0">
                <a:solidFill>
                  <a:srgbClr val="FFFF00"/>
                </a:solidFill>
              </a:rPr>
              <a:t>  then this is followed by oral antibiotics for another </a:t>
            </a:r>
            <a:r>
              <a:rPr lang="en-US" sz="4400" b="1" dirty="0" smtClean="0">
                <a:solidFill>
                  <a:srgbClr val="FFFF00"/>
                </a:solidFill>
              </a:rPr>
              <a:t>3-6 weeks</a:t>
            </a:r>
            <a:r>
              <a:rPr lang="en-US" sz="4400" dirty="0" smtClean="0">
                <a:solidFill>
                  <a:srgbClr val="FFFF00"/>
                </a:solidFill>
              </a:rPr>
              <a:t>.</a:t>
            </a:r>
          </a:p>
          <a:p>
            <a:pPr lvl="0">
              <a:buNone/>
            </a:pPr>
            <a:r>
              <a:rPr lang="en-US" sz="4400" u="sng" dirty="0" smtClean="0">
                <a:solidFill>
                  <a:srgbClr val="FFFF00"/>
                </a:solidFill>
              </a:rPr>
              <a:t>In children under age of 4 years </a:t>
            </a:r>
            <a:r>
              <a:rPr lang="en-US" sz="4400" dirty="0" smtClean="0">
                <a:solidFill>
                  <a:srgbClr val="00FF00"/>
                </a:solidFill>
              </a:rPr>
              <a:t>(who might have a high incidence of </a:t>
            </a:r>
            <a:r>
              <a:rPr lang="en-US" sz="4400" dirty="0" err="1" smtClean="0">
                <a:solidFill>
                  <a:srgbClr val="00FF00"/>
                </a:solidFill>
              </a:rPr>
              <a:t>haemmophilus</a:t>
            </a:r>
            <a:r>
              <a:rPr lang="en-US" sz="4400" dirty="0" smtClean="0">
                <a:solidFill>
                  <a:srgbClr val="00FF00"/>
                </a:solidFill>
              </a:rPr>
              <a:t> influenza infection) or any other gram negative organism seen in the direct gram stain smear, it is advisable to give one of  the </a:t>
            </a:r>
            <a:r>
              <a:rPr lang="en-US" sz="4400" u="sng" dirty="0" err="1" smtClean="0">
                <a:solidFill>
                  <a:srgbClr val="FFFF00"/>
                </a:solidFill>
              </a:rPr>
              <a:t>cephalosporins</a:t>
            </a:r>
            <a:r>
              <a:rPr lang="en-US" sz="4400" u="sng" dirty="0" smtClean="0">
                <a:solidFill>
                  <a:srgbClr val="FFFF00"/>
                </a:solidFill>
              </a:rPr>
              <a:t> new generation </a:t>
            </a:r>
            <a:endParaRPr lang="en-US" sz="4300" dirty="0" smtClean="0">
              <a:solidFill>
                <a:srgbClr val="FFFF00"/>
              </a:solidFill>
            </a:endParaRPr>
          </a:p>
          <a:p>
            <a:pPr>
              <a:buNone/>
            </a:pPr>
            <a:r>
              <a:rPr lang="en-US" sz="3400" dirty="0" smtClean="0">
                <a:solidFill>
                  <a:srgbClr val="FFFF00"/>
                </a:solidFill>
              </a:rPr>
              <a:t>.             (</a:t>
            </a:r>
            <a:r>
              <a:rPr lang="en-US" sz="4400" b="1" dirty="0" err="1" smtClean="0">
                <a:solidFill>
                  <a:srgbClr val="FFFF00"/>
                </a:solidFill>
              </a:rPr>
              <a:t>Claforan</a:t>
            </a:r>
            <a:r>
              <a:rPr lang="en-US" sz="4400" b="1" dirty="0" smtClean="0">
                <a:solidFill>
                  <a:srgbClr val="FFFF00"/>
                </a:solidFill>
              </a:rPr>
              <a:t>  generic name: </a:t>
            </a:r>
            <a:r>
              <a:rPr lang="en-US" sz="4400" b="1" dirty="0" err="1" smtClean="0">
                <a:solidFill>
                  <a:srgbClr val="FFFF00"/>
                </a:solidFill>
              </a:rPr>
              <a:t>cefotaxime</a:t>
            </a:r>
            <a:r>
              <a:rPr lang="en-US" sz="4400" b="1" dirty="0" smtClean="0">
                <a:solidFill>
                  <a:srgbClr val="FFFF00"/>
                </a:solidFill>
              </a:rPr>
              <a:t> )</a:t>
            </a:r>
          </a:p>
          <a:p>
            <a:pPr>
              <a:buNone/>
            </a:pPr>
            <a:r>
              <a:rPr lang="en-US" sz="5800" b="1" u="sng" dirty="0" smtClean="0">
                <a:solidFill>
                  <a:srgbClr val="FFFF00"/>
                </a:solidFill>
              </a:rPr>
              <a:t> </a:t>
            </a:r>
            <a:endParaRPr lang="en-US" sz="5800" b="1" dirty="0">
              <a:solidFill>
                <a:srgbClr val="FFFF00"/>
              </a:solidFill>
            </a:endParaRPr>
          </a:p>
        </p:txBody>
      </p:sp>
    </p:spTree>
  </p:cSld>
  <p:clrMapOvr>
    <a:masterClrMapping/>
  </p:clrMapOvr>
  <p:transition spd="slow">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810512"/>
          </a:xfrm>
        </p:spPr>
        <p:txBody>
          <a:bodyPr>
            <a:normAutofit fontScale="90000"/>
          </a:bodyPr>
          <a:lstStyle/>
          <a:p>
            <a:pPr algn="ctr"/>
            <a:r>
              <a:rPr lang="en-US" sz="3600" b="1" dirty="0" smtClean="0">
                <a:solidFill>
                  <a:srgbClr val="FFFF00"/>
                </a:solidFill>
                <a:latin typeface="+mn-lt"/>
              </a:rPr>
              <a:t>Infection of bones and joints is associated with considerable morbidity, and can be   a challenging to treat.                                               T</a:t>
            </a:r>
            <a:r>
              <a:rPr lang="en-US" sz="3600" b="1" dirty="0" smtClean="0">
                <a:solidFill>
                  <a:srgbClr val="FFFF00"/>
                </a:solidFill>
              </a:rPr>
              <a:t>he </a:t>
            </a:r>
            <a:r>
              <a:rPr lang="en-US" sz="3600" b="1" u="sng" dirty="0" smtClean="0">
                <a:solidFill>
                  <a:srgbClr val="FFFF00"/>
                </a:solidFill>
              </a:rPr>
              <a:t>principles</a:t>
            </a:r>
            <a:r>
              <a:rPr lang="en-US" sz="3600" b="1" dirty="0" smtClean="0">
                <a:solidFill>
                  <a:srgbClr val="FFFF00"/>
                </a:solidFill>
              </a:rPr>
              <a:t> </a:t>
            </a:r>
            <a:r>
              <a:rPr lang="ar-IQ" sz="3600" b="1" dirty="0" smtClean="0">
                <a:solidFill>
                  <a:srgbClr val="FFFF00"/>
                </a:solidFill>
              </a:rPr>
              <a:t>&amp;</a:t>
            </a:r>
            <a:r>
              <a:rPr lang="en-US" sz="3600" b="1" dirty="0" smtClean="0">
                <a:solidFill>
                  <a:srgbClr val="FFFF00"/>
                </a:solidFill>
              </a:rPr>
              <a:t> </a:t>
            </a:r>
            <a:r>
              <a:rPr lang="en-US" sz="3600" b="1" u="sng" dirty="0" smtClean="0">
                <a:solidFill>
                  <a:srgbClr val="FFFF00"/>
                </a:solidFill>
              </a:rPr>
              <a:t>goals of treatment </a:t>
            </a:r>
            <a:r>
              <a:rPr lang="en-US" sz="3600" b="1" dirty="0" smtClean="0">
                <a:solidFill>
                  <a:srgbClr val="FFFF00"/>
                </a:solidFill>
              </a:rPr>
              <a:t> are;-</a:t>
            </a:r>
            <a:r>
              <a:rPr lang="en-US" sz="3200" dirty="0" smtClean="0">
                <a:solidFill>
                  <a:srgbClr val="FFFF00"/>
                </a:solidFill>
              </a:rPr>
              <a:t/>
            </a:r>
            <a:br>
              <a:rPr lang="en-US" sz="3200" dirty="0" smtClean="0">
                <a:solidFill>
                  <a:srgbClr val="FFFF00"/>
                </a:solidFill>
              </a:rPr>
            </a:br>
            <a:endParaRPr lang="en-US" sz="3600" dirty="0">
              <a:latin typeface="+mn-lt"/>
            </a:endParaRPr>
          </a:p>
        </p:txBody>
      </p:sp>
      <p:sp>
        <p:nvSpPr>
          <p:cNvPr id="3" name="Content Placeholder 2"/>
          <p:cNvSpPr>
            <a:spLocks noGrp="1"/>
          </p:cNvSpPr>
          <p:nvPr>
            <p:ph idx="1"/>
          </p:nvPr>
        </p:nvSpPr>
        <p:spPr>
          <a:xfrm>
            <a:off x="0" y="2057400"/>
            <a:ext cx="9144000" cy="4800600"/>
          </a:xfrm>
        </p:spPr>
        <p:txBody>
          <a:bodyPr>
            <a:normAutofit/>
          </a:bodyPr>
          <a:lstStyle/>
          <a:p>
            <a:pPr lvl="0">
              <a:buNone/>
            </a:pPr>
            <a:r>
              <a:rPr lang="en-US" sz="2800" b="1" dirty="0" smtClean="0">
                <a:solidFill>
                  <a:srgbClr val="00FF00"/>
                </a:solidFill>
              </a:rPr>
              <a:t>1) </a:t>
            </a:r>
            <a:r>
              <a:rPr lang="ar-IQ" sz="2800" b="1" dirty="0" smtClean="0">
                <a:solidFill>
                  <a:srgbClr val="00FF00"/>
                </a:solidFill>
              </a:rPr>
              <a:t>  </a:t>
            </a:r>
            <a:r>
              <a:rPr lang="en-US" sz="2800" b="1" dirty="0" smtClean="0">
                <a:solidFill>
                  <a:srgbClr val="00FF00"/>
                </a:solidFill>
              </a:rPr>
              <a:t>Prompt diagnosis.</a:t>
            </a:r>
          </a:p>
          <a:p>
            <a:pPr lvl="0">
              <a:buNone/>
            </a:pPr>
            <a:r>
              <a:rPr lang="en-US" sz="2800" b="1" dirty="0" smtClean="0">
                <a:solidFill>
                  <a:srgbClr val="00FF00"/>
                </a:solidFill>
              </a:rPr>
              <a:t>2) Aggressive eradication of infection. Using appropriate antibiotic &amp;surgical</a:t>
            </a:r>
            <a:r>
              <a:rPr lang="ar-IQ" sz="2800" b="1" dirty="0" smtClean="0">
                <a:solidFill>
                  <a:srgbClr val="00FF00"/>
                </a:solidFill>
              </a:rPr>
              <a:t> </a:t>
            </a:r>
            <a:r>
              <a:rPr lang="en-US" sz="2800" b="1" dirty="0" smtClean="0">
                <a:solidFill>
                  <a:srgbClr val="00FF00"/>
                </a:solidFill>
              </a:rPr>
              <a:t>debridement.</a:t>
            </a:r>
          </a:p>
          <a:p>
            <a:pPr>
              <a:buNone/>
            </a:pPr>
            <a:r>
              <a:rPr lang="en-US" sz="2800" b="1" dirty="0" smtClean="0">
                <a:solidFill>
                  <a:srgbClr val="00FF00"/>
                </a:solidFill>
              </a:rPr>
              <a:t>3)  Restoration of  function</a:t>
            </a:r>
            <a:endParaRPr lang="en-US" sz="2800" b="1" dirty="0">
              <a:solidFill>
                <a:srgbClr val="00FF00"/>
              </a:solidFill>
            </a:endParaRPr>
          </a:p>
        </p:txBody>
      </p:sp>
      <p:pic>
        <p:nvPicPr>
          <p:cNvPr id="5124" name="Picture 4" descr="http://www.beltina.org/pics/osteomyelitis.jpg"/>
          <p:cNvPicPr>
            <a:picLocks noChangeAspect="1" noChangeArrowheads="1"/>
          </p:cNvPicPr>
          <p:nvPr/>
        </p:nvPicPr>
        <p:blipFill>
          <a:blip r:embed="rId2" cstate="print"/>
          <a:srcRect/>
          <a:stretch>
            <a:fillRect/>
          </a:stretch>
        </p:blipFill>
        <p:spPr bwMode="auto">
          <a:xfrm rot="16200000">
            <a:off x="5981700" y="3619500"/>
            <a:ext cx="3048000" cy="2971800"/>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1" descr="http://www.drbrinker.com/attachments/wysiwyg/11/Bon-Infection-Tibia-1_resize.jpg"/>
          <p:cNvPicPr>
            <a:picLocks noChangeAspect="1" noChangeArrowheads="1"/>
          </p:cNvPicPr>
          <p:nvPr/>
        </p:nvPicPr>
        <p:blipFill>
          <a:blip r:embed="rId2" cstate="print"/>
          <a:srcRect/>
          <a:stretch>
            <a:fillRect/>
          </a:stretch>
        </p:blipFill>
        <p:spPr bwMode="auto">
          <a:xfrm>
            <a:off x="4876800" y="152400"/>
            <a:ext cx="1981200" cy="4267200"/>
          </a:xfrm>
          <a:prstGeom prst="rect">
            <a:avLst/>
          </a:prstGeom>
          <a:noFill/>
        </p:spPr>
      </p:pic>
      <p:pic>
        <p:nvPicPr>
          <p:cNvPr id="37890" name="Picture 2" descr="http://www.drbrinker.com/attachments/wysiwyg/11/Bone-Infection-Tibia-2_resize.jpg"/>
          <p:cNvPicPr>
            <a:picLocks noChangeAspect="1" noChangeArrowheads="1"/>
          </p:cNvPicPr>
          <p:nvPr/>
        </p:nvPicPr>
        <p:blipFill>
          <a:blip r:embed="rId3" cstate="print"/>
          <a:srcRect/>
          <a:stretch>
            <a:fillRect/>
          </a:stretch>
        </p:blipFill>
        <p:spPr bwMode="auto">
          <a:xfrm>
            <a:off x="7010400" y="228600"/>
            <a:ext cx="2133600" cy="4114800"/>
          </a:xfrm>
          <a:prstGeom prst="rect">
            <a:avLst/>
          </a:prstGeom>
          <a:noFill/>
        </p:spPr>
      </p:pic>
      <p:graphicFrame>
        <p:nvGraphicFramePr>
          <p:cNvPr id="5" name="Table 4"/>
          <p:cNvGraphicFramePr>
            <a:graphicFrameLocks noGrp="1"/>
          </p:cNvGraphicFramePr>
          <p:nvPr/>
        </p:nvGraphicFramePr>
        <p:xfrm>
          <a:off x="2190750" y="3135630"/>
          <a:ext cx="4762500" cy="586740"/>
        </p:xfrm>
        <a:graphic>
          <a:graphicData uri="http://schemas.openxmlformats.org/drawingml/2006/table">
            <a:tbl>
              <a:tblPr/>
              <a:tblGrid>
                <a:gridCol w="2381250"/>
                <a:gridCol w="2381250"/>
              </a:tblGrid>
              <a:tr h="0">
                <a:tc>
                  <a:txBody>
                    <a:bodyPr/>
                    <a:lstStyle/>
                    <a:p>
                      <a:endParaRPr lang="en-US"/>
                    </a:p>
                  </a:txBody>
                  <a:tcPr marL="19050" marR="19050" marT="19050" marB="19050" anchor="ctr">
                    <a:lnL>
                      <a:noFill/>
                    </a:lnL>
                    <a:lnR>
                      <a:noFill/>
                    </a:lnR>
                    <a:lnT>
                      <a:noFill/>
                    </a:lnT>
                    <a:lnB>
                      <a:noFill/>
                    </a:lnB>
                  </a:tcPr>
                </a:tc>
                <a:tc>
                  <a:txBody>
                    <a:bodyPr/>
                    <a:lstStyle/>
                    <a:p>
                      <a:r>
                        <a:rPr lang="en-US" dirty="0"/>
                        <a:t/>
                      </a:r>
                      <a:br>
                        <a:rPr lang="en-US" dirty="0"/>
                      </a:br>
                      <a:endParaRPr lang="en-US" dirty="0"/>
                    </a:p>
                  </a:txBody>
                  <a:tcPr marL="19050" marR="19050" marT="19050" marB="19050" anchor="ctr">
                    <a:lnL>
                      <a:noFill/>
                    </a:lnL>
                    <a:lnR>
                      <a:noFill/>
                    </a:lnR>
                    <a:lnT>
                      <a:noFill/>
                    </a:lnT>
                    <a:lnB>
                      <a:noFill/>
                    </a:lnB>
                  </a:tcPr>
                </a:tc>
              </a:tr>
            </a:tbl>
          </a:graphicData>
        </a:graphic>
      </p:graphicFrame>
      <p:pic>
        <p:nvPicPr>
          <p:cNvPr id="37892" name="Picture 4" descr="http://www.drbrinker.com/attachments/wysiwyg/11/Bone-Infection-Tibia-3_resize.jpg"/>
          <p:cNvPicPr>
            <a:picLocks noChangeAspect="1" noChangeArrowheads="1"/>
          </p:cNvPicPr>
          <p:nvPr/>
        </p:nvPicPr>
        <p:blipFill>
          <a:blip r:embed="rId4" cstate="print"/>
          <a:srcRect/>
          <a:stretch>
            <a:fillRect/>
          </a:stretch>
        </p:blipFill>
        <p:spPr bwMode="auto">
          <a:xfrm>
            <a:off x="2438400" y="228600"/>
            <a:ext cx="2286000" cy="4191000"/>
          </a:xfrm>
          <a:prstGeom prst="rect">
            <a:avLst/>
          </a:prstGeom>
          <a:noFill/>
        </p:spPr>
      </p:pic>
      <p:pic>
        <p:nvPicPr>
          <p:cNvPr id="37894" name="Picture 6" descr="http://www.drbrinker.com/attachments/wysiwyg/5/Bone-Infection-Tibia4.jpg"/>
          <p:cNvPicPr>
            <a:picLocks noChangeAspect="1" noChangeArrowheads="1"/>
          </p:cNvPicPr>
          <p:nvPr/>
        </p:nvPicPr>
        <p:blipFill>
          <a:blip r:embed="rId5" cstate="print"/>
          <a:srcRect/>
          <a:stretch>
            <a:fillRect/>
          </a:stretch>
        </p:blipFill>
        <p:spPr bwMode="auto">
          <a:xfrm>
            <a:off x="228600" y="228600"/>
            <a:ext cx="2070100" cy="2971800"/>
          </a:xfrm>
          <a:prstGeom prst="rect">
            <a:avLst/>
          </a:prstGeom>
          <a:noFill/>
        </p:spPr>
      </p:pic>
      <p:pic>
        <p:nvPicPr>
          <p:cNvPr id="37896" name="Picture 8" descr="http://www.drbrinker.com/attachments/wysiwyg/5/Bone-Infection-Tibia5.jpg"/>
          <p:cNvPicPr>
            <a:picLocks noChangeAspect="1" noChangeArrowheads="1"/>
          </p:cNvPicPr>
          <p:nvPr/>
        </p:nvPicPr>
        <p:blipFill>
          <a:blip r:embed="rId6" cstate="print"/>
          <a:srcRect/>
          <a:stretch>
            <a:fillRect/>
          </a:stretch>
        </p:blipFill>
        <p:spPr bwMode="auto">
          <a:xfrm rot="5400000">
            <a:off x="4419600" y="3657600"/>
            <a:ext cx="2133600" cy="3810000"/>
          </a:xfrm>
          <a:prstGeom prst="rect">
            <a:avLst/>
          </a:prstGeom>
          <a:noFill/>
        </p:spPr>
      </p:pic>
      <p:pic>
        <p:nvPicPr>
          <p:cNvPr id="37897" name="Picture 9"/>
          <p:cNvPicPr>
            <a:picLocks noChangeAspect="1" noChangeArrowheads="1"/>
          </p:cNvPicPr>
          <p:nvPr/>
        </p:nvPicPr>
        <p:blipFill>
          <a:blip r:embed="rId7" cstate="print"/>
          <a:srcRect/>
          <a:stretch>
            <a:fillRect/>
          </a:stretch>
        </p:blipFill>
        <p:spPr bwMode="auto">
          <a:xfrm>
            <a:off x="0" y="3581400"/>
            <a:ext cx="2409520" cy="3038475"/>
          </a:xfrm>
          <a:prstGeom prst="rect">
            <a:avLst/>
          </a:prstGeom>
          <a:noFill/>
          <a:ln w="9525">
            <a:noFill/>
            <a:miter lim="800000"/>
            <a:headEnd/>
            <a:tailEnd/>
          </a:ln>
          <a:effectLst/>
        </p:spPr>
      </p:pic>
    </p:spTree>
  </p:cSld>
  <p:clrMapOvr>
    <a:masterClrMapping/>
  </p:clrMapOvr>
  <p:transition spd="slow">
    <p:newsfla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8534400" cy="3754874"/>
          </a:xfrm>
          <a:prstGeom prst="rect">
            <a:avLst/>
          </a:prstGeom>
        </p:spPr>
        <p:txBody>
          <a:bodyPr wrap="square">
            <a:spAutoFit/>
          </a:bodyPr>
          <a:lstStyle/>
          <a:p>
            <a:pPr>
              <a:buNone/>
            </a:pPr>
            <a:r>
              <a:rPr lang="en-US" sz="2800" b="1" u="sng" dirty="0" smtClean="0">
                <a:solidFill>
                  <a:srgbClr val="00FF00"/>
                </a:solidFill>
              </a:rPr>
              <a:t>Local treatment.</a:t>
            </a:r>
            <a:endParaRPr lang="en-US" sz="2800" dirty="0" smtClean="0">
              <a:solidFill>
                <a:srgbClr val="00FF00"/>
              </a:solidFill>
            </a:endParaRPr>
          </a:p>
          <a:p>
            <a:pPr>
              <a:buNone/>
            </a:pPr>
            <a:r>
              <a:rPr lang="en-US" sz="2800" b="1" u="sng" dirty="0" err="1" smtClean="0">
                <a:solidFill>
                  <a:srgbClr val="00FF00"/>
                </a:solidFill>
              </a:rPr>
              <a:t>Splintage</a:t>
            </a:r>
            <a:r>
              <a:rPr lang="en-US" sz="2800" b="1" u="sng" dirty="0" smtClean="0">
                <a:solidFill>
                  <a:srgbClr val="00FF00"/>
                </a:solidFill>
              </a:rPr>
              <a:t> and traction</a:t>
            </a:r>
            <a:r>
              <a:rPr lang="en-US" u="sng" dirty="0" smtClean="0"/>
              <a:t>.</a:t>
            </a:r>
            <a:endParaRPr lang="en-US" dirty="0" smtClean="0"/>
          </a:p>
          <a:p>
            <a:pPr>
              <a:buNone/>
            </a:pPr>
            <a:r>
              <a:rPr lang="en-US" b="1" dirty="0" smtClean="0">
                <a:solidFill>
                  <a:srgbClr val="FFFF00"/>
                </a:solidFill>
              </a:rPr>
              <a:t>A splint is desirable, but it should not conceal the affected </a:t>
            </a:r>
          </a:p>
          <a:p>
            <a:r>
              <a:rPr lang="en-US" b="1" dirty="0" smtClean="0">
                <a:solidFill>
                  <a:srgbClr val="FFFF00"/>
                </a:solidFill>
              </a:rPr>
              <a:t>area. With acute </a:t>
            </a:r>
            <a:r>
              <a:rPr lang="en-US" b="1" dirty="0" err="1" smtClean="0">
                <a:solidFill>
                  <a:srgbClr val="FFFF00"/>
                </a:solidFill>
              </a:rPr>
              <a:t>osteomyelitis</a:t>
            </a:r>
            <a:r>
              <a:rPr lang="en-US" b="1" dirty="0" smtClean="0">
                <a:solidFill>
                  <a:srgbClr val="FFFF00"/>
                </a:solidFill>
              </a:rPr>
              <a:t> of upper femur: traction is</a:t>
            </a:r>
          </a:p>
          <a:p>
            <a:pPr>
              <a:buNone/>
            </a:pPr>
            <a:r>
              <a:rPr lang="en-US" b="1" dirty="0" smtClean="0">
                <a:solidFill>
                  <a:srgbClr val="FFFF00"/>
                </a:solidFill>
              </a:rPr>
              <a:t> needed to prevent possible hip dislocation.</a:t>
            </a:r>
          </a:p>
          <a:p>
            <a:pPr>
              <a:buNone/>
            </a:pPr>
            <a:r>
              <a:rPr lang="en-US" sz="2800" b="1" u="sng" dirty="0" smtClean="0">
                <a:solidFill>
                  <a:srgbClr val="00FF00"/>
                </a:solidFill>
              </a:rPr>
              <a:t>Drainage.</a:t>
            </a:r>
            <a:endParaRPr lang="en-US" sz="2800" b="1" dirty="0" smtClean="0">
              <a:solidFill>
                <a:srgbClr val="00FF00"/>
              </a:solidFill>
            </a:endParaRPr>
          </a:p>
          <a:p>
            <a:pPr>
              <a:buNone/>
            </a:pPr>
            <a:r>
              <a:rPr lang="en-US" sz="2000" b="1" dirty="0" smtClean="0">
                <a:solidFill>
                  <a:srgbClr val="FFFF00"/>
                </a:solidFill>
              </a:rPr>
              <a:t>If antibiotics are given early surgery for drainage is not necessary but surgery is indicated: A) If pyrexia and local tenderness persist for more than 24 hours after adequate antibiotics.  B) </a:t>
            </a:r>
            <a:r>
              <a:rPr lang="en-US" sz="2000" b="1" dirty="0" err="1" smtClean="0">
                <a:solidFill>
                  <a:srgbClr val="FFFF00"/>
                </a:solidFill>
              </a:rPr>
              <a:t>Subperiosteal</a:t>
            </a:r>
            <a:r>
              <a:rPr lang="en-US" sz="2000" b="1" dirty="0" smtClean="0">
                <a:solidFill>
                  <a:srgbClr val="FFFF00"/>
                </a:solidFill>
              </a:rPr>
              <a:t> </a:t>
            </a:r>
            <a:r>
              <a:rPr lang="en-US" sz="2000" b="1" dirty="0" err="1" smtClean="0">
                <a:solidFill>
                  <a:srgbClr val="FFFF00"/>
                </a:solidFill>
              </a:rPr>
              <a:t>abscess.,,Overlying</a:t>
            </a:r>
            <a:r>
              <a:rPr lang="en-US" sz="2000" b="1" dirty="0" smtClean="0">
                <a:solidFill>
                  <a:srgbClr val="FFFF00"/>
                </a:solidFill>
              </a:rPr>
              <a:t> </a:t>
            </a:r>
            <a:r>
              <a:rPr lang="en-US" sz="2000" b="1" dirty="0" err="1" smtClean="0">
                <a:solidFill>
                  <a:srgbClr val="FFFF00"/>
                </a:solidFill>
              </a:rPr>
              <a:t>oedema</a:t>
            </a:r>
            <a:r>
              <a:rPr lang="en-US" sz="2000" b="1" dirty="0" smtClean="0">
                <a:solidFill>
                  <a:srgbClr val="FFFF00"/>
                </a:solidFill>
              </a:rPr>
              <a:t> is useful sign..Pus should be evacuated surgically. This will also allow the organism to be identified</a:t>
            </a:r>
            <a:endParaRPr lang="en-US" sz="2000" b="1" dirty="0">
              <a:solidFill>
                <a:srgbClr val="FFFF00"/>
              </a:solidFill>
            </a:endParaRPr>
          </a:p>
        </p:txBody>
      </p:sp>
      <p:sp>
        <p:nvSpPr>
          <p:cNvPr id="30721" name="Rectangle 1"/>
          <p:cNvSpPr>
            <a:spLocks noChangeArrowheads="1"/>
          </p:cNvSpPr>
          <p:nvPr/>
        </p:nvSpPr>
        <p:spPr bwMode="auto">
          <a:xfrm>
            <a:off x="0" y="3810000"/>
            <a:ext cx="563880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sng" strike="noStrike" cap="none" normalizeH="0" baseline="0" dirty="0" smtClean="0">
                <a:ln>
                  <a:noFill/>
                </a:ln>
                <a:solidFill>
                  <a:srgbClr val="00FF00"/>
                </a:solidFill>
                <a:effectLst/>
                <a:latin typeface="Elephant" pitchFamily="18" charset="0"/>
                <a:ea typeface="Times New Roman" pitchFamily="18" charset="0"/>
                <a:cs typeface="Arial" pitchFamily="34" charset="0"/>
              </a:rPr>
              <a:t>Complications:</a:t>
            </a:r>
            <a:endParaRPr kumimoji="0" lang="en-US" sz="1100" b="0" i="0" u="sng" strike="noStrike" cap="none" normalizeH="0" baseline="0" dirty="0" smtClean="0">
              <a:ln>
                <a:noFill/>
              </a:ln>
              <a:solidFill>
                <a:srgbClr val="00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2000" b="1" i="0" strike="noStrike" cap="none" normalizeH="0" baseline="0" dirty="0" smtClean="0">
                <a:ln>
                  <a:noFill/>
                </a:ln>
                <a:solidFill>
                  <a:schemeClr val="tx1"/>
                </a:solidFill>
                <a:effectLst/>
                <a:latin typeface="Arial" pitchFamily="34" charset="0"/>
                <a:ea typeface="Times New Roman" pitchFamily="18" charset="0"/>
                <a:cs typeface="Arial" pitchFamily="34" charset="0"/>
              </a:rPr>
              <a:t>1)  </a:t>
            </a:r>
            <a:r>
              <a:rPr kumimoji="0" lang="en-US" sz="2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Spread</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Infection may spread to</a:t>
            </a:r>
            <a:r>
              <a:rPr lang="en-US" sz="1000" dirty="0" smtClean="0">
                <a:latin typeface="Arial" pitchFamily="34" charset="0"/>
                <a:ea typeface="Times New Roman" pitchFamily="18" charset="0"/>
                <a:cs typeface="Arial" pitchFamily="34" charset="0"/>
              </a:rPr>
              <a:t> </a:t>
            </a:r>
            <a:r>
              <a:rPr lang="en-US" dirty="0" smtClean="0">
                <a:latin typeface="Arial" pitchFamily="34" charset="0"/>
                <a:ea typeface="Times New Roman" pitchFamily="18" charset="0"/>
                <a:cs typeface="Arial" pitchFamily="34" charset="0"/>
              </a:rPr>
              <a:t> </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Joint (septic arthritis)..or</a:t>
            </a:r>
            <a:r>
              <a:rPr kumimoji="0" lang="en-US"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Other bones (metastatic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osteomyelitis</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lang="en-US" sz="1000" dirty="0" smtClean="0">
                <a:latin typeface="Arial" pitchFamily="34" charset="0"/>
                <a:ea typeface="Times New Roman" pitchFamily="18" charset="0"/>
                <a:cs typeface="Arial" pitchFamily="34" charset="0"/>
              </a:rPr>
              <a:t>…..</a:t>
            </a:r>
          </a:p>
          <a:p>
            <a:pPr lvl="0" eaLnBrk="0" fontAlgn="base" hangingPunct="0">
              <a:spcBef>
                <a:spcPct val="0"/>
              </a:spcBef>
              <a:spcAft>
                <a:spcPct val="0"/>
              </a:spcAft>
            </a:pPr>
            <a:r>
              <a:rPr kumimoji="0" lang="en-US" sz="2400" b="1" i="0" strike="noStrike" cap="none" normalizeH="0" baseline="0" dirty="0" smtClean="0">
                <a:ln>
                  <a:noFill/>
                </a:ln>
                <a:solidFill>
                  <a:schemeClr val="tx1"/>
                </a:solidFill>
                <a:effectLst/>
                <a:latin typeface="Arial" pitchFamily="34" charset="0"/>
                <a:ea typeface="Times New Roman" pitchFamily="18" charset="0"/>
                <a:cs typeface="Arial" pitchFamily="34" charset="0"/>
              </a:rPr>
              <a:t>2) </a:t>
            </a:r>
            <a:r>
              <a:rPr kumimoji="0" lang="en-US" sz="2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Growth disturbance</a:t>
            </a:r>
            <a:r>
              <a:rPr kumimoji="0" lang="en-US"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if the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physis</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damaged there may be shortening </a:t>
            </a:r>
            <a:r>
              <a:rPr lang="en-US" dirty="0" smtClean="0">
                <a:latin typeface="Arial" pitchFamily="34" charset="0"/>
                <a:ea typeface="Times New Roman" pitchFamily="18" charset="0"/>
                <a:cs typeface="Arial" pitchFamily="34" charset="0"/>
              </a:rPr>
              <a:t>or deformity.</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strike="noStrike" cap="none" normalizeH="0" baseline="0" dirty="0" smtClean="0">
                <a:ln>
                  <a:noFill/>
                </a:ln>
                <a:solidFill>
                  <a:schemeClr val="tx1"/>
                </a:solidFill>
                <a:effectLst/>
                <a:latin typeface="Arial" pitchFamily="34" charset="0"/>
                <a:ea typeface="Times New Roman" pitchFamily="18" charset="0"/>
                <a:cs typeface="Arial" pitchFamily="34" charset="0"/>
              </a:rPr>
              <a:t>3</a:t>
            </a:r>
            <a:r>
              <a:rPr kumimoji="0" lang="en-US" sz="2000" i="0"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Persistent infection </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Treatment of acute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osteomyelitis</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must be prompt and effective ‘too little, too late’ treatment may result in chronic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osteomyelitis</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169" name="Picture 1" descr="C:\Users\zaed\Desktop\bone_pain.jpg"/>
          <p:cNvPicPr>
            <a:picLocks noChangeAspect="1" noChangeArrowheads="1"/>
          </p:cNvPicPr>
          <p:nvPr/>
        </p:nvPicPr>
        <p:blipFill>
          <a:blip r:embed="rId2" cstate="print"/>
          <a:srcRect/>
          <a:stretch>
            <a:fillRect/>
          </a:stretch>
        </p:blipFill>
        <p:spPr bwMode="auto">
          <a:xfrm>
            <a:off x="6477000" y="0"/>
            <a:ext cx="2438400" cy="2057400"/>
          </a:xfrm>
          <a:prstGeom prst="rect">
            <a:avLst/>
          </a:prstGeom>
          <a:noFill/>
        </p:spPr>
      </p:pic>
      <p:pic>
        <p:nvPicPr>
          <p:cNvPr id="7170" name="Picture 2" descr="C:\Users\zaed\Desktop\osteo_1stsurg3c.jpg"/>
          <p:cNvPicPr>
            <a:picLocks noChangeAspect="1" noChangeArrowheads="1"/>
          </p:cNvPicPr>
          <p:nvPr/>
        </p:nvPicPr>
        <p:blipFill>
          <a:blip r:embed="rId3" cstate="print"/>
          <a:srcRect/>
          <a:stretch>
            <a:fillRect/>
          </a:stretch>
        </p:blipFill>
        <p:spPr bwMode="auto">
          <a:xfrm rot="16200000">
            <a:off x="6019800" y="2895601"/>
            <a:ext cx="2133599" cy="3809998"/>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63478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i="0" u="sng" strike="noStrike" cap="none" normalizeH="0" baseline="0" dirty="0" smtClean="0">
                <a:ln>
                  <a:noFill/>
                </a:ln>
                <a:solidFill>
                  <a:srgbClr val="FFFF00"/>
                </a:solidFill>
                <a:effectLst/>
                <a:latin typeface="Arial Unicode MS" pitchFamily="34" charset="-128"/>
                <a:ea typeface="Arial Unicode MS" pitchFamily="34" charset="-128"/>
                <a:cs typeface="Arial Unicode MS" pitchFamily="34" charset="-128"/>
              </a:rPr>
              <a:t>Post traumatic and post operative </a:t>
            </a:r>
            <a:r>
              <a:rPr kumimoji="0" lang="en-US" sz="2800" i="0" u="sng" strike="noStrike" cap="none" normalizeH="0" baseline="0" dirty="0" err="1" smtClean="0">
                <a:ln>
                  <a:noFill/>
                </a:ln>
                <a:solidFill>
                  <a:srgbClr val="FFFF00"/>
                </a:solidFill>
                <a:effectLst/>
                <a:latin typeface="Arial Unicode MS" pitchFamily="34" charset="-128"/>
                <a:ea typeface="Arial Unicode MS" pitchFamily="34" charset="-128"/>
                <a:cs typeface="Arial Unicode MS" pitchFamily="34" charset="-128"/>
              </a:rPr>
              <a:t>osteomyelitis</a:t>
            </a:r>
            <a:r>
              <a:rPr kumimoji="0" lang="en-US" sz="2800" i="0" u="sng" strike="noStrike" cap="none" normalizeH="0" baseline="0" dirty="0" smtClean="0">
                <a:ln>
                  <a:noFill/>
                </a:ln>
                <a:solidFill>
                  <a:srgbClr val="FFFF00"/>
                </a:solidFill>
                <a:effectLst/>
                <a:latin typeface="Arial Unicode MS" pitchFamily="34" charset="-128"/>
                <a:ea typeface="Arial Unicode MS" pitchFamily="34" charset="-128"/>
                <a:cs typeface="Arial Unicode MS" pitchFamily="34" charset="-128"/>
              </a:rPr>
              <a:t>.</a:t>
            </a:r>
            <a:endParaRPr kumimoji="0" lang="en-US" sz="1050" i="0" u="sng" strike="noStrike" cap="none" normalizeH="0" baseline="0" dirty="0" smtClean="0">
              <a:ln>
                <a:noFill/>
              </a:ln>
              <a:solidFill>
                <a:srgbClr val="FFFF00"/>
              </a:solidFill>
              <a:effectLst/>
              <a:latin typeface="Arial Unicode MS" pitchFamily="34" charset="-128"/>
              <a:ea typeface="Arial Unicode MS" pitchFamily="34" charset="-128"/>
              <a:cs typeface="Arial Unicode MS"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sz="3200" dirty="0" smtClean="0">
                <a:solidFill>
                  <a:srgbClr val="00FF00"/>
                </a:solidFill>
                <a:latin typeface="Arial Narrow" pitchFamily="34" charset="0"/>
                <a:ea typeface="Arial Unicode MS" pitchFamily="34" charset="-128"/>
                <a:cs typeface="Arial Unicode MS" pitchFamily="34" charset="-128"/>
              </a:rPr>
              <a:t>1)</a:t>
            </a:r>
            <a:r>
              <a:rPr kumimoji="0" lang="en-US" sz="2400" b="1" i="0" u="sng" strike="noStrike" cap="none" normalizeH="0" baseline="0" dirty="0" smtClean="0">
                <a:ln>
                  <a:noFill/>
                </a:ln>
                <a:solidFill>
                  <a:srgbClr val="00FF00"/>
                </a:solidFill>
                <a:effectLst/>
                <a:ea typeface="Arial Unicode MS" pitchFamily="34" charset="-128"/>
                <a:cs typeface="Arial Unicode MS" pitchFamily="34" charset="-128"/>
              </a:rPr>
              <a:t>Post </a:t>
            </a:r>
            <a:r>
              <a:rPr kumimoji="0" lang="en-US" sz="2800" b="1" i="0" u="sng" strike="noStrike" cap="none" normalizeH="0" baseline="0" dirty="0" smtClean="0">
                <a:ln>
                  <a:noFill/>
                </a:ln>
                <a:solidFill>
                  <a:srgbClr val="00FF00"/>
                </a:solidFill>
                <a:effectLst/>
                <a:ea typeface="Arial Unicode MS" pitchFamily="34" charset="-128"/>
                <a:cs typeface="Arial Unicode MS" pitchFamily="34" charset="-128"/>
              </a:rPr>
              <a:t>traumatic </a:t>
            </a:r>
            <a:r>
              <a:rPr kumimoji="0" lang="en-US" sz="2800" b="1" i="0" u="sng" strike="noStrike" cap="none" normalizeH="0" baseline="0" dirty="0" err="1" smtClean="0">
                <a:ln>
                  <a:noFill/>
                </a:ln>
                <a:solidFill>
                  <a:srgbClr val="00FF00"/>
                </a:solidFill>
                <a:effectLst/>
                <a:ea typeface="Arial Unicode MS" pitchFamily="34" charset="-128"/>
                <a:cs typeface="Arial Unicode MS" pitchFamily="34" charset="-128"/>
              </a:rPr>
              <a:t>osteomyelitis</a:t>
            </a:r>
            <a:r>
              <a:rPr kumimoji="0" lang="en-US" sz="2800" b="1" i="0" u="sng" strike="noStrike" cap="none" normalizeH="0" baseline="0" dirty="0" smtClean="0">
                <a:ln>
                  <a:noFill/>
                </a:ln>
                <a:solidFill>
                  <a:srgbClr val="00FF00"/>
                </a:solidFill>
                <a:effectLst/>
                <a:ea typeface="Arial Unicode MS" pitchFamily="34" charset="-128"/>
                <a:cs typeface="Arial Unicode MS" pitchFamily="34" charset="-128"/>
              </a:rPr>
              <a: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50" b="1" i="0" u="none" strike="noStrike" cap="none" normalizeH="0" baseline="0" dirty="0" smtClean="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i="0" u="sng" strike="noStrike" cap="none" normalizeH="0" baseline="0" dirty="0" smtClean="0">
                <a:ln>
                  <a:noFill/>
                </a:ln>
                <a:solidFill>
                  <a:srgbClr val="FFFF00"/>
                </a:solidFill>
                <a:effectLst/>
                <a:ea typeface="Times New Roman" pitchFamily="18" charset="0"/>
                <a:cs typeface="Arial" pitchFamily="34" charset="0"/>
              </a:rPr>
              <a:t>An open fracture may become infected</a:t>
            </a:r>
            <a:endParaRPr kumimoji="0" lang="en-US" sz="1100" i="0" u="sng" strike="noStrike" cap="none" normalizeH="0" baseline="0" dirty="0" smtClean="0">
              <a:ln>
                <a:noFill/>
              </a:ln>
              <a:solidFill>
                <a:srgbClr val="FFFF0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smtClean="0">
                <a:ln>
                  <a:noFill/>
                </a:ln>
                <a:solidFill>
                  <a:schemeClr val="tx1"/>
                </a:solidFill>
                <a:effectLst/>
                <a:ea typeface="Times New Roman" pitchFamily="18" charset="0"/>
                <a:cs typeface="Arial" pitchFamily="34" charset="0"/>
              </a:rPr>
              <a:t>It is the usual cause of acute </a:t>
            </a:r>
            <a:r>
              <a:rPr kumimoji="0" lang="en-US" sz="2400" i="0" u="none" strike="noStrike" cap="none" normalizeH="0" baseline="0" dirty="0" err="1" smtClean="0">
                <a:ln>
                  <a:noFill/>
                </a:ln>
                <a:solidFill>
                  <a:schemeClr val="tx1"/>
                </a:solidFill>
                <a:effectLst/>
                <a:ea typeface="Times New Roman" pitchFamily="18" charset="0"/>
                <a:cs typeface="Arial" pitchFamily="34" charset="0"/>
              </a:rPr>
              <a:t>osteomyelitis</a:t>
            </a:r>
            <a:r>
              <a:rPr kumimoji="0" lang="en-US" sz="2000" b="0" i="0" u="none" strike="noStrike" cap="none" normalizeH="0" baseline="0" dirty="0" smtClean="0">
                <a:ln>
                  <a:noFill/>
                </a:ln>
                <a:solidFill>
                  <a:schemeClr val="tx1"/>
                </a:solidFill>
                <a:effectLst/>
                <a:ea typeface="Times New Roman" pitchFamily="18" charset="0"/>
                <a:cs typeface="Arial" pitchFamily="34" charset="0"/>
              </a:rPr>
              <a:t> in adult.</a:t>
            </a:r>
            <a:endParaRPr kumimoji="0" lang="en-US" sz="105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sng" strike="noStrike" cap="none" normalizeH="0" baseline="0" dirty="0" smtClean="0">
                <a:ln>
                  <a:noFill/>
                </a:ln>
                <a:solidFill>
                  <a:srgbClr val="FFFF00"/>
                </a:solidFill>
                <a:effectLst/>
                <a:ea typeface="Times New Roman" pitchFamily="18" charset="0"/>
                <a:cs typeface="Arial" pitchFamily="34" charset="0"/>
              </a:rPr>
              <a:t>Bacteriology</a:t>
            </a:r>
            <a:r>
              <a:rPr kumimoji="0" lang="en-US" sz="2000" b="0" i="0" u="none" strike="noStrike" cap="none" normalizeH="0" baseline="0" dirty="0" smtClean="0">
                <a:ln>
                  <a:noFill/>
                </a:ln>
                <a:solidFill>
                  <a:schemeClr val="tx1"/>
                </a:solidFill>
                <a:effectLst/>
                <a:ea typeface="Times New Roman" pitchFamily="18" charset="0"/>
                <a:cs typeface="Arial" pitchFamily="34" charset="0"/>
              </a:rPr>
              <a:t>:</a:t>
            </a:r>
            <a:endParaRPr kumimoji="0" lang="en-US" sz="105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ea typeface="Times New Roman" pitchFamily="18" charset="0"/>
                <a:cs typeface="Arial" pitchFamily="34" charset="0"/>
              </a:rPr>
              <a:t>The causative organism maybe multiple but staphylococcus </a:t>
            </a:r>
            <a:r>
              <a:rPr kumimoji="0" lang="en-US" sz="2400" b="0" i="0" u="none" strike="noStrike" cap="none" normalizeH="0" baseline="0" dirty="0" err="1" smtClean="0">
                <a:ln>
                  <a:noFill/>
                </a:ln>
                <a:solidFill>
                  <a:schemeClr val="tx1"/>
                </a:solidFill>
                <a:effectLst/>
                <a:ea typeface="Times New Roman" pitchFamily="18" charset="0"/>
                <a:cs typeface="Arial" pitchFamily="34" charset="0"/>
              </a:rPr>
              <a:t>aureus</a:t>
            </a:r>
            <a:r>
              <a:rPr kumimoji="0" lang="en-US" sz="2400" b="0" i="0" u="none" strike="noStrike" cap="none" normalizeH="0" baseline="0" dirty="0" smtClean="0">
                <a:ln>
                  <a:noFill/>
                </a:ln>
                <a:solidFill>
                  <a:schemeClr val="tx1"/>
                </a:solidFill>
                <a:effectLst/>
                <a:ea typeface="Times New Roman" pitchFamily="18" charset="0"/>
                <a:cs typeface="Arial" pitchFamily="34" charset="0"/>
              </a:rPr>
              <a:t> is the most common one</a:t>
            </a:r>
            <a:r>
              <a:rPr kumimoji="0" lang="en-US" sz="2000" b="0" i="0" u="none" strike="noStrike" cap="none" normalizeH="0" baseline="0" dirty="0" smtClean="0">
                <a:ln>
                  <a:noFill/>
                </a:ln>
                <a:solidFill>
                  <a:schemeClr val="tx1"/>
                </a:solidFill>
                <a:effectLst/>
                <a:ea typeface="Times New Roman" pitchFamily="18" charset="0"/>
                <a:cs typeface="Arial" pitchFamily="34" charset="0"/>
              </a:rPr>
              <a:t>.</a:t>
            </a:r>
            <a:endParaRPr kumimoji="0" lang="en-US" sz="105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sng" strike="noStrike" cap="none" normalizeH="0" baseline="0" dirty="0" smtClean="0">
                <a:ln>
                  <a:noFill/>
                </a:ln>
                <a:solidFill>
                  <a:srgbClr val="FFFF00"/>
                </a:solidFill>
                <a:effectLst/>
                <a:ea typeface="Times New Roman" pitchFamily="18" charset="0"/>
                <a:cs typeface="Arial" pitchFamily="34" charset="0"/>
              </a:rPr>
              <a:t>Clinical features: </a:t>
            </a:r>
            <a:r>
              <a:rPr kumimoji="0" lang="en-US" sz="2400" b="0" i="0" strike="noStrike" cap="none" normalizeH="0" baseline="0" dirty="0" smtClean="0">
                <a:ln>
                  <a:noFill/>
                </a:ln>
                <a:solidFill>
                  <a:srgbClr val="FFFF00"/>
                </a:solidFill>
                <a:effectLst/>
                <a:ea typeface="Times New Roman" pitchFamily="18" charset="0"/>
                <a:cs typeface="Arial" pitchFamily="34" charset="0"/>
              </a:rPr>
              <a:t>   </a:t>
            </a:r>
            <a:r>
              <a:rPr kumimoji="0" lang="en-US" sz="2400" b="0" i="0" u="none" strike="noStrike" cap="none" normalizeH="0" baseline="0" dirty="0" smtClean="0">
                <a:ln>
                  <a:noFill/>
                </a:ln>
                <a:solidFill>
                  <a:schemeClr val="tx1"/>
                </a:solidFill>
                <a:effectLst/>
                <a:ea typeface="Times New Roman" pitchFamily="18" charset="0"/>
                <a:cs typeface="Arial" pitchFamily="34" charset="0"/>
              </a:rPr>
              <a:t>Fever, pain, swelling over the site of fracture.</a:t>
            </a:r>
            <a:endParaRPr kumimoji="0" lang="en-US" sz="11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ea typeface="Times New Roman" pitchFamily="18" charset="0"/>
                <a:cs typeface="Arial" pitchFamily="34" charset="0"/>
              </a:rPr>
              <a:t>The wound is inflamed and there may be </a:t>
            </a:r>
            <a:r>
              <a:rPr kumimoji="0" lang="en-US" sz="2400" b="0" i="0" u="none" strike="noStrike" cap="none" normalizeH="0" baseline="0" dirty="0" err="1" smtClean="0">
                <a:ln>
                  <a:noFill/>
                </a:ln>
                <a:solidFill>
                  <a:schemeClr val="tx1"/>
                </a:solidFill>
                <a:effectLst/>
                <a:ea typeface="Times New Roman" pitchFamily="18" charset="0"/>
                <a:cs typeface="Arial" pitchFamily="34" charset="0"/>
              </a:rPr>
              <a:t>seropurulant</a:t>
            </a:r>
            <a:r>
              <a:rPr kumimoji="0" lang="en-US" sz="2400" b="0" i="0" u="none" strike="noStrike" cap="none" normalizeH="0" baseline="0" dirty="0" smtClean="0">
                <a:ln>
                  <a:noFill/>
                </a:ln>
                <a:solidFill>
                  <a:schemeClr val="tx1"/>
                </a:solidFill>
                <a:effectLst/>
                <a:ea typeface="Times New Roman" pitchFamily="18" charset="0"/>
                <a:cs typeface="Arial" pitchFamily="34" charset="0"/>
              </a:rPr>
              <a:t> discharge</a:t>
            </a:r>
            <a:r>
              <a:rPr kumimoji="0" lang="en-US" sz="2000" b="0" i="0" u="none" strike="noStrike" cap="none" normalizeH="0" baseline="0" dirty="0" smtClean="0">
                <a:ln>
                  <a:noFill/>
                </a:ln>
                <a:solidFill>
                  <a:schemeClr val="tx1"/>
                </a:solidFill>
                <a:effectLst/>
                <a:ea typeface="Times New Roman" pitchFamily="18" charset="0"/>
                <a:cs typeface="Arial" pitchFamily="34" charset="0"/>
              </a:rPr>
              <a:t>.</a:t>
            </a:r>
            <a:endParaRPr kumimoji="0" lang="en-US" sz="105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sng" strike="noStrike" cap="none" normalizeH="0" baseline="0" dirty="0" smtClean="0">
                <a:ln>
                  <a:noFill/>
                </a:ln>
                <a:solidFill>
                  <a:srgbClr val="FFFF00"/>
                </a:solidFill>
                <a:effectLst/>
                <a:ea typeface="Times New Roman" pitchFamily="18" charset="0"/>
                <a:cs typeface="Arial" pitchFamily="34" charset="0"/>
              </a:rPr>
              <a:t>Investigations:</a:t>
            </a:r>
            <a:r>
              <a:rPr lang="en-US" sz="1100" dirty="0" smtClean="0">
                <a:solidFill>
                  <a:srgbClr val="FFFF00"/>
                </a:solidFill>
                <a:ea typeface="Times New Roman" pitchFamily="18" charset="0"/>
                <a:cs typeface="Arial" pitchFamily="34" charset="0"/>
              </a:rPr>
              <a:t>     </a:t>
            </a:r>
            <a:r>
              <a:rPr kumimoji="0" lang="en-US" sz="2400" b="0" i="0" u="none" strike="noStrike" cap="none" normalizeH="0" baseline="0" dirty="0" smtClean="0">
                <a:ln>
                  <a:noFill/>
                </a:ln>
                <a:solidFill>
                  <a:schemeClr val="tx1"/>
                </a:solidFill>
                <a:effectLst/>
                <a:ea typeface="Times New Roman" pitchFamily="18" charset="0"/>
                <a:cs typeface="Arial" pitchFamily="34" charset="0"/>
              </a:rPr>
              <a:t>Elevated ESR and C-reactive protein (CRP)</a:t>
            </a:r>
            <a:r>
              <a:rPr lang="en-US" sz="1100" dirty="0" smtClean="0">
                <a:ea typeface="Times New Roman" pitchFamily="18" charset="0"/>
                <a:cs typeface="Arial" pitchFamily="34" charset="0"/>
              </a:rPr>
              <a:t>  ,   </a:t>
            </a:r>
            <a:r>
              <a:rPr kumimoji="0" lang="en-US" sz="2400" b="0" i="0" u="none" strike="noStrike" cap="none" normalizeH="0" baseline="0" dirty="0" err="1" smtClean="0">
                <a:ln>
                  <a:noFill/>
                </a:ln>
                <a:solidFill>
                  <a:schemeClr val="tx1"/>
                </a:solidFill>
                <a:effectLst/>
                <a:ea typeface="Times New Roman" pitchFamily="18" charset="0"/>
                <a:cs typeface="Arial" pitchFamily="34" charset="0"/>
              </a:rPr>
              <a:t>Leucocytosis</a:t>
            </a:r>
            <a:r>
              <a:rPr kumimoji="0" lang="en-US" sz="2400" b="0" i="0" u="none" strike="noStrike" cap="none" normalizeH="0" baseline="0" dirty="0" smtClean="0">
                <a:ln>
                  <a:noFill/>
                </a:ln>
                <a:solidFill>
                  <a:schemeClr val="tx1"/>
                </a:solidFill>
                <a:effectLst/>
                <a:ea typeface="Times New Roman" pitchFamily="18" charset="0"/>
                <a:cs typeface="Arial" pitchFamily="34" charset="0"/>
              </a:rPr>
              <a:t>.</a:t>
            </a:r>
            <a:r>
              <a:rPr lang="en-US" sz="1100" dirty="0" smtClean="0">
                <a:ea typeface="Times New Roman" pitchFamily="18" charset="0"/>
                <a:cs typeface="Arial" pitchFamily="34" charset="0"/>
              </a:rPr>
              <a:t> ,,</a:t>
            </a:r>
            <a:r>
              <a:rPr kumimoji="0" lang="en-US" sz="2400" b="0" i="0" u="none" strike="noStrike" cap="none" normalizeH="0" baseline="0" dirty="0" smtClean="0">
                <a:ln>
                  <a:noFill/>
                </a:ln>
                <a:solidFill>
                  <a:schemeClr val="tx1"/>
                </a:solidFill>
                <a:effectLst/>
                <a:ea typeface="Times New Roman" pitchFamily="18" charset="0"/>
                <a:cs typeface="Arial" pitchFamily="34" charset="0"/>
              </a:rPr>
              <a:t>Wound swab sent for culture and sensitivity to identify the causative organism</a:t>
            </a:r>
            <a:r>
              <a:rPr kumimoji="0" lang="en-US" sz="2000" b="0" i="0" u="none" strike="noStrike" cap="none" normalizeH="0" baseline="0" dirty="0" smtClean="0">
                <a:ln>
                  <a:noFill/>
                </a:ln>
                <a:solidFill>
                  <a:schemeClr val="tx1"/>
                </a:solidFill>
                <a:effectLst/>
                <a:ea typeface="Times New Roman" pitchFamily="18" charset="0"/>
                <a:cs typeface="Arial" pitchFamily="34" charset="0"/>
              </a:rPr>
              <a:t>.</a:t>
            </a:r>
            <a:endParaRPr kumimoji="0" lang="en-US" sz="105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sng" strike="noStrike" cap="none" normalizeH="0" baseline="0" dirty="0" smtClean="0">
                <a:ln>
                  <a:noFill/>
                </a:ln>
                <a:solidFill>
                  <a:srgbClr val="FFFF00"/>
                </a:solidFill>
                <a:effectLst/>
                <a:ea typeface="Times New Roman" pitchFamily="18" charset="0"/>
                <a:cs typeface="Arial" pitchFamily="34" charset="0"/>
              </a:rPr>
              <a:t>Treatment:</a:t>
            </a:r>
            <a:r>
              <a:rPr lang="en-US" sz="1100" dirty="0" smtClean="0">
                <a:solidFill>
                  <a:srgbClr val="FFFF00"/>
                </a:solidFill>
                <a:ea typeface="Times New Roman" pitchFamily="18" charset="0"/>
                <a:cs typeface="Arial" pitchFamily="34" charset="0"/>
              </a:rPr>
              <a:t>    </a:t>
            </a:r>
            <a:r>
              <a:rPr kumimoji="0" lang="en-US" sz="2400" b="0" i="0" u="none" strike="noStrike" cap="none" normalizeH="0" baseline="0" dirty="0" smtClean="0">
                <a:ln>
                  <a:noFill/>
                </a:ln>
                <a:solidFill>
                  <a:schemeClr val="tx1"/>
                </a:solidFill>
                <a:effectLst/>
                <a:ea typeface="Times New Roman" pitchFamily="18" charset="0"/>
                <a:cs typeface="Arial" pitchFamily="34" charset="0"/>
              </a:rPr>
              <a:t>The wound should be left open for inspection and frequent dressing, and then delayed primary closure after few days.</a:t>
            </a:r>
            <a:r>
              <a:rPr lang="en-US" sz="1100" dirty="0" smtClean="0">
                <a:ea typeface="Times New Roman" pitchFamily="18" charset="0"/>
                <a:cs typeface="Arial" pitchFamily="34" charset="0"/>
              </a:rPr>
              <a:t> </a:t>
            </a:r>
            <a:r>
              <a:rPr kumimoji="0" lang="en-US" sz="2400" b="0" i="0" u="none" strike="noStrike" cap="none" normalizeH="0" baseline="0" dirty="0" smtClean="0">
                <a:ln>
                  <a:noFill/>
                </a:ln>
                <a:solidFill>
                  <a:schemeClr val="tx1"/>
                </a:solidFill>
                <a:effectLst/>
                <a:ea typeface="Times New Roman" pitchFamily="18" charset="0"/>
                <a:cs typeface="Arial" pitchFamily="34" charset="0"/>
              </a:rPr>
              <a:t>The fracture is fixed </a:t>
            </a:r>
            <a:r>
              <a:rPr kumimoji="0" lang="en-US" sz="2800" b="1" i="0" u="sng" strike="noStrike" cap="none" normalizeH="0" baseline="0" dirty="0" smtClean="0">
                <a:ln>
                  <a:noFill/>
                </a:ln>
                <a:solidFill>
                  <a:srgbClr val="FFFF00"/>
                </a:solidFill>
                <a:effectLst/>
                <a:ea typeface="Times New Roman" pitchFamily="18" charset="0"/>
                <a:cs typeface="Arial" pitchFamily="34" charset="0"/>
              </a:rPr>
              <a:t>by external </a:t>
            </a:r>
            <a:r>
              <a:rPr kumimoji="0" lang="en-US" sz="2800" b="1" i="0" u="sng" strike="noStrike" cap="none" normalizeH="0" baseline="0" dirty="0" err="1" smtClean="0">
                <a:ln>
                  <a:noFill/>
                </a:ln>
                <a:solidFill>
                  <a:srgbClr val="FFFF00"/>
                </a:solidFill>
                <a:effectLst/>
                <a:ea typeface="Times New Roman" pitchFamily="18" charset="0"/>
                <a:cs typeface="Arial" pitchFamily="34" charset="0"/>
              </a:rPr>
              <a:t>fixator</a:t>
            </a:r>
            <a:r>
              <a:rPr kumimoji="0" lang="en-US" sz="2400" b="0" i="0" u="none" strike="noStrike" cap="none" normalizeH="0" baseline="0" dirty="0" smtClean="0">
                <a:ln>
                  <a:noFill/>
                </a:ln>
                <a:solidFill>
                  <a:schemeClr val="tx1"/>
                </a:solidFill>
                <a:effectLst/>
                <a:ea typeface="Times New Roman" pitchFamily="18"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ea typeface="Times New Roman" pitchFamily="18" charset="0"/>
                <a:cs typeface="Arial" pitchFamily="34" charset="0"/>
              </a:rPr>
              <a:t>Appropriate antibiotic should be given from the beginning</a:t>
            </a:r>
            <a:r>
              <a:rPr kumimoji="0" lang="en-US" sz="1100" b="0" i="0" u="none" strike="noStrike" cap="none" normalizeH="0" baseline="0" dirty="0" smtClean="0">
                <a:ln>
                  <a:noFill/>
                </a:ln>
                <a:solidFill>
                  <a:schemeClr val="tx1"/>
                </a:solidFill>
                <a:effectLst/>
                <a:cs typeface="Arial" pitchFamily="34" charset="0"/>
              </a:rPr>
              <a:t> </a:t>
            </a:r>
            <a:endParaRPr kumimoji="0" lang="en-US" sz="3200" b="0" i="0" u="none" strike="noStrike" cap="none" normalizeH="0" baseline="0" dirty="0" smtClean="0">
              <a:ln>
                <a:noFill/>
              </a:ln>
              <a:solidFill>
                <a:schemeClr val="tx1"/>
              </a:solidFill>
              <a:effectLst/>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304800" y="553998"/>
            <a:ext cx="883920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8" fontAlgn="base">
              <a:spcBef>
                <a:spcPct val="0"/>
              </a:spcBef>
              <a:spcAft>
                <a:spcPct val="0"/>
              </a:spcAft>
              <a:buFontTx/>
              <a:buChar char="•"/>
            </a:pPr>
            <a:r>
              <a:rPr kumimoji="0" lang="en-US" sz="2400" i="0" u="sng" strike="noStrike" cap="none" normalizeH="0" baseline="0" dirty="0" smtClean="0">
                <a:ln>
                  <a:noFill/>
                </a:ln>
                <a:solidFill>
                  <a:srgbClr val="FFFF00"/>
                </a:solidFill>
                <a:effectLst/>
                <a:latin typeface="Arial Narrow" pitchFamily="34" charset="0"/>
                <a:ea typeface="Times New Roman" pitchFamily="18" charset="0"/>
                <a:cs typeface="Arial" pitchFamily="34" charset="0"/>
              </a:rPr>
              <a:t>                                                                                                             </a:t>
            </a:r>
            <a:endParaRPr kumimoji="0" lang="en-US" sz="2400" i="0" u="sng" strike="noStrike" cap="none" normalizeH="0" baseline="0" dirty="0" smtClean="0">
              <a:ln>
                <a:noFill/>
              </a:ln>
              <a:solidFill>
                <a:srgbClr val="FFFF00"/>
              </a:solidFill>
              <a:effectLst/>
              <a:latin typeface="Arial Narrow"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i="0" strike="noStrike" cap="none" normalizeH="0" baseline="0" dirty="0" smtClean="0">
                <a:ln>
                  <a:noFill/>
                </a:ln>
                <a:solidFill>
                  <a:srgbClr val="00FF00"/>
                </a:solidFill>
                <a:effectLst/>
                <a:latin typeface="Arial Narrow" pitchFamily="34" charset="0"/>
                <a:ea typeface="Times New Roman" pitchFamily="18" charset="0"/>
                <a:cs typeface="Arial" pitchFamily="34" charset="0"/>
              </a:rPr>
              <a:t>  2) </a:t>
            </a:r>
            <a:r>
              <a:rPr kumimoji="0" lang="en-US" sz="2800" b="1" i="0" u="sng" strike="noStrike" cap="none" normalizeH="0" baseline="0" dirty="0" smtClean="0">
                <a:ln>
                  <a:noFill/>
                </a:ln>
                <a:solidFill>
                  <a:srgbClr val="00FF00"/>
                </a:solidFill>
                <a:effectLst/>
                <a:ea typeface="Times New Roman" pitchFamily="18" charset="0"/>
                <a:cs typeface="Arial" pitchFamily="34" charset="0"/>
              </a:rPr>
              <a:t>Post operative </a:t>
            </a:r>
            <a:r>
              <a:rPr kumimoji="0" lang="en-US" sz="2800" b="1" i="0" u="sng" strike="noStrike" cap="none" normalizeH="0" baseline="0" dirty="0" err="1" smtClean="0">
                <a:ln>
                  <a:noFill/>
                </a:ln>
                <a:solidFill>
                  <a:srgbClr val="00FF00"/>
                </a:solidFill>
                <a:effectLst/>
                <a:ea typeface="Times New Roman" pitchFamily="18" charset="0"/>
                <a:cs typeface="Arial" pitchFamily="34" charset="0"/>
              </a:rPr>
              <a:t>osteomyelitis</a:t>
            </a:r>
            <a:r>
              <a:rPr kumimoji="0" lang="en-US" sz="2400" i="0" u="sng" strike="noStrike" cap="none" normalizeH="0" baseline="0" dirty="0" smtClean="0">
                <a:ln>
                  <a:noFill/>
                </a:ln>
                <a:solidFill>
                  <a:srgbClr val="FFFF00"/>
                </a:solidFill>
                <a:effectLst/>
                <a:latin typeface="Arial Narrow" pitchFamily="34" charset="0"/>
                <a:ea typeface="Times New Roman" pitchFamily="18" charset="0"/>
                <a:cs typeface="Arial" pitchFamily="34" charset="0"/>
              </a:rPr>
              <a:t>.</a:t>
            </a:r>
            <a:r>
              <a:rPr kumimoji="0" lang="en-US" sz="2800" b="1" i="0" u="sng" strike="noStrike" cap="none" normalizeH="0" baseline="0" dirty="0" smtClean="0">
                <a:ln>
                  <a:noFill/>
                </a:ln>
                <a:solidFill>
                  <a:srgbClr val="FFFF00"/>
                </a:solidFill>
                <a:effectLst/>
                <a:latin typeface="Arial Narrow" pitchFamily="34" charset="0"/>
                <a:ea typeface="Times New Roman" pitchFamily="18" charset="0"/>
                <a:cs typeface="Arial" pitchFamily="34" charset="0"/>
              </a:rPr>
              <a:t>;-                                                                               </a:t>
            </a:r>
            <a:r>
              <a:rPr kumimoji="0" lang="en-US" sz="2400" i="0" u="none" strike="noStrike" cap="none" normalizeH="0" baseline="0" dirty="0" smtClean="0">
                <a:ln>
                  <a:noFill/>
                </a:ln>
                <a:solidFill>
                  <a:srgbClr val="FFFF00"/>
                </a:solidFill>
                <a:effectLst/>
                <a:latin typeface="Arial Narrow" pitchFamily="34" charset="0"/>
                <a:ea typeface="Times New Roman" pitchFamily="18" charset="0"/>
                <a:cs typeface="Arial" pitchFamily="34" charset="0"/>
              </a:rPr>
              <a:t>It is not uncommon.</a:t>
            </a:r>
            <a:r>
              <a:rPr lang="en-US" sz="1100" dirty="0" smtClean="0">
                <a:solidFill>
                  <a:srgbClr val="FFFF00"/>
                </a:solidFill>
                <a:latin typeface="Arial Narrow" pitchFamily="34" charset="0"/>
                <a:ea typeface="Times New Roman" pitchFamily="18" charset="0"/>
                <a:cs typeface="Arial" pitchFamily="34" charset="0"/>
              </a:rPr>
              <a:t> </a:t>
            </a:r>
            <a:r>
              <a:rPr lang="en-US" sz="2000" dirty="0" smtClean="0">
                <a:solidFill>
                  <a:srgbClr val="FFFF00"/>
                </a:solidFill>
                <a:latin typeface="Arial Narrow" pitchFamily="34" charset="0"/>
                <a:ea typeface="Times New Roman" pitchFamily="18" charset="0"/>
                <a:cs typeface="Arial" pitchFamily="34" charset="0"/>
              </a:rPr>
              <a:t>,,,,,</a:t>
            </a:r>
            <a:r>
              <a:rPr kumimoji="0" lang="en-US" sz="2400" i="0" u="none" strike="noStrike" cap="none" normalizeH="0" baseline="0" dirty="0" smtClean="0">
                <a:ln>
                  <a:noFill/>
                </a:ln>
                <a:solidFill>
                  <a:srgbClr val="FFFF00"/>
                </a:solidFill>
                <a:effectLst/>
                <a:latin typeface="Arial Narrow" pitchFamily="34" charset="0"/>
                <a:ea typeface="Times New Roman" pitchFamily="18" charset="0"/>
                <a:cs typeface="Arial" pitchFamily="34" charset="0"/>
              </a:rPr>
              <a:t>The incidence in general hospital is 3-5%</a:t>
            </a:r>
            <a:endParaRPr kumimoji="0" lang="en-US" sz="1100" i="0" u="none" strike="noStrike" cap="none" normalizeH="0" baseline="0" dirty="0" smtClean="0">
              <a:ln>
                <a:noFill/>
              </a:ln>
              <a:solidFill>
                <a:srgbClr val="FFFF00"/>
              </a:solidFill>
              <a:effectLst/>
              <a:latin typeface="Arial Narrow"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sng" strike="noStrike" cap="none" normalizeH="0" baseline="0" dirty="0" smtClean="0">
                <a:ln>
                  <a:noFill/>
                </a:ln>
                <a:solidFill>
                  <a:srgbClr val="FFFF00"/>
                </a:solidFill>
                <a:effectLst/>
                <a:ea typeface="Times New Roman" pitchFamily="18" charset="0"/>
                <a:cs typeface="Arial" pitchFamily="34" charset="0"/>
              </a:rPr>
              <a:t>Predisposing factors</a:t>
            </a:r>
            <a:r>
              <a:rPr kumimoji="0" lang="en-US" sz="2400" i="0" u="none" strike="noStrike" cap="none" normalizeH="0" baseline="0" dirty="0" smtClean="0">
                <a:ln>
                  <a:noFill/>
                </a:ln>
                <a:solidFill>
                  <a:srgbClr val="FFFF00"/>
                </a:solidFill>
                <a:effectLst/>
                <a:latin typeface="Arial Narrow" pitchFamily="34" charset="0"/>
                <a:ea typeface="Times New Roman" pitchFamily="18" charset="0"/>
                <a:cs typeface="Arial" pitchFamily="34" charset="0"/>
              </a:rPr>
              <a:t>.</a:t>
            </a:r>
            <a:r>
              <a:rPr lang="en-US" sz="2400" dirty="0" smtClean="0">
                <a:solidFill>
                  <a:srgbClr val="FFFF00"/>
                </a:solidFill>
                <a:latin typeface="Arial Narrow" pitchFamily="34" charset="0"/>
                <a:ea typeface="Times New Roman" pitchFamily="18" charset="0"/>
                <a:cs typeface="Arial" pitchFamily="34" charset="0"/>
              </a:rPr>
              <a:t>;-</a:t>
            </a:r>
            <a:r>
              <a:rPr lang="en-US" sz="1100" dirty="0" smtClean="0">
                <a:solidFill>
                  <a:srgbClr val="FFFF00"/>
                </a:solidFill>
                <a:latin typeface="Arial Narrow" pitchFamily="34" charset="0"/>
                <a:ea typeface="Times New Roman" pitchFamily="18" charset="0"/>
                <a:cs typeface="Arial" pitchFamily="34" charset="0"/>
              </a:rPr>
              <a:t>  </a:t>
            </a:r>
            <a:r>
              <a:rPr kumimoji="0" lang="en-US" sz="2400" i="0" u="none" strike="noStrike" cap="none" normalizeH="0" baseline="0" dirty="0" err="1" smtClean="0">
                <a:ln>
                  <a:noFill/>
                </a:ln>
                <a:solidFill>
                  <a:srgbClr val="FFFF00"/>
                </a:solidFill>
                <a:effectLst/>
                <a:latin typeface="Arial Narrow" pitchFamily="34" charset="0"/>
                <a:ea typeface="Times New Roman" pitchFamily="18" charset="0"/>
                <a:cs typeface="Arial" pitchFamily="34" charset="0"/>
              </a:rPr>
              <a:t>Debility</a:t>
            </a:r>
            <a:r>
              <a:rPr kumimoji="0" lang="en-US" sz="2000" i="0" u="none" strike="noStrike" cap="none" normalizeH="0" baseline="0" dirty="0" err="1" smtClean="0">
                <a:ln>
                  <a:noFill/>
                </a:ln>
                <a:solidFill>
                  <a:srgbClr val="FFFF00"/>
                </a:solidFill>
                <a:effectLst/>
                <a:latin typeface="Arial Narrow" pitchFamily="34" charset="0"/>
                <a:ea typeface="Times New Roman" pitchFamily="18" charset="0"/>
                <a:cs typeface="Arial" pitchFamily="34" charset="0"/>
              </a:rPr>
              <a:t>.</a:t>
            </a:r>
            <a:r>
              <a:rPr lang="en-US" sz="3200" dirty="0" err="1" smtClean="0">
                <a:solidFill>
                  <a:srgbClr val="FFFF00"/>
                </a:solidFill>
                <a:latin typeface="Arial Narrow" pitchFamily="34" charset="0"/>
                <a:ea typeface="Times New Roman" pitchFamily="18" charset="0"/>
                <a:cs typeface="Arial" pitchFamily="34" charset="0"/>
              </a:rPr>
              <a:t>,,</a:t>
            </a:r>
            <a:r>
              <a:rPr kumimoji="0" lang="en-US" sz="2400" i="0" u="none" strike="noStrike" cap="none" normalizeH="0" baseline="0" dirty="0" err="1" smtClean="0">
                <a:ln>
                  <a:noFill/>
                </a:ln>
                <a:solidFill>
                  <a:srgbClr val="FFFF00"/>
                </a:solidFill>
                <a:effectLst/>
                <a:latin typeface="Arial Narrow" pitchFamily="34" charset="0"/>
                <a:ea typeface="Times New Roman" pitchFamily="18" charset="0"/>
                <a:cs typeface="Arial" pitchFamily="34" charset="0"/>
              </a:rPr>
              <a:t>Previous</a:t>
            </a:r>
            <a:r>
              <a:rPr kumimoji="0" lang="en-US" sz="2400" i="0" u="none" strike="noStrike" cap="none" normalizeH="0" baseline="0" dirty="0" smtClean="0">
                <a:ln>
                  <a:noFill/>
                </a:ln>
                <a:solidFill>
                  <a:srgbClr val="FFFF00"/>
                </a:solidFill>
                <a:effectLst/>
                <a:latin typeface="Arial Narrow" pitchFamily="34" charset="0"/>
                <a:ea typeface="Times New Roman" pitchFamily="18" charset="0"/>
                <a:cs typeface="Arial" pitchFamily="34" charset="0"/>
              </a:rPr>
              <a:t> </a:t>
            </a:r>
            <a:r>
              <a:rPr kumimoji="0" lang="en-US" sz="2400" i="0" u="none" strike="noStrike" cap="none" normalizeH="0" baseline="0" dirty="0" err="1" smtClean="0">
                <a:ln>
                  <a:noFill/>
                </a:ln>
                <a:solidFill>
                  <a:srgbClr val="FFFF00"/>
                </a:solidFill>
                <a:effectLst/>
                <a:latin typeface="Arial Narrow" pitchFamily="34" charset="0"/>
                <a:ea typeface="Times New Roman" pitchFamily="18" charset="0"/>
                <a:cs typeface="Arial" pitchFamily="34" charset="0"/>
              </a:rPr>
              <a:t>infection,,Corticosteroid</a:t>
            </a:r>
            <a:r>
              <a:rPr kumimoji="0" lang="en-US" sz="2400" i="0" u="none" strike="noStrike" cap="none" normalizeH="0" baseline="0" dirty="0" smtClean="0">
                <a:ln>
                  <a:noFill/>
                </a:ln>
                <a:solidFill>
                  <a:srgbClr val="FFFF00"/>
                </a:solidFill>
                <a:effectLst/>
                <a:latin typeface="Arial Narrow" pitchFamily="34" charset="0"/>
                <a:ea typeface="Times New Roman" pitchFamily="18" charset="0"/>
                <a:cs typeface="Arial" pitchFamily="34" charset="0"/>
              </a:rPr>
              <a:t> therapy.</a:t>
            </a:r>
            <a:r>
              <a:rPr lang="en-US" sz="1100" dirty="0" smtClean="0">
                <a:solidFill>
                  <a:srgbClr val="FFFF00"/>
                </a:solidFill>
                <a:latin typeface="Arial Narrow" pitchFamily="34" charset="0"/>
                <a:ea typeface="Times New Roman" pitchFamily="18" charset="0"/>
                <a:cs typeface="Arial" pitchFamily="34" charset="0"/>
              </a:rPr>
              <a:t> </a:t>
            </a:r>
            <a:r>
              <a:rPr lang="en-US" sz="2400" dirty="0" smtClean="0">
                <a:solidFill>
                  <a:srgbClr val="FFFF00"/>
                </a:solidFill>
                <a:latin typeface="Arial Narrow" pitchFamily="34" charset="0"/>
                <a:ea typeface="Times New Roman" pitchFamily="18" charset="0"/>
                <a:cs typeface="Arial" pitchFamily="34" charset="0"/>
              </a:rPr>
              <a:t>,,</a:t>
            </a:r>
            <a:r>
              <a:rPr lang="en-US" sz="1100" dirty="0" smtClean="0">
                <a:solidFill>
                  <a:srgbClr val="FFFF00"/>
                </a:solidFill>
                <a:latin typeface="Arial Narrow" pitchFamily="34" charset="0"/>
                <a:ea typeface="Times New Roman" pitchFamily="18" charset="0"/>
                <a:cs typeface="Arial" pitchFamily="34" charset="0"/>
              </a:rPr>
              <a:t>,</a:t>
            </a:r>
            <a:r>
              <a:rPr kumimoji="0" lang="en-US" sz="2400" i="0" u="none" strike="noStrike" cap="none" normalizeH="0" baseline="0" dirty="0" err="1" smtClean="0">
                <a:ln>
                  <a:noFill/>
                </a:ln>
                <a:solidFill>
                  <a:srgbClr val="FFFF00"/>
                </a:solidFill>
                <a:effectLst/>
                <a:latin typeface="Arial Narrow" pitchFamily="34" charset="0"/>
                <a:ea typeface="Times New Roman" pitchFamily="18" charset="0"/>
                <a:cs typeface="Arial" pitchFamily="34" charset="0"/>
              </a:rPr>
              <a:t>Haematoma</a:t>
            </a:r>
            <a:r>
              <a:rPr kumimoji="0" lang="en-US" sz="2400" i="0" u="none" strike="noStrike" cap="none" normalizeH="0" baseline="0" dirty="0" smtClean="0">
                <a:ln>
                  <a:noFill/>
                </a:ln>
                <a:solidFill>
                  <a:srgbClr val="FFFF00"/>
                </a:solidFill>
                <a:effectLst/>
                <a:latin typeface="Arial Narrow" pitchFamily="34" charset="0"/>
                <a:ea typeface="Times New Roman" pitchFamily="18" charset="0"/>
                <a:cs typeface="Arial" pitchFamily="34" charset="0"/>
              </a:rPr>
              <a:t> formation.</a:t>
            </a:r>
            <a:endParaRPr kumimoji="0" lang="en-US" sz="1100" i="0" u="none" strike="noStrike" cap="none" normalizeH="0" baseline="0" dirty="0" smtClean="0">
              <a:ln>
                <a:noFill/>
              </a:ln>
              <a:solidFill>
                <a:srgbClr val="FFFF00"/>
              </a:solidFill>
              <a:effectLst/>
              <a:latin typeface="Arial Narrow"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i="0" u="none" strike="noStrike" cap="none" normalizeH="0" baseline="0" dirty="0" smtClean="0">
                <a:ln>
                  <a:noFill/>
                </a:ln>
                <a:solidFill>
                  <a:srgbClr val="FFFF00"/>
                </a:solidFill>
                <a:effectLst/>
                <a:latin typeface="Arial Narrow" pitchFamily="34" charset="0"/>
                <a:ea typeface="Times New Roman" pitchFamily="18" charset="0"/>
                <a:cs typeface="Arial" pitchFamily="34" charset="0"/>
              </a:rPr>
              <a:t>There is an increased risk with the use of foreign material (metal, plastics) for internal fixation or joint replacement.</a:t>
            </a:r>
            <a:endParaRPr kumimoji="0" lang="en-US" sz="1100" i="0" u="none" strike="noStrike" cap="none" normalizeH="0" baseline="0" dirty="0" smtClean="0">
              <a:ln>
                <a:noFill/>
              </a:ln>
              <a:solidFill>
                <a:srgbClr val="FFFF00"/>
              </a:solidFill>
              <a:effectLst/>
              <a:latin typeface="Arial Narrow" pitchFamily="34" charset="0"/>
              <a:cs typeface="Arial" pitchFamily="34" charset="0"/>
            </a:endParaRPr>
          </a:p>
          <a:p>
            <a:pPr lvl="0" eaLnBrk="0" fontAlgn="base" hangingPunct="0">
              <a:spcBef>
                <a:spcPct val="0"/>
              </a:spcBef>
              <a:spcAft>
                <a:spcPct val="0"/>
              </a:spcAft>
            </a:pPr>
            <a:r>
              <a:rPr kumimoji="0" lang="en-US" sz="2400" b="1" i="0" u="sng" strike="noStrike" cap="none" normalizeH="0" baseline="0" dirty="0" smtClean="0">
                <a:ln>
                  <a:noFill/>
                </a:ln>
                <a:solidFill>
                  <a:srgbClr val="FFFF00"/>
                </a:solidFill>
                <a:effectLst/>
                <a:ea typeface="Times New Roman" pitchFamily="18" charset="0"/>
                <a:cs typeface="Arial" pitchFamily="34" charset="0"/>
              </a:rPr>
              <a:t>Treatment: </a:t>
            </a:r>
            <a:r>
              <a:rPr kumimoji="0" lang="en-US" sz="2400" b="1" i="0" strike="noStrike" cap="none" normalizeH="0" baseline="0" dirty="0" smtClean="0">
                <a:ln>
                  <a:noFill/>
                </a:ln>
                <a:solidFill>
                  <a:srgbClr val="FFFF00"/>
                </a:solidFill>
                <a:effectLst/>
                <a:ea typeface="Times New Roman" pitchFamily="18" charset="0"/>
                <a:cs typeface="Arial" pitchFamily="34" charset="0"/>
              </a:rPr>
              <a:t>   </a:t>
            </a:r>
            <a:r>
              <a:rPr lang="en-US" sz="2400" dirty="0" smtClean="0">
                <a:solidFill>
                  <a:srgbClr val="FFFF00"/>
                </a:solidFill>
                <a:latin typeface="Arial Narrow" pitchFamily="34" charset="0"/>
                <a:ea typeface="Times New Roman" pitchFamily="18" charset="0"/>
                <a:cs typeface="Arial" pitchFamily="34" charset="0"/>
              </a:rPr>
              <a:t>Prophylactic</a:t>
            </a:r>
            <a:endParaRPr kumimoji="0" lang="en-US" sz="1100" i="0" u="none" strike="noStrike" cap="none" normalizeH="0" baseline="0" dirty="0" smtClean="0">
              <a:ln>
                <a:noFill/>
              </a:ln>
              <a:solidFill>
                <a:srgbClr val="FFFF00"/>
              </a:solidFill>
              <a:effectLst/>
              <a:latin typeface="Arial Narrow"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i="0" u="none" strike="noStrike" cap="none" normalizeH="0" baseline="0" dirty="0" smtClean="0">
                <a:ln>
                  <a:noFill/>
                </a:ln>
                <a:solidFill>
                  <a:srgbClr val="FFFF00"/>
                </a:solidFill>
                <a:effectLst/>
                <a:latin typeface="Arial Narrow" pitchFamily="34" charset="0"/>
                <a:ea typeface="Times New Roman" pitchFamily="18" charset="0"/>
                <a:cs typeface="Arial" pitchFamily="34" charset="0"/>
              </a:rPr>
              <a:t>Cleans surgical environment.</a:t>
            </a:r>
            <a:endParaRPr kumimoji="0" lang="en-US" sz="1100" i="0" u="none" strike="noStrike" cap="none" normalizeH="0" baseline="0" dirty="0" smtClean="0">
              <a:ln>
                <a:noFill/>
              </a:ln>
              <a:solidFill>
                <a:srgbClr val="FFFF00"/>
              </a:solidFill>
              <a:effectLst/>
              <a:latin typeface="Arial Narrow"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i="0" u="none" strike="noStrike" cap="none" normalizeH="0" baseline="0" dirty="0" err="1" smtClean="0">
                <a:ln>
                  <a:noFill/>
                </a:ln>
                <a:solidFill>
                  <a:srgbClr val="FFFF00"/>
                </a:solidFill>
                <a:effectLst/>
                <a:latin typeface="Arial Narrow" pitchFamily="34" charset="0"/>
                <a:ea typeface="Times New Roman" pitchFamily="18" charset="0"/>
                <a:cs typeface="Arial" pitchFamily="34" charset="0"/>
              </a:rPr>
              <a:t>Metaculous</a:t>
            </a:r>
            <a:r>
              <a:rPr kumimoji="0" lang="en-US" sz="2400" i="0" u="none" strike="noStrike" cap="none" normalizeH="0" baseline="0" dirty="0" smtClean="0">
                <a:ln>
                  <a:noFill/>
                </a:ln>
                <a:solidFill>
                  <a:srgbClr val="FFFF00"/>
                </a:solidFill>
                <a:effectLst/>
                <a:latin typeface="Arial Narrow" pitchFamily="34" charset="0"/>
                <a:ea typeface="Times New Roman" pitchFamily="18" charset="0"/>
                <a:cs typeface="Arial" pitchFamily="34" charset="0"/>
              </a:rPr>
              <a:t> operative technique and careful </a:t>
            </a:r>
            <a:r>
              <a:rPr kumimoji="0" lang="en-US" sz="2400" i="0" u="none" strike="noStrike" cap="none" normalizeH="0" baseline="0" dirty="0" err="1" smtClean="0">
                <a:ln>
                  <a:noFill/>
                </a:ln>
                <a:solidFill>
                  <a:srgbClr val="FFFF00"/>
                </a:solidFill>
                <a:effectLst/>
                <a:latin typeface="Arial Narrow" pitchFamily="34" charset="0"/>
                <a:ea typeface="Times New Roman" pitchFamily="18" charset="0"/>
                <a:cs typeface="Arial" pitchFamily="34" charset="0"/>
              </a:rPr>
              <a:t>heamostasis</a:t>
            </a:r>
            <a:r>
              <a:rPr kumimoji="0" lang="en-US" sz="2400" i="0" u="none" strike="noStrike" cap="none" normalizeH="0" baseline="0" dirty="0" smtClean="0">
                <a:ln>
                  <a:noFill/>
                </a:ln>
                <a:solidFill>
                  <a:srgbClr val="FFFF00"/>
                </a:solidFill>
                <a:effectLst/>
                <a:latin typeface="Arial Narrow" pitchFamily="34" charset="0"/>
                <a:ea typeface="Times New Roman" pitchFamily="18" charset="0"/>
                <a:cs typeface="Arial" pitchFamily="34" charset="0"/>
              </a:rPr>
              <a:t>.</a:t>
            </a:r>
            <a:endParaRPr kumimoji="0" lang="en-US" sz="1100" i="0" u="none" strike="noStrike" cap="none" normalizeH="0" baseline="0" dirty="0" smtClean="0">
              <a:ln>
                <a:noFill/>
              </a:ln>
              <a:solidFill>
                <a:srgbClr val="FFFF00"/>
              </a:solidFill>
              <a:effectLst/>
              <a:latin typeface="Arial Narrow"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i="0" u="none" strike="noStrike" cap="none" normalizeH="0" baseline="0" dirty="0" smtClean="0">
                <a:ln>
                  <a:noFill/>
                </a:ln>
                <a:solidFill>
                  <a:srgbClr val="FFFF00"/>
                </a:solidFill>
                <a:effectLst/>
                <a:latin typeface="Arial Narrow" pitchFamily="34" charset="0"/>
                <a:ea typeface="Times New Roman" pitchFamily="18" charset="0"/>
                <a:cs typeface="Arial" pitchFamily="34" charset="0"/>
              </a:rPr>
              <a:t>The high risk situations, prophylactic antibiotics should be given.</a:t>
            </a:r>
            <a:endParaRPr kumimoji="0" lang="en-US" sz="1100" i="0" u="none" strike="noStrike" cap="none" normalizeH="0" baseline="0" dirty="0" smtClean="0">
              <a:ln>
                <a:noFill/>
              </a:ln>
              <a:solidFill>
                <a:srgbClr val="FFFF00"/>
              </a:solidFill>
              <a:effectLst/>
              <a:latin typeface="Arial Narrow"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smtClean="0">
                <a:ln>
                  <a:noFill/>
                </a:ln>
                <a:solidFill>
                  <a:srgbClr val="FFFF00"/>
                </a:solidFill>
                <a:effectLst/>
                <a:latin typeface="Arial Narrow" pitchFamily="34" charset="0"/>
                <a:ea typeface="Times New Roman" pitchFamily="18" charset="0"/>
                <a:cs typeface="Arial" pitchFamily="34" charset="0"/>
              </a:rPr>
              <a:t>In established infection</a:t>
            </a:r>
            <a:r>
              <a:rPr lang="en-US" sz="1100" dirty="0" smtClean="0">
                <a:solidFill>
                  <a:srgbClr val="FFFF00"/>
                </a:solidFill>
                <a:latin typeface="Arial Narrow" pitchFamily="34" charset="0"/>
                <a:ea typeface="Times New Roman" pitchFamily="18" charset="0"/>
                <a:cs typeface="Arial" pitchFamily="34" charset="0"/>
              </a:rPr>
              <a:t>  ,,,</a:t>
            </a:r>
            <a:r>
              <a:rPr kumimoji="0" lang="en-US" sz="2400" i="0" u="none" strike="noStrike" cap="none" normalizeH="0" baseline="0" dirty="0" smtClean="0">
                <a:ln>
                  <a:noFill/>
                </a:ln>
                <a:solidFill>
                  <a:srgbClr val="FFFF00"/>
                </a:solidFill>
                <a:effectLst/>
                <a:latin typeface="Arial Narrow" pitchFamily="34" charset="0"/>
                <a:ea typeface="Times New Roman" pitchFamily="18" charset="0"/>
                <a:cs typeface="Arial" pitchFamily="34" charset="0"/>
              </a:rPr>
              <a:t>As for post traumatic above.</a:t>
            </a:r>
            <a:endParaRPr kumimoji="0" lang="en-US" sz="3200" i="0" u="none" strike="noStrike" cap="none" normalizeH="0" baseline="0" dirty="0" smtClean="0">
              <a:ln>
                <a:noFill/>
              </a:ln>
              <a:solidFill>
                <a:srgbClr val="FFFF00"/>
              </a:solidFill>
              <a:effectLst/>
              <a:latin typeface="Arial Narrow"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pic>
        <p:nvPicPr>
          <p:cNvPr id="5122" name="Picture 2" descr="C:\Users\dr.zaid\Desktop\S2 samsung\2014-09-07 10.18.28.jpg"/>
          <p:cNvPicPr>
            <a:picLocks noGrp="1" noChangeAspect="1" noChangeArrowheads="1"/>
          </p:cNvPicPr>
          <p:nvPr>
            <p:ph sz="quarter" idx="2"/>
          </p:nvPr>
        </p:nvPicPr>
        <p:blipFill>
          <a:blip r:embed="rId2" cstate="print"/>
          <a:srcRect t="11676"/>
          <a:stretch>
            <a:fillRect/>
          </a:stretch>
        </p:blipFill>
        <p:spPr bwMode="auto">
          <a:xfrm rot="5400000">
            <a:off x="2899469" y="681929"/>
            <a:ext cx="4040188" cy="2676327"/>
          </a:xfrm>
          <a:prstGeom prst="rect">
            <a:avLst/>
          </a:prstGeom>
          <a:noFill/>
        </p:spPr>
      </p:pic>
      <p:pic>
        <p:nvPicPr>
          <p:cNvPr id="5123" name="Picture 3" descr="C:\Users\dr.zaid\Desktop\S2 samsung\2014-09-07 10.18.33.jpg"/>
          <p:cNvPicPr>
            <a:picLocks noGrp="1" noChangeAspect="1" noChangeArrowheads="1"/>
          </p:cNvPicPr>
          <p:nvPr>
            <p:ph sz="quarter" idx="4"/>
          </p:nvPr>
        </p:nvPicPr>
        <p:blipFill>
          <a:blip r:embed="rId3" cstate="print"/>
          <a:srcRect t="9178"/>
          <a:stretch>
            <a:fillRect/>
          </a:stretch>
        </p:blipFill>
        <p:spPr bwMode="auto">
          <a:xfrm rot="5400000" flipV="1">
            <a:off x="5746552" y="644326"/>
            <a:ext cx="4041775" cy="2753122"/>
          </a:xfrm>
          <a:prstGeom prst="rect">
            <a:avLst/>
          </a:prstGeom>
          <a:noFill/>
        </p:spPr>
      </p:pic>
      <p:pic>
        <p:nvPicPr>
          <p:cNvPr id="1026" name="Picture 2" descr="C:\Users\dr.zaid\Desktop\Neo tabe 3 s\٢٠١٥٠٢٠٧_١٦١٧٣٨.jpg"/>
          <p:cNvPicPr>
            <a:picLocks noChangeAspect="1" noChangeArrowheads="1"/>
          </p:cNvPicPr>
          <p:nvPr/>
        </p:nvPicPr>
        <p:blipFill>
          <a:blip r:embed="rId4" cstate="print"/>
          <a:srcRect/>
          <a:stretch>
            <a:fillRect/>
          </a:stretch>
        </p:blipFill>
        <p:spPr bwMode="auto">
          <a:xfrm>
            <a:off x="3810000" y="4267200"/>
            <a:ext cx="4800600" cy="2590800"/>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pic>
        <p:nvPicPr>
          <p:cNvPr id="3074" name="Picture 2" descr="C:\Users\dr.zaid\Desktop\S2 samsung\2014-09-06 12.58.38.jpg"/>
          <p:cNvPicPr>
            <a:picLocks noGrp="1" noChangeAspect="1" noChangeArrowheads="1"/>
          </p:cNvPicPr>
          <p:nvPr>
            <p:ph sz="quarter" idx="2"/>
          </p:nvPr>
        </p:nvPicPr>
        <p:blipFill>
          <a:blip r:embed="rId3" cstate="print"/>
          <a:srcRect/>
          <a:stretch>
            <a:fillRect/>
          </a:stretch>
        </p:blipFill>
        <p:spPr bwMode="auto">
          <a:xfrm>
            <a:off x="381000" y="1"/>
            <a:ext cx="3962400" cy="2971800"/>
          </a:xfrm>
          <a:prstGeom prst="rect">
            <a:avLst/>
          </a:prstGeom>
          <a:noFill/>
        </p:spPr>
      </p:pic>
      <p:pic>
        <p:nvPicPr>
          <p:cNvPr id="3075" name="Picture 3" descr="C:\Users\dr.zaid\Desktop\S2 samsung\2014-09-06 12.57.44.jpg"/>
          <p:cNvPicPr>
            <a:picLocks noGrp="1" noChangeAspect="1" noChangeArrowheads="1"/>
          </p:cNvPicPr>
          <p:nvPr>
            <p:ph sz="quarter" idx="4"/>
          </p:nvPr>
        </p:nvPicPr>
        <p:blipFill>
          <a:blip r:embed="rId4" cstate="print"/>
          <a:srcRect/>
          <a:stretch>
            <a:fillRect/>
          </a:stretch>
        </p:blipFill>
        <p:spPr bwMode="auto">
          <a:xfrm>
            <a:off x="4495800" y="0"/>
            <a:ext cx="4041775" cy="3031331"/>
          </a:xfrm>
          <a:prstGeom prst="rect">
            <a:avLst/>
          </a:prstGeom>
          <a:noFill/>
        </p:spPr>
      </p:pic>
      <p:pic>
        <p:nvPicPr>
          <p:cNvPr id="3076" name="Picture 4" descr="C:\Users\dr.zaid\Desktop\S2 samsung\2014-09-06 14.02.10.jpg"/>
          <p:cNvPicPr>
            <a:picLocks noChangeAspect="1" noChangeArrowheads="1"/>
          </p:cNvPicPr>
          <p:nvPr/>
        </p:nvPicPr>
        <p:blipFill>
          <a:blip r:embed="rId5" cstate="print"/>
          <a:srcRect/>
          <a:stretch>
            <a:fillRect/>
          </a:stretch>
        </p:blipFill>
        <p:spPr bwMode="auto">
          <a:xfrm>
            <a:off x="4419600" y="3276600"/>
            <a:ext cx="4343400" cy="3429000"/>
          </a:xfrm>
          <a:prstGeom prst="rect">
            <a:avLst/>
          </a:prstGeom>
          <a:noFill/>
        </p:spPr>
      </p:pic>
      <p:pic>
        <p:nvPicPr>
          <p:cNvPr id="3077" name="Picture 5" descr="C:\Users\dr.zaid\Desktop\S2 samsung\2014-09-06 14.02.20.jpg"/>
          <p:cNvPicPr>
            <a:picLocks noChangeAspect="1" noChangeArrowheads="1"/>
          </p:cNvPicPr>
          <p:nvPr/>
        </p:nvPicPr>
        <p:blipFill>
          <a:blip r:embed="rId6" cstate="print"/>
          <a:srcRect l="5816" b="32009"/>
          <a:stretch>
            <a:fillRect/>
          </a:stretch>
        </p:blipFill>
        <p:spPr bwMode="auto">
          <a:xfrm>
            <a:off x="228600" y="3352800"/>
            <a:ext cx="4038600" cy="3352800"/>
          </a:xfrm>
          <a:prstGeom prst="rect">
            <a:avLst/>
          </a:prstGeom>
          <a:noFill/>
        </p:spPr>
      </p:pic>
      <p:sp>
        <p:nvSpPr>
          <p:cNvPr id="11" name="Left-Right Arrow 10"/>
          <p:cNvSpPr/>
          <p:nvPr/>
        </p:nvSpPr>
        <p:spPr>
          <a:xfrm>
            <a:off x="6553200" y="1371600"/>
            <a:ext cx="609600" cy="304800"/>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newsfla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p:txBody>
      </p:sp>
      <p:sp>
        <p:nvSpPr>
          <p:cNvPr id="4" name="Text Placeholder 3"/>
          <p:cNvSpPr>
            <a:spLocks noGrp="1"/>
          </p:cNvSpPr>
          <p:nvPr>
            <p:ph type="body" sz="half" idx="3"/>
          </p:nvPr>
        </p:nvSpPr>
        <p:spPr/>
        <p:txBody>
          <a:bodyPr/>
          <a:lstStyle/>
          <a:p>
            <a:endParaRPr lang="en-US"/>
          </a:p>
        </p:txBody>
      </p:sp>
      <p:pic>
        <p:nvPicPr>
          <p:cNvPr id="4098" name="Picture 2" descr="C:\Users\dr.zaid\Desktop\S2 samsung\2014-09-07 10.13.56.jpg"/>
          <p:cNvPicPr>
            <a:picLocks noGrp="1" noChangeAspect="1" noChangeArrowheads="1"/>
          </p:cNvPicPr>
          <p:nvPr>
            <p:ph sz="quarter" idx="2"/>
          </p:nvPr>
        </p:nvPicPr>
        <p:blipFill>
          <a:blip r:embed="rId2" cstate="print"/>
          <a:srcRect/>
          <a:stretch>
            <a:fillRect/>
          </a:stretch>
        </p:blipFill>
        <p:spPr bwMode="auto">
          <a:xfrm>
            <a:off x="533400" y="3124200"/>
            <a:ext cx="4344988" cy="3200400"/>
          </a:xfrm>
          <a:prstGeom prst="rect">
            <a:avLst/>
          </a:prstGeom>
          <a:noFill/>
        </p:spPr>
      </p:pic>
      <p:pic>
        <p:nvPicPr>
          <p:cNvPr id="4099" name="Picture 3" descr="C:\Users\dr.zaid\Desktop\S2 samsung\2014-09-07 10.17.44.jpg"/>
          <p:cNvPicPr>
            <a:picLocks noGrp="1" noChangeAspect="1" noChangeArrowheads="1"/>
          </p:cNvPicPr>
          <p:nvPr>
            <p:ph sz="quarter" idx="4"/>
          </p:nvPr>
        </p:nvPicPr>
        <p:blipFill>
          <a:blip r:embed="rId3" cstate="print">
            <a:lum contrast="10000"/>
          </a:blip>
          <a:srcRect/>
          <a:stretch>
            <a:fillRect/>
          </a:stretch>
        </p:blipFill>
        <p:spPr bwMode="auto">
          <a:xfrm>
            <a:off x="5102225" y="3200400"/>
            <a:ext cx="4041775" cy="3031331"/>
          </a:xfrm>
          <a:prstGeom prst="rect">
            <a:avLst/>
          </a:prstGeom>
          <a:noFill/>
        </p:spPr>
      </p:pic>
      <p:pic>
        <p:nvPicPr>
          <p:cNvPr id="2050" name="Picture 2" descr="C:\Users\dr.zaid\Desktop\Neo tabe 3 s\٢٠١٥٠٢٠٧_١٦١٥٤٠.jpg"/>
          <p:cNvPicPr>
            <a:picLocks noChangeAspect="1" noChangeArrowheads="1"/>
          </p:cNvPicPr>
          <p:nvPr/>
        </p:nvPicPr>
        <p:blipFill>
          <a:blip r:embed="rId4" cstate="print"/>
          <a:srcRect t="19685"/>
          <a:stretch>
            <a:fillRect/>
          </a:stretch>
        </p:blipFill>
        <p:spPr bwMode="auto">
          <a:xfrm>
            <a:off x="2209800" y="0"/>
            <a:ext cx="5943600" cy="2971800"/>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C:\Users\dr.zaid\Desktop\Neo tabe 3 s\٢٠١٥٠٢٠٧_١٦١٦٠٧.jpg"/>
          <p:cNvPicPr>
            <a:picLocks noGrp="1" noChangeAspect="1" noChangeArrowheads="1"/>
          </p:cNvPicPr>
          <p:nvPr>
            <p:ph sz="half" idx="1"/>
          </p:nvPr>
        </p:nvPicPr>
        <p:blipFill>
          <a:blip r:embed="rId2" cstate="print">
            <a:lum contrast="20000"/>
          </a:blip>
          <a:srcRect/>
          <a:stretch>
            <a:fillRect/>
          </a:stretch>
        </p:blipFill>
        <p:spPr bwMode="auto">
          <a:xfrm rot="5400000">
            <a:off x="1323975" y="2638425"/>
            <a:ext cx="4038600" cy="3028950"/>
          </a:xfrm>
          <a:prstGeom prst="rect">
            <a:avLst/>
          </a:prstGeom>
          <a:noFill/>
        </p:spPr>
      </p:pic>
      <p:pic>
        <p:nvPicPr>
          <p:cNvPr id="3075" name="Picture 3" descr="C:\Users\dr.zaid\Desktop\Neo tabe 3 s\٢٠١٥٠٢٠٧_١٦١٦١١.jpg"/>
          <p:cNvPicPr>
            <a:picLocks noGrp="1" noChangeAspect="1" noChangeArrowheads="1"/>
          </p:cNvPicPr>
          <p:nvPr>
            <p:ph sz="half" idx="2"/>
          </p:nvPr>
        </p:nvPicPr>
        <p:blipFill>
          <a:blip r:embed="rId3" cstate="print">
            <a:lum contrast="10000"/>
          </a:blip>
          <a:srcRect t="6473" r="5660"/>
          <a:stretch>
            <a:fillRect/>
          </a:stretch>
        </p:blipFill>
        <p:spPr bwMode="auto">
          <a:xfrm rot="5400000">
            <a:off x="4473376" y="2644577"/>
            <a:ext cx="4159647" cy="2832894"/>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6629400" cy="4555093"/>
          </a:xfrm>
          <a:prstGeom prst="rect">
            <a:avLst/>
          </a:prstGeom>
        </p:spPr>
        <p:txBody>
          <a:bodyPr wrap="square">
            <a:spAutoFit/>
          </a:bodyPr>
          <a:lstStyle/>
          <a:p>
            <a:pPr lvl="0" fontAlgn="base">
              <a:spcBef>
                <a:spcPct val="0"/>
              </a:spcBef>
              <a:spcAft>
                <a:spcPct val="0"/>
              </a:spcAft>
            </a:pPr>
            <a:r>
              <a:rPr lang="en-US" sz="2800" b="1" dirty="0" smtClean="0">
                <a:solidFill>
                  <a:srgbClr val="FFFF00"/>
                </a:solidFill>
                <a:ea typeface="Times New Roman" pitchFamily="18" charset="0"/>
                <a:cs typeface="Arial" pitchFamily="34" charset="0"/>
              </a:rPr>
              <a:t>   </a:t>
            </a:r>
            <a:r>
              <a:rPr lang="en-US" sz="3200" b="1" u="sng" dirty="0" smtClean="0">
                <a:solidFill>
                  <a:srgbClr val="FFFF00"/>
                </a:solidFill>
                <a:ea typeface="Times New Roman" pitchFamily="18" charset="0"/>
                <a:cs typeface="Arial" pitchFamily="34" charset="0"/>
              </a:rPr>
              <a:t>Sub-acute </a:t>
            </a:r>
            <a:r>
              <a:rPr lang="en-US" sz="3200" b="1" u="sng" dirty="0" err="1" smtClean="0">
                <a:solidFill>
                  <a:srgbClr val="FFFF00"/>
                </a:solidFill>
                <a:ea typeface="Times New Roman" pitchFamily="18" charset="0"/>
                <a:cs typeface="Arial" pitchFamily="34" charset="0"/>
              </a:rPr>
              <a:t>heamatogenous</a:t>
            </a:r>
            <a:r>
              <a:rPr lang="en-US" sz="3200" b="1" u="sng" dirty="0" smtClean="0">
                <a:solidFill>
                  <a:srgbClr val="FFFF00"/>
                </a:solidFill>
                <a:ea typeface="Times New Roman" pitchFamily="18" charset="0"/>
                <a:cs typeface="Arial" pitchFamily="34" charset="0"/>
              </a:rPr>
              <a:t> </a:t>
            </a:r>
            <a:r>
              <a:rPr lang="en-US" sz="3200" b="1" u="sng" dirty="0" err="1" smtClean="0">
                <a:solidFill>
                  <a:srgbClr val="FFFF00"/>
                </a:solidFill>
                <a:ea typeface="Times New Roman" pitchFamily="18" charset="0"/>
                <a:cs typeface="Arial" pitchFamily="34" charset="0"/>
              </a:rPr>
              <a:t>osteomyelitis</a:t>
            </a:r>
            <a:r>
              <a:rPr lang="en-US" sz="1050" b="1" u="sng" dirty="0" smtClean="0">
                <a:solidFill>
                  <a:srgbClr val="FFFF00"/>
                </a:solidFill>
                <a:ea typeface="Times New Roman" pitchFamily="18" charset="0"/>
                <a:cs typeface="Arial" pitchFamily="34" charset="0"/>
              </a:rPr>
              <a:t>  </a:t>
            </a:r>
            <a:r>
              <a:rPr lang="en-US" sz="3200" b="1" u="sng" dirty="0" smtClean="0">
                <a:solidFill>
                  <a:srgbClr val="FFFF00"/>
                </a:solidFill>
                <a:ea typeface="Times New Roman" pitchFamily="18" charset="0"/>
                <a:cs typeface="Arial" pitchFamily="34" charset="0"/>
              </a:rPr>
              <a:t>[</a:t>
            </a:r>
            <a:r>
              <a:rPr lang="en-US" sz="3200" b="1" u="sng" dirty="0" err="1" smtClean="0">
                <a:solidFill>
                  <a:srgbClr val="FFFF00"/>
                </a:solidFill>
                <a:ea typeface="Times New Roman" pitchFamily="18" charset="0"/>
                <a:cs typeface="Arial" pitchFamily="34" charset="0"/>
              </a:rPr>
              <a:t>Brodies</a:t>
            </a:r>
            <a:r>
              <a:rPr lang="en-US" sz="3200" b="1" u="sng" dirty="0" smtClean="0">
                <a:solidFill>
                  <a:srgbClr val="FFFF00"/>
                </a:solidFill>
                <a:ea typeface="Times New Roman" pitchFamily="18" charset="0"/>
                <a:cs typeface="Arial" pitchFamily="34" charset="0"/>
              </a:rPr>
              <a:t> abscess]</a:t>
            </a:r>
            <a:endParaRPr lang="en-US" sz="1000" b="1" u="sng" dirty="0" smtClean="0">
              <a:solidFill>
                <a:srgbClr val="FFFF00"/>
              </a:solidFill>
              <a:cs typeface="Arial" pitchFamily="34" charset="0"/>
            </a:endParaRPr>
          </a:p>
          <a:p>
            <a:pPr lvl="0" eaLnBrk="0" fontAlgn="base" hangingPunct="0">
              <a:spcBef>
                <a:spcPct val="0"/>
              </a:spcBef>
              <a:spcAft>
                <a:spcPct val="0"/>
              </a:spcAft>
            </a:pPr>
            <a:r>
              <a:rPr lang="en-US" dirty="0" smtClean="0">
                <a:latin typeface="Arial" pitchFamily="34" charset="0"/>
                <a:ea typeface="Times New Roman" pitchFamily="18" charset="0"/>
                <a:cs typeface="Arial" pitchFamily="34" charset="0"/>
              </a:rPr>
              <a:t>Sometimes because of the low virulence of the microorganism and good resistance of the host; a mild form of </a:t>
            </a:r>
            <a:r>
              <a:rPr lang="en-US" dirty="0" err="1" smtClean="0">
                <a:latin typeface="Arial" pitchFamily="34" charset="0"/>
                <a:ea typeface="Times New Roman" pitchFamily="18" charset="0"/>
                <a:cs typeface="Arial" pitchFamily="34" charset="0"/>
              </a:rPr>
              <a:t>osteomyelitis</a:t>
            </a:r>
            <a:r>
              <a:rPr lang="en-US" dirty="0" smtClean="0">
                <a:latin typeface="Arial" pitchFamily="34" charset="0"/>
                <a:ea typeface="Times New Roman" pitchFamily="18" charset="0"/>
                <a:cs typeface="Arial" pitchFamily="34" charset="0"/>
              </a:rPr>
              <a:t> is found.</a:t>
            </a:r>
            <a:endParaRPr lang="en-US" sz="1000" dirty="0" smtClean="0">
              <a:latin typeface="Arial" pitchFamily="34" charset="0"/>
              <a:cs typeface="Arial" pitchFamily="34" charset="0"/>
            </a:endParaRPr>
          </a:p>
          <a:p>
            <a:pPr lvl="0" eaLnBrk="0" fontAlgn="base" hangingPunct="0">
              <a:spcBef>
                <a:spcPct val="0"/>
              </a:spcBef>
              <a:spcAft>
                <a:spcPct val="0"/>
              </a:spcAft>
            </a:pPr>
            <a:r>
              <a:rPr lang="en-US" sz="2000" u="sng" dirty="0" smtClean="0">
                <a:solidFill>
                  <a:srgbClr val="FFFF00"/>
                </a:solidFill>
                <a:latin typeface="Elephant" pitchFamily="18" charset="0"/>
                <a:ea typeface="Times New Roman" pitchFamily="18" charset="0"/>
                <a:cs typeface="Arial" pitchFamily="34" charset="0"/>
              </a:rPr>
              <a:t>Incidence</a:t>
            </a:r>
            <a:r>
              <a:rPr lang="en-US" sz="2000" u="sng" dirty="0" smtClean="0">
                <a:solidFill>
                  <a:srgbClr val="FFFF00"/>
                </a:solidFill>
                <a:latin typeface="Arial" pitchFamily="34" charset="0"/>
                <a:ea typeface="Times New Roman" pitchFamily="18" charset="0"/>
                <a:cs typeface="Arial" pitchFamily="34" charset="0"/>
              </a:rPr>
              <a:t>:</a:t>
            </a:r>
            <a:endParaRPr lang="en-US" sz="1050" u="sng" dirty="0" smtClean="0">
              <a:solidFill>
                <a:srgbClr val="FFFF00"/>
              </a:solidFill>
              <a:latin typeface="Arial" pitchFamily="34" charset="0"/>
              <a:cs typeface="Arial" pitchFamily="34" charset="0"/>
            </a:endParaRPr>
          </a:p>
          <a:p>
            <a:pPr lvl="0" eaLnBrk="0" fontAlgn="base" hangingPunct="0">
              <a:spcBef>
                <a:spcPct val="0"/>
              </a:spcBef>
              <a:spcAft>
                <a:spcPct val="0"/>
              </a:spcAft>
            </a:pPr>
            <a:r>
              <a:rPr lang="en-US" dirty="0" smtClean="0">
                <a:latin typeface="Arial" pitchFamily="34" charset="0"/>
                <a:ea typeface="Times New Roman" pitchFamily="18" charset="0"/>
                <a:cs typeface="Arial" pitchFamily="34" charset="0"/>
              </a:rPr>
              <a:t>Patient is usually child or adolescent.</a:t>
            </a:r>
            <a:endParaRPr lang="en-US" sz="1000" dirty="0" smtClean="0">
              <a:latin typeface="Arial" pitchFamily="34" charset="0"/>
              <a:cs typeface="Arial" pitchFamily="34" charset="0"/>
            </a:endParaRPr>
          </a:p>
          <a:p>
            <a:pPr lvl="0" eaLnBrk="0" fontAlgn="base" hangingPunct="0">
              <a:spcBef>
                <a:spcPct val="0"/>
              </a:spcBef>
              <a:spcAft>
                <a:spcPct val="0"/>
              </a:spcAft>
            </a:pPr>
            <a:r>
              <a:rPr lang="en-US" sz="2000" u="sng" dirty="0" smtClean="0">
                <a:solidFill>
                  <a:srgbClr val="FFFF00"/>
                </a:solidFill>
                <a:latin typeface="Elephant" pitchFamily="18" charset="0"/>
                <a:ea typeface="Times New Roman" pitchFamily="18" charset="0"/>
                <a:cs typeface="Arial" pitchFamily="34" charset="0"/>
              </a:rPr>
              <a:t>Clinical features:</a:t>
            </a:r>
            <a:endParaRPr lang="en-US" sz="1050" u="sng" dirty="0" smtClean="0">
              <a:solidFill>
                <a:srgbClr val="FFFF00"/>
              </a:solidFill>
              <a:latin typeface="Arial" pitchFamily="34" charset="0"/>
              <a:cs typeface="Arial" pitchFamily="34" charset="0"/>
            </a:endParaRPr>
          </a:p>
          <a:p>
            <a:pPr lvl="0" eaLnBrk="0" fontAlgn="base" hangingPunct="0">
              <a:spcBef>
                <a:spcPct val="0"/>
              </a:spcBef>
              <a:spcAft>
                <a:spcPct val="0"/>
              </a:spcAft>
            </a:pPr>
            <a:r>
              <a:rPr lang="en-US" sz="2000" dirty="0" smtClean="0">
                <a:latin typeface="Arial" pitchFamily="34" charset="0"/>
                <a:ea typeface="Times New Roman" pitchFamily="18" charset="0"/>
                <a:cs typeface="Arial" pitchFamily="34" charset="0"/>
              </a:rPr>
              <a:t>Pain n</a:t>
            </a:r>
            <a:r>
              <a:rPr lang="en-US" dirty="0" smtClean="0">
                <a:latin typeface="Arial" pitchFamily="34" charset="0"/>
                <a:ea typeface="Times New Roman" pitchFamily="18" charset="0"/>
                <a:cs typeface="Arial" pitchFamily="34" charset="0"/>
              </a:rPr>
              <a:t>ear one of the large joints for several weeks.</a:t>
            </a:r>
            <a:endParaRPr lang="en-US" sz="1000" dirty="0" smtClean="0">
              <a:latin typeface="Arial" pitchFamily="34" charset="0"/>
              <a:cs typeface="Arial" pitchFamily="34" charset="0"/>
            </a:endParaRPr>
          </a:p>
          <a:p>
            <a:pPr lvl="0" eaLnBrk="0" fontAlgn="base" hangingPunct="0">
              <a:spcBef>
                <a:spcPct val="0"/>
              </a:spcBef>
              <a:spcAft>
                <a:spcPct val="0"/>
              </a:spcAft>
            </a:pPr>
            <a:r>
              <a:rPr lang="en-US" sz="2000" u="sng" dirty="0" smtClean="0">
                <a:solidFill>
                  <a:srgbClr val="FFFF00"/>
                </a:solidFill>
                <a:latin typeface="Elephant" pitchFamily="18" charset="0"/>
                <a:ea typeface="Times New Roman" pitchFamily="18" charset="0"/>
                <a:cs typeface="Arial" pitchFamily="34" charset="0"/>
              </a:rPr>
              <a:t>X-Ray</a:t>
            </a:r>
            <a:endParaRPr lang="en-US" sz="1050" u="sng" dirty="0" smtClean="0">
              <a:solidFill>
                <a:srgbClr val="FFFF00"/>
              </a:solidFill>
              <a:latin typeface="Arial" pitchFamily="34" charset="0"/>
              <a:cs typeface="Arial" pitchFamily="34" charset="0"/>
            </a:endParaRPr>
          </a:p>
          <a:p>
            <a:pPr lvl="0" eaLnBrk="0" fontAlgn="base" hangingPunct="0">
              <a:spcBef>
                <a:spcPct val="0"/>
              </a:spcBef>
              <a:spcAft>
                <a:spcPct val="0"/>
              </a:spcAft>
              <a:buFontTx/>
              <a:buChar char="•"/>
            </a:pPr>
            <a:r>
              <a:rPr lang="en-US" sz="2000" dirty="0" smtClean="0">
                <a:solidFill>
                  <a:srgbClr val="00FF00"/>
                </a:solidFill>
                <a:latin typeface="Arial" pitchFamily="34" charset="0"/>
                <a:ea typeface="Times New Roman" pitchFamily="18" charset="0"/>
                <a:cs typeface="Arial" pitchFamily="34" charset="0"/>
              </a:rPr>
              <a:t>Typically shows </a:t>
            </a:r>
            <a:r>
              <a:rPr lang="en-US" sz="2000" u="sng" dirty="0" smtClean="0">
                <a:solidFill>
                  <a:srgbClr val="00FF00"/>
                </a:solidFill>
                <a:latin typeface="Arial" pitchFamily="34" charset="0"/>
                <a:ea typeface="Times New Roman" pitchFamily="18" charset="0"/>
                <a:cs typeface="Arial" pitchFamily="34" charset="0"/>
              </a:rPr>
              <a:t>small oval radiolucent area surrounding </a:t>
            </a:r>
            <a:r>
              <a:rPr lang="ar-IQ" sz="2000" u="sng" dirty="0" smtClean="0">
                <a:solidFill>
                  <a:srgbClr val="00FF00"/>
                </a:solidFill>
                <a:latin typeface="Arial" pitchFamily="34" charset="0"/>
                <a:ea typeface="Times New Roman" pitchFamily="18" charset="0"/>
                <a:cs typeface="Arial" pitchFamily="34" charset="0"/>
              </a:rPr>
              <a:t>  </a:t>
            </a:r>
            <a:r>
              <a:rPr lang="ar-IQ" sz="2000" dirty="0" smtClean="0">
                <a:solidFill>
                  <a:srgbClr val="00FF00"/>
                </a:solidFill>
                <a:latin typeface="Arial" pitchFamily="34" charset="0"/>
                <a:ea typeface="Times New Roman" pitchFamily="18" charset="0"/>
                <a:cs typeface="Arial" pitchFamily="34" charset="0"/>
              </a:rPr>
              <a:t>   </a:t>
            </a:r>
            <a:r>
              <a:rPr lang="en-US" sz="2000" u="sng" dirty="0" smtClean="0">
                <a:solidFill>
                  <a:srgbClr val="00FF00"/>
                </a:solidFill>
                <a:latin typeface="Arial" pitchFamily="34" charset="0"/>
                <a:ea typeface="Times New Roman" pitchFamily="18" charset="0"/>
                <a:cs typeface="Arial" pitchFamily="34" charset="0"/>
              </a:rPr>
              <a:t>by sclerotic bone</a:t>
            </a:r>
            <a:r>
              <a:rPr lang="en-US" sz="2000" dirty="0" smtClean="0">
                <a:solidFill>
                  <a:srgbClr val="00FF00"/>
                </a:solidFill>
                <a:latin typeface="Arial" pitchFamily="34" charset="0"/>
                <a:ea typeface="Times New Roman" pitchFamily="18" charset="0"/>
                <a:cs typeface="Arial" pitchFamily="34" charset="0"/>
              </a:rPr>
              <a:t> (the classical </a:t>
            </a:r>
            <a:r>
              <a:rPr lang="en-US" sz="2000" dirty="0" err="1" smtClean="0">
                <a:solidFill>
                  <a:srgbClr val="00FF00"/>
                </a:solidFill>
                <a:latin typeface="Arial" pitchFamily="34" charset="0"/>
                <a:ea typeface="Times New Roman" pitchFamily="18" charset="0"/>
                <a:cs typeface="Arial" pitchFamily="34" charset="0"/>
              </a:rPr>
              <a:t>brodies</a:t>
            </a:r>
            <a:r>
              <a:rPr lang="en-US" sz="2000" dirty="0" smtClean="0">
                <a:solidFill>
                  <a:srgbClr val="00FF00"/>
                </a:solidFill>
                <a:latin typeface="Arial" pitchFamily="34" charset="0"/>
                <a:ea typeface="Times New Roman" pitchFamily="18" charset="0"/>
                <a:cs typeface="Arial" pitchFamily="34" charset="0"/>
              </a:rPr>
              <a:t> abscess).</a:t>
            </a:r>
            <a:endParaRPr lang="en-US" sz="1050" dirty="0" smtClean="0">
              <a:solidFill>
                <a:srgbClr val="00FF00"/>
              </a:solidFill>
              <a:latin typeface="Arial" pitchFamily="34" charset="0"/>
              <a:cs typeface="Arial" pitchFamily="34" charset="0"/>
            </a:endParaRPr>
          </a:p>
          <a:p>
            <a:pPr lvl="0" eaLnBrk="0" fontAlgn="base" hangingPunct="0">
              <a:spcBef>
                <a:spcPct val="0"/>
              </a:spcBef>
              <a:spcAft>
                <a:spcPct val="0"/>
              </a:spcAft>
            </a:pPr>
            <a:endParaRPr lang="en-US" sz="1050" dirty="0" smtClean="0">
              <a:solidFill>
                <a:srgbClr val="00FF00"/>
              </a:solidFill>
              <a:latin typeface="Arial" pitchFamily="34" charset="0"/>
              <a:cs typeface="Arial" pitchFamily="34" charset="0"/>
            </a:endParaRPr>
          </a:p>
          <a:p>
            <a:pPr lvl="0" eaLnBrk="0" fontAlgn="base" hangingPunct="0">
              <a:spcBef>
                <a:spcPct val="0"/>
              </a:spcBef>
              <a:spcAft>
                <a:spcPct val="0"/>
              </a:spcAft>
            </a:pPr>
            <a:endParaRPr lang="en-US" sz="2400" dirty="0" smtClean="0">
              <a:latin typeface="Arial" pitchFamily="34" charset="0"/>
              <a:cs typeface="Arial" pitchFamily="34" charset="0"/>
            </a:endParaRPr>
          </a:p>
        </p:txBody>
      </p:sp>
      <p:pic>
        <p:nvPicPr>
          <p:cNvPr id="41986" name="Picture 2" descr="http://t0.gstatic.com/images?q=tbn:ANd9GcQdhGVfPNvyB1S5KQVwMbUpUa5WL8PI7v8ccIoQleNdyh9cL2kK"/>
          <p:cNvPicPr>
            <a:picLocks noChangeAspect="1" noChangeArrowheads="1"/>
          </p:cNvPicPr>
          <p:nvPr/>
        </p:nvPicPr>
        <p:blipFill>
          <a:blip r:embed="rId2" cstate="print"/>
          <a:srcRect/>
          <a:stretch>
            <a:fillRect/>
          </a:stretch>
        </p:blipFill>
        <p:spPr bwMode="auto">
          <a:xfrm>
            <a:off x="6705600" y="0"/>
            <a:ext cx="2286000" cy="3657600"/>
          </a:xfrm>
          <a:prstGeom prst="rect">
            <a:avLst/>
          </a:prstGeom>
          <a:noFill/>
        </p:spPr>
      </p:pic>
      <p:pic>
        <p:nvPicPr>
          <p:cNvPr id="41988" name="Picture 4" descr="http://img.medscape.com/pi/emed/ckb/orthopedic_surgery/1230552-1248682-810tn.jpg"/>
          <p:cNvPicPr>
            <a:picLocks noChangeAspect="1" noChangeArrowheads="1"/>
          </p:cNvPicPr>
          <p:nvPr/>
        </p:nvPicPr>
        <p:blipFill>
          <a:blip r:embed="rId3" cstate="print"/>
          <a:srcRect/>
          <a:stretch>
            <a:fillRect/>
          </a:stretch>
        </p:blipFill>
        <p:spPr bwMode="auto">
          <a:xfrm>
            <a:off x="6019800" y="3886200"/>
            <a:ext cx="3124200" cy="2667000"/>
          </a:xfrm>
          <a:prstGeom prst="rect">
            <a:avLst/>
          </a:prstGeom>
          <a:noFill/>
        </p:spPr>
      </p:pic>
      <p:sp>
        <p:nvSpPr>
          <p:cNvPr id="5" name="Rectangle 4"/>
          <p:cNvSpPr/>
          <p:nvPr/>
        </p:nvSpPr>
        <p:spPr>
          <a:xfrm>
            <a:off x="228600" y="4191000"/>
            <a:ext cx="5715000" cy="2616101"/>
          </a:xfrm>
          <a:prstGeom prst="rect">
            <a:avLst/>
          </a:prstGeom>
        </p:spPr>
        <p:txBody>
          <a:bodyPr wrap="square">
            <a:spAutoFit/>
          </a:bodyPr>
          <a:lstStyle/>
          <a:p>
            <a:pPr lvl="0" fontAlgn="base">
              <a:spcBef>
                <a:spcPct val="0"/>
              </a:spcBef>
              <a:spcAft>
                <a:spcPct val="0"/>
              </a:spcAft>
            </a:pPr>
            <a:r>
              <a:rPr lang="en-US" sz="2000" u="sng" dirty="0" smtClean="0">
                <a:solidFill>
                  <a:srgbClr val="FFFF00"/>
                </a:solidFill>
                <a:latin typeface="Elephant" pitchFamily="18" charset="0"/>
                <a:ea typeface="Times New Roman" pitchFamily="18" charset="0"/>
                <a:cs typeface="Arial" pitchFamily="34" charset="0"/>
              </a:rPr>
              <a:t>Differential diagnosis</a:t>
            </a:r>
            <a:r>
              <a:rPr lang="en-US" sz="2000" dirty="0" smtClean="0">
                <a:latin typeface="Elephant" pitchFamily="18" charset="0"/>
                <a:ea typeface="Times New Roman" pitchFamily="18" charset="0"/>
                <a:cs typeface="Arial" pitchFamily="34" charset="0"/>
              </a:rPr>
              <a:t>:</a:t>
            </a:r>
            <a:endParaRPr lang="en-US" sz="1050" dirty="0" smtClean="0">
              <a:latin typeface="Arial" pitchFamily="34" charset="0"/>
              <a:cs typeface="Arial" pitchFamily="34" charset="0"/>
            </a:endParaRPr>
          </a:p>
          <a:p>
            <a:pPr lvl="0" eaLnBrk="0" fontAlgn="base" hangingPunct="0">
              <a:spcBef>
                <a:spcPct val="0"/>
              </a:spcBef>
              <a:spcAft>
                <a:spcPct val="0"/>
              </a:spcAft>
            </a:pPr>
            <a:r>
              <a:rPr lang="en-US" sz="2000" dirty="0" smtClean="0">
                <a:latin typeface="Arial" pitchFamily="34" charset="0"/>
                <a:ea typeface="Times New Roman" pitchFamily="18" charset="0"/>
                <a:cs typeface="Arial" pitchFamily="34" charset="0"/>
              </a:rPr>
              <a:t>It is early mistaken far </a:t>
            </a:r>
            <a:r>
              <a:rPr lang="en-US" sz="2000" dirty="0" err="1" smtClean="0">
                <a:latin typeface="Arial" pitchFamily="34" charset="0"/>
                <a:ea typeface="Times New Roman" pitchFamily="18" charset="0"/>
                <a:cs typeface="Arial" pitchFamily="34" charset="0"/>
              </a:rPr>
              <a:t>osteoma</a:t>
            </a:r>
            <a:r>
              <a:rPr lang="en-US" sz="2000" dirty="0" smtClean="0">
                <a:latin typeface="Arial" pitchFamily="34" charset="0"/>
                <a:ea typeface="Times New Roman" pitchFamily="18" charset="0"/>
                <a:cs typeface="Arial" pitchFamily="34" charset="0"/>
              </a:rPr>
              <a:t> (a benign bone </a:t>
            </a:r>
            <a:r>
              <a:rPr lang="en-US" sz="2000" dirty="0" err="1" smtClean="0">
                <a:latin typeface="Arial" pitchFamily="34" charset="0"/>
                <a:ea typeface="Times New Roman" pitchFamily="18" charset="0"/>
                <a:cs typeface="Arial" pitchFamily="34" charset="0"/>
              </a:rPr>
              <a:t>tumour</a:t>
            </a:r>
            <a:r>
              <a:rPr lang="en-US" sz="2000" dirty="0" smtClean="0">
                <a:latin typeface="Arial" pitchFamily="34" charset="0"/>
                <a:ea typeface="Times New Roman" pitchFamily="18" charset="0"/>
                <a:cs typeface="Arial" pitchFamily="34" charset="0"/>
              </a:rPr>
              <a:t>) diagnosis is made after exploration.</a:t>
            </a:r>
            <a:endParaRPr lang="en-US" sz="1050" dirty="0" smtClean="0">
              <a:latin typeface="Arial" pitchFamily="34" charset="0"/>
              <a:cs typeface="Arial" pitchFamily="34" charset="0"/>
            </a:endParaRPr>
          </a:p>
          <a:p>
            <a:pPr lvl="0" eaLnBrk="0" fontAlgn="base" hangingPunct="0">
              <a:spcBef>
                <a:spcPct val="0"/>
              </a:spcBef>
              <a:spcAft>
                <a:spcPct val="0"/>
              </a:spcAft>
            </a:pPr>
            <a:r>
              <a:rPr lang="en-US" sz="2800" u="sng" dirty="0" smtClean="0">
                <a:solidFill>
                  <a:srgbClr val="FFFF00"/>
                </a:solidFill>
                <a:latin typeface="Elephant" pitchFamily="18" charset="0"/>
                <a:ea typeface="Times New Roman" pitchFamily="18" charset="0"/>
                <a:cs typeface="Arial" pitchFamily="34" charset="0"/>
              </a:rPr>
              <a:t>Treatment:</a:t>
            </a:r>
            <a:endParaRPr lang="en-US" sz="1200" u="sng" dirty="0" smtClean="0">
              <a:solidFill>
                <a:srgbClr val="FFFF00"/>
              </a:solidFill>
              <a:latin typeface="Arial" pitchFamily="34" charset="0"/>
              <a:cs typeface="Arial" pitchFamily="34" charset="0"/>
            </a:endParaRPr>
          </a:p>
          <a:p>
            <a:pPr lvl="0" eaLnBrk="0" fontAlgn="base" hangingPunct="0">
              <a:spcBef>
                <a:spcPct val="0"/>
              </a:spcBef>
              <a:spcAft>
                <a:spcPct val="0"/>
              </a:spcAft>
            </a:pPr>
            <a:r>
              <a:rPr lang="en-US" sz="2000" dirty="0" smtClean="0">
                <a:latin typeface="Arial" pitchFamily="34" charset="0"/>
                <a:ea typeface="Times New Roman" pitchFamily="18" charset="0"/>
                <a:cs typeface="Arial" pitchFamily="34" charset="0"/>
              </a:rPr>
              <a:t>The abscess is surgically                           opened under antibiotic cover.</a:t>
            </a:r>
            <a:endParaRPr lang="en-US" sz="1050" dirty="0" smtClean="0">
              <a:latin typeface="Arial" pitchFamily="34" charset="0"/>
              <a:cs typeface="Arial" pitchFamily="34" charset="0"/>
            </a:endParaRPr>
          </a:p>
          <a:p>
            <a:pPr lvl="0" eaLnBrk="0" fontAlgn="base" hangingPunct="0">
              <a:spcBef>
                <a:spcPct val="0"/>
              </a:spcBef>
              <a:spcAft>
                <a:spcPct val="0"/>
              </a:spcAft>
            </a:pPr>
            <a:r>
              <a:rPr lang="en-US" sz="3600" dirty="0" smtClean="0">
                <a:latin typeface="Adventure"/>
                <a:ea typeface="Times New Roman" pitchFamily="18" charset="0"/>
                <a:cs typeface="Arial" pitchFamily="34" charset="0"/>
              </a:rPr>
              <a:t> </a:t>
            </a:r>
            <a:endParaRPr lang="en-US" sz="1050" dirty="0" smtClean="0">
              <a:latin typeface="Arial" pitchFamily="34" charset="0"/>
              <a:cs typeface="Arial" pitchFamily="34" charset="0"/>
            </a:endParaRPr>
          </a:p>
        </p:txBody>
      </p:sp>
      <p:pic>
        <p:nvPicPr>
          <p:cNvPr id="41990" name="Picture 6" descr="http://t3.gstatic.com/images?q=tbn:ANd9GcS_MX-fGXpw9DWXNd64NzhDMu5Pk0P4U5QPF6m8ndSk285kAt194A"/>
          <p:cNvPicPr>
            <a:picLocks noChangeAspect="1" noChangeArrowheads="1"/>
          </p:cNvPicPr>
          <p:nvPr/>
        </p:nvPicPr>
        <p:blipFill>
          <a:blip r:embed="rId4" cstate="print"/>
          <a:srcRect/>
          <a:stretch>
            <a:fillRect/>
          </a:stretch>
        </p:blipFill>
        <p:spPr bwMode="auto">
          <a:xfrm rot="16200000">
            <a:off x="4191004" y="4953000"/>
            <a:ext cx="1295400" cy="2057399"/>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8915400" cy="6594113"/>
          </a:xfrm>
          <a:prstGeom prst="rect">
            <a:avLst/>
          </a:prstGeom>
        </p:spPr>
        <p:txBody>
          <a:bodyPr wrap="square">
            <a:spAutoFit/>
          </a:bodyPr>
          <a:lstStyle/>
          <a:p>
            <a:pPr lvl="0" algn="ctr" eaLnBrk="0" fontAlgn="base" hangingPunct="0">
              <a:spcBef>
                <a:spcPct val="0"/>
              </a:spcBef>
              <a:spcAft>
                <a:spcPct val="0"/>
              </a:spcAft>
            </a:pPr>
            <a:r>
              <a:rPr lang="en-US" sz="3600" u="sng" dirty="0" smtClean="0">
                <a:solidFill>
                  <a:srgbClr val="00FF00"/>
                </a:solidFill>
                <a:ea typeface="Times New Roman" pitchFamily="18" charset="0"/>
                <a:cs typeface="Arial" pitchFamily="34" charset="0"/>
              </a:rPr>
              <a:t>Chronic  </a:t>
            </a:r>
            <a:r>
              <a:rPr lang="en-US" sz="3600" u="sng" dirty="0" err="1" smtClean="0">
                <a:solidFill>
                  <a:srgbClr val="00FF00"/>
                </a:solidFill>
                <a:ea typeface="Times New Roman" pitchFamily="18" charset="0"/>
                <a:cs typeface="Arial" pitchFamily="34" charset="0"/>
              </a:rPr>
              <a:t>Osteomyelitis</a:t>
            </a:r>
            <a:endParaRPr lang="en-US" sz="3600" u="sng" dirty="0" smtClean="0">
              <a:solidFill>
                <a:srgbClr val="00FF00"/>
              </a:solidFill>
              <a:ea typeface="Times New Roman" pitchFamily="18" charset="0"/>
              <a:cs typeface="Arial" pitchFamily="34" charset="0"/>
            </a:endParaRPr>
          </a:p>
          <a:p>
            <a:pPr lvl="0" algn="ctr" eaLnBrk="0" fontAlgn="base" hangingPunct="0">
              <a:spcBef>
                <a:spcPct val="0"/>
              </a:spcBef>
              <a:spcAft>
                <a:spcPct val="0"/>
              </a:spcAft>
            </a:pPr>
            <a:endParaRPr lang="en-US" sz="1050" u="sng" dirty="0" smtClean="0">
              <a:solidFill>
                <a:srgbClr val="00FF00"/>
              </a:solidFill>
              <a:cs typeface="Arial" pitchFamily="34" charset="0"/>
            </a:endParaRPr>
          </a:p>
          <a:p>
            <a:pPr lvl="0" eaLnBrk="0" fontAlgn="base" hangingPunct="0">
              <a:spcBef>
                <a:spcPct val="0"/>
              </a:spcBef>
              <a:spcAft>
                <a:spcPct val="0"/>
              </a:spcAft>
            </a:pPr>
            <a:r>
              <a:rPr lang="en-US" sz="2000" dirty="0" smtClean="0">
                <a:latin typeface="Arial" pitchFamily="34" charset="0"/>
                <a:ea typeface="Times New Roman" pitchFamily="18" charset="0"/>
                <a:cs typeface="Arial" pitchFamily="34" charset="0"/>
              </a:rPr>
              <a:t>It is used to be a sequel of acute </a:t>
            </a:r>
            <a:r>
              <a:rPr lang="en-US" sz="2000" dirty="0" err="1" smtClean="0">
                <a:latin typeface="Arial" pitchFamily="34" charset="0"/>
                <a:ea typeface="Times New Roman" pitchFamily="18" charset="0"/>
                <a:cs typeface="Arial" pitchFamily="34" charset="0"/>
              </a:rPr>
              <a:t>haemtogenous</a:t>
            </a:r>
            <a:r>
              <a:rPr lang="en-US" sz="2000" dirty="0" smtClean="0">
                <a:latin typeface="Arial" pitchFamily="34" charset="0"/>
                <a:ea typeface="Times New Roman" pitchFamily="18" charset="0"/>
                <a:cs typeface="Arial" pitchFamily="34" charset="0"/>
              </a:rPr>
              <a:t> infection, but now it is more frequently follows open fracture or postoperative complication.</a:t>
            </a:r>
            <a:endParaRPr lang="en-US" sz="1050" dirty="0" smtClean="0">
              <a:latin typeface="Arial" pitchFamily="34" charset="0"/>
              <a:cs typeface="Arial" pitchFamily="34" charset="0"/>
            </a:endParaRPr>
          </a:p>
          <a:p>
            <a:pPr lvl="0" eaLnBrk="0" fontAlgn="base" hangingPunct="0">
              <a:spcBef>
                <a:spcPct val="0"/>
              </a:spcBef>
              <a:spcAft>
                <a:spcPct val="0"/>
              </a:spcAft>
            </a:pPr>
            <a:r>
              <a:rPr lang="en-US" sz="2800" u="sng" dirty="0" smtClean="0">
                <a:solidFill>
                  <a:srgbClr val="00FF00"/>
                </a:solidFill>
                <a:latin typeface="Elephant" pitchFamily="18" charset="0"/>
                <a:ea typeface="Times New Roman" pitchFamily="18" charset="0"/>
                <a:cs typeface="Arial" pitchFamily="34" charset="0"/>
              </a:rPr>
              <a:t>Pathology:</a:t>
            </a:r>
            <a:endParaRPr lang="en-US" sz="1200" u="sng" dirty="0" smtClean="0">
              <a:solidFill>
                <a:srgbClr val="00FF00"/>
              </a:solidFill>
              <a:latin typeface="Arial" pitchFamily="34" charset="0"/>
              <a:cs typeface="Arial" pitchFamily="34" charset="0"/>
            </a:endParaRPr>
          </a:p>
          <a:p>
            <a:pPr lvl="0" eaLnBrk="0" fontAlgn="base" hangingPunct="0">
              <a:spcBef>
                <a:spcPct val="0"/>
              </a:spcBef>
              <a:spcAft>
                <a:spcPct val="0"/>
              </a:spcAft>
            </a:pPr>
            <a:r>
              <a:rPr lang="en-US" sz="2000" dirty="0" smtClean="0">
                <a:latin typeface="Arial" pitchFamily="34" charset="0"/>
                <a:ea typeface="Times New Roman" pitchFamily="18" charset="0"/>
                <a:cs typeface="Arial" pitchFamily="34" charset="0"/>
              </a:rPr>
              <a:t>There is destruction of bone that follows acute infection leaving </a:t>
            </a:r>
            <a:r>
              <a:rPr lang="en-US" sz="2000" dirty="0" err="1" smtClean="0">
                <a:latin typeface="Arial" pitchFamily="34" charset="0"/>
                <a:ea typeface="Times New Roman" pitchFamily="18" charset="0"/>
                <a:cs typeface="Arial" pitchFamily="34" charset="0"/>
              </a:rPr>
              <a:t>sequestra</a:t>
            </a:r>
            <a:r>
              <a:rPr lang="en-US" sz="2000" dirty="0" smtClean="0">
                <a:latin typeface="Arial" pitchFamily="34" charset="0"/>
                <a:ea typeface="Times New Roman" pitchFamily="18" charset="0"/>
                <a:cs typeface="Arial" pitchFamily="34" charset="0"/>
              </a:rPr>
              <a:t> surrounded by dense sclerotic bone.</a:t>
            </a:r>
            <a:endParaRPr lang="en-US" sz="1050" dirty="0" smtClean="0">
              <a:latin typeface="Arial" pitchFamily="34" charset="0"/>
              <a:cs typeface="Arial" pitchFamily="34" charset="0"/>
            </a:endParaRPr>
          </a:p>
          <a:p>
            <a:pPr lvl="0" eaLnBrk="0" fontAlgn="base" hangingPunct="0">
              <a:spcBef>
                <a:spcPct val="0"/>
              </a:spcBef>
              <a:spcAft>
                <a:spcPct val="0"/>
              </a:spcAft>
            </a:pPr>
            <a:r>
              <a:rPr lang="en-US" sz="2000" dirty="0" smtClean="0">
                <a:latin typeface="Arial" pitchFamily="34" charset="0"/>
                <a:ea typeface="Times New Roman" pitchFamily="18" charset="0"/>
                <a:cs typeface="Arial" pitchFamily="34" charset="0"/>
              </a:rPr>
              <a:t>The imprisoned </a:t>
            </a:r>
            <a:r>
              <a:rPr lang="en-US" sz="2000" dirty="0" err="1" smtClean="0">
                <a:latin typeface="Arial" pitchFamily="34" charset="0"/>
                <a:ea typeface="Times New Roman" pitchFamily="18" charset="0"/>
                <a:cs typeface="Arial" pitchFamily="34" charset="0"/>
              </a:rPr>
              <a:t>sequestra</a:t>
            </a:r>
            <a:r>
              <a:rPr lang="en-US" sz="2000" dirty="0" smtClean="0">
                <a:latin typeface="Arial" pitchFamily="34" charset="0"/>
                <a:ea typeface="Times New Roman" pitchFamily="18" charset="0"/>
                <a:cs typeface="Arial" pitchFamily="34" charset="0"/>
              </a:rPr>
              <a:t> provoke a chronic </a:t>
            </a:r>
            <a:r>
              <a:rPr lang="en-US" sz="2000" dirty="0" err="1" smtClean="0">
                <a:latin typeface="Arial" pitchFamily="34" charset="0"/>
                <a:ea typeface="Times New Roman" pitchFamily="18" charset="0"/>
                <a:cs typeface="Arial" pitchFamily="34" charset="0"/>
              </a:rPr>
              <a:t>seropurulent</a:t>
            </a:r>
            <a:r>
              <a:rPr lang="en-US" sz="2000" dirty="0" smtClean="0">
                <a:latin typeface="Arial" pitchFamily="34" charset="0"/>
                <a:ea typeface="Times New Roman" pitchFamily="18" charset="0"/>
                <a:cs typeface="Arial" pitchFamily="34" charset="0"/>
              </a:rPr>
              <a:t> discharge, that escape through a sinus.</a:t>
            </a:r>
            <a:r>
              <a:rPr lang="en-US" sz="1050" dirty="0" smtClean="0">
                <a:latin typeface="Arial" pitchFamily="34" charset="0"/>
                <a:ea typeface="Times New Roman" pitchFamily="18" charset="0"/>
                <a:cs typeface="Arial" pitchFamily="34" charset="0"/>
              </a:rPr>
              <a:t>  </a:t>
            </a:r>
            <a:r>
              <a:rPr lang="en-US" sz="2000" dirty="0" smtClean="0">
                <a:latin typeface="Arial" pitchFamily="34" charset="0"/>
                <a:ea typeface="Times New Roman" pitchFamily="18" charset="0"/>
                <a:cs typeface="Arial" pitchFamily="34" charset="0"/>
              </a:rPr>
              <a:t>Bacteria may remain dormant for years giving rise to recurrent flare of acute infection.</a:t>
            </a:r>
            <a:endParaRPr lang="en-US" sz="1050" dirty="0" smtClean="0">
              <a:latin typeface="Arial" pitchFamily="34" charset="0"/>
              <a:cs typeface="Arial" pitchFamily="34" charset="0"/>
            </a:endParaRPr>
          </a:p>
          <a:p>
            <a:pPr lvl="0" eaLnBrk="0" fontAlgn="base" hangingPunct="0">
              <a:spcBef>
                <a:spcPct val="0"/>
              </a:spcBef>
              <a:spcAft>
                <a:spcPct val="0"/>
              </a:spcAft>
            </a:pPr>
            <a:r>
              <a:rPr lang="en-US" sz="2400" dirty="0" smtClean="0">
                <a:solidFill>
                  <a:srgbClr val="00FF00"/>
                </a:solidFill>
                <a:latin typeface="Elephant" pitchFamily="18" charset="0"/>
                <a:ea typeface="Times New Roman" pitchFamily="18" charset="0"/>
                <a:cs typeface="Arial" pitchFamily="34" charset="0"/>
              </a:rPr>
              <a:t>Clinical features:</a:t>
            </a:r>
            <a:endParaRPr lang="en-US" sz="1100" dirty="0" smtClean="0">
              <a:solidFill>
                <a:srgbClr val="00FF00"/>
              </a:solidFill>
              <a:latin typeface="Arial" pitchFamily="34" charset="0"/>
              <a:cs typeface="Arial" pitchFamily="34" charset="0"/>
            </a:endParaRPr>
          </a:p>
          <a:p>
            <a:pPr lvl="0" eaLnBrk="0" fontAlgn="base" hangingPunct="0">
              <a:spcBef>
                <a:spcPct val="0"/>
              </a:spcBef>
              <a:spcAft>
                <a:spcPct val="0"/>
              </a:spcAft>
            </a:pPr>
            <a:r>
              <a:rPr lang="en-US" sz="2000" dirty="0" smtClean="0">
                <a:latin typeface="Arial" pitchFamily="34" charset="0"/>
                <a:ea typeface="Times New Roman" pitchFamily="18" charset="0"/>
                <a:cs typeface="Arial" pitchFamily="34" charset="0"/>
              </a:rPr>
              <a:t>Pain, pyrexia, redness and tenderness: recurrence or ‘flare’ of infection</a:t>
            </a:r>
            <a:endParaRPr lang="en-US" sz="1050" dirty="0" smtClean="0">
              <a:latin typeface="Arial" pitchFamily="34" charset="0"/>
              <a:cs typeface="Arial" pitchFamily="34" charset="0"/>
            </a:endParaRPr>
          </a:p>
          <a:p>
            <a:pPr lvl="0" eaLnBrk="0" fontAlgn="base" hangingPunct="0">
              <a:spcBef>
                <a:spcPct val="0"/>
              </a:spcBef>
              <a:spcAft>
                <a:spcPct val="0"/>
              </a:spcAft>
            </a:pPr>
            <a:r>
              <a:rPr lang="en-US" sz="2000" dirty="0" smtClean="0">
                <a:latin typeface="Arial" pitchFamily="34" charset="0"/>
                <a:ea typeface="Times New Roman" pitchFamily="18" charset="0"/>
                <a:cs typeface="Arial" pitchFamily="34" charset="0"/>
              </a:rPr>
              <a:t>Or with discharge sinus.</a:t>
            </a:r>
            <a:endParaRPr lang="en-US" sz="1050" dirty="0" smtClean="0">
              <a:latin typeface="Arial" pitchFamily="34" charset="0"/>
              <a:cs typeface="Arial" pitchFamily="34" charset="0"/>
            </a:endParaRPr>
          </a:p>
          <a:p>
            <a:pPr lvl="0" eaLnBrk="0" fontAlgn="base" hangingPunct="0">
              <a:spcBef>
                <a:spcPct val="0"/>
              </a:spcBef>
              <a:spcAft>
                <a:spcPct val="0"/>
              </a:spcAft>
            </a:pPr>
            <a:r>
              <a:rPr lang="en-US" sz="2400" dirty="0" smtClean="0">
                <a:solidFill>
                  <a:srgbClr val="00FF00"/>
                </a:solidFill>
                <a:latin typeface="Elephant" pitchFamily="18" charset="0"/>
                <a:ea typeface="Times New Roman" pitchFamily="18" charset="0"/>
                <a:cs typeface="Arial" pitchFamily="34" charset="0"/>
              </a:rPr>
              <a:t>Imaging:</a:t>
            </a:r>
            <a:endParaRPr lang="en-US" sz="1100" dirty="0" smtClean="0">
              <a:solidFill>
                <a:srgbClr val="00FF00"/>
              </a:solidFill>
              <a:latin typeface="Arial" pitchFamily="34" charset="0"/>
              <a:cs typeface="Arial" pitchFamily="34" charset="0"/>
            </a:endParaRPr>
          </a:p>
          <a:p>
            <a:pPr lvl="0" eaLnBrk="0" fontAlgn="base" hangingPunct="0">
              <a:spcBef>
                <a:spcPct val="0"/>
              </a:spcBef>
              <a:spcAft>
                <a:spcPct val="0"/>
              </a:spcAft>
              <a:buFontTx/>
              <a:buChar char="•"/>
            </a:pPr>
            <a:r>
              <a:rPr lang="en-US" sz="2000" u="sng" dirty="0" smtClean="0">
                <a:latin typeface="Arial" pitchFamily="34" charset="0"/>
                <a:ea typeface="Times New Roman" pitchFamily="18" charset="0"/>
                <a:cs typeface="Arial" pitchFamily="34" charset="0"/>
              </a:rPr>
              <a:t>X-Ray</a:t>
            </a:r>
            <a:r>
              <a:rPr lang="en-US" sz="2000" dirty="0" smtClean="0">
                <a:latin typeface="Arial" pitchFamily="34" charset="0"/>
                <a:ea typeface="Times New Roman" pitchFamily="18" charset="0"/>
                <a:cs typeface="Arial" pitchFamily="34" charset="0"/>
              </a:rPr>
              <a:t>: shows area of rarefaction surrounded by sclerosis.</a:t>
            </a:r>
            <a:endParaRPr lang="en-US" sz="1050" dirty="0" smtClean="0">
              <a:latin typeface="Arial" pitchFamily="34" charset="0"/>
              <a:cs typeface="Arial" pitchFamily="34" charset="0"/>
            </a:endParaRPr>
          </a:p>
          <a:p>
            <a:pPr lvl="0" eaLnBrk="0" fontAlgn="base" hangingPunct="0">
              <a:spcBef>
                <a:spcPct val="0"/>
              </a:spcBef>
              <a:spcAft>
                <a:spcPct val="0"/>
              </a:spcAft>
            </a:pPr>
            <a:r>
              <a:rPr lang="en-US" sz="2000" dirty="0" smtClean="0">
                <a:latin typeface="Arial" pitchFamily="34" charset="0"/>
                <a:ea typeface="Times New Roman" pitchFamily="18" charset="0"/>
                <a:cs typeface="Arial" pitchFamily="34" charset="0"/>
              </a:rPr>
              <a:t>And sometimes with </a:t>
            </a:r>
            <a:r>
              <a:rPr lang="en-US" sz="2000" dirty="0" err="1" smtClean="0">
                <a:latin typeface="Arial" pitchFamily="34" charset="0"/>
                <a:ea typeface="Times New Roman" pitchFamily="18" charset="0"/>
                <a:cs typeface="Arial" pitchFamily="34" charset="0"/>
              </a:rPr>
              <a:t>sequestra</a:t>
            </a:r>
            <a:r>
              <a:rPr lang="en-US" sz="2000" dirty="0" smtClean="0">
                <a:latin typeface="Arial" pitchFamily="34" charset="0"/>
                <a:ea typeface="Times New Roman" pitchFamily="18" charset="0"/>
                <a:cs typeface="Arial" pitchFamily="34" charset="0"/>
              </a:rPr>
              <a:t>.</a:t>
            </a:r>
            <a:endParaRPr lang="en-US" sz="1050" dirty="0" smtClean="0">
              <a:latin typeface="Arial" pitchFamily="34" charset="0"/>
              <a:cs typeface="Arial" pitchFamily="34" charset="0"/>
            </a:endParaRPr>
          </a:p>
          <a:p>
            <a:pPr lvl="0" eaLnBrk="0" fontAlgn="base" hangingPunct="0">
              <a:spcBef>
                <a:spcPct val="0"/>
              </a:spcBef>
              <a:spcAft>
                <a:spcPct val="0"/>
              </a:spcAft>
              <a:buFontTx/>
              <a:buChar char="•"/>
            </a:pPr>
            <a:r>
              <a:rPr lang="en-US" sz="2000" u="sng" dirty="0" err="1" smtClean="0">
                <a:latin typeface="Arial" pitchFamily="34" charset="0"/>
                <a:ea typeface="Times New Roman" pitchFamily="18" charset="0"/>
                <a:cs typeface="Arial" pitchFamily="34" charset="0"/>
              </a:rPr>
              <a:t>Sinogram</a:t>
            </a:r>
            <a:r>
              <a:rPr lang="en-US" sz="2000" dirty="0" smtClean="0">
                <a:latin typeface="Arial" pitchFamily="34" charset="0"/>
                <a:ea typeface="Times New Roman" pitchFamily="18" charset="0"/>
                <a:cs typeface="Arial" pitchFamily="34" charset="0"/>
              </a:rPr>
              <a:t> helpful to localize the site.</a:t>
            </a:r>
            <a:endParaRPr lang="en-US" sz="1050" dirty="0" smtClean="0">
              <a:latin typeface="Arial" pitchFamily="34" charset="0"/>
              <a:cs typeface="Arial" pitchFamily="34" charset="0"/>
            </a:endParaRPr>
          </a:p>
          <a:p>
            <a:pPr lvl="0" eaLnBrk="0" fontAlgn="base" hangingPunct="0">
              <a:spcBef>
                <a:spcPct val="0"/>
              </a:spcBef>
              <a:spcAft>
                <a:spcPct val="0"/>
              </a:spcAft>
              <a:buFontTx/>
              <a:buChar char="•"/>
            </a:pPr>
            <a:r>
              <a:rPr lang="en-US" sz="2000" u="sng" dirty="0" smtClean="0">
                <a:latin typeface="Arial" pitchFamily="34" charset="0"/>
                <a:ea typeface="Times New Roman" pitchFamily="18" charset="0"/>
                <a:cs typeface="Arial" pitchFamily="34" charset="0"/>
              </a:rPr>
              <a:t>Bone scan:</a:t>
            </a:r>
            <a:r>
              <a:rPr lang="en-US" sz="2000" dirty="0" smtClean="0">
                <a:latin typeface="Arial" pitchFamily="34" charset="0"/>
                <a:ea typeface="Times New Roman" pitchFamily="18" charset="0"/>
                <a:cs typeface="Arial" pitchFamily="34" charset="0"/>
              </a:rPr>
              <a:t> useful for revealing hidden foci of infection.</a:t>
            </a:r>
            <a:endParaRPr lang="en-US" sz="1050" dirty="0" smtClean="0">
              <a:latin typeface="Arial" pitchFamily="34" charset="0"/>
              <a:cs typeface="Arial" pitchFamily="34" charset="0"/>
            </a:endParaRPr>
          </a:p>
          <a:p>
            <a:pPr lvl="0" eaLnBrk="0" fontAlgn="base" hangingPunct="0">
              <a:spcBef>
                <a:spcPct val="0"/>
              </a:spcBef>
              <a:spcAft>
                <a:spcPct val="0"/>
              </a:spcAft>
            </a:pPr>
            <a:r>
              <a:rPr lang="en-US" sz="2000" dirty="0" smtClean="0">
                <a:latin typeface="Elephant" pitchFamily="18" charset="0"/>
                <a:ea typeface="Times New Roman" pitchFamily="18" charset="0"/>
                <a:cs typeface="Arial" pitchFamily="34" charset="0"/>
              </a:rPr>
              <a:t> </a:t>
            </a:r>
            <a:endParaRPr lang="en-US" sz="1100" dirty="0" smtClean="0">
              <a:solidFill>
                <a:srgbClr val="FFFF00"/>
              </a:solidFill>
              <a:latin typeface="+mj-lt"/>
              <a:cs typeface="Arial" pitchFamily="34" charset="0"/>
            </a:endParaRPr>
          </a:p>
          <a:p>
            <a:pPr lvl="0" eaLnBrk="0" fontAlgn="base" hangingPunct="0">
              <a:spcBef>
                <a:spcPct val="0"/>
              </a:spcBef>
              <a:spcAft>
                <a:spcPct val="0"/>
              </a:spcAft>
            </a:pPr>
            <a:endParaRPr lang="en-US" sz="2000" dirty="0" smtClean="0">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71600"/>
          </a:xfrm>
        </p:spPr>
        <p:txBody>
          <a:bodyPr>
            <a:normAutofit fontScale="90000"/>
          </a:bodyPr>
          <a:lstStyle/>
          <a:p>
            <a:r>
              <a:rPr lang="en-US" sz="4400" u="sng" dirty="0" smtClean="0">
                <a:solidFill>
                  <a:srgbClr val="FFFF00"/>
                </a:solidFill>
                <a:latin typeface="+mn-lt"/>
              </a:rPr>
              <a:t>Routes of infection</a:t>
            </a:r>
            <a:r>
              <a:rPr lang="en-US" sz="4400" dirty="0" smtClean="0">
                <a:solidFill>
                  <a:srgbClr val="FFFF00"/>
                </a:solidFill>
                <a:latin typeface="+mn-lt"/>
              </a:rPr>
              <a:t>:</a:t>
            </a:r>
            <a:r>
              <a:rPr lang="ar-IQ" sz="4400" dirty="0" smtClean="0">
                <a:solidFill>
                  <a:srgbClr val="FFFF00"/>
                </a:solidFill>
                <a:latin typeface="+mn-lt"/>
              </a:rPr>
              <a:t>-</a:t>
            </a:r>
            <a:r>
              <a:rPr lang="en-US" dirty="0" smtClean="0">
                <a:solidFill>
                  <a:srgbClr val="FFFF00"/>
                </a:solidFill>
                <a:latin typeface="+mn-lt"/>
              </a:rPr>
              <a:t/>
            </a:r>
            <a:br>
              <a:rPr lang="en-US" dirty="0" smtClean="0">
                <a:solidFill>
                  <a:srgbClr val="FFFF00"/>
                </a:solidFill>
                <a:latin typeface="+mn-lt"/>
              </a:rPr>
            </a:br>
            <a:endParaRPr lang="en-US" dirty="0">
              <a:solidFill>
                <a:srgbClr val="FFFF00"/>
              </a:solidFill>
              <a:latin typeface="+mn-lt"/>
            </a:endParaRPr>
          </a:p>
        </p:txBody>
      </p:sp>
      <p:sp>
        <p:nvSpPr>
          <p:cNvPr id="3" name="Content Placeholder 2"/>
          <p:cNvSpPr>
            <a:spLocks noGrp="1"/>
          </p:cNvSpPr>
          <p:nvPr>
            <p:ph idx="1"/>
          </p:nvPr>
        </p:nvSpPr>
        <p:spPr>
          <a:xfrm>
            <a:off x="0" y="838200"/>
            <a:ext cx="6858000" cy="6477000"/>
          </a:xfrm>
        </p:spPr>
        <p:txBody>
          <a:bodyPr>
            <a:normAutofit fontScale="85000" lnSpcReduction="20000"/>
          </a:bodyPr>
          <a:lstStyle/>
          <a:p>
            <a:pPr>
              <a:buNone/>
            </a:pPr>
            <a:r>
              <a:rPr lang="en-US" sz="3200" dirty="0" smtClean="0"/>
              <a:t>    </a:t>
            </a:r>
            <a:r>
              <a:rPr lang="en-US" sz="3100" dirty="0" smtClean="0"/>
              <a:t>Micro-organisms may reach the                 musculoskeletal tissues by </a:t>
            </a:r>
            <a:endParaRPr lang="en-US" sz="3200" dirty="0" smtClean="0"/>
          </a:p>
          <a:p>
            <a:pPr marL="514350" indent="-514350">
              <a:buAutoNum type="alphaLcParenBoth"/>
            </a:pPr>
            <a:r>
              <a:rPr lang="en-US" sz="3200" b="1" i="1" u="sng" dirty="0" smtClean="0">
                <a:solidFill>
                  <a:srgbClr val="FFFF00"/>
                </a:solidFill>
              </a:rPr>
              <a:t>direct introduction</a:t>
            </a:r>
            <a:r>
              <a:rPr lang="en-US" sz="3200" b="1" i="1" u="sng" dirty="0" smtClean="0"/>
              <a:t> </a:t>
            </a:r>
            <a:r>
              <a:rPr lang="en-US" sz="3200" i="1" dirty="0" smtClean="0"/>
              <a:t>through the skin    (a pinprick, </a:t>
            </a:r>
            <a:r>
              <a:rPr lang="en-US" sz="3200" dirty="0" smtClean="0"/>
              <a:t>an injection, a stab wound,    a laceration, an open fracture or an              operation),</a:t>
            </a:r>
          </a:p>
          <a:p>
            <a:pPr marL="514350" indent="-514350">
              <a:buAutoNum type="alphaLcParenBoth"/>
            </a:pPr>
            <a:r>
              <a:rPr lang="en-US" sz="3200" dirty="0" smtClean="0">
                <a:solidFill>
                  <a:srgbClr val="FFFF00"/>
                </a:solidFill>
              </a:rPr>
              <a:t>  </a:t>
            </a:r>
            <a:r>
              <a:rPr lang="en-US" sz="3200" b="1" i="1" u="sng" dirty="0" smtClean="0">
                <a:solidFill>
                  <a:srgbClr val="FFFF00"/>
                </a:solidFill>
              </a:rPr>
              <a:t>direct spread from a contiguous focus of infection</a:t>
            </a:r>
            <a:r>
              <a:rPr lang="en-US" sz="3200" i="1" dirty="0" smtClean="0"/>
              <a:t>, </a:t>
            </a:r>
          </a:p>
          <a:p>
            <a:pPr marL="514350" indent="-514350">
              <a:buAutoNum type="alphaLcParenBoth"/>
            </a:pPr>
            <a:r>
              <a:rPr lang="en-US" sz="3300" b="1" i="1" dirty="0" smtClean="0"/>
              <a:t> </a:t>
            </a:r>
            <a:r>
              <a:rPr lang="en-US" sz="3300" b="1" i="1" u="sng" dirty="0" smtClean="0">
                <a:solidFill>
                  <a:srgbClr val="FFFF00"/>
                </a:solidFill>
              </a:rPr>
              <a:t>indirect spread via the  blood stream </a:t>
            </a:r>
            <a:r>
              <a:rPr lang="en-US" sz="3300" dirty="0" smtClean="0">
                <a:solidFill>
                  <a:srgbClr val="FFFF00"/>
                </a:solidFill>
              </a:rPr>
              <a:t>                                                               </a:t>
            </a:r>
            <a:r>
              <a:rPr lang="en-US" sz="3200" i="1" dirty="0" smtClean="0"/>
              <a:t>from a distant site such as the nose </a:t>
            </a:r>
            <a:r>
              <a:rPr lang="en-US" sz="3200" dirty="0" smtClean="0"/>
              <a:t>or mouth, the respiratory tract, the bowel or the genitourinary  tract.</a:t>
            </a:r>
            <a:r>
              <a:rPr lang="en-US" sz="3000" b="1" dirty="0" smtClean="0">
                <a:solidFill>
                  <a:srgbClr val="FFFF00"/>
                </a:solidFill>
              </a:rPr>
              <a:t> </a:t>
            </a:r>
          </a:p>
          <a:p>
            <a:pPr algn="ctr">
              <a:buNone/>
            </a:pPr>
            <a:r>
              <a:rPr lang="en-US" sz="3100" b="1" u="sng" dirty="0" smtClean="0">
                <a:solidFill>
                  <a:srgbClr val="00FF00"/>
                </a:solidFill>
              </a:rPr>
              <a:t>The clinical picture of infection </a:t>
            </a:r>
            <a:r>
              <a:rPr lang="en-US" sz="3100" b="1" dirty="0" smtClean="0"/>
              <a:t>results from inoculation of microorganisms in bone and joint tissues and, the interaction of microorganisms with host environment</a:t>
            </a:r>
            <a:r>
              <a:rPr lang="en-US" sz="3300" b="1" dirty="0" smtClean="0"/>
              <a:t>. </a:t>
            </a:r>
          </a:p>
          <a:p>
            <a:pPr>
              <a:buNone/>
            </a:pPr>
            <a:r>
              <a:rPr lang="en-US" dirty="0" smtClean="0"/>
              <a:t> </a:t>
            </a:r>
          </a:p>
          <a:p>
            <a:endParaRPr lang="en-US" dirty="0"/>
          </a:p>
        </p:txBody>
      </p:sp>
      <p:pic>
        <p:nvPicPr>
          <p:cNvPr id="8194" name="Picture 2" descr="'Osteomyelitis of the leg bone, X-ray'">
            <a:hlinkClick r:id="rId2"/>
          </p:cNvPr>
          <p:cNvPicPr>
            <a:picLocks noChangeAspect="1" noChangeArrowheads="1"/>
          </p:cNvPicPr>
          <p:nvPr/>
        </p:nvPicPr>
        <p:blipFill>
          <a:blip r:embed="rId3" cstate="print"/>
          <a:srcRect/>
          <a:stretch>
            <a:fillRect/>
          </a:stretch>
        </p:blipFill>
        <p:spPr bwMode="auto">
          <a:xfrm>
            <a:off x="7010400" y="0"/>
            <a:ext cx="2133600" cy="3962400"/>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8915400" cy="6863417"/>
          </a:xfrm>
          <a:prstGeom prst="rect">
            <a:avLst/>
          </a:prstGeom>
        </p:spPr>
        <p:txBody>
          <a:bodyPr wrap="square">
            <a:spAutoFit/>
          </a:bodyPr>
          <a:lstStyle/>
          <a:p>
            <a:pPr lvl="0" eaLnBrk="0" fontAlgn="base" hangingPunct="0">
              <a:spcBef>
                <a:spcPct val="0"/>
              </a:spcBef>
              <a:spcAft>
                <a:spcPct val="0"/>
              </a:spcAft>
            </a:pPr>
            <a:r>
              <a:rPr lang="en-US" sz="2800" dirty="0" smtClean="0">
                <a:solidFill>
                  <a:srgbClr val="00FF00"/>
                </a:solidFill>
                <a:latin typeface="Elephant" pitchFamily="18" charset="0"/>
                <a:ea typeface="Times New Roman" pitchFamily="18" charset="0"/>
                <a:cs typeface="Arial" pitchFamily="34" charset="0"/>
              </a:rPr>
              <a:t>Treatment:</a:t>
            </a:r>
            <a:endParaRPr lang="en-US" sz="1200" dirty="0" smtClean="0">
              <a:solidFill>
                <a:srgbClr val="00FF00"/>
              </a:solidFill>
              <a:latin typeface="Arial" pitchFamily="34" charset="0"/>
              <a:cs typeface="Arial" pitchFamily="34" charset="0"/>
            </a:endParaRPr>
          </a:p>
          <a:p>
            <a:pPr lvl="0" eaLnBrk="0" fontAlgn="base" hangingPunct="0">
              <a:spcBef>
                <a:spcPct val="0"/>
              </a:spcBef>
              <a:spcAft>
                <a:spcPct val="0"/>
              </a:spcAft>
              <a:buFontTx/>
              <a:buChar char="•"/>
            </a:pPr>
            <a:r>
              <a:rPr lang="en-US" sz="2800" u="sng" dirty="0" smtClean="0">
                <a:solidFill>
                  <a:srgbClr val="00FF00"/>
                </a:solidFill>
                <a:latin typeface="Arial" pitchFamily="34" charset="0"/>
                <a:ea typeface="Times New Roman" pitchFamily="18" charset="0"/>
                <a:cs typeface="Arial" pitchFamily="34" charset="0"/>
              </a:rPr>
              <a:t>Conservative</a:t>
            </a:r>
            <a:r>
              <a:rPr lang="en-US" sz="2000" u="sng" dirty="0" smtClean="0">
                <a:latin typeface="Arial" pitchFamily="34" charset="0"/>
                <a:ea typeface="Times New Roman" pitchFamily="18" charset="0"/>
                <a:cs typeface="Arial" pitchFamily="34" charset="0"/>
              </a:rPr>
              <a:t>:</a:t>
            </a:r>
            <a:endParaRPr lang="en-US" sz="1050" dirty="0" smtClean="0">
              <a:latin typeface="Arial" pitchFamily="34" charset="0"/>
              <a:cs typeface="Arial" pitchFamily="34" charset="0"/>
            </a:endParaRPr>
          </a:p>
          <a:p>
            <a:pPr lvl="0" eaLnBrk="0" fontAlgn="base" hangingPunct="0">
              <a:spcBef>
                <a:spcPct val="0"/>
              </a:spcBef>
              <a:spcAft>
                <a:spcPct val="0"/>
              </a:spcAft>
            </a:pPr>
            <a:r>
              <a:rPr lang="en-US" sz="2000" dirty="0" smtClean="0">
                <a:latin typeface="Arial" pitchFamily="34" charset="0"/>
                <a:ea typeface="Times New Roman" pitchFamily="18" charset="0"/>
                <a:cs typeface="Arial" pitchFamily="34" charset="0"/>
              </a:rPr>
              <a:t>Sinus maybe painless needs dressing.</a:t>
            </a:r>
            <a:endParaRPr lang="en-US" sz="1050" dirty="0" smtClean="0">
              <a:latin typeface="Arial" pitchFamily="34" charset="0"/>
              <a:cs typeface="Arial" pitchFamily="34" charset="0"/>
            </a:endParaRPr>
          </a:p>
          <a:p>
            <a:pPr lvl="0" eaLnBrk="0" fontAlgn="base" hangingPunct="0">
              <a:spcBef>
                <a:spcPct val="0"/>
              </a:spcBef>
              <a:spcAft>
                <a:spcPct val="0"/>
              </a:spcAft>
            </a:pPr>
            <a:r>
              <a:rPr lang="en-US" sz="2000" dirty="0" smtClean="0">
                <a:latin typeface="Arial" pitchFamily="34" charset="0"/>
                <a:ea typeface="Times New Roman" pitchFamily="18" charset="0"/>
                <a:cs typeface="Arial" pitchFamily="34" charset="0"/>
              </a:rPr>
              <a:t>Flare often settles within few days with antibiotic therapy most antibiotic fail to penetrate the fibrous tissue or sclerotic bone barriers; </a:t>
            </a:r>
            <a:r>
              <a:rPr lang="en-US" sz="2000" dirty="0" err="1" smtClean="0">
                <a:latin typeface="Arial" pitchFamily="34" charset="0"/>
                <a:ea typeface="Times New Roman" pitchFamily="18" charset="0"/>
                <a:cs typeface="Arial" pitchFamily="34" charset="0"/>
              </a:rPr>
              <a:t>fusidic</a:t>
            </a:r>
            <a:r>
              <a:rPr lang="en-US" sz="2000" dirty="0" smtClean="0">
                <a:latin typeface="Arial" pitchFamily="34" charset="0"/>
                <a:ea typeface="Times New Roman" pitchFamily="18" charset="0"/>
                <a:cs typeface="Arial" pitchFamily="34" charset="0"/>
              </a:rPr>
              <a:t> acid and cephalosporin are exception and may be useful.</a:t>
            </a:r>
            <a:endParaRPr lang="en-US" sz="1050" dirty="0" smtClean="0">
              <a:latin typeface="Arial" pitchFamily="34" charset="0"/>
              <a:cs typeface="Arial" pitchFamily="34" charset="0"/>
            </a:endParaRPr>
          </a:p>
          <a:p>
            <a:pPr lvl="0" eaLnBrk="0" fontAlgn="base" hangingPunct="0">
              <a:spcBef>
                <a:spcPct val="0"/>
              </a:spcBef>
              <a:spcAft>
                <a:spcPct val="0"/>
              </a:spcAft>
            </a:pPr>
            <a:r>
              <a:rPr lang="en-US" sz="2400" u="sng" dirty="0" smtClean="0">
                <a:solidFill>
                  <a:srgbClr val="00FF00"/>
                </a:solidFill>
                <a:latin typeface="Arial" pitchFamily="34" charset="0"/>
                <a:ea typeface="Times New Roman" pitchFamily="18" charset="0"/>
                <a:cs typeface="Arial" pitchFamily="34" charset="0"/>
              </a:rPr>
              <a:t>Surgical:</a:t>
            </a:r>
            <a:endParaRPr lang="en-US" sz="1100" dirty="0" smtClean="0">
              <a:solidFill>
                <a:srgbClr val="00FF00"/>
              </a:solidFill>
              <a:latin typeface="Arial" pitchFamily="34" charset="0"/>
              <a:cs typeface="Arial" pitchFamily="34" charset="0"/>
            </a:endParaRPr>
          </a:p>
          <a:p>
            <a:pPr lvl="0" eaLnBrk="0" fontAlgn="base" hangingPunct="0">
              <a:spcBef>
                <a:spcPct val="0"/>
              </a:spcBef>
              <a:spcAft>
                <a:spcPct val="0"/>
              </a:spcAft>
            </a:pPr>
            <a:r>
              <a:rPr lang="en-US" sz="2000" dirty="0" smtClean="0">
                <a:latin typeface="Arial" pitchFamily="34" charset="0"/>
                <a:ea typeface="Times New Roman" pitchFamily="18" charset="0"/>
                <a:cs typeface="Arial" pitchFamily="34" charset="0"/>
              </a:rPr>
              <a:t>When abscess is formed, it should be incised and drained.</a:t>
            </a:r>
            <a:endParaRPr lang="en-US" sz="1050" dirty="0" smtClean="0">
              <a:latin typeface="Arial" pitchFamily="34" charset="0"/>
              <a:cs typeface="Arial" pitchFamily="34" charset="0"/>
            </a:endParaRPr>
          </a:p>
          <a:p>
            <a:pPr lvl="0" eaLnBrk="0" fontAlgn="base" hangingPunct="0">
              <a:spcBef>
                <a:spcPct val="0"/>
              </a:spcBef>
              <a:spcAft>
                <a:spcPct val="0"/>
              </a:spcAft>
            </a:pPr>
            <a:r>
              <a:rPr lang="en-US" sz="2000" dirty="0" err="1" smtClean="0">
                <a:latin typeface="Arial" pitchFamily="34" charset="0"/>
                <a:ea typeface="Times New Roman" pitchFamily="18" charset="0"/>
                <a:cs typeface="Arial" pitchFamily="34" charset="0"/>
              </a:rPr>
              <a:t>Sequestrectomy</a:t>
            </a:r>
            <a:r>
              <a:rPr lang="en-US" sz="2000" dirty="0" smtClean="0">
                <a:latin typeface="Arial" pitchFamily="34" charset="0"/>
                <a:ea typeface="Times New Roman" pitchFamily="18" charset="0"/>
                <a:cs typeface="Arial" pitchFamily="34" charset="0"/>
              </a:rPr>
              <a:t> (removal of sequestrum) when a </a:t>
            </a:r>
            <a:r>
              <a:rPr lang="en-US" sz="2000" dirty="0" err="1" smtClean="0">
                <a:latin typeface="Arial" pitchFamily="34" charset="0"/>
                <a:ea typeface="Times New Roman" pitchFamily="18" charset="0"/>
                <a:cs typeface="Arial" pitchFamily="34" charset="0"/>
              </a:rPr>
              <a:t>sequestra</a:t>
            </a:r>
            <a:r>
              <a:rPr lang="en-US" sz="2000" dirty="0" smtClean="0">
                <a:latin typeface="Arial" pitchFamily="34" charset="0"/>
                <a:ea typeface="Times New Roman" pitchFamily="18" charset="0"/>
                <a:cs typeface="Arial" pitchFamily="34" charset="0"/>
              </a:rPr>
              <a:t> is radiological visible after </a:t>
            </a:r>
            <a:r>
              <a:rPr lang="en-US" sz="2000" dirty="0" err="1" smtClean="0">
                <a:latin typeface="Arial" pitchFamily="34" charset="0"/>
                <a:ea typeface="Times New Roman" pitchFamily="18" charset="0"/>
                <a:cs typeface="Arial" pitchFamily="34" charset="0"/>
              </a:rPr>
              <a:t>sequestrectomy</a:t>
            </a:r>
            <a:r>
              <a:rPr lang="en-US" sz="2000" dirty="0" smtClean="0">
                <a:latin typeface="Arial" pitchFamily="34" charset="0"/>
                <a:ea typeface="Times New Roman" pitchFamily="18" charset="0"/>
                <a:cs typeface="Arial" pitchFamily="34" charset="0"/>
              </a:rPr>
              <a:t> the dead space should be injected with antibiotic solution and then allowed to fill with granular tissue, sometimes when the cavity is big, it needs bone graft muscle flap.</a:t>
            </a:r>
            <a:endParaRPr lang="en-US" sz="1050" dirty="0" smtClean="0">
              <a:latin typeface="Arial" pitchFamily="34" charset="0"/>
              <a:cs typeface="Arial" pitchFamily="34" charset="0"/>
            </a:endParaRPr>
          </a:p>
          <a:p>
            <a:pPr lvl="0" eaLnBrk="0" fontAlgn="base" hangingPunct="0">
              <a:spcBef>
                <a:spcPct val="0"/>
              </a:spcBef>
              <a:spcAft>
                <a:spcPct val="0"/>
              </a:spcAft>
            </a:pPr>
            <a:r>
              <a:rPr lang="en-US" sz="2800" u="sng" dirty="0" smtClean="0">
                <a:solidFill>
                  <a:srgbClr val="00FF00"/>
                </a:solidFill>
                <a:latin typeface="Constantia" pitchFamily="18" charset="0"/>
                <a:ea typeface="Times New Roman" pitchFamily="18" charset="0"/>
                <a:cs typeface="Arial" pitchFamily="34" charset="0"/>
              </a:rPr>
              <a:t>Complications</a:t>
            </a:r>
            <a:r>
              <a:rPr lang="en-US" sz="2400" dirty="0" smtClean="0">
                <a:solidFill>
                  <a:srgbClr val="00FF00"/>
                </a:solidFill>
                <a:latin typeface="Elephant" pitchFamily="18" charset="0"/>
                <a:ea typeface="Times New Roman" pitchFamily="18" charset="0"/>
                <a:cs typeface="Arial" pitchFamily="34" charset="0"/>
              </a:rPr>
              <a:t>:</a:t>
            </a:r>
            <a:endParaRPr lang="en-US" sz="1100" dirty="0" smtClean="0">
              <a:solidFill>
                <a:srgbClr val="00FF00"/>
              </a:solidFill>
              <a:latin typeface="Arial" pitchFamily="34" charset="0"/>
              <a:cs typeface="Arial" pitchFamily="34" charset="0"/>
            </a:endParaRPr>
          </a:p>
          <a:p>
            <a:pPr lvl="0" eaLnBrk="0" fontAlgn="base" hangingPunct="0">
              <a:spcBef>
                <a:spcPct val="0"/>
              </a:spcBef>
              <a:spcAft>
                <a:spcPct val="0"/>
              </a:spcAft>
              <a:buFontTx/>
              <a:buChar char="•"/>
            </a:pPr>
            <a:r>
              <a:rPr lang="en-US" sz="2800" b="1" dirty="0" smtClean="0">
                <a:solidFill>
                  <a:srgbClr val="FFFF00"/>
                </a:solidFill>
                <a:latin typeface="Agency FB" pitchFamily="34" charset="0"/>
                <a:ea typeface="Times New Roman" pitchFamily="18" charset="0"/>
                <a:cs typeface="Arial" pitchFamily="34" charset="0"/>
              </a:rPr>
              <a:t>1</a:t>
            </a:r>
            <a:r>
              <a:rPr lang="en-US" sz="2800" b="1" dirty="0" smtClean="0">
                <a:solidFill>
                  <a:srgbClr val="FFFF00"/>
                </a:solidFill>
                <a:ea typeface="Times New Roman" pitchFamily="18" charset="0"/>
                <a:cs typeface="Arial" pitchFamily="34" charset="0"/>
              </a:rPr>
              <a:t>)</a:t>
            </a:r>
            <a:r>
              <a:rPr lang="en-US" sz="2400" dirty="0" smtClean="0">
                <a:solidFill>
                  <a:srgbClr val="FFFF00"/>
                </a:solidFill>
                <a:ea typeface="Times New Roman" pitchFamily="18" charset="0"/>
                <a:cs typeface="Arial" pitchFamily="34" charset="0"/>
              </a:rPr>
              <a:t>Non union.</a:t>
            </a:r>
            <a:r>
              <a:rPr lang="en-US" sz="1100" dirty="0" smtClean="0">
                <a:solidFill>
                  <a:srgbClr val="FFFF00"/>
                </a:solidFill>
                <a:ea typeface="Times New Roman" pitchFamily="18" charset="0"/>
                <a:cs typeface="Arial" pitchFamily="34" charset="0"/>
              </a:rPr>
              <a:t>, ,</a:t>
            </a:r>
            <a:r>
              <a:rPr lang="en-US" sz="2000" dirty="0" smtClean="0">
                <a:solidFill>
                  <a:srgbClr val="FFFF00"/>
                </a:solidFill>
                <a:latin typeface="Arial" pitchFamily="34" charset="0"/>
                <a:ea typeface="Times New Roman" pitchFamily="18" charset="0"/>
                <a:cs typeface="Arial" pitchFamily="34" charset="0"/>
              </a:rPr>
              <a:t>2)</a:t>
            </a:r>
            <a:r>
              <a:rPr lang="en-US" sz="2400" dirty="0" smtClean="0">
                <a:solidFill>
                  <a:srgbClr val="FFFF00"/>
                </a:solidFill>
                <a:ea typeface="Times New Roman" pitchFamily="18" charset="0"/>
                <a:cs typeface="Arial" pitchFamily="34" charset="0"/>
              </a:rPr>
              <a:t>Mal union.</a:t>
            </a:r>
            <a:r>
              <a:rPr lang="en-US" sz="1100" dirty="0" smtClean="0">
                <a:solidFill>
                  <a:srgbClr val="FFFF00"/>
                </a:solidFill>
                <a:ea typeface="Times New Roman" pitchFamily="18" charset="0"/>
                <a:cs typeface="Arial" pitchFamily="34" charset="0"/>
              </a:rPr>
              <a:t>, ,,,</a:t>
            </a:r>
            <a:r>
              <a:rPr lang="en-US" sz="2800" dirty="0" smtClean="0">
                <a:solidFill>
                  <a:srgbClr val="FFFF00"/>
                </a:solidFill>
                <a:ea typeface="Times New Roman" pitchFamily="18" charset="0"/>
                <a:cs typeface="Arial" pitchFamily="34" charset="0"/>
              </a:rPr>
              <a:t>3)</a:t>
            </a:r>
            <a:r>
              <a:rPr lang="en-US" sz="2400" dirty="0" smtClean="0">
                <a:solidFill>
                  <a:srgbClr val="FFFF00"/>
                </a:solidFill>
                <a:ea typeface="Times New Roman" pitchFamily="18" charset="0"/>
                <a:cs typeface="Arial" pitchFamily="34" charset="0"/>
              </a:rPr>
              <a:t>Pathological fracture: when the bone is much weakened by  disease.</a:t>
            </a:r>
            <a:r>
              <a:rPr lang="en-US" sz="1100" dirty="0" smtClean="0">
                <a:solidFill>
                  <a:srgbClr val="FFFF00"/>
                </a:solidFill>
                <a:ea typeface="Times New Roman" pitchFamily="18" charset="0"/>
                <a:cs typeface="Arial" pitchFamily="34" charset="0"/>
              </a:rPr>
              <a:t>,, ,,</a:t>
            </a:r>
            <a:r>
              <a:rPr lang="en-US" sz="2800" dirty="0" smtClean="0">
                <a:solidFill>
                  <a:srgbClr val="FFFF00"/>
                </a:solidFill>
                <a:ea typeface="Times New Roman" pitchFamily="18" charset="0"/>
                <a:cs typeface="Arial" pitchFamily="34" charset="0"/>
              </a:rPr>
              <a:t>4)</a:t>
            </a:r>
            <a:r>
              <a:rPr lang="en-US" sz="2400" dirty="0" smtClean="0">
                <a:solidFill>
                  <a:srgbClr val="FFFF00"/>
                </a:solidFill>
                <a:ea typeface="Times New Roman" pitchFamily="18" charset="0"/>
                <a:cs typeface="Arial" pitchFamily="34" charset="0"/>
              </a:rPr>
              <a:t>Malignancy: chronic draining sinus may be complicated by malignant transformation and develop </a:t>
            </a:r>
            <a:r>
              <a:rPr lang="en-US" sz="2400" u="sng" dirty="0" err="1" smtClean="0">
                <a:solidFill>
                  <a:srgbClr val="FFFF00"/>
                </a:solidFill>
                <a:ea typeface="Times New Roman" pitchFamily="18" charset="0"/>
                <a:cs typeface="Arial" pitchFamily="34" charset="0"/>
              </a:rPr>
              <a:t>squamous</a:t>
            </a:r>
            <a:r>
              <a:rPr lang="en-US" sz="2400" u="sng" dirty="0" smtClean="0">
                <a:solidFill>
                  <a:srgbClr val="FFFF00"/>
                </a:solidFill>
                <a:ea typeface="Times New Roman" pitchFamily="18" charset="0"/>
                <a:cs typeface="Arial" pitchFamily="34" charset="0"/>
              </a:rPr>
              <a:t> cell carcinoma</a:t>
            </a:r>
            <a:r>
              <a:rPr lang="en-US" sz="2400" dirty="0" smtClean="0">
                <a:solidFill>
                  <a:srgbClr val="FFFF00"/>
                </a:solidFill>
                <a:ea typeface="Times New Roman" pitchFamily="18" charset="0"/>
                <a:cs typeface="Arial" pitchFamily="34" charset="0"/>
              </a:rPr>
              <a:t> [</a:t>
            </a:r>
            <a:r>
              <a:rPr lang="en-US" sz="2400" dirty="0" err="1" smtClean="0">
                <a:solidFill>
                  <a:srgbClr val="FFFF00"/>
                </a:solidFill>
                <a:ea typeface="Times New Roman" pitchFamily="18" charset="0"/>
                <a:cs typeface="Arial" pitchFamily="34" charset="0"/>
              </a:rPr>
              <a:t>Marjolins’s</a:t>
            </a:r>
            <a:r>
              <a:rPr lang="en-US" sz="2400" dirty="0" smtClean="0">
                <a:solidFill>
                  <a:srgbClr val="FFFF00"/>
                </a:solidFill>
                <a:ea typeface="Times New Roman" pitchFamily="18" charset="0"/>
                <a:cs typeface="Arial" pitchFamily="34" charset="0"/>
              </a:rPr>
              <a:t> ulcer]</a:t>
            </a:r>
            <a:r>
              <a:rPr lang="en-US" sz="1100" dirty="0" smtClean="0">
                <a:solidFill>
                  <a:srgbClr val="FFFF00"/>
                </a:solidFill>
                <a:ea typeface="Times New Roman" pitchFamily="18" charset="0"/>
                <a:cs typeface="Arial" pitchFamily="34" charset="0"/>
              </a:rPr>
              <a:t>,,,,,</a:t>
            </a:r>
            <a:r>
              <a:rPr lang="en-US" sz="2800" dirty="0" smtClean="0">
                <a:solidFill>
                  <a:srgbClr val="FFFF00"/>
                </a:solidFill>
                <a:ea typeface="Times New Roman" pitchFamily="18" charset="0"/>
                <a:cs typeface="Arial" pitchFamily="34" charset="0"/>
              </a:rPr>
              <a:t>5)</a:t>
            </a:r>
            <a:r>
              <a:rPr lang="en-US" sz="2400" dirty="0" err="1" smtClean="0">
                <a:solidFill>
                  <a:srgbClr val="FFFF00"/>
                </a:solidFill>
                <a:ea typeface="Times New Roman" pitchFamily="18" charset="0"/>
                <a:cs typeface="Arial" pitchFamily="34" charset="0"/>
              </a:rPr>
              <a:t>Amyloidosis</a:t>
            </a:r>
            <a:r>
              <a:rPr lang="en-US" sz="2400" dirty="0" smtClean="0">
                <a:solidFill>
                  <a:srgbClr val="FFFF00"/>
                </a:solidFill>
                <a:ea typeface="Times New Roman" pitchFamily="18" charset="0"/>
                <a:cs typeface="Arial" pitchFamily="34" charset="0"/>
              </a:rPr>
              <a:t> may complicate long continued chronic </a:t>
            </a:r>
            <a:r>
              <a:rPr lang="en-US" sz="2400" dirty="0" err="1" smtClean="0">
                <a:solidFill>
                  <a:srgbClr val="FFFF00"/>
                </a:solidFill>
                <a:ea typeface="Times New Roman" pitchFamily="18" charset="0"/>
                <a:cs typeface="Arial" pitchFamily="34" charset="0"/>
              </a:rPr>
              <a:t>osteomyelitis</a:t>
            </a:r>
            <a:r>
              <a:rPr lang="en-US" sz="2400" dirty="0" smtClean="0">
                <a:solidFill>
                  <a:srgbClr val="FFFF00"/>
                </a:solidFill>
                <a:ea typeface="Times New Roman" pitchFamily="18" charset="0"/>
                <a:cs typeface="Arial" pitchFamily="34" charset="0"/>
              </a:rPr>
              <a:t>, with persistent discharge of pus.</a:t>
            </a:r>
            <a:endParaRPr lang="en-US" sz="1100" dirty="0" smtClean="0">
              <a:solidFill>
                <a:srgbClr val="FFFF00"/>
              </a:solidFill>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dr.zaid\Desktop\S2 samsung\2015-01-08 16.29.59.jpg"/>
          <p:cNvPicPr>
            <a:picLocks noGrp="1" noChangeAspect="1" noChangeArrowheads="1"/>
          </p:cNvPicPr>
          <p:nvPr>
            <p:ph sz="half" idx="1"/>
          </p:nvPr>
        </p:nvPicPr>
        <p:blipFill>
          <a:blip r:embed="rId2" cstate="print">
            <a:grayscl/>
            <a:lum contrast="30000"/>
          </a:blip>
          <a:srcRect/>
          <a:stretch>
            <a:fillRect/>
          </a:stretch>
        </p:blipFill>
        <p:spPr bwMode="auto">
          <a:xfrm rot="5400000">
            <a:off x="4343400" y="2133600"/>
            <a:ext cx="5410200" cy="3276600"/>
          </a:xfrm>
          <a:prstGeom prst="rect">
            <a:avLst/>
          </a:prstGeom>
          <a:noFill/>
        </p:spPr>
      </p:pic>
      <p:pic>
        <p:nvPicPr>
          <p:cNvPr id="1027" name="Picture 3" descr="C:\Users\dr.zaid\Desktop\S2 samsung\2015-01-08 16.28.17.jpg"/>
          <p:cNvPicPr>
            <a:picLocks noChangeAspect="1" noChangeArrowheads="1"/>
          </p:cNvPicPr>
          <p:nvPr/>
        </p:nvPicPr>
        <p:blipFill>
          <a:blip r:embed="rId3" cstate="print"/>
          <a:srcRect/>
          <a:stretch>
            <a:fillRect/>
          </a:stretch>
        </p:blipFill>
        <p:spPr bwMode="auto">
          <a:xfrm>
            <a:off x="0" y="0"/>
            <a:ext cx="5105400" cy="3657600"/>
          </a:xfrm>
          <a:prstGeom prst="rect">
            <a:avLst/>
          </a:prstGeom>
          <a:noFill/>
        </p:spPr>
      </p:pic>
      <p:pic>
        <p:nvPicPr>
          <p:cNvPr id="1028" name="Picture 4" descr="C:\Users\dr.zaid\Desktop\S2 samsung\2015-01-08 16.27.48.jpg"/>
          <p:cNvPicPr>
            <a:picLocks noGrp="1" noChangeAspect="1" noChangeArrowheads="1"/>
          </p:cNvPicPr>
          <p:nvPr>
            <p:ph sz="half" idx="2"/>
          </p:nvPr>
        </p:nvPicPr>
        <p:blipFill>
          <a:blip r:embed="rId4" cstate="print"/>
          <a:srcRect/>
          <a:stretch>
            <a:fillRect/>
          </a:stretch>
        </p:blipFill>
        <p:spPr bwMode="auto">
          <a:xfrm>
            <a:off x="0" y="3429000"/>
            <a:ext cx="5029200" cy="3429000"/>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207049"/>
            <a:ext cx="9144000" cy="64325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sng" strike="noStrike" cap="none" normalizeH="0" baseline="0" dirty="0" smtClean="0">
                <a:ln>
                  <a:noFill/>
                </a:ln>
                <a:solidFill>
                  <a:srgbClr val="FFFF00"/>
                </a:solidFill>
                <a:effectLst/>
                <a:latin typeface="Bernard MT Condensed" pitchFamily="18" charset="0"/>
                <a:ea typeface="Batang" pitchFamily="18" charset="-127"/>
                <a:cs typeface="Times New Roman" pitchFamily="18" charset="0"/>
              </a:rPr>
              <a:t>Tuberculosis</a:t>
            </a:r>
            <a:r>
              <a:rPr kumimoji="0" lang="en-US" sz="2800" b="0" i="0" u="none" strike="noStrike" cap="none" normalizeH="0" baseline="0" dirty="0" smtClean="0">
                <a:ln>
                  <a:noFill/>
                </a:ln>
                <a:solidFill>
                  <a:schemeClr val="tx1"/>
                </a:solidFill>
                <a:effectLst/>
                <a:latin typeface="Bernard MT Condensed" pitchFamily="18" charset="0"/>
                <a:ea typeface="Batang" pitchFamily="18" charset="-127"/>
                <a:cs typeface="Times New Roman" pitchFamily="18" charset="0"/>
              </a:rPr>
              <a:t>    </a:t>
            </a:r>
            <a:r>
              <a:rPr kumimoji="0" lang="en-US" b="0" i="0" u="sng" strike="noStrike" cap="none" normalizeH="0" baseline="0" dirty="0" smtClean="0">
                <a:ln>
                  <a:noFill/>
                </a:ln>
                <a:solidFill>
                  <a:schemeClr val="tx1"/>
                </a:solidFill>
                <a:effectLst/>
                <a:latin typeface="Elephant" pitchFamily="18" charset="0"/>
                <a:ea typeface="Batang" pitchFamily="18" charset="-127"/>
                <a:cs typeface="Times New Roman" pitchFamily="18" charset="0"/>
              </a:rPr>
              <a:t>Incidence:</a:t>
            </a:r>
            <a:endParaRPr kumimoji="0" lang="en-US" sz="1000" b="0" i="0" u="sng"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Common in Asian and African countries, it is on the increase, especially in our country.</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Bones and joints are affected in 5% of the patients.</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In endemic areas with pulmonary tuberculosis; the skeletal </a:t>
            </a:r>
            <a:r>
              <a:rPr kumimoji="0" lang="en-US" b="0" i="0" u="none" strike="noStrike" cap="none" normalizeH="0" baseline="0" dirty="0" err="1" smtClean="0">
                <a:ln>
                  <a:noFill/>
                </a:ln>
                <a:solidFill>
                  <a:schemeClr val="tx1"/>
                </a:solidFill>
                <a:effectLst/>
                <a:latin typeface="Times New Roman" pitchFamily="18" charset="0"/>
                <a:ea typeface="Batang" pitchFamily="18" charset="-127"/>
                <a:cs typeface="Times New Roman" pitchFamily="18" charset="0"/>
              </a:rPr>
              <a:t>tubercolosis</a:t>
            </a:r>
            <a:r>
              <a:rPr kumimoji="0" lang="en-US"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 is mostly seen in children and young adults.</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In non-endemic areas, tuberculosis appear in patients with chronic debilitating disorder or </a:t>
            </a:r>
            <a:r>
              <a:rPr kumimoji="0" lang="en-US" b="0" i="0" u="none" strike="noStrike" cap="none" normalizeH="0" baseline="0" dirty="0" err="1" smtClean="0">
                <a:ln>
                  <a:noFill/>
                </a:ln>
                <a:solidFill>
                  <a:schemeClr val="tx1"/>
                </a:solidFill>
                <a:effectLst/>
                <a:latin typeface="Times New Roman" pitchFamily="18" charset="0"/>
                <a:ea typeface="Batang" pitchFamily="18" charset="-127"/>
                <a:cs typeface="Times New Roman" pitchFamily="18" charset="0"/>
              </a:rPr>
              <a:t>immunocompromized</a:t>
            </a:r>
            <a:r>
              <a:rPr kumimoji="0" lang="en-US"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 patients (</a:t>
            </a:r>
            <a:r>
              <a:rPr kumimoji="0" lang="en-US" b="0" i="0" u="none" strike="noStrike" cap="none" normalizeH="0" baseline="0" dirty="0" err="1" smtClean="0">
                <a:ln>
                  <a:noFill/>
                </a:ln>
                <a:solidFill>
                  <a:schemeClr val="tx1"/>
                </a:solidFill>
                <a:effectLst/>
                <a:latin typeface="Times New Roman" pitchFamily="18" charset="0"/>
                <a:ea typeface="Batang" pitchFamily="18" charset="-127"/>
                <a:cs typeface="Times New Roman" pitchFamily="18" charset="0"/>
              </a:rPr>
              <a:t>e.g</a:t>
            </a:r>
            <a:r>
              <a:rPr kumimoji="0" lang="en-US"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 AIDS)</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sng" strike="noStrike" cap="none" normalizeH="0" baseline="0" dirty="0" smtClean="0">
                <a:ln>
                  <a:noFill/>
                </a:ln>
                <a:solidFill>
                  <a:schemeClr val="tx1"/>
                </a:solidFill>
                <a:effectLst/>
                <a:latin typeface="Elephant" pitchFamily="18" charset="0"/>
                <a:ea typeface="Batang" pitchFamily="18" charset="-127"/>
                <a:cs typeface="Times New Roman" pitchFamily="18" charset="0"/>
              </a:rPr>
              <a:t>Causative organisms:</a:t>
            </a:r>
            <a:endParaRPr kumimoji="0" lang="en-US" sz="1000" b="0" i="0" u="sng"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Is mycobacterium tuberculosis.</a:t>
            </a:r>
            <a:r>
              <a:rPr lang="en-US" sz="1000" dirty="0" smtClean="0">
                <a:latin typeface="Arial" pitchFamily="34" charset="0"/>
                <a:cs typeface="Arial" pitchFamily="34" charset="0"/>
              </a:rPr>
              <a:t>   ….</a:t>
            </a:r>
            <a:r>
              <a:rPr kumimoji="0" lang="en-US"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Human&gt;bovine type.</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sng" strike="noStrike" cap="none" normalizeH="0" baseline="0" dirty="0" smtClean="0">
                <a:ln>
                  <a:noFill/>
                </a:ln>
                <a:solidFill>
                  <a:schemeClr val="tx1"/>
                </a:solidFill>
                <a:effectLst/>
                <a:latin typeface="Elephant" pitchFamily="18" charset="0"/>
                <a:ea typeface="Batang" pitchFamily="18" charset="-127"/>
                <a:cs typeface="Times New Roman" pitchFamily="18" charset="0"/>
              </a:rPr>
              <a:t>Sites:</a:t>
            </a:r>
            <a:endParaRPr kumimoji="0" lang="en-US" sz="1000" b="0" i="0" u="sng"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Mycobacterium TB: has a predilection for the vertebral bodies and large synovial joints.</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sng" strike="noStrike" cap="none" normalizeH="0" baseline="0" dirty="0" smtClean="0">
                <a:ln>
                  <a:noFill/>
                </a:ln>
                <a:solidFill>
                  <a:schemeClr val="tx1"/>
                </a:solidFill>
                <a:effectLst/>
                <a:latin typeface="Elephant" pitchFamily="18" charset="0"/>
                <a:ea typeface="Batang" pitchFamily="18" charset="-127"/>
                <a:cs typeface="Times New Roman" pitchFamily="18" charset="0"/>
              </a:rPr>
              <a:t>Pathology:</a:t>
            </a:r>
            <a:endParaRPr kumimoji="0" lang="en-US" sz="1000" b="0" i="0" u="sng"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sng"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Route of infection</a:t>
            </a:r>
            <a:r>
              <a:rPr kumimoji="0" lang="en-US"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Batang" pitchFamily="18" charset="-127"/>
                <a:cs typeface="Times New Roman" pitchFamily="18" charset="0"/>
              </a:rPr>
              <a:t>haematogenous</a:t>
            </a:r>
            <a:r>
              <a:rPr kumimoji="0" lang="en-US"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 spread from lungs or intestine.</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sng"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Inflammation:</a:t>
            </a:r>
            <a:r>
              <a:rPr kumimoji="0" lang="en-US"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 chronic inflammatory reaction develops, characteristically leading to </a:t>
            </a:r>
            <a:r>
              <a:rPr kumimoji="0" lang="en-US" b="0" i="0" u="none" strike="noStrike" cap="none" normalizeH="0" baseline="0" dirty="0" err="1" smtClean="0">
                <a:ln>
                  <a:noFill/>
                </a:ln>
                <a:solidFill>
                  <a:schemeClr val="tx1"/>
                </a:solidFill>
                <a:effectLst/>
                <a:latin typeface="Times New Roman" pitchFamily="18" charset="0"/>
                <a:ea typeface="Batang" pitchFamily="18" charset="-127"/>
                <a:cs typeface="Times New Roman" pitchFamily="18" charset="0"/>
              </a:rPr>
              <a:t>granuloma</a:t>
            </a:r>
            <a:r>
              <a:rPr kumimoji="0" lang="en-US"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 formation and </a:t>
            </a:r>
            <a:r>
              <a:rPr kumimoji="0" lang="en-US" b="0" i="0" u="none" strike="noStrike" cap="none" normalizeH="0" baseline="0" dirty="0" err="1" smtClean="0">
                <a:ln>
                  <a:noFill/>
                </a:ln>
                <a:solidFill>
                  <a:schemeClr val="tx1"/>
                </a:solidFill>
                <a:effectLst/>
                <a:latin typeface="Times New Roman" pitchFamily="18" charset="0"/>
                <a:ea typeface="Batang" pitchFamily="18" charset="-127"/>
                <a:cs typeface="Times New Roman" pitchFamily="18" charset="0"/>
              </a:rPr>
              <a:t>caseation</a:t>
            </a:r>
            <a:r>
              <a:rPr kumimoji="0" lang="en-US"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sng"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Abscess formation:</a:t>
            </a:r>
            <a:r>
              <a:rPr kumimoji="0" lang="en-US"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 spread to soft tissue leads to </a:t>
            </a:r>
            <a:r>
              <a:rPr kumimoji="0" lang="en-US" b="0" i="0" u="none" strike="noStrike" cap="none" normalizeH="0" baseline="0" dirty="0" err="1" smtClean="0">
                <a:ln>
                  <a:noFill/>
                </a:ln>
                <a:solidFill>
                  <a:schemeClr val="tx1"/>
                </a:solidFill>
                <a:effectLst/>
                <a:latin typeface="Times New Roman" pitchFamily="18" charset="0"/>
                <a:ea typeface="Batang" pitchFamily="18" charset="-127"/>
                <a:cs typeface="Times New Roman" pitchFamily="18" charset="0"/>
              </a:rPr>
              <a:t>subacute</a:t>
            </a:r>
            <a:r>
              <a:rPr kumimoji="0" lang="en-US"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 abscess (cold abscess) which may track along tissue planes </a:t>
            </a:r>
            <a:r>
              <a:rPr kumimoji="0" lang="en-US" b="0" i="0" u="none" strike="noStrike" cap="none" normalizeH="0" dirty="0" smtClean="0">
                <a:ln>
                  <a:noFill/>
                </a:ln>
                <a:solidFill>
                  <a:schemeClr val="tx1"/>
                </a:solidFill>
                <a:effectLst/>
                <a:latin typeface="Times New Roman" pitchFamily="18" charset="0"/>
                <a:ea typeface="Batang" pitchFamily="18" charset="-127"/>
                <a:cs typeface="Times New Roman" pitchFamily="18" charset="0"/>
              </a:rPr>
              <a:t> </a:t>
            </a:r>
            <a:r>
              <a:rPr kumimoji="0" lang="en-US"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and “pointes” somewhere quite remote from the original site of bone infection.</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sng"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Sinus formation:</a:t>
            </a:r>
            <a:r>
              <a:rPr kumimoji="0" lang="en-US"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Batang" pitchFamily="18" charset="-127"/>
                <a:cs typeface="Times New Roman" pitchFamily="18" charset="0"/>
              </a:rPr>
              <a:t>someties</a:t>
            </a:r>
            <a:r>
              <a:rPr kumimoji="0" lang="en-US"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 the abscess ruptures and the infected material may discharge through the skin leading to</a:t>
            </a:r>
            <a:r>
              <a:rPr kumimoji="0" lang="en-US" b="0" i="0" u="none" strike="noStrike" cap="none" normalizeH="0" dirty="0" smtClean="0">
                <a:ln>
                  <a:noFill/>
                </a:ln>
                <a:solidFill>
                  <a:schemeClr val="tx1"/>
                </a:solidFill>
                <a:effectLst/>
                <a:latin typeface="Times New Roman" pitchFamily="18" charset="0"/>
                <a:ea typeface="Batang" pitchFamily="18" charset="-127"/>
                <a:cs typeface="Times New Roman" pitchFamily="18" charset="0"/>
              </a:rPr>
              <a:t> </a:t>
            </a:r>
            <a:r>
              <a:rPr kumimoji="0" lang="en-US"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chronic </a:t>
            </a:r>
            <a:r>
              <a:rPr kumimoji="0" lang="en-US" b="0" i="0" u="none" strike="noStrike" cap="none" normalizeH="0" baseline="0" dirty="0" err="1" smtClean="0">
                <a:ln>
                  <a:noFill/>
                </a:ln>
                <a:solidFill>
                  <a:schemeClr val="tx1"/>
                </a:solidFill>
                <a:effectLst/>
                <a:latin typeface="Times New Roman" pitchFamily="18" charset="0"/>
                <a:ea typeface="Batang" pitchFamily="18" charset="-127"/>
                <a:cs typeface="Times New Roman" pitchFamily="18" charset="0"/>
              </a:rPr>
              <a:t>tuberculous</a:t>
            </a:r>
            <a:r>
              <a:rPr kumimoji="0" lang="en-US"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 sinus.</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sng"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Secondary infection</a:t>
            </a:r>
            <a:r>
              <a:rPr kumimoji="0" lang="en-US"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 the sinus may provide a route for secondary infecting  </a:t>
            </a:r>
            <a:r>
              <a:rPr kumimoji="0" lang="en-US" b="0" i="0" u="none" strike="noStrike" cap="none" normalizeH="0" baseline="0" dirty="0" err="1" smtClean="0">
                <a:ln>
                  <a:noFill/>
                </a:ln>
                <a:solidFill>
                  <a:schemeClr val="tx1"/>
                </a:solidFill>
                <a:effectLst/>
                <a:latin typeface="Times New Roman" pitchFamily="18" charset="0"/>
                <a:ea typeface="Batang" pitchFamily="18" charset="-127"/>
                <a:cs typeface="Times New Roman" pitchFamily="18" charset="0"/>
              </a:rPr>
              <a:t>pyogenic</a:t>
            </a:r>
            <a:r>
              <a:rPr kumimoji="0" lang="en-US"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 organisms.</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228600" y="375049"/>
            <a:ext cx="8915400" cy="64171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0" i="0" u="sng" strike="noStrike" cap="none" normalizeH="0" baseline="0" dirty="0" smtClean="0">
                <a:ln>
                  <a:noFill/>
                </a:ln>
                <a:solidFill>
                  <a:srgbClr val="FFFF00"/>
                </a:solidFill>
                <a:effectLst/>
                <a:latin typeface="Bernard MT Condensed" pitchFamily="18" charset="0"/>
                <a:ea typeface="Batang" pitchFamily="18" charset="-127"/>
                <a:cs typeface="Times New Roman" pitchFamily="18" charset="0"/>
              </a:rPr>
              <a:t>Joint tuberculosis</a:t>
            </a:r>
            <a:endParaRPr kumimoji="0" lang="en-US" sz="800" b="0" i="0" u="sng" strike="noStrike" cap="none" normalizeH="0" baseline="0" dirty="0" smtClean="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It may start in the </a:t>
            </a:r>
            <a:r>
              <a:rPr kumimoji="0" lang="en-US" sz="2400" b="0" i="0" u="none" strike="noStrike" cap="none" normalizeH="0" baseline="0" dirty="0" err="1" smtClean="0">
                <a:ln>
                  <a:noFill/>
                </a:ln>
                <a:solidFill>
                  <a:schemeClr val="tx1"/>
                </a:solidFill>
                <a:effectLst/>
                <a:latin typeface="Times New Roman" pitchFamily="18" charset="0"/>
                <a:ea typeface="Batang" pitchFamily="18" charset="-127"/>
                <a:cs typeface="Times New Roman" pitchFamily="18" charset="0"/>
              </a:rPr>
              <a:t>synovium</a:t>
            </a:r>
            <a:r>
              <a:rPr kumimoji="0" lang="en-US" sz="2400"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 the synovial membrane is much thickened by the inflammatory reaction which is of a characteristic type.</a:t>
            </a:r>
            <a:r>
              <a:rPr lang="en-US" sz="1100" dirty="0" smtClean="0">
                <a:latin typeface="Arial" pitchFamily="34" charset="0"/>
                <a:cs typeface="Arial" pitchFamily="34" charset="0"/>
              </a:rPr>
              <a:t> </a:t>
            </a:r>
            <a:r>
              <a:rPr kumimoji="0" lang="en-US" sz="2400"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With round cell infiltration and giant cell system.</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Or it may start in the nearby </a:t>
            </a:r>
            <a:r>
              <a:rPr kumimoji="0" lang="en-US" sz="2400" b="0" i="0" u="none" strike="noStrike" cap="none" normalizeH="0" baseline="0" dirty="0" err="1" smtClean="0">
                <a:ln>
                  <a:noFill/>
                </a:ln>
                <a:solidFill>
                  <a:schemeClr val="tx1"/>
                </a:solidFill>
                <a:effectLst/>
                <a:latin typeface="Times New Roman" pitchFamily="18" charset="0"/>
                <a:ea typeface="Batang" pitchFamily="18" charset="-127"/>
                <a:cs typeface="Times New Roman" pitchFamily="18" charset="0"/>
              </a:rPr>
              <a:t>metaphysis</a:t>
            </a:r>
            <a:r>
              <a:rPr kumimoji="0" lang="en-US" sz="2400"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 and then spread across the </a:t>
            </a:r>
            <a:r>
              <a:rPr kumimoji="0" lang="en-US" sz="2400" b="0" i="0" u="none" strike="noStrike" cap="none" normalizeH="0" baseline="0" dirty="0" err="1" smtClean="0">
                <a:ln>
                  <a:noFill/>
                </a:ln>
                <a:solidFill>
                  <a:schemeClr val="tx1"/>
                </a:solidFill>
                <a:effectLst/>
                <a:latin typeface="Times New Roman" pitchFamily="18" charset="0"/>
                <a:ea typeface="Batang" pitchFamily="18" charset="-127"/>
                <a:cs typeface="Times New Roman" pitchFamily="18" charset="0"/>
              </a:rPr>
              <a:t>physis</a:t>
            </a:r>
            <a:r>
              <a:rPr kumimoji="0" lang="en-US" sz="2400"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 through the </a:t>
            </a:r>
            <a:r>
              <a:rPr kumimoji="0" lang="en-US" sz="2400" b="0" i="0" u="none" strike="noStrike" cap="none" normalizeH="0" baseline="0" dirty="0" err="1" smtClean="0">
                <a:ln>
                  <a:noFill/>
                </a:ln>
                <a:solidFill>
                  <a:schemeClr val="tx1"/>
                </a:solidFill>
                <a:effectLst/>
                <a:latin typeface="Times New Roman" pitchFamily="18" charset="0"/>
                <a:ea typeface="Batang" pitchFamily="18" charset="-127"/>
                <a:cs typeface="Times New Roman" pitchFamily="18" charset="0"/>
              </a:rPr>
              <a:t>articular</a:t>
            </a:r>
            <a:r>
              <a:rPr kumimoji="0" lang="en-US" sz="2400"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 surface into the synovial cavity.</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Site: usually </a:t>
            </a:r>
            <a:r>
              <a:rPr kumimoji="0" lang="en-US" sz="2400" b="0" i="0" u="none" strike="noStrike" cap="none" normalizeH="0" baseline="0" dirty="0" err="1" smtClean="0">
                <a:ln>
                  <a:noFill/>
                </a:ln>
                <a:solidFill>
                  <a:schemeClr val="tx1"/>
                </a:solidFill>
                <a:effectLst/>
                <a:latin typeface="Times New Roman" pitchFamily="18" charset="0"/>
                <a:ea typeface="Batang" pitchFamily="18" charset="-127"/>
                <a:cs typeface="Times New Roman" pitchFamily="18" charset="0"/>
              </a:rPr>
              <a:t>monoarticular</a:t>
            </a:r>
            <a:r>
              <a:rPr kumimoji="0" lang="en-US" sz="2400"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 and affecting a large joint (Hip and knee most</a:t>
            </a:r>
            <a:r>
              <a:rPr kumimoji="0" lang="en-US" sz="2400" b="0" i="0" u="none" strike="noStrike" cap="none" normalizeH="0" dirty="0" smtClean="0">
                <a:ln>
                  <a:noFill/>
                </a:ln>
                <a:solidFill>
                  <a:schemeClr val="tx1"/>
                </a:solidFill>
                <a:effectLst/>
                <a:latin typeface="Times New Roman" pitchFamily="18" charset="0"/>
                <a:ea typeface="Batang" pitchFamily="18" charset="-127"/>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common).</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Shoulder and ankle: less frequency.</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If the condition is not arrested, the </a:t>
            </a:r>
            <a:r>
              <a:rPr kumimoji="0" lang="en-US" sz="2400" b="0" i="0" u="none" strike="noStrike" cap="none" normalizeH="0" baseline="0" dirty="0" err="1" smtClean="0">
                <a:ln>
                  <a:noFill/>
                </a:ln>
                <a:solidFill>
                  <a:schemeClr val="tx1"/>
                </a:solidFill>
                <a:effectLst/>
                <a:latin typeface="Times New Roman" pitchFamily="18" charset="0"/>
                <a:ea typeface="Batang" pitchFamily="18" charset="-127"/>
                <a:cs typeface="Times New Roman" pitchFamily="18" charset="0"/>
              </a:rPr>
              <a:t>articular</a:t>
            </a:r>
            <a:r>
              <a:rPr kumimoji="0" lang="en-US" sz="2400"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 surface is destroyed.</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Healing is by fibrosis if it occurs before the </a:t>
            </a:r>
            <a:r>
              <a:rPr kumimoji="0" lang="en-US" sz="2400" b="0" i="0" u="none" strike="noStrike" cap="none" normalizeH="0" baseline="0" dirty="0" err="1" smtClean="0">
                <a:ln>
                  <a:noFill/>
                </a:ln>
                <a:solidFill>
                  <a:schemeClr val="tx1"/>
                </a:solidFill>
                <a:effectLst/>
                <a:latin typeface="Times New Roman" pitchFamily="18" charset="0"/>
                <a:ea typeface="Batang" pitchFamily="18" charset="-127"/>
                <a:cs typeface="Times New Roman" pitchFamily="18" charset="0"/>
              </a:rPr>
              <a:t>articular</a:t>
            </a:r>
            <a:r>
              <a:rPr kumimoji="0" lang="en-US" sz="2400"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 cartilage and bone have damaged, the function of the joint is restored virtually to normal.</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But if the cartilage or bone has been damaged before healing; there will be a permanent damage resulting in a tight ‘fibrous </a:t>
            </a:r>
            <a:r>
              <a:rPr kumimoji="0" lang="en-US" sz="2400" b="0" i="0" u="none" strike="noStrike" cap="none" normalizeH="0" baseline="0" dirty="0" err="1" smtClean="0">
                <a:ln>
                  <a:noFill/>
                </a:ln>
                <a:solidFill>
                  <a:schemeClr val="tx1"/>
                </a:solidFill>
                <a:effectLst/>
                <a:latin typeface="Times New Roman" pitchFamily="18" charset="0"/>
                <a:ea typeface="Batang" pitchFamily="18" charset="-127"/>
                <a:cs typeface="Times New Roman" pitchFamily="18" charset="0"/>
              </a:rPr>
              <a:t>ankylosis</a:t>
            </a:r>
            <a:r>
              <a:rPr kumimoji="0" lang="en-US" sz="2400"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 of the joint.</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0" y="654279"/>
            <a:ext cx="9014840" cy="483209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sng" strike="noStrike" cap="none" normalizeH="0" baseline="0" dirty="0" smtClean="0">
                <a:ln>
                  <a:noFill/>
                </a:ln>
                <a:solidFill>
                  <a:srgbClr val="FFFF00"/>
                </a:solidFill>
                <a:effectLst/>
                <a:latin typeface="Elephant" pitchFamily="18" charset="0"/>
                <a:ea typeface="Batang" pitchFamily="18" charset="-127"/>
                <a:cs typeface="Times New Roman" pitchFamily="18" charset="0"/>
              </a:rPr>
              <a:t>Clinical features:</a:t>
            </a:r>
            <a:endParaRPr kumimoji="0" lang="en-US" sz="1200" b="0" i="0" u="sng" strike="noStrike" cap="none" normalizeH="0" baseline="0" dirty="0" smtClean="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Usually there is impairment of the general health.</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Children and young adults are mostly affected; often there is a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history of contact with a patient with pulmonary TB.</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sng"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They present with:</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Pain.</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Swelling (in the superficial joint).</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Muscle wasting (</a:t>
            </a:r>
            <a:r>
              <a:rPr kumimoji="0" lang="en-US" sz="2400" b="0" i="0" u="sng"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characteristic of </a:t>
            </a:r>
            <a:r>
              <a:rPr kumimoji="0" lang="en-US" sz="2400" b="0" i="0" u="sng" strike="noStrike" cap="none" normalizeH="0" baseline="0" dirty="0" err="1" smtClean="0">
                <a:ln>
                  <a:noFill/>
                </a:ln>
                <a:solidFill>
                  <a:schemeClr val="tx1"/>
                </a:solidFill>
                <a:effectLst/>
                <a:latin typeface="Times New Roman" pitchFamily="18" charset="0"/>
                <a:ea typeface="Batang" pitchFamily="18" charset="-127"/>
                <a:cs typeface="Times New Roman" pitchFamily="18" charset="0"/>
              </a:rPr>
              <a:t>tuberculous</a:t>
            </a:r>
            <a:r>
              <a:rPr kumimoji="0" lang="en-US" sz="2400" b="0" i="0" u="sng"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 arthritis</a:t>
            </a:r>
            <a:r>
              <a:rPr kumimoji="0" lang="en-US" sz="2400"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Synovial thickening is often permanent.</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Limitation of the movement of the joint in every direction.</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Joint stiffness and deformity when there is </a:t>
            </a:r>
            <a:r>
              <a:rPr kumimoji="0" lang="en-US" sz="4000"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p</a:t>
            </a:r>
            <a:r>
              <a:rPr kumimoji="0" lang="en-US" sz="2400"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rogression of the </a:t>
            </a:r>
            <a:r>
              <a:rPr kumimoji="0" lang="en-US" sz="2400" b="0" i="0" u="none" strike="noStrike" cap="none" normalizeH="0" baseline="0" dirty="0" err="1" smtClean="0">
                <a:ln>
                  <a:noFill/>
                </a:ln>
                <a:solidFill>
                  <a:schemeClr val="tx1"/>
                </a:solidFill>
                <a:effectLst/>
                <a:latin typeface="Times New Roman" pitchFamily="18" charset="0"/>
                <a:ea typeface="Batang" pitchFamily="18" charset="-127"/>
                <a:cs typeface="Times New Roman" pitchFamily="18" charset="0"/>
              </a:rPr>
              <a:t>articular</a:t>
            </a:r>
            <a:endParaRPr kumimoji="0" lang="en-US" sz="2400"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2400"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 erosion.</a:t>
            </a:r>
            <a:r>
              <a:rPr lang="en-US" sz="1100" dirty="0" smtClean="0">
                <a:latin typeface="Arial" pitchFamily="34" charset="0"/>
                <a:cs typeface="Arial" pitchFamily="34" charset="0"/>
              </a:rPr>
              <a:t> </a:t>
            </a:r>
            <a:r>
              <a:rPr kumimoji="0" lang="en-US" sz="2400"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May be sinus formation in late cases.</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0" y="456213"/>
            <a:ext cx="9296400" cy="64633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Elephant" pitchFamily="18" charset="0"/>
                <a:ea typeface="Batang" pitchFamily="18" charset="-127"/>
                <a:cs typeface="Times New Roman" pitchFamily="18" charset="0"/>
              </a:rPr>
              <a:t>Imaging:</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sng"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X-ray: </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Soft tissue swelling.</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The earliest change is diffuse bone rarefaction throughout a wide area of bone adjacent to the joint.</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In early stages: joint space retained.</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In later stages:</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Narrowing and irregularity of the joint space.</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Bone destruction on both sides of the joints.</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err="1" smtClean="0">
                <a:ln>
                  <a:noFill/>
                </a:ln>
                <a:solidFill>
                  <a:schemeClr val="tx1"/>
                </a:solidFill>
                <a:effectLst/>
                <a:latin typeface="Times New Roman" pitchFamily="18" charset="0"/>
                <a:ea typeface="Batang" pitchFamily="18" charset="-127"/>
                <a:cs typeface="Times New Roman" pitchFamily="18" charset="0"/>
              </a:rPr>
              <a:t>Cyctic</a:t>
            </a:r>
            <a:r>
              <a:rPr kumimoji="0" lang="en-US"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 changes may appear.</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sng"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MRI:</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Determine the size and the location of the soft tissue component (</a:t>
            </a:r>
            <a:r>
              <a:rPr kumimoji="0" lang="en-US" b="0" i="0" u="none" strike="noStrike" cap="none" normalizeH="0" baseline="0" dirty="0" err="1" smtClean="0">
                <a:ln>
                  <a:noFill/>
                </a:ln>
                <a:solidFill>
                  <a:schemeClr val="tx1"/>
                </a:solidFill>
                <a:effectLst/>
                <a:latin typeface="Times New Roman" pitchFamily="18" charset="0"/>
                <a:ea typeface="Batang" pitchFamily="18" charset="-127"/>
                <a:cs typeface="Times New Roman" pitchFamily="18" charset="0"/>
              </a:rPr>
              <a:t>i.e</a:t>
            </a:r>
            <a:r>
              <a:rPr kumimoji="0" lang="en-US"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 lymphadenitis, cold abscess formation, marrow changes.)</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Elephant" pitchFamily="18" charset="0"/>
                <a:ea typeface="Batang" pitchFamily="18" charset="-127"/>
                <a:cs typeface="Times New Roman" pitchFamily="18" charset="0"/>
              </a:rPr>
              <a:t>Investigation:</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sng"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ESR</a:t>
            </a:r>
            <a:r>
              <a:rPr kumimoji="0" lang="en-US"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 usually raised in active stage, gradually decrease, indication of healing.</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sng" strike="noStrike" cap="none" normalizeH="0" baseline="0" dirty="0" err="1" smtClean="0">
                <a:ln>
                  <a:noFill/>
                </a:ln>
                <a:solidFill>
                  <a:schemeClr val="tx1"/>
                </a:solidFill>
                <a:effectLst/>
                <a:latin typeface="Times New Roman" pitchFamily="18" charset="0"/>
                <a:ea typeface="Batang" pitchFamily="18" charset="-127"/>
                <a:cs typeface="Times New Roman" pitchFamily="18" charset="0"/>
              </a:rPr>
              <a:t>Mantoux</a:t>
            </a:r>
            <a:r>
              <a:rPr kumimoji="0" lang="en-US" b="0" i="0" u="sng"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 test:</a:t>
            </a:r>
            <a:r>
              <a:rPr kumimoji="0" lang="en-US"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 positive.</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sng" strike="noStrike" cap="none" normalizeH="0" baseline="0" dirty="0" err="1" smtClean="0">
                <a:ln>
                  <a:noFill/>
                </a:ln>
                <a:solidFill>
                  <a:schemeClr val="tx1"/>
                </a:solidFill>
                <a:effectLst/>
                <a:latin typeface="Times New Roman" pitchFamily="18" charset="0"/>
                <a:ea typeface="Batang" pitchFamily="18" charset="-127"/>
                <a:cs typeface="Times New Roman" pitchFamily="18" charset="0"/>
              </a:rPr>
              <a:t>Biobsy</a:t>
            </a:r>
            <a:r>
              <a:rPr kumimoji="0" lang="en-US"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 from synovial membrane for histological examination is necessary for diagnosis. (It shows the typical histological features of TB).</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sng"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Culture:</a:t>
            </a:r>
            <a:r>
              <a:rPr kumimoji="0" lang="en-US"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 incubation of the micro-organism in guinea pig may prove its </a:t>
            </a:r>
            <a:r>
              <a:rPr kumimoji="0" lang="en-US" b="0" i="0" u="none" strike="noStrike" cap="none" normalizeH="0" baseline="0" dirty="0" err="1" smtClean="0">
                <a:ln>
                  <a:noFill/>
                </a:ln>
                <a:solidFill>
                  <a:schemeClr val="tx1"/>
                </a:solidFill>
                <a:effectLst/>
                <a:latin typeface="Times New Roman" pitchFamily="18" charset="0"/>
                <a:ea typeface="Batang" pitchFamily="18" charset="-127"/>
                <a:cs typeface="Times New Roman" pitchFamily="18" charset="0"/>
              </a:rPr>
              <a:t>tuberculous</a:t>
            </a:r>
            <a:r>
              <a:rPr kumimoji="0" lang="en-US"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 nature.</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Elephant" pitchFamily="18" charset="0"/>
                <a:ea typeface="Batang" pitchFamily="18" charset="-127"/>
                <a:cs typeface="Times New Roman" pitchFamily="18" charset="0"/>
              </a:rPr>
              <a:t>Diagnosis: </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May be delayed in areas where TB is not common, but feature suggestive of TB include:</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Involvement of one joint.</a:t>
            </a:r>
            <a:r>
              <a:rPr lang="en-US" sz="1000" dirty="0" smtClean="0">
                <a:latin typeface="Arial" pitchFamily="34" charset="0"/>
                <a:cs typeface="Arial" pitchFamily="34" charset="0"/>
              </a:rPr>
              <a:t> ,,,,</a:t>
            </a:r>
            <a:r>
              <a:rPr kumimoji="0" lang="en-US"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The long history.</a:t>
            </a:r>
            <a:r>
              <a:rPr lang="en-US" sz="1000" dirty="0" smtClean="0">
                <a:latin typeface="Arial" pitchFamily="34" charset="0"/>
                <a:cs typeface="Arial" pitchFamily="34" charset="0"/>
              </a:rPr>
              <a:t>     </a:t>
            </a:r>
            <a:r>
              <a:rPr kumimoji="0" lang="en-US"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Marked synovial </a:t>
            </a:r>
            <a:r>
              <a:rPr kumimoji="0" lang="en-US" b="0" i="0" u="none" strike="noStrike" cap="none" normalizeH="0" baseline="0" dirty="0" err="1" smtClean="0">
                <a:ln>
                  <a:noFill/>
                </a:ln>
                <a:solidFill>
                  <a:schemeClr val="tx1"/>
                </a:solidFill>
                <a:effectLst/>
                <a:latin typeface="Times New Roman" pitchFamily="18" charset="0"/>
                <a:ea typeface="Batang" pitchFamily="18" charset="-127"/>
                <a:cs typeface="Times New Roman" pitchFamily="18" charset="0"/>
              </a:rPr>
              <a:t>thckenning</a:t>
            </a:r>
            <a:r>
              <a:rPr kumimoji="0" lang="en-US"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Marked muscle wasting.</a:t>
            </a:r>
            <a:r>
              <a:rPr lang="en-US" sz="1000" dirty="0" smtClean="0">
                <a:latin typeface="Arial" pitchFamily="34" charset="0"/>
                <a:cs typeface="Arial" pitchFamily="34" charset="0"/>
              </a:rPr>
              <a:t>       …</a:t>
            </a:r>
            <a:r>
              <a:rPr kumimoji="0" lang="en-US" b="0" i="0" u="none" strike="noStrike" cap="none" normalizeH="0" baseline="0" dirty="0" err="1" smtClean="0">
                <a:ln>
                  <a:noFill/>
                </a:ln>
                <a:solidFill>
                  <a:schemeClr val="tx1"/>
                </a:solidFill>
                <a:effectLst/>
                <a:latin typeface="Times New Roman" pitchFamily="18" charset="0"/>
                <a:ea typeface="Batang" pitchFamily="18" charset="-127"/>
                <a:cs typeface="Times New Roman" pitchFamily="18" charset="0"/>
              </a:rPr>
              <a:t>Periarticular</a:t>
            </a:r>
            <a:r>
              <a:rPr kumimoji="0" lang="en-US"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 osteoporosis.</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152400" y="304800"/>
            <a:ext cx="7616380" cy="221599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sng" strike="noStrike" cap="none" normalizeH="0" baseline="0" dirty="0" smtClean="0">
                <a:ln>
                  <a:noFill/>
                </a:ln>
                <a:solidFill>
                  <a:srgbClr val="FFFF00"/>
                </a:solidFill>
                <a:effectLst/>
                <a:latin typeface="Elephant" pitchFamily="18" charset="0"/>
                <a:ea typeface="Batang" pitchFamily="18" charset="-127"/>
                <a:cs typeface="Times New Roman" pitchFamily="18" charset="0"/>
              </a:rPr>
              <a:t>Differential diagnosis:</a:t>
            </a:r>
            <a:endParaRPr kumimoji="0" lang="en-US" sz="1050" b="0" i="0" u="sng" strike="noStrike" cap="none" normalizeH="0" baseline="0" dirty="0" smtClean="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sng"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Rheumatoid arthritis</a:t>
            </a:r>
            <a:r>
              <a:rPr kumimoji="0" lang="en-US" sz="2000"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 may resemble TB arthritis but the above 5 criteria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 differentiate it from rheumatoid arthritis.</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sng"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Chronic </a:t>
            </a:r>
            <a:r>
              <a:rPr kumimoji="0" lang="en-US" sz="2000" b="0" i="0" u="sng" strike="noStrike" cap="none" normalizeH="0" baseline="0" dirty="0" err="1" smtClean="0">
                <a:ln>
                  <a:noFill/>
                </a:ln>
                <a:solidFill>
                  <a:schemeClr val="tx1"/>
                </a:solidFill>
                <a:effectLst/>
                <a:latin typeface="Times New Roman" pitchFamily="18" charset="0"/>
                <a:ea typeface="Batang" pitchFamily="18" charset="-127"/>
                <a:cs typeface="Times New Roman" pitchFamily="18" charset="0"/>
              </a:rPr>
              <a:t>pyogenic</a:t>
            </a:r>
            <a:r>
              <a:rPr kumimoji="0" lang="en-US" sz="2000" b="0" i="0" u="sng"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 </a:t>
            </a:r>
            <a:r>
              <a:rPr kumimoji="0" lang="en-US" sz="2000" b="0" i="0" u="sng" strike="noStrike" cap="none" normalizeH="0" baseline="0" dirty="0" err="1" smtClean="0">
                <a:ln>
                  <a:noFill/>
                </a:ln>
                <a:solidFill>
                  <a:schemeClr val="tx1"/>
                </a:solidFill>
                <a:effectLst/>
                <a:latin typeface="Times New Roman" pitchFamily="18" charset="0"/>
                <a:ea typeface="Batang" pitchFamily="18" charset="-127"/>
                <a:cs typeface="Times New Roman" pitchFamily="18" charset="0"/>
              </a:rPr>
              <a:t>osteomyelitis</a:t>
            </a:r>
            <a:r>
              <a:rPr kumimoji="0" lang="en-US" sz="2000"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 with acute or </a:t>
            </a:r>
            <a:r>
              <a:rPr kumimoji="0" lang="en-US" sz="2000" b="0" i="0" u="none" strike="noStrike" cap="none" normalizeH="0" baseline="0" dirty="0" err="1" smtClean="0">
                <a:ln>
                  <a:noFill/>
                </a:ln>
                <a:solidFill>
                  <a:schemeClr val="tx1"/>
                </a:solidFill>
                <a:effectLst/>
                <a:latin typeface="Times New Roman" pitchFamily="18" charset="0"/>
                <a:ea typeface="Batang" pitchFamily="18" charset="-127"/>
                <a:cs typeface="Times New Roman" pitchFamily="18" charset="0"/>
              </a:rPr>
              <a:t>subacute</a:t>
            </a:r>
            <a:r>
              <a:rPr kumimoji="0" lang="en-US" sz="2000"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 flare.</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There’s fever, local inflammatory signs, radiological changes: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ea typeface="Batang" pitchFamily="18" charset="-127"/>
                <a:cs typeface="Times New Roman" pitchFamily="18" charset="0"/>
              </a:rPr>
              <a:t>sequestra</a:t>
            </a:r>
            <a:r>
              <a:rPr kumimoji="0" lang="en-US" sz="2000"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rPr>
              <a:t>, more sclerosis.</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7107" name="Rectangle 3"/>
          <p:cNvSpPr>
            <a:spLocks noChangeArrowheads="1"/>
          </p:cNvSpPr>
          <p:nvPr/>
        </p:nvSpPr>
        <p:spPr bwMode="auto">
          <a:xfrm>
            <a:off x="0" y="2149019"/>
            <a:ext cx="914400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FF00"/>
                </a:solidFill>
                <a:effectLst/>
                <a:latin typeface="Elephant" pitchFamily="18" charset="0"/>
                <a:ea typeface="Batang" pitchFamily="18" charset="-127"/>
                <a:cs typeface="Times New Roman" pitchFamily="18" charset="0"/>
              </a:rPr>
              <a:t>Treatment:</a:t>
            </a:r>
            <a:endParaRPr kumimoji="0" lang="en-US" sz="1050" b="0" i="0" u="none" strike="noStrike" cap="none" normalizeH="0" baseline="0" dirty="0" smtClean="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sng" strike="noStrike" cap="none" normalizeH="0" baseline="0" dirty="0" err="1" smtClean="0">
                <a:ln>
                  <a:noFill/>
                </a:ln>
                <a:solidFill>
                  <a:srgbClr val="FFFF00"/>
                </a:solidFill>
                <a:effectLst/>
                <a:latin typeface="Times New Roman" pitchFamily="18" charset="0"/>
                <a:ea typeface="Batang" pitchFamily="18" charset="-127"/>
                <a:cs typeface="Times New Roman" pitchFamily="18" charset="0"/>
              </a:rPr>
              <a:t>Antituberculous</a:t>
            </a:r>
            <a:r>
              <a:rPr kumimoji="0" lang="en-US" sz="2000" b="0" i="0" u="sng" strike="noStrike" cap="none" normalizeH="0" baseline="0" dirty="0" smtClean="0">
                <a:ln>
                  <a:noFill/>
                </a:ln>
                <a:solidFill>
                  <a:srgbClr val="FFFF00"/>
                </a:solidFill>
                <a:effectLst/>
                <a:latin typeface="Times New Roman" pitchFamily="18" charset="0"/>
                <a:ea typeface="Batang" pitchFamily="18" charset="-127"/>
                <a:cs typeface="Times New Roman" pitchFamily="18" charset="0"/>
              </a:rPr>
              <a:t> chemotherapy:</a:t>
            </a:r>
            <a:r>
              <a:rPr kumimoji="0" lang="en-US" sz="2000" b="0" i="0" u="none" strike="noStrike" cap="none" normalizeH="0" baseline="0" dirty="0" smtClean="0">
                <a:ln>
                  <a:noFill/>
                </a:ln>
                <a:solidFill>
                  <a:srgbClr val="FFFF00"/>
                </a:solidFill>
                <a:effectLst/>
                <a:latin typeface="Times New Roman" pitchFamily="18" charset="0"/>
                <a:ea typeface="Batang" pitchFamily="18" charset="-127"/>
                <a:cs typeface="Times New Roman" pitchFamily="18" charset="0"/>
              </a:rPr>
              <a:t> it is the mainstay of treatment. </a:t>
            </a:r>
            <a:endParaRPr kumimoji="0" lang="en-US" sz="1050" b="0" i="0" u="none" strike="noStrike" cap="none" normalizeH="0" baseline="0" dirty="0" smtClean="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FF00"/>
                </a:solidFill>
                <a:effectLst/>
                <a:latin typeface="Times New Roman" pitchFamily="18" charset="0"/>
                <a:ea typeface="Batang" pitchFamily="18" charset="-127"/>
                <a:cs typeface="Times New Roman" pitchFamily="18" charset="0"/>
              </a:rPr>
              <a:t>Choice: combination of the following </a:t>
            </a:r>
            <a:r>
              <a:rPr kumimoji="0" lang="en-US" sz="2000" b="0" i="0" u="none" strike="noStrike" cap="none" normalizeH="0" baseline="0" dirty="0" err="1" smtClean="0">
                <a:ln>
                  <a:noFill/>
                </a:ln>
                <a:solidFill>
                  <a:srgbClr val="FFFF00"/>
                </a:solidFill>
                <a:effectLst/>
                <a:latin typeface="Times New Roman" pitchFamily="18" charset="0"/>
                <a:ea typeface="Batang" pitchFamily="18" charset="-127"/>
                <a:cs typeface="Times New Roman" pitchFamily="18" charset="0"/>
              </a:rPr>
              <a:t>antituberculous</a:t>
            </a:r>
            <a:r>
              <a:rPr kumimoji="0" lang="en-US" sz="2000" b="0" i="0" u="none" strike="noStrike" cap="none" normalizeH="0" baseline="0" dirty="0" smtClean="0">
                <a:ln>
                  <a:noFill/>
                </a:ln>
                <a:solidFill>
                  <a:srgbClr val="FFFF00"/>
                </a:solidFill>
                <a:effectLst/>
                <a:latin typeface="Times New Roman" pitchFamily="18" charset="0"/>
                <a:ea typeface="Batang" pitchFamily="18" charset="-127"/>
                <a:cs typeface="Times New Roman" pitchFamily="18" charset="0"/>
              </a:rPr>
              <a:t> drugs (start with a triple therapy), drugs are: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FF00"/>
                </a:solidFill>
                <a:effectLst/>
                <a:latin typeface="Times New Roman" pitchFamily="18" charset="0"/>
                <a:ea typeface="Batang" pitchFamily="18" charset="-127"/>
                <a:cs typeface="Times New Roman" pitchFamily="18" charset="0"/>
              </a:rPr>
              <a:t>(streptomycin, </a:t>
            </a:r>
            <a:r>
              <a:rPr kumimoji="0" lang="en-US" sz="2000" b="0" i="0" u="none" strike="noStrike" cap="none" normalizeH="0" baseline="0" dirty="0" err="1" smtClean="0">
                <a:ln>
                  <a:noFill/>
                </a:ln>
                <a:solidFill>
                  <a:srgbClr val="FFFF00"/>
                </a:solidFill>
                <a:effectLst/>
                <a:latin typeface="Times New Roman" pitchFamily="18" charset="0"/>
                <a:ea typeface="Batang" pitchFamily="18" charset="-127"/>
                <a:cs typeface="Times New Roman" pitchFamily="18" charset="0"/>
              </a:rPr>
              <a:t>rifampicin</a:t>
            </a:r>
            <a:r>
              <a:rPr kumimoji="0" lang="en-US" sz="2000" b="0" i="0" u="none" strike="noStrike" cap="none" normalizeH="0" baseline="0" dirty="0" smtClean="0">
                <a:ln>
                  <a:noFill/>
                </a:ln>
                <a:solidFill>
                  <a:srgbClr val="FFFF00"/>
                </a:solidFill>
                <a:effectLst/>
                <a:latin typeface="Times New Roman" pitchFamily="18" charset="0"/>
                <a:ea typeface="Batang" pitchFamily="18" charset="-127"/>
                <a:cs typeface="Times New Roman" pitchFamily="18" charset="0"/>
              </a:rPr>
              <a:t>, </a:t>
            </a:r>
            <a:r>
              <a:rPr kumimoji="0" lang="en-US" sz="2000" b="0" i="0" u="none" strike="noStrike" cap="none" normalizeH="0" baseline="0" dirty="0" err="1" smtClean="0">
                <a:ln>
                  <a:noFill/>
                </a:ln>
                <a:solidFill>
                  <a:srgbClr val="FFFF00"/>
                </a:solidFill>
                <a:effectLst/>
                <a:latin typeface="Times New Roman" pitchFamily="18" charset="0"/>
                <a:ea typeface="Batang" pitchFamily="18" charset="-127"/>
                <a:cs typeface="Times New Roman" pitchFamily="18" charset="0"/>
              </a:rPr>
              <a:t>isoniazide</a:t>
            </a:r>
            <a:r>
              <a:rPr kumimoji="0" lang="en-US" sz="2000" b="0" i="0" u="none" strike="noStrike" cap="none" normalizeH="0" baseline="0" dirty="0" smtClean="0">
                <a:ln>
                  <a:noFill/>
                </a:ln>
                <a:solidFill>
                  <a:srgbClr val="FFFF00"/>
                </a:solidFill>
                <a:effectLst/>
                <a:latin typeface="Times New Roman" pitchFamily="18" charset="0"/>
                <a:ea typeface="Batang" pitchFamily="18" charset="-127"/>
                <a:cs typeface="Times New Roman" pitchFamily="18" charset="0"/>
              </a:rPr>
              <a:t>(INH), </a:t>
            </a:r>
            <a:r>
              <a:rPr kumimoji="0" lang="en-US" sz="2000" b="0" i="0" u="none" strike="noStrike" cap="none" normalizeH="0" baseline="0" dirty="0" err="1" smtClean="0">
                <a:ln>
                  <a:noFill/>
                </a:ln>
                <a:solidFill>
                  <a:srgbClr val="FFFF00"/>
                </a:solidFill>
                <a:effectLst/>
                <a:latin typeface="Times New Roman" pitchFamily="18" charset="0"/>
                <a:ea typeface="Batang" pitchFamily="18" charset="-127"/>
                <a:cs typeface="Times New Roman" pitchFamily="18" charset="0"/>
              </a:rPr>
              <a:t>ethambutol</a:t>
            </a:r>
            <a:r>
              <a:rPr kumimoji="0" lang="en-US" sz="2000" b="0" i="0" u="none" strike="noStrike" cap="none" normalizeH="0" baseline="0" dirty="0" smtClean="0">
                <a:ln>
                  <a:noFill/>
                </a:ln>
                <a:solidFill>
                  <a:srgbClr val="FFFF00"/>
                </a:solidFill>
                <a:effectLst/>
                <a:latin typeface="Times New Roman" pitchFamily="18" charset="0"/>
                <a:ea typeface="Batang" pitchFamily="18" charset="-127"/>
                <a:cs typeface="Times New Roman" pitchFamily="18" charset="0"/>
              </a:rPr>
              <a:t> and </a:t>
            </a:r>
            <a:r>
              <a:rPr kumimoji="0" lang="en-US" sz="2000" b="0" i="0" u="none" strike="noStrike" cap="none" normalizeH="0" baseline="0" dirty="0" err="1" smtClean="0">
                <a:ln>
                  <a:noFill/>
                </a:ln>
                <a:solidFill>
                  <a:srgbClr val="FFFF00"/>
                </a:solidFill>
                <a:effectLst/>
                <a:latin typeface="Times New Roman" pitchFamily="18" charset="0"/>
                <a:ea typeface="Batang" pitchFamily="18" charset="-127"/>
                <a:cs typeface="Times New Roman" pitchFamily="18" charset="0"/>
              </a:rPr>
              <a:t>pyrazinamide</a:t>
            </a:r>
            <a:r>
              <a:rPr kumimoji="0" lang="en-US" sz="2000" b="0" i="0" u="none" strike="noStrike" cap="none" normalizeH="0" baseline="0" dirty="0" smtClean="0">
                <a:ln>
                  <a:noFill/>
                </a:ln>
                <a:solidFill>
                  <a:srgbClr val="FFFF00"/>
                </a:solidFill>
                <a:effectLst/>
                <a:latin typeface="Times New Roman" pitchFamily="18" charset="0"/>
                <a:ea typeface="Batang" pitchFamily="18" charset="-127"/>
                <a:cs typeface="Times New Roman" pitchFamily="18" charset="0"/>
              </a:rPr>
              <a:t>).</a:t>
            </a:r>
            <a:endParaRPr kumimoji="0" lang="en-US" sz="1050" b="0" i="0" u="none" strike="noStrike" cap="none" normalizeH="0" baseline="0" dirty="0" smtClean="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sng" strike="noStrike" cap="none" normalizeH="0" baseline="0" dirty="0" smtClean="0">
                <a:ln>
                  <a:noFill/>
                </a:ln>
                <a:solidFill>
                  <a:srgbClr val="FFFF00"/>
                </a:solidFill>
                <a:effectLst/>
                <a:latin typeface="Times New Roman" pitchFamily="18" charset="0"/>
                <a:ea typeface="Batang" pitchFamily="18" charset="-127"/>
                <a:cs typeface="Times New Roman" pitchFamily="18" charset="0"/>
              </a:rPr>
              <a:t>Local treatment:</a:t>
            </a:r>
            <a:endParaRPr kumimoji="0" lang="en-US" sz="1050" b="0" i="0" u="none" strike="noStrike" cap="none" normalizeH="0" baseline="0" dirty="0" smtClean="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rgbClr val="FFFF00"/>
                </a:solidFill>
                <a:effectLst/>
                <a:latin typeface="Times New Roman" pitchFamily="18" charset="0"/>
                <a:ea typeface="Batang" pitchFamily="18" charset="-127"/>
                <a:cs typeface="Times New Roman" pitchFamily="18" charset="0"/>
              </a:rPr>
              <a:t>Rest.</a:t>
            </a:r>
            <a:endParaRPr kumimoji="0" lang="en-US" sz="1050" b="0" i="0" u="none" strike="noStrike" cap="none" normalizeH="0" baseline="0" dirty="0" smtClean="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rgbClr val="FFFF00"/>
                </a:solidFill>
                <a:effectLst/>
                <a:latin typeface="Times New Roman" pitchFamily="18" charset="0"/>
                <a:ea typeface="Batang" pitchFamily="18" charset="-127"/>
                <a:cs typeface="Times New Roman" pitchFamily="18" charset="0"/>
              </a:rPr>
              <a:t>Traction.</a:t>
            </a:r>
            <a:endParaRPr kumimoji="0" lang="en-US" sz="1050" b="0" i="0" u="none" strike="noStrike" cap="none" normalizeH="0" baseline="0" dirty="0" smtClean="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rgbClr val="FFFF00"/>
                </a:solidFill>
                <a:effectLst/>
                <a:latin typeface="Times New Roman" pitchFamily="18" charset="0"/>
                <a:ea typeface="Batang" pitchFamily="18" charset="-127"/>
                <a:cs typeface="Times New Roman" pitchFamily="18" charset="0"/>
              </a:rPr>
              <a:t>Occasionally operation (aspiration or drainage of an abscess).</a:t>
            </a:r>
            <a:endParaRPr kumimoji="0" lang="en-US" sz="1050" b="0" i="0" u="none" strike="noStrike" cap="none" normalizeH="0" baseline="0" dirty="0" smtClean="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err="1" smtClean="0">
                <a:ln>
                  <a:noFill/>
                </a:ln>
                <a:solidFill>
                  <a:srgbClr val="FFFF00"/>
                </a:solidFill>
                <a:effectLst/>
                <a:latin typeface="Times New Roman" pitchFamily="18" charset="0"/>
                <a:ea typeface="Batang" pitchFamily="18" charset="-127"/>
                <a:cs typeface="Times New Roman" pitchFamily="18" charset="0"/>
              </a:rPr>
              <a:t>Splintage</a:t>
            </a:r>
            <a:r>
              <a:rPr kumimoji="0" lang="en-US" sz="2000" b="0" i="0" u="none" strike="noStrike" cap="none" normalizeH="0" baseline="0" dirty="0" smtClean="0">
                <a:ln>
                  <a:noFill/>
                </a:ln>
                <a:solidFill>
                  <a:srgbClr val="FFFF00"/>
                </a:solidFill>
                <a:effectLst/>
                <a:latin typeface="Times New Roman" pitchFamily="18" charset="0"/>
                <a:ea typeface="Batang" pitchFamily="18" charset="-127"/>
                <a:cs typeface="Times New Roman" pitchFamily="18" charset="0"/>
              </a:rPr>
              <a:t> (in early stages) continued for several months, by which time, it will be clear whether the joint has been saved.</a:t>
            </a:r>
            <a:endParaRPr kumimoji="0" lang="en-US" sz="1050" b="0" i="0" u="none" strike="noStrike" cap="none" normalizeH="0" baseline="0" dirty="0" smtClean="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rgbClr val="FFFF00"/>
                </a:solidFill>
                <a:effectLst/>
                <a:latin typeface="Times New Roman" pitchFamily="18" charset="0"/>
                <a:ea typeface="Batang" pitchFamily="18" charset="-127"/>
                <a:cs typeface="Times New Roman" pitchFamily="18" charset="0"/>
              </a:rPr>
              <a:t>If the </a:t>
            </a:r>
            <a:r>
              <a:rPr kumimoji="0" lang="en-US" sz="2000" b="0" i="0" u="none" strike="noStrike" cap="none" normalizeH="0" baseline="0" dirty="0" err="1" smtClean="0">
                <a:ln>
                  <a:noFill/>
                </a:ln>
                <a:solidFill>
                  <a:srgbClr val="FFFF00"/>
                </a:solidFill>
                <a:effectLst/>
                <a:latin typeface="Times New Roman" pitchFamily="18" charset="0"/>
                <a:ea typeface="Batang" pitchFamily="18" charset="-127"/>
                <a:cs typeface="Times New Roman" pitchFamily="18" charset="0"/>
              </a:rPr>
              <a:t>articular</a:t>
            </a:r>
            <a:r>
              <a:rPr kumimoji="0" lang="en-US" sz="2000" b="0" i="0" u="none" strike="noStrike" cap="none" normalizeH="0" baseline="0" dirty="0" smtClean="0">
                <a:ln>
                  <a:noFill/>
                </a:ln>
                <a:solidFill>
                  <a:srgbClr val="FFFF00"/>
                </a:solidFill>
                <a:effectLst/>
                <a:latin typeface="Times New Roman" pitchFamily="18" charset="0"/>
                <a:ea typeface="Batang" pitchFamily="18" charset="-127"/>
                <a:cs typeface="Times New Roman" pitchFamily="18" charset="0"/>
              </a:rPr>
              <a:t> surfaces are destroyed the joint is immobilized until all signs of disease actively have disappeared and then:</a:t>
            </a:r>
            <a:endParaRPr kumimoji="0" lang="en-US" sz="20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If the disease remains quiescent then </a:t>
            </a:r>
            <a:r>
              <a:rPr kumimoji="0" lang="en-US" sz="2000" b="0" i="0" u="none" strike="noStrike" cap="none" normalizeH="0" baseline="0" dirty="0" err="1" smtClean="0">
                <a:ln>
                  <a:noFill/>
                </a:ln>
                <a:solidFill>
                  <a:srgbClr val="FFFF00"/>
                </a:solidFill>
                <a:effectLst/>
                <a:latin typeface="Arial" pitchFamily="34" charset="0"/>
                <a:ea typeface="Times New Roman" pitchFamily="18" charset="0"/>
                <a:cs typeface="Arial" pitchFamily="34" charset="0"/>
              </a:rPr>
              <a:t>arthrodesis</a:t>
            </a:r>
            <a:r>
              <a:rPr kumimoji="0" lang="en-US" sz="20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or joint replacement is considered</a:t>
            </a:r>
            <a:r>
              <a:rPr kumimoji="0" lang="en-US" sz="1050" b="0" i="0" u="none" strike="noStrike" cap="none" normalizeH="0" baseline="0" dirty="0" smtClean="0">
                <a:ln>
                  <a:noFill/>
                </a:ln>
                <a:solidFill>
                  <a:srgbClr val="FFFF00"/>
                </a:solidFill>
                <a:effectLst/>
                <a:latin typeface="Arial" pitchFamily="34" charset="0"/>
                <a:cs typeface="Arial" pitchFamily="34" charset="0"/>
              </a:rPr>
              <a:t> </a:t>
            </a:r>
            <a:endParaRPr kumimoji="0" lang="en-US" sz="2800" b="0" i="0" u="none" strike="noStrike" cap="none" normalizeH="0" baseline="0" dirty="0" smtClean="0">
              <a:ln>
                <a:noFill/>
              </a:ln>
              <a:solidFill>
                <a:srgbClr val="FFFF00"/>
              </a:solidFill>
              <a:effectLst/>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0" y="1026354"/>
            <a:ext cx="8446543" cy="206210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FF00"/>
                </a:solidFill>
                <a:effectLst/>
                <a:latin typeface="Elephant" pitchFamily="18" charset="0"/>
                <a:ea typeface="Batang" pitchFamily="18" charset="-127"/>
                <a:cs typeface="Times New Roman" pitchFamily="18" charset="0"/>
              </a:rPr>
              <a:t>Complication:</a:t>
            </a:r>
            <a:endParaRPr kumimoji="0" lang="en-US" sz="1400" b="0" i="0" u="none" strike="noStrike" cap="none" normalizeH="0" baseline="0" dirty="0" smtClean="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200" b="0" i="0" u="none" strike="noStrike" cap="none" normalizeH="0" baseline="0" dirty="0" smtClean="0">
                <a:ln>
                  <a:noFill/>
                </a:ln>
                <a:solidFill>
                  <a:srgbClr val="FFFF00"/>
                </a:solidFill>
                <a:effectLst/>
                <a:latin typeface="Times New Roman" pitchFamily="18" charset="0"/>
                <a:ea typeface="Batang" pitchFamily="18" charset="-127"/>
                <a:cs typeface="Times New Roman" pitchFamily="18" charset="0"/>
              </a:rPr>
              <a:t>Sinus formation.</a:t>
            </a:r>
            <a:endParaRPr kumimoji="0" lang="en-US" sz="1400" b="0" i="0" u="none" strike="noStrike" cap="none" normalizeH="0" baseline="0" dirty="0" smtClean="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200" b="0" i="0" u="none" strike="noStrike" cap="none" normalizeH="0" baseline="0" dirty="0" smtClean="0">
                <a:ln>
                  <a:noFill/>
                </a:ln>
                <a:solidFill>
                  <a:srgbClr val="FFFF00"/>
                </a:solidFill>
                <a:effectLst/>
                <a:latin typeface="Times New Roman" pitchFamily="18" charset="0"/>
                <a:ea typeface="Batang" pitchFamily="18" charset="-127"/>
                <a:cs typeface="Times New Roman" pitchFamily="18" charset="0"/>
              </a:rPr>
              <a:t>Secondary infection through sinus tract.</a:t>
            </a:r>
            <a:endParaRPr kumimoji="0" lang="en-US" sz="32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Spread of disease to another part of the body</a:t>
            </a:r>
            <a:r>
              <a:rPr kumimoji="0" lang="en-US" sz="1400" b="0" i="0" u="none" strike="noStrike" cap="none" normalizeH="0" baseline="0" dirty="0" smtClean="0">
                <a:ln>
                  <a:noFill/>
                </a:ln>
                <a:solidFill>
                  <a:srgbClr val="FFFF00"/>
                </a:solidFill>
                <a:effectLst/>
                <a:latin typeface="Arial" pitchFamily="34" charset="0"/>
                <a:cs typeface="Arial" pitchFamily="34" charset="0"/>
              </a:rPr>
              <a:t> </a:t>
            </a:r>
            <a:endParaRPr kumimoji="0" lang="en-US" sz="4000" b="0" i="0" u="none" strike="noStrike" cap="none" normalizeH="0" baseline="0" dirty="0" smtClean="0">
              <a:ln>
                <a:noFill/>
              </a:ln>
              <a:solidFill>
                <a:srgbClr val="FFFF00"/>
              </a:solidFill>
              <a:effectLst/>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57200" y="228600"/>
            <a:ext cx="8229600" cy="6172200"/>
          </a:xfrm>
          <a:prstGeom prst="rect">
            <a:avLst/>
          </a:prstGeom>
          <a:noFill/>
          <a:ln w="9525">
            <a:noFill/>
            <a:miter lim="800000"/>
            <a:headEnd/>
            <a:tailEnd/>
          </a:ln>
          <a:effectLst/>
        </p:spPr>
      </p:pic>
    </p:spTree>
  </p:cSld>
  <p:clrMapOvr>
    <a:masterClrMapping/>
  </p:clrMapOvr>
  <p:transition spd="slow">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9296400" cy="3276600"/>
          </a:xfrm>
        </p:spPr>
        <p:txBody>
          <a:bodyPr>
            <a:normAutofit/>
          </a:bodyPr>
          <a:lstStyle/>
          <a:p>
            <a:r>
              <a:rPr lang="en-US" dirty="0" smtClean="0">
                <a:solidFill>
                  <a:srgbClr val="FFFF00"/>
                </a:solidFill>
                <a:latin typeface="+mn-lt"/>
              </a:rPr>
              <a:t/>
            </a:r>
            <a:br>
              <a:rPr lang="en-US" dirty="0" smtClean="0">
                <a:solidFill>
                  <a:srgbClr val="FFFF00"/>
                </a:solidFill>
                <a:latin typeface="+mn-lt"/>
              </a:rPr>
            </a:br>
            <a:r>
              <a:rPr lang="en-US" dirty="0" smtClean="0">
                <a:solidFill>
                  <a:srgbClr val="FFFF00"/>
                </a:solidFill>
                <a:latin typeface="+mn-lt"/>
              </a:rPr>
              <a:t> </a:t>
            </a:r>
            <a:r>
              <a:rPr lang="en-US" dirty="0" smtClean="0"/>
              <a:t/>
            </a:r>
            <a:br>
              <a:rPr lang="en-US" dirty="0" smtClean="0"/>
            </a:br>
            <a:endParaRPr lang="en-US" dirty="0"/>
          </a:p>
        </p:txBody>
      </p:sp>
      <p:sp>
        <p:nvSpPr>
          <p:cNvPr id="3" name="Content Placeholder 2"/>
          <p:cNvSpPr>
            <a:spLocks noGrp="1"/>
          </p:cNvSpPr>
          <p:nvPr>
            <p:ph idx="1"/>
          </p:nvPr>
        </p:nvSpPr>
        <p:spPr>
          <a:xfrm>
            <a:off x="0" y="0"/>
            <a:ext cx="5410200" cy="6858000"/>
          </a:xfrm>
        </p:spPr>
        <p:txBody>
          <a:bodyPr>
            <a:normAutofit fontScale="92500" lnSpcReduction="10000"/>
          </a:bodyPr>
          <a:lstStyle/>
          <a:p>
            <a:pPr algn="ctr">
              <a:buNone/>
            </a:pPr>
            <a:r>
              <a:rPr lang="en-US" dirty="0" smtClean="0"/>
              <a:t> </a:t>
            </a:r>
            <a:r>
              <a:rPr lang="en-US" sz="3500" b="1" dirty="0" smtClean="0">
                <a:solidFill>
                  <a:srgbClr val="FFFF00"/>
                </a:solidFill>
              </a:rPr>
              <a:t>The occurrence  &amp; severity of infection </a:t>
            </a:r>
            <a:endParaRPr lang="en-US" b="1" dirty="0" smtClean="0">
              <a:solidFill>
                <a:srgbClr val="FFFF00"/>
              </a:solidFill>
            </a:endParaRPr>
          </a:p>
          <a:p>
            <a:pPr>
              <a:buNone/>
            </a:pPr>
            <a:r>
              <a:rPr lang="en-US" dirty="0" smtClean="0"/>
              <a:t>and this depends on:</a:t>
            </a:r>
          </a:p>
          <a:p>
            <a:pPr>
              <a:buNone/>
            </a:pPr>
            <a:r>
              <a:rPr lang="en-US" sz="3000" b="1" dirty="0" smtClean="0">
                <a:solidFill>
                  <a:srgbClr val="FFFF00"/>
                </a:solidFill>
              </a:rPr>
              <a:t>A)   </a:t>
            </a:r>
            <a:r>
              <a:rPr lang="en-US" b="1" u="sng" dirty="0" smtClean="0">
                <a:solidFill>
                  <a:srgbClr val="FFFF00"/>
                </a:solidFill>
              </a:rPr>
              <a:t>The virulence</a:t>
            </a:r>
            <a:r>
              <a:rPr lang="ar-IQ" b="1" u="sng" dirty="0" smtClean="0">
                <a:solidFill>
                  <a:srgbClr val="FFFF00"/>
                </a:solidFill>
              </a:rPr>
              <a:t> </a:t>
            </a:r>
            <a:r>
              <a:rPr lang="en-US" u="sng" dirty="0" smtClean="0">
                <a:solidFill>
                  <a:srgbClr val="FFFF00"/>
                </a:solidFill>
              </a:rPr>
              <a:t> </a:t>
            </a:r>
            <a:r>
              <a:rPr lang="ar-IQ" dirty="0" smtClean="0">
                <a:solidFill>
                  <a:srgbClr val="FFFF00"/>
                </a:solidFill>
              </a:rPr>
              <a:t>                              </a:t>
            </a:r>
            <a:r>
              <a:rPr lang="en-US" dirty="0" smtClean="0"/>
              <a:t>of the microorganism  </a:t>
            </a:r>
            <a:r>
              <a:rPr lang="ar-IQ" dirty="0" smtClean="0"/>
              <a:t> </a:t>
            </a:r>
            <a:r>
              <a:rPr lang="en-US" b="1" dirty="0" smtClean="0">
                <a:solidFill>
                  <a:srgbClr val="FFFF00"/>
                </a:solidFill>
              </a:rPr>
              <a:t>defined as the ability of the organism to overcome the host defenses and cause infection </a:t>
            </a:r>
            <a:r>
              <a:rPr lang="en-US" dirty="0" smtClean="0"/>
              <a:t>  </a:t>
            </a:r>
            <a:r>
              <a:rPr lang="ar-IQ" dirty="0" smtClean="0"/>
              <a:t> </a:t>
            </a:r>
            <a:r>
              <a:rPr lang="en-US" dirty="0" smtClean="0"/>
              <a:t>it varies among  organism species </a:t>
            </a:r>
            <a:r>
              <a:rPr lang="en-US" dirty="0" err="1" smtClean="0"/>
              <a:t>eg</a:t>
            </a:r>
            <a:r>
              <a:rPr lang="en-US" dirty="0" smtClean="0"/>
              <a:t> .staph </a:t>
            </a:r>
            <a:r>
              <a:rPr lang="en-US" dirty="0" err="1" smtClean="0"/>
              <a:t>aures</a:t>
            </a:r>
            <a:r>
              <a:rPr lang="en-US" dirty="0" smtClean="0"/>
              <a:t>  which produce   </a:t>
            </a:r>
            <a:r>
              <a:rPr lang="en-US" dirty="0" err="1" smtClean="0"/>
              <a:t>certin</a:t>
            </a:r>
            <a:r>
              <a:rPr lang="en-US" dirty="0" smtClean="0"/>
              <a:t> toxin  plus   the  presences of </a:t>
            </a:r>
            <a:r>
              <a:rPr lang="en-US" dirty="0" err="1" smtClean="0"/>
              <a:t>biofilm</a:t>
            </a:r>
            <a:r>
              <a:rPr lang="en-US" dirty="0" smtClean="0"/>
              <a:t>  protein . </a:t>
            </a:r>
            <a:r>
              <a:rPr lang="en-US" b="1" u="sng" dirty="0" smtClean="0">
                <a:solidFill>
                  <a:srgbClr val="FFFF00"/>
                </a:solidFill>
              </a:rPr>
              <a:t>(</a:t>
            </a:r>
            <a:r>
              <a:rPr lang="en-US" b="1" i="1" u="sng" dirty="0" smtClean="0">
                <a:solidFill>
                  <a:srgbClr val="FFFF00"/>
                </a:solidFill>
              </a:rPr>
              <a:t>Staphylococcus </a:t>
            </a:r>
            <a:r>
              <a:rPr lang="en-US" b="1" i="1" u="sng" dirty="0" err="1" smtClean="0">
                <a:solidFill>
                  <a:srgbClr val="FFFF00"/>
                </a:solidFill>
              </a:rPr>
              <a:t>aureus</a:t>
            </a:r>
            <a:r>
              <a:rPr lang="en-US" b="1" u="sng" dirty="0" smtClean="0">
                <a:solidFill>
                  <a:srgbClr val="FFFF00"/>
                </a:solidFill>
              </a:rPr>
              <a:t> )                                               </a:t>
            </a:r>
            <a:r>
              <a:rPr lang="en-US" sz="3000" b="1" u="sng" dirty="0" smtClean="0"/>
              <a:t>(found in over 70% </a:t>
            </a:r>
            <a:r>
              <a:rPr lang="en-US" sz="3000" b="1" u="sng" dirty="0" err="1" smtClean="0"/>
              <a:t>ofcases</a:t>
            </a:r>
            <a:r>
              <a:rPr lang="en-US" sz="3000" b="1" u="sng" dirty="0" smtClean="0"/>
              <a:t>), In </a:t>
            </a:r>
            <a:r>
              <a:rPr lang="en-US" b="1" dirty="0" smtClean="0">
                <a:solidFill>
                  <a:srgbClr val="FFFF00"/>
                </a:solidFill>
              </a:rPr>
              <a:t>Latin . </a:t>
            </a:r>
            <a:r>
              <a:rPr lang="en-US" b="1" i="1" dirty="0" err="1" smtClean="0">
                <a:solidFill>
                  <a:srgbClr val="FFFF00"/>
                </a:solidFill>
              </a:rPr>
              <a:t>coccus</a:t>
            </a:r>
            <a:r>
              <a:rPr lang="en-US" b="1" dirty="0" smtClean="0">
                <a:solidFill>
                  <a:srgbClr val="FFFF00"/>
                </a:solidFill>
              </a:rPr>
              <a:t> = spherical bacterium, </a:t>
            </a:r>
            <a:r>
              <a:rPr lang="en-US" b="1" i="1" dirty="0" err="1" smtClean="0">
                <a:solidFill>
                  <a:srgbClr val="FFFF00"/>
                </a:solidFill>
              </a:rPr>
              <a:t>aureus</a:t>
            </a:r>
            <a:r>
              <a:rPr lang="en-US" b="1" dirty="0" smtClean="0">
                <a:solidFill>
                  <a:srgbClr val="FFFF00"/>
                </a:solidFill>
              </a:rPr>
              <a:t> = golden) or </a:t>
            </a:r>
            <a:r>
              <a:rPr lang="en-US" b="1" u="sng" dirty="0" smtClean="0">
                <a:solidFill>
                  <a:srgbClr val="FFFF00"/>
                </a:solidFill>
              </a:rPr>
              <a:t>golden staph  </a:t>
            </a:r>
            <a:r>
              <a:rPr lang="en-US" b="1" dirty="0" smtClean="0">
                <a:solidFill>
                  <a:srgbClr val="FFFF00"/>
                </a:solidFill>
              </a:rPr>
              <a:t>is the most common species of staphylococcus bacteria causing  infections in human.</a:t>
            </a:r>
          </a:p>
          <a:p>
            <a:pPr lvl="0">
              <a:buNone/>
            </a:pPr>
            <a:endParaRPr lang="en-US" dirty="0"/>
          </a:p>
        </p:txBody>
      </p:sp>
      <p:pic>
        <p:nvPicPr>
          <p:cNvPr id="1026" name="Picture 2" descr="C:\Users\zaed\Pictures\untitled.bmp"/>
          <p:cNvPicPr>
            <a:picLocks noChangeAspect="1" noChangeArrowheads="1"/>
          </p:cNvPicPr>
          <p:nvPr/>
        </p:nvPicPr>
        <p:blipFill>
          <a:blip r:embed="rId2" cstate="print"/>
          <a:srcRect/>
          <a:stretch>
            <a:fillRect/>
          </a:stretch>
        </p:blipFill>
        <p:spPr bwMode="auto">
          <a:xfrm>
            <a:off x="5334000" y="0"/>
            <a:ext cx="3810000" cy="3352800"/>
          </a:xfrm>
          <a:prstGeom prst="rect">
            <a:avLst/>
          </a:prstGeom>
          <a:noFill/>
        </p:spPr>
      </p:pic>
      <p:pic>
        <p:nvPicPr>
          <p:cNvPr id="1028" name="Picture 4" descr="http://t3.gstatic.com/images?q=tbn:ANd9GcSG_yigHE3Sd1B1mH4oj2ZFw9dIMS6GlhhejbzKWiVwuSwk5MqA1w"/>
          <p:cNvPicPr>
            <a:picLocks noChangeAspect="1" noChangeArrowheads="1"/>
          </p:cNvPicPr>
          <p:nvPr/>
        </p:nvPicPr>
        <p:blipFill>
          <a:blip r:embed="rId3" cstate="print"/>
          <a:srcRect/>
          <a:stretch>
            <a:fillRect/>
          </a:stretch>
        </p:blipFill>
        <p:spPr bwMode="auto">
          <a:xfrm rot="16200000">
            <a:off x="4800604" y="4038599"/>
            <a:ext cx="2819400" cy="1752602"/>
          </a:xfrm>
          <a:prstGeom prst="rect">
            <a:avLst/>
          </a:prstGeom>
          <a:noFill/>
        </p:spPr>
      </p:pic>
      <p:pic>
        <p:nvPicPr>
          <p:cNvPr id="1030" name="Picture 6" descr="http://t1.gstatic.com/images?q=tbn:ANd9GcTRcTgtGnoI4iHpopLuWi1lrD3IoS4-jzzol07DKyigYfR9ZrsEsA"/>
          <p:cNvPicPr>
            <a:picLocks noChangeAspect="1" noChangeArrowheads="1"/>
          </p:cNvPicPr>
          <p:nvPr/>
        </p:nvPicPr>
        <p:blipFill>
          <a:blip r:embed="rId4" cstate="print"/>
          <a:srcRect/>
          <a:stretch>
            <a:fillRect/>
          </a:stretch>
        </p:blipFill>
        <p:spPr bwMode="auto">
          <a:xfrm rot="10800000">
            <a:off x="7162799" y="3505199"/>
            <a:ext cx="1981200" cy="2819399"/>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7086600"/>
          </a:xfrm>
        </p:spPr>
        <p:txBody>
          <a:bodyPr>
            <a:normAutofit fontScale="40000" lnSpcReduction="20000"/>
          </a:bodyPr>
          <a:lstStyle/>
          <a:p>
            <a:pPr lvl="0">
              <a:buNone/>
            </a:pPr>
            <a:r>
              <a:rPr lang="en-US" sz="8600" b="1" dirty="0" smtClean="0">
                <a:solidFill>
                  <a:srgbClr val="FFFF00"/>
                </a:solidFill>
              </a:rPr>
              <a:t>B) </a:t>
            </a:r>
            <a:r>
              <a:rPr lang="en-US" sz="8600" b="1" u="sng" dirty="0" smtClean="0">
                <a:solidFill>
                  <a:srgbClr val="FFFF00"/>
                </a:solidFill>
              </a:rPr>
              <a:t>Host response</a:t>
            </a:r>
            <a:r>
              <a:rPr lang="en-US" sz="8600" u="sng" dirty="0" smtClean="0">
                <a:solidFill>
                  <a:srgbClr val="FFFF00"/>
                </a:solidFill>
              </a:rPr>
              <a:t>:</a:t>
            </a:r>
          </a:p>
          <a:p>
            <a:pPr lvl="0">
              <a:buNone/>
            </a:pPr>
            <a:r>
              <a:rPr lang="en-US" sz="6000" b="1" u="sng" dirty="0" smtClean="0"/>
              <a:t>Local host factors</a:t>
            </a:r>
            <a:r>
              <a:rPr lang="en-US" sz="5600" b="1" dirty="0" smtClean="0">
                <a:solidFill>
                  <a:srgbClr val="00FF00"/>
                </a:solidFill>
              </a:rPr>
              <a:t>, that facilitate infection and they include:</a:t>
            </a:r>
          </a:p>
          <a:p>
            <a:pPr lvl="0">
              <a:buNone/>
            </a:pPr>
            <a:r>
              <a:rPr lang="en-US" sz="5600" b="1" dirty="0" smtClean="0">
                <a:solidFill>
                  <a:srgbClr val="00FF00"/>
                </a:solidFill>
              </a:rPr>
              <a:t>Reduced </a:t>
            </a:r>
            <a:r>
              <a:rPr lang="en-US" sz="5600" b="1" dirty="0" err="1" smtClean="0">
                <a:solidFill>
                  <a:srgbClr val="00FF00"/>
                </a:solidFill>
              </a:rPr>
              <a:t>vascularity</a:t>
            </a:r>
            <a:r>
              <a:rPr lang="en-US" sz="5600" b="1" dirty="0" smtClean="0">
                <a:solidFill>
                  <a:srgbClr val="00FF00"/>
                </a:solidFill>
              </a:rPr>
              <a:t>.  Peripheral N. Neuropathy.  Trauma.    Presence of implants.</a:t>
            </a:r>
            <a:endParaRPr lang="en-US" sz="5600" b="1" u="sng" dirty="0" smtClean="0"/>
          </a:p>
          <a:p>
            <a:pPr lvl="0">
              <a:buNone/>
            </a:pPr>
            <a:r>
              <a:rPr lang="en-US" sz="6000" b="1" u="sng" dirty="0" smtClean="0"/>
              <a:t>Systemic factors</a:t>
            </a:r>
            <a:r>
              <a:rPr lang="en-US" sz="6000" b="1" dirty="0" smtClean="0"/>
              <a:t>:</a:t>
            </a:r>
          </a:p>
          <a:p>
            <a:pPr>
              <a:buNone/>
            </a:pPr>
            <a:r>
              <a:rPr lang="en-US" sz="5600" b="1" dirty="0" smtClean="0">
                <a:solidFill>
                  <a:srgbClr val="00FF00"/>
                </a:solidFill>
              </a:rPr>
              <a:t>That may reduce the ability of the immune system to respond to a pathogen, and they include:  Age (very young and very old).    Renal and liver diseases.    Malignancies.      Diabetes mellitus.       Alcoholism.     Malnutrition.      </a:t>
            </a:r>
            <a:r>
              <a:rPr lang="en-US" sz="5600" b="1" dirty="0" err="1" smtClean="0">
                <a:solidFill>
                  <a:srgbClr val="00FF00"/>
                </a:solidFill>
              </a:rPr>
              <a:t>Rheumatological</a:t>
            </a:r>
            <a:r>
              <a:rPr lang="en-US" sz="5600" b="1" dirty="0" smtClean="0">
                <a:solidFill>
                  <a:srgbClr val="00FF00"/>
                </a:solidFill>
              </a:rPr>
              <a:t> disorders.</a:t>
            </a:r>
          </a:p>
          <a:p>
            <a:pPr lvl="0">
              <a:buNone/>
            </a:pPr>
            <a:r>
              <a:rPr lang="en-US" sz="5600" b="1" dirty="0" smtClean="0">
                <a:solidFill>
                  <a:srgbClr val="00FF00"/>
                </a:solidFill>
              </a:rPr>
              <a:t>     </a:t>
            </a:r>
            <a:r>
              <a:rPr lang="en-US" sz="5600" b="1" dirty="0" err="1" smtClean="0">
                <a:solidFill>
                  <a:srgbClr val="00FF00"/>
                </a:solidFill>
              </a:rPr>
              <a:t>Immunocompromised</a:t>
            </a:r>
            <a:r>
              <a:rPr lang="en-US" sz="5600" b="1" dirty="0" smtClean="0">
                <a:solidFill>
                  <a:srgbClr val="00FF00"/>
                </a:solidFill>
              </a:rPr>
              <a:t> conditions like ,(AIDS)   ,  receiving immunosuppressive drugs.     Intravenous drug users.</a:t>
            </a:r>
            <a:endParaRPr lang="en-US" sz="7400" u="sng" dirty="0" smtClean="0">
              <a:solidFill>
                <a:srgbClr val="FFFF00"/>
              </a:solidFill>
            </a:endParaRPr>
          </a:p>
          <a:p>
            <a:pPr lvl="0">
              <a:buNone/>
            </a:pPr>
            <a:r>
              <a:rPr lang="en-US" sz="7400" b="1" dirty="0" smtClean="0">
                <a:solidFill>
                  <a:srgbClr val="FFFF00"/>
                </a:solidFill>
              </a:rPr>
              <a:t>C) </a:t>
            </a:r>
            <a:r>
              <a:rPr lang="en-US" sz="7400" b="1" u="sng" dirty="0" smtClean="0">
                <a:solidFill>
                  <a:srgbClr val="FFFF00"/>
                </a:solidFill>
              </a:rPr>
              <a:t>Site of infection</a:t>
            </a:r>
          </a:p>
          <a:p>
            <a:pPr lvl="0">
              <a:buNone/>
            </a:pPr>
            <a:r>
              <a:rPr lang="en-US" sz="5600" dirty="0" smtClean="0"/>
              <a:t>   ---------------------------------------------------------------------------------</a:t>
            </a:r>
          </a:p>
          <a:p>
            <a:pPr>
              <a:buNone/>
            </a:pPr>
            <a:r>
              <a:rPr lang="en-US" sz="5600" b="1" dirty="0" smtClean="0">
                <a:solidFill>
                  <a:srgbClr val="00FF00"/>
                </a:solidFill>
                <a:latin typeface="Baskerville Old Face" pitchFamily="18" charset="0"/>
              </a:rPr>
              <a:t>             </a:t>
            </a:r>
            <a:r>
              <a:rPr lang="en-US" sz="5600" b="1" dirty="0" smtClean="0">
                <a:latin typeface="Baskerville Old Face" pitchFamily="18" charset="0"/>
                <a:cs typeface="Arial" pitchFamily="34" charset="0"/>
              </a:rPr>
              <a:t>          </a:t>
            </a:r>
            <a:r>
              <a:rPr lang="en-US" sz="6000" b="1" u="sng" dirty="0" smtClean="0">
                <a:solidFill>
                  <a:srgbClr val="FFFF00"/>
                </a:solidFill>
                <a:latin typeface="Baskerville Old Face" pitchFamily="18" charset="0"/>
                <a:cs typeface="Arial" pitchFamily="34" charset="0"/>
              </a:rPr>
              <a:t> </a:t>
            </a:r>
            <a:r>
              <a:rPr lang="en-US" sz="7000" b="1" u="sng" dirty="0" smtClean="0">
                <a:solidFill>
                  <a:srgbClr val="FFFF00"/>
                </a:solidFill>
                <a:latin typeface="Baskerville Old Face" pitchFamily="18" charset="0"/>
                <a:cs typeface="Arial" pitchFamily="34" charset="0"/>
              </a:rPr>
              <a:t>This will lead to Two types of B. infection                                                                                                </a:t>
            </a:r>
            <a:r>
              <a:rPr lang="en-US" sz="8000" b="1" dirty="0" smtClean="0">
                <a:latin typeface="Baskerville Old Face" pitchFamily="18" charset="0"/>
                <a:cs typeface="Arial" pitchFamily="34" charset="0"/>
              </a:rPr>
              <a:t>1)</a:t>
            </a:r>
            <a:r>
              <a:rPr lang="en-US" sz="7000" b="1" dirty="0" smtClean="0">
                <a:latin typeface="Baskerville Old Face" pitchFamily="18" charset="0"/>
                <a:cs typeface="Arial" pitchFamily="34" charset="0"/>
              </a:rPr>
              <a:t> </a:t>
            </a:r>
            <a:r>
              <a:rPr lang="en-US" sz="7000" b="1" u="sng" dirty="0" err="1" smtClean="0">
                <a:latin typeface="Baskerville Old Face" pitchFamily="18" charset="0"/>
                <a:cs typeface="Arial" pitchFamily="34" charset="0"/>
              </a:rPr>
              <a:t>Pyogenic</a:t>
            </a:r>
            <a:r>
              <a:rPr lang="en-US" sz="7000" b="1" u="sng" dirty="0" smtClean="0">
                <a:latin typeface="Baskerville Old Face" pitchFamily="18" charset="0"/>
                <a:cs typeface="Arial" pitchFamily="34" charset="0"/>
              </a:rPr>
              <a:t> </a:t>
            </a:r>
            <a:r>
              <a:rPr lang="en-US" sz="7000" b="1" u="sng" dirty="0" err="1" smtClean="0">
                <a:latin typeface="Baskerville Old Face" pitchFamily="18" charset="0"/>
                <a:cs typeface="Arial" pitchFamily="34" charset="0"/>
              </a:rPr>
              <a:t>osteomyelitis</a:t>
            </a:r>
            <a:r>
              <a:rPr lang="en-US" sz="7000" b="1" u="sng" dirty="0" smtClean="0">
                <a:latin typeface="Baskerville Old Face" pitchFamily="18" charset="0"/>
                <a:cs typeface="Arial" pitchFamily="34" charset="0"/>
              </a:rPr>
              <a:t> or arthritis.</a:t>
            </a:r>
          </a:p>
          <a:p>
            <a:pPr>
              <a:buNone/>
            </a:pPr>
            <a:r>
              <a:rPr lang="en-US" sz="7000" b="1" dirty="0" smtClean="0">
                <a:latin typeface="Baskerville Old Face" pitchFamily="18" charset="0"/>
                <a:cs typeface="Arial" pitchFamily="34" charset="0"/>
              </a:rPr>
              <a:t>   </a:t>
            </a:r>
            <a:r>
              <a:rPr lang="ar-IQ" sz="7000" b="1" dirty="0" smtClean="0">
                <a:latin typeface="Baskerville Old Face" pitchFamily="18" charset="0"/>
                <a:cs typeface="Arial" pitchFamily="34" charset="0"/>
              </a:rPr>
              <a:t>      </a:t>
            </a:r>
            <a:r>
              <a:rPr lang="en-US" sz="7000" b="1" dirty="0" smtClean="0">
                <a:latin typeface="Baskerville Old Face" pitchFamily="18" charset="0"/>
                <a:cs typeface="Arial" pitchFamily="34" charset="0"/>
              </a:rPr>
              <a:t>And this can be:  Acute.      </a:t>
            </a:r>
            <a:r>
              <a:rPr lang="en-US" sz="7000" b="1" dirty="0" err="1" smtClean="0">
                <a:latin typeface="Baskerville Old Face" pitchFamily="18" charset="0"/>
                <a:cs typeface="Arial" pitchFamily="34" charset="0"/>
              </a:rPr>
              <a:t>Subacute</a:t>
            </a:r>
            <a:r>
              <a:rPr lang="en-US" sz="7000" b="1" dirty="0" smtClean="0">
                <a:latin typeface="Baskerville Old Face" pitchFamily="18" charset="0"/>
                <a:cs typeface="Arial" pitchFamily="34" charset="0"/>
              </a:rPr>
              <a:t>.     Chronic. </a:t>
            </a:r>
            <a:r>
              <a:rPr lang="ar-IQ" sz="8000" b="1" dirty="0" smtClean="0">
                <a:latin typeface="Baskerville Old Face" pitchFamily="18" charset="0"/>
                <a:cs typeface="Arial" pitchFamily="34" charset="0"/>
              </a:rPr>
              <a:t> </a:t>
            </a:r>
            <a:r>
              <a:rPr lang="en-US" sz="8000" b="1" dirty="0" smtClean="0">
                <a:latin typeface="Baskerville Old Face" pitchFamily="18" charset="0"/>
                <a:cs typeface="Arial" pitchFamily="34" charset="0"/>
              </a:rPr>
              <a:t>  </a:t>
            </a:r>
            <a:r>
              <a:rPr lang="ar-IQ" sz="8000" b="1" dirty="0" smtClean="0">
                <a:latin typeface="Baskerville Old Face" pitchFamily="18" charset="0"/>
                <a:cs typeface="Arial" pitchFamily="34" charset="0"/>
              </a:rPr>
              <a:t>     </a:t>
            </a:r>
            <a:r>
              <a:rPr lang="en-US" sz="8000" b="1" dirty="0" smtClean="0">
                <a:latin typeface="Baskerville Old Face" pitchFamily="18" charset="0"/>
                <a:cs typeface="Arial" pitchFamily="34" charset="0"/>
              </a:rPr>
              <a:t>2 </a:t>
            </a:r>
            <a:r>
              <a:rPr lang="en-US" sz="7000" b="1" dirty="0" smtClean="0">
                <a:latin typeface="Baskerville Old Face" pitchFamily="18" charset="0"/>
                <a:cs typeface="Arial" pitchFamily="34" charset="0"/>
              </a:rPr>
              <a:t>)</a:t>
            </a:r>
            <a:r>
              <a:rPr lang="en-US" sz="8000" b="1" u="sng" dirty="0" smtClean="0">
                <a:latin typeface="Baskerville Old Face" pitchFamily="18" charset="0"/>
                <a:cs typeface="Arial" pitchFamily="34" charset="0"/>
              </a:rPr>
              <a:t>Chronic specific </a:t>
            </a:r>
            <a:r>
              <a:rPr lang="en-US" sz="8000" b="1" u="sng" dirty="0" err="1" smtClean="0">
                <a:latin typeface="Baskerville Old Face" pitchFamily="18" charset="0"/>
                <a:cs typeface="Arial" pitchFamily="34" charset="0"/>
              </a:rPr>
              <a:t>granulomatous</a:t>
            </a:r>
            <a:r>
              <a:rPr lang="en-US" sz="8000" b="1" u="sng" dirty="0" smtClean="0">
                <a:latin typeface="Baskerville Old Face" pitchFamily="18" charset="0"/>
                <a:cs typeface="Arial" pitchFamily="34" charset="0"/>
              </a:rPr>
              <a:t>  reaction       </a:t>
            </a:r>
          </a:p>
          <a:p>
            <a:pPr>
              <a:buNone/>
            </a:pPr>
            <a:r>
              <a:rPr lang="ar-IQ" sz="8000" b="1" dirty="0" smtClean="0">
                <a:latin typeface="Baskerville Old Face" pitchFamily="18" charset="0"/>
                <a:cs typeface="Arial" pitchFamily="34" charset="0"/>
              </a:rPr>
              <a:t>  </a:t>
            </a:r>
            <a:r>
              <a:rPr lang="en-US" sz="7000" b="1" dirty="0" smtClean="0">
                <a:latin typeface="Baskerville Old Face" pitchFamily="18" charset="0"/>
                <a:cs typeface="Arial" pitchFamily="34" charset="0"/>
              </a:rPr>
              <a:t>                  </a:t>
            </a:r>
            <a:r>
              <a:rPr lang="ar-IQ" sz="7000" b="1" dirty="0" smtClean="0">
                <a:latin typeface="Baskerville Old Face" pitchFamily="18" charset="0"/>
                <a:cs typeface="Arial" pitchFamily="34" charset="0"/>
              </a:rPr>
              <a:t>  </a:t>
            </a:r>
            <a:r>
              <a:rPr lang="en-US" sz="7000" b="1" dirty="0" smtClean="0">
                <a:latin typeface="Baskerville Old Face" pitchFamily="18" charset="0"/>
                <a:cs typeface="Arial" pitchFamily="34" charset="0"/>
              </a:rPr>
              <a:t>(</a:t>
            </a:r>
            <a:r>
              <a:rPr lang="en-US" sz="7000" b="1" dirty="0" err="1" smtClean="0">
                <a:latin typeface="Baskerville Old Face" pitchFamily="18" charset="0"/>
                <a:cs typeface="Arial" pitchFamily="34" charset="0"/>
              </a:rPr>
              <a:t>eg</a:t>
            </a:r>
            <a:r>
              <a:rPr lang="en-US" sz="7000" b="1" dirty="0" smtClean="0">
                <a:latin typeface="Baskerville Old Face" pitchFamily="18" charset="0"/>
                <a:cs typeface="Arial" pitchFamily="34" charset="0"/>
              </a:rPr>
              <a:t>.</a:t>
            </a:r>
            <a:r>
              <a:rPr lang="ar-IQ" sz="7000" b="1" dirty="0" smtClean="0">
                <a:latin typeface="Baskerville Old Face" pitchFamily="18" charset="0"/>
                <a:cs typeface="Arial" pitchFamily="34" charset="0"/>
              </a:rPr>
              <a:t> </a:t>
            </a:r>
            <a:r>
              <a:rPr lang="en-US" sz="7000" b="1" dirty="0" smtClean="0">
                <a:latin typeface="Baskerville Old Face" pitchFamily="18" charset="0"/>
                <a:cs typeface="Arial" pitchFamily="34" charset="0"/>
              </a:rPr>
              <a:t>tuberculosis).</a:t>
            </a:r>
            <a:r>
              <a:rPr lang="en-US" sz="3000" b="1" dirty="0" smtClean="0">
                <a:solidFill>
                  <a:srgbClr val="00FF00"/>
                </a:solidFill>
                <a:latin typeface="Baskerville Old Face" pitchFamily="18" charset="0"/>
              </a:rPr>
              <a:t> </a:t>
            </a:r>
            <a:endParaRPr lang="en-US" sz="3000" b="1" dirty="0">
              <a:solidFill>
                <a:srgbClr val="00FF00"/>
              </a:solidFill>
              <a:latin typeface="Baskerville Old Face" pitchFamily="18" charset="0"/>
            </a:endParaRPr>
          </a:p>
        </p:txBody>
      </p:sp>
    </p:spTree>
  </p:cSld>
  <p:clrMapOvr>
    <a:masterClrMapping/>
  </p:clrMapOvr>
  <p:transition spd="slow">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219200"/>
          </a:xfrm>
        </p:spPr>
        <p:txBody>
          <a:bodyPr>
            <a:normAutofit fontScale="90000"/>
          </a:bodyPr>
          <a:lstStyle/>
          <a:p>
            <a:r>
              <a:rPr lang="en-US" sz="4900" b="1" u="sng" dirty="0" smtClean="0">
                <a:solidFill>
                  <a:srgbClr val="FFFF00"/>
                </a:solidFill>
                <a:latin typeface="Baskerville Old Face" pitchFamily="18" charset="0"/>
              </a:rPr>
              <a:t>Acute </a:t>
            </a:r>
            <a:r>
              <a:rPr lang="en-US" sz="4900" b="1" u="sng" dirty="0" err="1" smtClean="0">
                <a:solidFill>
                  <a:srgbClr val="FFFF00"/>
                </a:solidFill>
                <a:latin typeface="Baskerville Old Face" pitchFamily="18" charset="0"/>
              </a:rPr>
              <a:t>Hematogenous</a:t>
            </a:r>
            <a:r>
              <a:rPr lang="en-US" sz="4900" b="1" u="sng" dirty="0" smtClean="0">
                <a:solidFill>
                  <a:srgbClr val="FFFF00"/>
                </a:solidFill>
                <a:latin typeface="Baskerville Old Face" pitchFamily="18" charset="0"/>
              </a:rPr>
              <a:t> </a:t>
            </a:r>
            <a:r>
              <a:rPr lang="en-US" sz="4900" b="1" u="sng" dirty="0" err="1" smtClean="0">
                <a:solidFill>
                  <a:srgbClr val="FFFF00"/>
                </a:solidFill>
                <a:latin typeface="Baskerville Old Face" pitchFamily="18" charset="0"/>
              </a:rPr>
              <a:t>Osteomyelitis</a:t>
            </a:r>
            <a:r>
              <a:rPr lang="en-US" sz="4900" b="1" u="sng" dirty="0" smtClean="0">
                <a:solidFill>
                  <a:srgbClr val="FFFF00"/>
                </a:solidFill>
                <a:latin typeface="Baskerville Old Face" pitchFamily="18" charset="0"/>
              </a:rPr>
              <a:t>:</a:t>
            </a:r>
            <a:r>
              <a:rPr lang="en-US" b="1" u="sng" dirty="0" smtClean="0">
                <a:solidFill>
                  <a:srgbClr val="FFFF00"/>
                </a:solidFill>
              </a:rPr>
              <a:t/>
            </a:r>
            <a:br>
              <a:rPr lang="en-US" b="1" u="sng" dirty="0" smtClean="0">
                <a:solidFill>
                  <a:srgbClr val="FFFF00"/>
                </a:solidFill>
              </a:rPr>
            </a:br>
            <a:r>
              <a:rPr lang="en-US" b="1" u="sng" dirty="0" smtClean="0">
                <a:solidFill>
                  <a:srgbClr val="FFFF00"/>
                </a:solidFill>
              </a:rPr>
              <a:t> </a:t>
            </a:r>
            <a:br>
              <a:rPr lang="en-US" b="1" u="sng" dirty="0" smtClean="0">
                <a:solidFill>
                  <a:srgbClr val="FFFF00"/>
                </a:solidFill>
              </a:rPr>
            </a:br>
            <a:endParaRPr lang="en-US" b="1" u="sng" dirty="0">
              <a:solidFill>
                <a:srgbClr val="FFFF00"/>
              </a:solidFill>
            </a:endParaRPr>
          </a:p>
        </p:txBody>
      </p:sp>
      <p:sp>
        <p:nvSpPr>
          <p:cNvPr id="3" name="Content Placeholder 2"/>
          <p:cNvSpPr>
            <a:spLocks noGrp="1"/>
          </p:cNvSpPr>
          <p:nvPr>
            <p:ph idx="1"/>
          </p:nvPr>
        </p:nvSpPr>
        <p:spPr>
          <a:xfrm>
            <a:off x="0" y="838200"/>
            <a:ext cx="9144000" cy="7620000"/>
          </a:xfrm>
        </p:spPr>
        <p:txBody>
          <a:bodyPr>
            <a:normAutofit lnSpcReduction="10000"/>
          </a:bodyPr>
          <a:lstStyle/>
          <a:p>
            <a:pPr>
              <a:buNone/>
            </a:pPr>
            <a:r>
              <a:rPr lang="en-US" sz="3100" b="1" u="sng" dirty="0" smtClean="0">
                <a:solidFill>
                  <a:srgbClr val="FFFF00"/>
                </a:solidFill>
              </a:rPr>
              <a:t>Incidence;</a:t>
            </a:r>
          </a:p>
          <a:p>
            <a:pPr lvl="0">
              <a:buNone/>
            </a:pPr>
            <a:r>
              <a:rPr lang="en-US" dirty="0" smtClean="0"/>
              <a:t>almost invariably seen in children , Males &gt; females.  Mainly lower limb  affected more. Adults may also be affected and that is because of  lower  host resistance (debilitation, disease or drugs </a:t>
            </a:r>
            <a:r>
              <a:rPr lang="en-US" dirty="0" err="1" smtClean="0"/>
              <a:t>eg</a:t>
            </a:r>
            <a:r>
              <a:rPr lang="en-US" dirty="0" smtClean="0"/>
              <a:t> </a:t>
            </a:r>
            <a:r>
              <a:rPr lang="en-US" dirty="0" err="1" smtClean="0"/>
              <a:t>cyto</a:t>
            </a:r>
            <a:r>
              <a:rPr lang="en-US" dirty="0" smtClean="0"/>
              <a:t> toxic ,or steroid ).</a:t>
            </a:r>
          </a:p>
          <a:p>
            <a:pPr>
              <a:buNone/>
            </a:pPr>
            <a:r>
              <a:rPr lang="en-US" sz="3100" b="1" u="sng" dirty="0" smtClean="0">
                <a:solidFill>
                  <a:srgbClr val="FFFF00"/>
                </a:solidFill>
              </a:rPr>
              <a:t>Bacteriology:</a:t>
            </a:r>
          </a:p>
          <a:p>
            <a:pPr>
              <a:buNone/>
            </a:pPr>
            <a:r>
              <a:rPr lang="en-US" dirty="0" smtClean="0"/>
              <a:t>The causative organisms:</a:t>
            </a:r>
          </a:p>
          <a:p>
            <a:pPr lvl="0">
              <a:buNone/>
            </a:pPr>
            <a:r>
              <a:rPr lang="en-US" dirty="0" smtClean="0"/>
              <a:t>Usually and most common is </a:t>
            </a:r>
            <a:r>
              <a:rPr lang="en-US" sz="3100" b="1" u="sng" dirty="0" smtClean="0">
                <a:solidFill>
                  <a:srgbClr val="FFFF00"/>
                </a:solidFill>
              </a:rPr>
              <a:t>staphylococcus </a:t>
            </a:r>
            <a:r>
              <a:rPr lang="en-US" sz="3100" b="1" u="sng" dirty="0" err="1" smtClean="0">
                <a:solidFill>
                  <a:srgbClr val="FFFF00"/>
                </a:solidFill>
              </a:rPr>
              <a:t>aureus</a:t>
            </a:r>
            <a:r>
              <a:rPr lang="en-US" u="sng" dirty="0" smtClean="0"/>
              <a:t>.</a:t>
            </a:r>
            <a:endParaRPr lang="en-US" dirty="0" smtClean="0"/>
          </a:p>
          <a:p>
            <a:pPr lvl="0">
              <a:buNone/>
            </a:pPr>
            <a:r>
              <a:rPr lang="en-US" b="1" dirty="0" smtClean="0">
                <a:solidFill>
                  <a:srgbClr val="FFFF00"/>
                </a:solidFill>
              </a:rPr>
              <a:t>      </a:t>
            </a:r>
            <a:r>
              <a:rPr lang="en-US" b="1" u="sng" dirty="0" err="1" smtClean="0">
                <a:solidFill>
                  <a:srgbClr val="FFFF00"/>
                </a:solidFill>
              </a:rPr>
              <a:t>Haemophilus</a:t>
            </a:r>
            <a:r>
              <a:rPr lang="en-US" b="1" u="sng" dirty="0" smtClean="0">
                <a:solidFill>
                  <a:srgbClr val="FFFF00"/>
                </a:solidFill>
              </a:rPr>
              <a:t> influenza</a:t>
            </a:r>
            <a:r>
              <a:rPr lang="en-US" b="1" dirty="0" smtClean="0">
                <a:solidFill>
                  <a:srgbClr val="FFFF00"/>
                </a:solidFill>
              </a:rPr>
              <a:t>, </a:t>
            </a:r>
            <a:r>
              <a:rPr lang="en-US" b="1" u="sng" dirty="0" smtClean="0">
                <a:solidFill>
                  <a:srgbClr val="FFFF00"/>
                </a:solidFill>
              </a:rPr>
              <a:t>Group B streptococcus</a:t>
            </a:r>
            <a:r>
              <a:rPr lang="en-US" b="1" dirty="0" smtClean="0">
                <a:solidFill>
                  <a:srgbClr val="FFFF00"/>
                </a:solidFill>
              </a:rPr>
              <a:t> and sometimes gram –</a:t>
            </a:r>
            <a:r>
              <a:rPr lang="en-US" b="1" dirty="0" err="1" smtClean="0">
                <a:solidFill>
                  <a:srgbClr val="FFFF00"/>
                </a:solidFill>
              </a:rPr>
              <a:t>ve</a:t>
            </a:r>
            <a:r>
              <a:rPr lang="en-US" b="1" dirty="0" smtClean="0">
                <a:solidFill>
                  <a:srgbClr val="FFFF00"/>
                </a:solidFill>
              </a:rPr>
              <a:t> pathogens in younger children and in neonates. </a:t>
            </a:r>
            <a:r>
              <a:rPr lang="en-US" b="1" u="sng" dirty="0" smtClean="0">
                <a:solidFill>
                  <a:srgbClr val="FFFF00"/>
                </a:solidFill>
              </a:rPr>
              <a:t>Salmonella</a:t>
            </a:r>
            <a:r>
              <a:rPr lang="en-US" b="1" dirty="0" smtClean="0">
                <a:solidFill>
                  <a:srgbClr val="FFFF00"/>
                </a:solidFill>
              </a:rPr>
              <a:t> in patients with sickle-cell anemia.   </a:t>
            </a:r>
            <a:r>
              <a:rPr lang="en-US" sz="3100" dirty="0" smtClean="0"/>
              <a:t>Mixed or unusual infection (fungus) in intravenous drug users and in </a:t>
            </a:r>
            <a:r>
              <a:rPr lang="en-US" sz="3100" dirty="0" err="1" smtClean="0"/>
              <a:t>immuno</a:t>
            </a:r>
            <a:r>
              <a:rPr lang="en-US" sz="3100" dirty="0" smtClean="0"/>
              <a:t> -</a:t>
            </a:r>
            <a:r>
              <a:rPr lang="en-US" sz="3100" dirty="0" err="1" smtClean="0"/>
              <a:t>suppresed</a:t>
            </a:r>
            <a:r>
              <a:rPr lang="en-US" sz="3100" dirty="0" smtClean="0"/>
              <a:t> patient.</a:t>
            </a:r>
          </a:p>
          <a:p>
            <a:pPr>
              <a:buNone/>
            </a:pPr>
            <a:r>
              <a:rPr lang="en-US" sz="3100" dirty="0" smtClean="0"/>
              <a:t> </a:t>
            </a:r>
          </a:p>
          <a:p>
            <a:pPr>
              <a:buNone/>
            </a:pPr>
            <a:r>
              <a:rPr lang="en-US" sz="3600" u="sng" dirty="0" smtClean="0">
                <a:solidFill>
                  <a:srgbClr val="00FF00"/>
                </a:solidFill>
              </a:rPr>
              <a:t> </a:t>
            </a:r>
            <a:endParaRPr lang="en-US" dirty="0"/>
          </a:p>
        </p:txBody>
      </p:sp>
    </p:spTree>
  </p:cSld>
  <p:clrMapOvr>
    <a:masterClrMapping/>
  </p:clrMapOvr>
  <p:transition spd="slow">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0" y="381000"/>
            <a:ext cx="5791200" cy="1600200"/>
          </a:xfrm>
        </p:spPr>
        <p:txBody>
          <a:bodyPr>
            <a:noAutofit/>
          </a:bodyPr>
          <a:lstStyle/>
          <a:p>
            <a:pPr algn="ctr"/>
            <a:r>
              <a:rPr lang="en-US" sz="3200" u="sng" dirty="0" smtClean="0">
                <a:solidFill>
                  <a:srgbClr val="FFFF00"/>
                </a:solidFill>
                <a:latin typeface="Baskerville Old Face" pitchFamily="18" charset="0"/>
              </a:rPr>
              <a:t>In </a:t>
            </a:r>
            <a:r>
              <a:rPr lang="en-US" sz="3200" b="1" u="sng" dirty="0" err="1" smtClean="0">
                <a:solidFill>
                  <a:srgbClr val="FFFF00"/>
                </a:solidFill>
                <a:latin typeface="Baskerville Old Face" pitchFamily="18" charset="0"/>
              </a:rPr>
              <a:t>Heamatogenous</a:t>
            </a:r>
            <a:r>
              <a:rPr lang="en-US" sz="3200" b="1" u="sng" dirty="0" smtClean="0">
                <a:solidFill>
                  <a:srgbClr val="FFFF00"/>
                </a:solidFill>
                <a:latin typeface="Baskerville Old Face" pitchFamily="18" charset="0"/>
              </a:rPr>
              <a:t> </a:t>
            </a:r>
            <a:r>
              <a:rPr lang="en-US" sz="3200" b="1" u="sng" dirty="0" err="1" smtClean="0">
                <a:solidFill>
                  <a:srgbClr val="FFFF00"/>
                </a:solidFill>
                <a:latin typeface="Baskerville Old Face" pitchFamily="18" charset="0"/>
              </a:rPr>
              <a:t>Osteomyelitis</a:t>
            </a:r>
            <a:r>
              <a:rPr lang="en-US" sz="2800" b="1" u="sng" dirty="0" smtClean="0">
                <a:solidFill>
                  <a:srgbClr val="00FF00"/>
                </a:solidFill>
              </a:rPr>
              <a:t/>
            </a:r>
            <a:br>
              <a:rPr lang="en-US" sz="2800" b="1" u="sng" dirty="0" smtClean="0">
                <a:solidFill>
                  <a:srgbClr val="00FF00"/>
                </a:solidFill>
              </a:rPr>
            </a:br>
            <a:r>
              <a:rPr lang="en-US" sz="2400" b="1" u="sng" dirty="0" smtClean="0">
                <a:solidFill>
                  <a:srgbClr val="00FF00"/>
                </a:solidFill>
                <a:latin typeface="+mn-lt"/>
              </a:rPr>
              <a:t> </a:t>
            </a:r>
            <a:r>
              <a:rPr lang="en-US" sz="2400" b="1" dirty="0" smtClean="0">
                <a:solidFill>
                  <a:srgbClr val="00FF00"/>
                </a:solidFill>
                <a:latin typeface="+mn-lt"/>
              </a:rPr>
              <a:t>the microorganisms spread through the vascular system into the osseous tissue producing  secondary  focus of infection </a:t>
            </a:r>
            <a:r>
              <a:rPr lang="en-US" sz="2800" b="1" dirty="0" smtClean="0">
                <a:solidFill>
                  <a:srgbClr val="00FF00"/>
                </a:solidFill>
                <a:latin typeface="+mn-lt"/>
              </a:rPr>
              <a:t/>
            </a:r>
            <a:br>
              <a:rPr lang="en-US" sz="2800" b="1" dirty="0" smtClean="0">
                <a:solidFill>
                  <a:srgbClr val="00FF00"/>
                </a:solidFill>
                <a:latin typeface="+mn-lt"/>
              </a:rPr>
            </a:br>
            <a:endParaRPr lang="en-US" sz="2800" b="1" dirty="0">
              <a:latin typeface="+mn-lt"/>
            </a:endParaRPr>
          </a:p>
        </p:txBody>
      </p:sp>
      <p:sp>
        <p:nvSpPr>
          <p:cNvPr id="3" name="Content Placeholder 2"/>
          <p:cNvSpPr>
            <a:spLocks noGrp="1"/>
          </p:cNvSpPr>
          <p:nvPr>
            <p:ph idx="1"/>
          </p:nvPr>
        </p:nvSpPr>
        <p:spPr>
          <a:xfrm>
            <a:off x="0" y="1066800"/>
            <a:ext cx="9144000" cy="6400800"/>
          </a:xfrm>
        </p:spPr>
        <p:txBody>
          <a:bodyPr>
            <a:noAutofit/>
          </a:bodyPr>
          <a:lstStyle/>
          <a:p>
            <a:pPr algn="ctr">
              <a:buNone/>
            </a:pPr>
            <a:r>
              <a:rPr lang="en-US" sz="1800" b="1" u="sng" dirty="0" smtClean="0">
                <a:solidFill>
                  <a:srgbClr val="FFFF00"/>
                </a:solidFill>
              </a:rPr>
              <a:t>  </a:t>
            </a:r>
          </a:p>
          <a:p>
            <a:pPr>
              <a:buNone/>
            </a:pPr>
            <a:r>
              <a:rPr lang="en-US" sz="2000" b="1" u="sng" dirty="0" smtClean="0">
                <a:solidFill>
                  <a:srgbClr val="FFFF00"/>
                </a:solidFill>
              </a:rPr>
              <a:t> </a:t>
            </a:r>
            <a:r>
              <a:rPr lang="en-US" sz="2800" b="1" u="sng" dirty="0" smtClean="0">
                <a:solidFill>
                  <a:srgbClr val="FFFF00"/>
                </a:solidFill>
              </a:rPr>
              <a:t>Site of infection In </a:t>
            </a:r>
            <a:r>
              <a:rPr lang="en-US" sz="3200" b="1" u="sng" dirty="0" smtClean="0">
                <a:solidFill>
                  <a:srgbClr val="FFFF00"/>
                </a:solidFill>
              </a:rPr>
              <a:t>children</a:t>
            </a:r>
            <a:r>
              <a:rPr lang="en-US" sz="2800" b="1" u="sng" dirty="0" smtClean="0">
                <a:solidFill>
                  <a:srgbClr val="FFFF00"/>
                </a:solidFill>
              </a:rPr>
              <a:t> </a:t>
            </a:r>
            <a:endParaRPr lang="en-US" sz="2000" b="1" u="sng" dirty="0" smtClean="0">
              <a:solidFill>
                <a:srgbClr val="FFFF00"/>
              </a:solidFill>
            </a:endParaRPr>
          </a:p>
          <a:p>
            <a:pPr>
              <a:buNone/>
            </a:pPr>
            <a:r>
              <a:rPr lang="en-US" sz="2400" b="1" dirty="0" smtClean="0"/>
              <a:t>   The microorganisms usually settle </a:t>
            </a:r>
          </a:p>
          <a:p>
            <a:pPr>
              <a:buNone/>
            </a:pPr>
            <a:r>
              <a:rPr lang="en-US" sz="2400" b="1" dirty="0" smtClean="0"/>
              <a:t> in the </a:t>
            </a:r>
            <a:r>
              <a:rPr lang="en-US" sz="2400" b="1" dirty="0" err="1" smtClean="0"/>
              <a:t>metaphysis</a:t>
            </a:r>
            <a:r>
              <a:rPr lang="en-US" sz="2400" b="1" dirty="0" smtClean="0"/>
              <a:t> of the  growing end</a:t>
            </a:r>
          </a:p>
          <a:p>
            <a:pPr>
              <a:buNone/>
            </a:pPr>
            <a:r>
              <a:rPr lang="en-US" sz="2400" b="1" dirty="0" smtClean="0"/>
              <a:t> of the long bone  as proximal &amp; distal</a:t>
            </a:r>
          </a:p>
          <a:p>
            <a:pPr>
              <a:buNone/>
            </a:pPr>
            <a:r>
              <a:rPr lang="en-US" sz="2400" b="1" dirty="0" smtClean="0"/>
              <a:t> femur,, proximal tibia ; possibly </a:t>
            </a:r>
            <a:r>
              <a:rPr lang="en-US" sz="2400" b="1" dirty="0" err="1" smtClean="0"/>
              <a:t>bec</a:t>
            </a:r>
            <a:r>
              <a:rPr lang="en-US" sz="2800" dirty="0" smtClean="0">
                <a:solidFill>
                  <a:srgbClr val="FFFF00"/>
                </a:solidFill>
              </a:rPr>
              <a:t>’ </a:t>
            </a:r>
          </a:p>
          <a:p>
            <a:pPr>
              <a:buNone/>
            </a:pPr>
            <a:endParaRPr lang="en-US" sz="2800" dirty="0" smtClean="0">
              <a:solidFill>
                <a:srgbClr val="FFFF00"/>
              </a:solidFill>
            </a:endParaRPr>
          </a:p>
          <a:p>
            <a:pPr>
              <a:buNone/>
            </a:pPr>
            <a:r>
              <a:rPr lang="en-US" sz="2800" dirty="0" smtClean="0">
                <a:solidFill>
                  <a:srgbClr val="FFFF00"/>
                </a:solidFill>
                <a:latin typeface="Baskerville Old Face" pitchFamily="18" charset="0"/>
              </a:rPr>
              <a:t>      the non </a:t>
            </a:r>
            <a:r>
              <a:rPr lang="en-US" sz="2800" dirty="0" err="1" smtClean="0">
                <a:solidFill>
                  <a:srgbClr val="FFFF00"/>
                </a:solidFill>
                <a:latin typeface="Baskerville Old Face" pitchFamily="18" charset="0"/>
              </a:rPr>
              <a:t>anastomizing</a:t>
            </a:r>
            <a:r>
              <a:rPr lang="en-US" sz="2800" dirty="0" smtClean="0">
                <a:solidFill>
                  <a:srgbClr val="FFFF00"/>
                </a:solidFill>
                <a:latin typeface="Baskerville Old Face" pitchFamily="18" charset="0"/>
              </a:rPr>
              <a:t>  terminal</a:t>
            </a:r>
          </a:p>
          <a:p>
            <a:pPr>
              <a:buNone/>
            </a:pPr>
            <a:r>
              <a:rPr lang="en-US" sz="2800" dirty="0" smtClean="0">
                <a:solidFill>
                  <a:srgbClr val="FFFF00"/>
                </a:solidFill>
                <a:latin typeface="Baskerville Old Face" pitchFamily="18" charset="0"/>
              </a:rPr>
              <a:t> branches of the nutrient artery twisting back in hair-pin loops before entering the large network of sinusoidal veins; the relative vascular stasis &amp; consequent lowered oxygen tension are believed to favor bacterial colonization.</a:t>
            </a:r>
            <a:endParaRPr lang="en-US" sz="2400" dirty="0" smtClean="0">
              <a:solidFill>
                <a:srgbClr val="FFFF00"/>
              </a:solidFill>
              <a:latin typeface="Baskerville Old Face" pitchFamily="18" charset="0"/>
            </a:endParaRPr>
          </a:p>
        </p:txBody>
      </p:sp>
      <p:pic>
        <p:nvPicPr>
          <p:cNvPr id="2050" name="Picture 2" descr="C:\Users\zaed\Desktop\7534-150x150.jpg"/>
          <p:cNvPicPr>
            <a:picLocks noChangeAspect="1" noChangeArrowheads="1"/>
          </p:cNvPicPr>
          <p:nvPr/>
        </p:nvPicPr>
        <p:blipFill>
          <a:blip r:embed="rId2" cstate="print"/>
          <a:srcRect/>
          <a:stretch>
            <a:fillRect/>
          </a:stretch>
        </p:blipFill>
        <p:spPr bwMode="auto">
          <a:xfrm>
            <a:off x="6019800" y="228600"/>
            <a:ext cx="3124200" cy="4191000"/>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4038600" cy="3657600"/>
          </a:xfrm>
        </p:spPr>
        <p:txBody>
          <a:bodyPr>
            <a:noAutofit/>
          </a:bodyPr>
          <a:lstStyle/>
          <a:p>
            <a:r>
              <a:rPr lang="en-US" sz="2800" b="1" u="sng" dirty="0" smtClean="0">
                <a:solidFill>
                  <a:srgbClr val="FFFF00"/>
                </a:solidFill>
                <a:latin typeface="+mn-lt"/>
              </a:rPr>
              <a:t>In infants</a:t>
            </a:r>
            <a:r>
              <a:rPr lang="en-US" sz="2400" b="1" dirty="0" smtClean="0">
                <a:latin typeface="+mn-lt"/>
              </a:rPr>
              <a:t>, in whom there  are  still </a:t>
            </a:r>
            <a:r>
              <a:rPr lang="en-US" sz="2400" b="1" dirty="0" err="1" smtClean="0">
                <a:latin typeface="+mn-lt"/>
              </a:rPr>
              <a:t>anastomoses</a:t>
            </a:r>
            <a:r>
              <a:rPr lang="en-US" sz="2400" b="1" dirty="0" smtClean="0">
                <a:latin typeface="+mn-lt"/>
              </a:rPr>
              <a:t> between </a:t>
            </a:r>
            <a:r>
              <a:rPr lang="en-US" sz="2400" b="1" dirty="0" err="1" smtClean="0">
                <a:latin typeface="+mn-lt"/>
              </a:rPr>
              <a:t>metaphyseal</a:t>
            </a:r>
            <a:r>
              <a:rPr lang="en-US" sz="2400" b="1" dirty="0" smtClean="0">
                <a:latin typeface="+mn-lt"/>
              </a:rPr>
              <a:t> and </a:t>
            </a:r>
            <a:r>
              <a:rPr lang="en-US" sz="2400" b="1" dirty="0" err="1" smtClean="0">
                <a:latin typeface="+mn-lt"/>
              </a:rPr>
              <a:t>epiphyseal</a:t>
            </a:r>
            <a:r>
              <a:rPr lang="en-US" sz="2400" b="1" dirty="0" smtClean="0">
                <a:latin typeface="+mn-lt"/>
              </a:rPr>
              <a:t> blood vessels, infection can also reach the epiphysis.</a:t>
            </a:r>
            <a:r>
              <a:rPr lang="en-US" sz="2400" b="1" dirty="0" smtClean="0">
                <a:solidFill>
                  <a:srgbClr val="00FF00"/>
                </a:solidFill>
                <a:latin typeface="+mn-lt"/>
              </a:rPr>
              <a:t> </a:t>
            </a:r>
            <a:r>
              <a:rPr lang="en-US" sz="2400" b="1" dirty="0" smtClean="0">
                <a:solidFill>
                  <a:srgbClr val="00FF00"/>
                </a:solidFill>
              </a:rPr>
              <a:t>While in </a:t>
            </a:r>
            <a:r>
              <a:rPr lang="en-US" sz="2800" b="1" u="sng" dirty="0" smtClean="0">
                <a:solidFill>
                  <a:srgbClr val="FFFF00"/>
                </a:solidFill>
                <a:latin typeface="+mn-lt"/>
              </a:rPr>
              <a:t>adults</a:t>
            </a:r>
            <a:r>
              <a:rPr lang="en-US" sz="2400" b="1" dirty="0" smtClean="0">
                <a:solidFill>
                  <a:srgbClr val="00FF00"/>
                </a:solidFill>
              </a:rPr>
              <a:t>, the infection appears almost anywhere.</a:t>
            </a:r>
            <a:r>
              <a:rPr lang="en-US" sz="2000" b="1" dirty="0" smtClean="0">
                <a:solidFill>
                  <a:srgbClr val="00FF00"/>
                </a:solidFill>
              </a:rPr>
              <a:t/>
            </a:r>
            <a:br>
              <a:rPr lang="en-US" sz="2000" b="1" dirty="0" smtClean="0">
                <a:solidFill>
                  <a:srgbClr val="00FF00"/>
                </a:solidFill>
              </a:rPr>
            </a:br>
            <a:r>
              <a:rPr lang="en-US" sz="1600" b="1" dirty="0" smtClean="0">
                <a:solidFill>
                  <a:srgbClr val="00FF00"/>
                </a:solidFill>
              </a:rPr>
              <a:t> </a:t>
            </a:r>
            <a:br>
              <a:rPr lang="en-US" sz="1600" b="1" dirty="0" smtClean="0">
                <a:solidFill>
                  <a:srgbClr val="00FF00"/>
                </a:solidFill>
              </a:rPr>
            </a:br>
            <a:r>
              <a:rPr lang="en-US" sz="1400" dirty="0" smtClean="0"/>
              <a:t/>
            </a:r>
            <a:br>
              <a:rPr lang="en-US" sz="1400" dirty="0" smtClean="0"/>
            </a:br>
            <a:endParaRPr lang="en-US" sz="2400"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152400" y="3581400"/>
            <a:ext cx="8991600" cy="3276600"/>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6781800" y="457200"/>
            <a:ext cx="2362200" cy="3048000"/>
          </a:xfrm>
          <a:prstGeom prst="rect">
            <a:avLst/>
          </a:prstGeom>
          <a:noFill/>
          <a:ln w="9525">
            <a:noFill/>
            <a:miter lim="800000"/>
            <a:headEnd/>
            <a:tailEnd/>
          </a:ln>
          <a:effectLst/>
        </p:spPr>
      </p:pic>
      <p:pic>
        <p:nvPicPr>
          <p:cNvPr id="6" name="Picture 2" descr="http://www.empowher.com/files/ebsco/images/bone_infection.jpg"/>
          <p:cNvPicPr>
            <a:picLocks noChangeAspect="1" noChangeArrowheads="1"/>
          </p:cNvPicPr>
          <p:nvPr/>
        </p:nvPicPr>
        <p:blipFill>
          <a:blip r:embed="rId4" cstate="print"/>
          <a:srcRect/>
          <a:stretch>
            <a:fillRect/>
          </a:stretch>
        </p:blipFill>
        <p:spPr bwMode="auto">
          <a:xfrm>
            <a:off x="4191000" y="457200"/>
            <a:ext cx="2514600" cy="3048000"/>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915400" cy="3429000"/>
          </a:xfrm>
        </p:spPr>
        <p:txBody>
          <a:bodyPr>
            <a:normAutofit fontScale="90000"/>
          </a:bodyPr>
          <a:lstStyle/>
          <a:p>
            <a:r>
              <a:rPr lang="ar-IQ" sz="3600" b="1" dirty="0" smtClean="0">
                <a:solidFill>
                  <a:srgbClr val="00FF00"/>
                </a:solidFill>
                <a:latin typeface="Bookman Old Style" pitchFamily="18" charset="0"/>
              </a:rPr>
              <a:t/>
            </a:r>
            <a:br>
              <a:rPr lang="ar-IQ" sz="3600" b="1" dirty="0" smtClean="0">
                <a:solidFill>
                  <a:srgbClr val="00FF00"/>
                </a:solidFill>
                <a:latin typeface="Bookman Old Style" pitchFamily="18" charset="0"/>
              </a:rPr>
            </a:br>
            <a:r>
              <a:rPr lang="ar-IQ" sz="3600" b="1" dirty="0" smtClean="0">
                <a:solidFill>
                  <a:srgbClr val="00FF00"/>
                </a:solidFill>
                <a:latin typeface="Bookman Old Style" pitchFamily="18" charset="0"/>
              </a:rPr>
              <a:t/>
            </a:r>
            <a:br>
              <a:rPr lang="ar-IQ" sz="3600" b="1" dirty="0" smtClean="0">
                <a:solidFill>
                  <a:srgbClr val="00FF00"/>
                </a:solidFill>
                <a:latin typeface="Bookman Old Style" pitchFamily="18" charset="0"/>
              </a:rPr>
            </a:br>
            <a:r>
              <a:rPr lang="en-US" sz="3100" b="1" u="sng" dirty="0" smtClean="0">
                <a:solidFill>
                  <a:srgbClr val="00FF00"/>
                </a:solidFill>
                <a:latin typeface="BatangChe" pitchFamily="49" charset="-127"/>
                <a:ea typeface="BatangChe" pitchFamily="49" charset="-127"/>
              </a:rPr>
              <a:t>Pathology </a:t>
            </a:r>
            <a:r>
              <a:rPr lang="en-US" sz="2700" b="1" dirty="0" smtClean="0">
                <a:solidFill>
                  <a:srgbClr val="00FF00"/>
                </a:solidFill>
                <a:latin typeface="BatangChe" pitchFamily="49" charset="-127"/>
                <a:ea typeface="BatangChe" pitchFamily="49" charset="-127"/>
              </a:rPr>
              <a:t>;-</a:t>
            </a:r>
            <a:r>
              <a:rPr lang="en-US" sz="2200" i="1" dirty="0" smtClean="0"/>
              <a:t> </a:t>
            </a:r>
            <a:r>
              <a:rPr lang="en-US" sz="2200" b="1" i="1" dirty="0" smtClean="0">
                <a:latin typeface="+mn-lt"/>
              </a:rPr>
              <a:t>inflammation, suppuration ,bone necrosis, reactive new bone formation &amp; finally resolution &amp; healing or change  to chronic inf.                                   </a:t>
            </a:r>
            <a:r>
              <a:rPr lang="en-US" sz="3100" b="1" dirty="0" smtClean="0">
                <a:solidFill>
                  <a:srgbClr val="00FF00"/>
                </a:solidFill>
                <a:latin typeface="Baskerville Old Face" pitchFamily="18" charset="0"/>
                <a:ea typeface="Batang" pitchFamily="18" charset="-127"/>
              </a:rPr>
              <a:t>1)  </a:t>
            </a:r>
            <a:r>
              <a:rPr lang="en-US" sz="3100" b="1" u="sng" dirty="0" smtClean="0">
                <a:solidFill>
                  <a:srgbClr val="00FF00"/>
                </a:solidFill>
                <a:latin typeface="Baskerville Old Face" pitchFamily="18" charset="0"/>
                <a:ea typeface="Batang" pitchFamily="18" charset="-127"/>
              </a:rPr>
              <a:t>Inflammation:</a:t>
            </a:r>
            <a:r>
              <a:rPr lang="en-US" sz="3100" b="1" dirty="0" smtClean="0">
                <a:solidFill>
                  <a:srgbClr val="00FF00"/>
                </a:solidFill>
                <a:latin typeface="Baskerville Old Face" pitchFamily="18" charset="0"/>
                <a:ea typeface="Batang" pitchFamily="18" charset="-127"/>
              </a:rPr>
              <a:t> </a:t>
            </a:r>
            <a:r>
              <a:rPr lang="en-US" sz="2700" b="1" dirty="0" smtClean="0">
                <a:solidFill>
                  <a:srgbClr val="FFFF00"/>
                </a:solidFill>
                <a:latin typeface="Bodoni MT" pitchFamily="18" charset="0"/>
              </a:rPr>
              <a:t>vascular congestion, exudation of fluid and infiltration by </a:t>
            </a:r>
            <a:r>
              <a:rPr lang="en-US" sz="2700" b="1" dirty="0" err="1" smtClean="0">
                <a:solidFill>
                  <a:srgbClr val="FFFF00"/>
                </a:solidFill>
                <a:latin typeface="Bodoni MT" pitchFamily="18" charset="0"/>
              </a:rPr>
              <a:t>polymorphonuclear</a:t>
            </a:r>
            <a:r>
              <a:rPr lang="en-US" sz="2700" b="1" dirty="0" smtClean="0">
                <a:solidFill>
                  <a:srgbClr val="FFFF00"/>
                </a:solidFill>
                <a:latin typeface="Bodoni MT" pitchFamily="18" charset="0"/>
              </a:rPr>
              <a:t> leucocytes. The Intra -osseous pressure rises rapidly, causing intense pain, obstruction to blood flow and intravascular thrombosis with high risk of impending </a:t>
            </a:r>
            <a:r>
              <a:rPr lang="en-US" sz="2700" b="1" dirty="0" err="1" smtClean="0">
                <a:solidFill>
                  <a:srgbClr val="FFFF00"/>
                </a:solidFill>
                <a:latin typeface="Bodoni MT" pitchFamily="18" charset="0"/>
              </a:rPr>
              <a:t>ischaemia</a:t>
            </a:r>
            <a:r>
              <a:rPr lang="en-US" sz="2700" b="1" dirty="0" smtClean="0">
                <a:solidFill>
                  <a:srgbClr val="FFFF00"/>
                </a:solidFill>
                <a:latin typeface="Bodoni MT" pitchFamily="18" charset="0"/>
              </a:rPr>
              <a:t> and </a:t>
            </a:r>
            <a:r>
              <a:rPr lang="en-US" sz="2700" b="1" dirty="0" err="1" smtClean="0">
                <a:solidFill>
                  <a:srgbClr val="FFFF00"/>
                </a:solidFill>
                <a:latin typeface="Bodoni MT" pitchFamily="18" charset="0"/>
              </a:rPr>
              <a:t>resorption</a:t>
            </a:r>
            <a:r>
              <a:rPr lang="en-US" sz="2700" b="1" dirty="0" smtClean="0">
                <a:solidFill>
                  <a:srgbClr val="FFFF00"/>
                </a:solidFill>
                <a:latin typeface="Bodoni MT" pitchFamily="18" charset="0"/>
              </a:rPr>
              <a:t> due to a combination of </a:t>
            </a:r>
            <a:r>
              <a:rPr lang="en-US" sz="2700" b="1" dirty="0" err="1" smtClean="0">
                <a:solidFill>
                  <a:srgbClr val="FFFF00"/>
                </a:solidFill>
                <a:latin typeface="Bodoni MT" pitchFamily="18" charset="0"/>
              </a:rPr>
              <a:t>phagocytic</a:t>
            </a:r>
            <a:r>
              <a:rPr lang="en-US" sz="2700" b="1" dirty="0" smtClean="0">
                <a:solidFill>
                  <a:srgbClr val="FFFF00"/>
                </a:solidFill>
                <a:latin typeface="Bodoni MT" pitchFamily="18" charset="0"/>
              </a:rPr>
              <a:t> activity and the local accumulation of cytokines, growth factors, prostaglandin &amp; bacterial enzyme </a:t>
            </a:r>
            <a:r>
              <a:rPr lang="en-US" sz="5400" dirty="0" smtClean="0">
                <a:solidFill>
                  <a:srgbClr val="FFFF00"/>
                </a:solidFill>
              </a:rPr>
              <a:t/>
            </a:r>
            <a:br>
              <a:rPr lang="en-US" sz="5400" dirty="0" smtClean="0">
                <a:solidFill>
                  <a:srgbClr val="FFFF00"/>
                </a:solidFill>
              </a:rPr>
            </a:br>
            <a:endParaRPr lang="en-US" dirty="0"/>
          </a:p>
        </p:txBody>
      </p:sp>
      <p:pic>
        <p:nvPicPr>
          <p:cNvPr id="2050" name="Picture 2" descr="C:\Users\zaed\Desktop\OM1.jpg"/>
          <p:cNvPicPr>
            <a:picLocks noGrp="1" noChangeAspect="1" noChangeArrowheads="1"/>
          </p:cNvPicPr>
          <p:nvPr>
            <p:ph idx="1"/>
          </p:nvPr>
        </p:nvPicPr>
        <p:blipFill>
          <a:blip r:embed="rId2" cstate="print"/>
          <a:srcRect/>
          <a:stretch>
            <a:fillRect/>
          </a:stretch>
        </p:blipFill>
        <p:spPr bwMode="auto">
          <a:xfrm>
            <a:off x="0" y="3276600"/>
            <a:ext cx="9144000" cy="3581400"/>
          </a:xfrm>
          <a:prstGeom prst="rect">
            <a:avLst/>
          </a:prstGeom>
          <a:noFill/>
        </p:spPr>
      </p:pic>
    </p:spTree>
  </p:cSld>
  <p:clrMapOvr>
    <a:masterClrMapping/>
  </p:clrMapOvr>
  <p:transition spd="slow">
    <p:newsflash/>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2588</TotalTime>
  <Words>3018</Words>
  <Application>Microsoft Office PowerPoint</Application>
  <PresentationFormat>On-screen Show (4:3)</PresentationFormat>
  <Paragraphs>259</Paragraphs>
  <Slides>38</Slides>
  <Notes>4</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Flow</vt:lpstr>
      <vt:lpstr>  Infection of bones &amp; joints </vt:lpstr>
      <vt:lpstr>Infection of bones and joints is associated with considerable morbidity, and can be   a challenging to treat.                                               The principles &amp; goals of treatment  are;- </vt:lpstr>
      <vt:lpstr>Routes of infection:- </vt:lpstr>
      <vt:lpstr>   </vt:lpstr>
      <vt:lpstr>Slide 5</vt:lpstr>
      <vt:lpstr>Acute Hematogenous Osteomyelitis:   </vt:lpstr>
      <vt:lpstr>In Heamatogenous Osteomyelitis  the microorganisms spread through the vascular system into the osseous tissue producing  secondary  focus of infection  </vt:lpstr>
      <vt:lpstr>In infants, in whom there  are  still anastomoses between metaphyseal and epiphyseal blood vessels, infection can also reach the epiphysis. While in adults, the infection appears almost anywhere.    </vt:lpstr>
      <vt:lpstr>  Pathology ;- inflammation, suppuration ,bone necrosis, reactive new bone formation &amp; finally resolution &amp; healing or change  to chronic inf.                                   1)  Inflammation: vascular congestion, exudation of fluid and infiltration by polymorphonuclear leucocytes. The Intra -osseous pressure rises rapidly, causing intense pain, obstruction to blood flow and intravascular thrombosis with high risk of impending ischaemia and resorption due to a combination of phagocytic activity and the local accumulation of cytokines, growth factors, prostaglandin &amp; bacterial enzyme  </vt:lpstr>
      <vt:lpstr>Pathology;_ 2) Suppuration</vt:lpstr>
      <vt:lpstr>2) Suppuration</vt:lpstr>
      <vt:lpstr>pathology</vt:lpstr>
      <vt:lpstr>Slide 13</vt:lpstr>
      <vt:lpstr>Clinical features </vt:lpstr>
      <vt:lpstr>Slide 15</vt:lpstr>
      <vt:lpstr>Slide 16</vt:lpstr>
      <vt:lpstr>Slide 17</vt:lpstr>
      <vt:lpstr>Differential diagnosis </vt:lpstr>
      <vt:lpstr>Treatment: General  ;- Complete bed rest, rehydration, sedation and analgesia and     </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Infection of bones and joints</dc:title>
  <dc:creator>zaed</dc:creator>
  <cp:lastModifiedBy>len</cp:lastModifiedBy>
  <cp:revision>164</cp:revision>
  <dcterms:created xsi:type="dcterms:W3CDTF">2011-12-31T10:39:56Z</dcterms:created>
  <dcterms:modified xsi:type="dcterms:W3CDTF">2015-11-08T21:04:17Z</dcterms:modified>
</cp:coreProperties>
</file>