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
  </p:notesMasterIdLst>
  <p:sldIdLst>
    <p:sldId id="265" r:id="rId2"/>
    <p:sldId id="267" r:id="rId3"/>
    <p:sldId id="268" r:id="rId4"/>
    <p:sldId id="256" r:id="rId5"/>
    <p:sldId id="269" r:id="rId6"/>
    <p:sldId id="257" r:id="rId7"/>
    <p:sldId id="258" r:id="rId8"/>
    <p:sldId id="262" r:id="rId9"/>
    <p:sldId id="259" r:id="rId10"/>
    <p:sldId id="260" r:id="rId11"/>
    <p:sldId id="263"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2CF486"/>
    <a:srgbClr val="F9F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0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B833-5E33-4374-867A-F2005F455A44}" type="datetimeFigureOut">
              <a:rPr lang="en-US" smtClean="0"/>
              <a:pPr/>
              <a:t>5/9/2016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9736DF-3708-4FF2-9E44-3D9F086CE7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736DF-3708-4FF2-9E44-3D9F086CE764}" type="slidenum">
              <a:rPr lang="en-US" smtClean="0"/>
              <a:pPr/>
              <a:t>3</a:t>
            </a:fld>
            <a:endParaRPr lang="en-US"/>
          </a:p>
        </p:txBody>
      </p:sp>
    </p:spTree>
    <p:extLst>
      <p:ext uri="{BB962C8B-B14F-4D97-AF65-F5344CB8AC3E}">
        <p14:creationId xmlns:p14="http://schemas.microsoft.com/office/powerpoint/2010/main" val="306948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9736DF-3708-4FF2-9E44-3D9F086CE764}"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EF2F7B7-70C2-4BE7-9F82-7B22AF9EFB96}" type="datetimeFigureOut">
              <a:rPr lang="en-US" smtClean="0"/>
              <a:pPr/>
              <a:t>5/9/2016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64FB9F5-4AF9-4C5E-ACC2-EB9FF4D00F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F2F7B7-70C2-4BE7-9F82-7B22AF9EFB96}" type="datetimeFigureOut">
              <a:rPr lang="en-US" smtClean="0"/>
              <a:pPr/>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FB9F5-4AF9-4C5E-ACC2-EB9FF4D00F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F2F7B7-70C2-4BE7-9F82-7B22AF9EFB96}" type="datetimeFigureOut">
              <a:rPr lang="en-US" smtClean="0"/>
              <a:pPr/>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FB9F5-4AF9-4C5E-ACC2-EB9FF4D00F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F2F7B7-70C2-4BE7-9F82-7B22AF9EFB96}" type="datetimeFigureOut">
              <a:rPr lang="en-US" smtClean="0"/>
              <a:pPr/>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FB9F5-4AF9-4C5E-ACC2-EB9FF4D00F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EF2F7B7-70C2-4BE7-9F82-7B22AF9EFB96}" type="datetimeFigureOut">
              <a:rPr lang="en-US" smtClean="0"/>
              <a:pPr/>
              <a:t>5/9/2016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4FB9F5-4AF9-4C5E-ACC2-EB9FF4D00F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EF2F7B7-70C2-4BE7-9F82-7B22AF9EFB96}" type="datetimeFigureOut">
              <a:rPr lang="en-US" smtClean="0"/>
              <a:pPr/>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FB9F5-4AF9-4C5E-ACC2-EB9FF4D00F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EF2F7B7-70C2-4BE7-9F82-7B22AF9EFB96}" type="datetimeFigureOut">
              <a:rPr lang="en-US" smtClean="0"/>
              <a:pPr/>
              <a:t>5/9/2016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4FB9F5-4AF9-4C5E-ACC2-EB9FF4D00F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EF2F7B7-70C2-4BE7-9F82-7B22AF9EFB96}" type="datetimeFigureOut">
              <a:rPr lang="en-US" smtClean="0"/>
              <a:pPr/>
              <a:t>5/9/2016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4FB9F5-4AF9-4C5E-ACC2-EB9FF4D00F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2F7B7-70C2-4BE7-9F82-7B22AF9EFB96}" type="datetimeFigureOut">
              <a:rPr lang="en-US" smtClean="0"/>
              <a:pPr/>
              <a:t>5/9/2016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4FB9F5-4AF9-4C5E-ACC2-EB9FF4D00F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EF2F7B7-70C2-4BE7-9F82-7B22AF9EFB96}" type="datetimeFigureOut">
              <a:rPr lang="en-US" smtClean="0"/>
              <a:pPr/>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4FB9F5-4AF9-4C5E-ACC2-EB9FF4D00F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EF2F7B7-70C2-4BE7-9F82-7B22AF9EFB96}" type="datetimeFigureOut">
              <a:rPr lang="en-US" smtClean="0"/>
              <a:pPr/>
              <a:t>5/9/2016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64FB9F5-4AF9-4C5E-ACC2-EB9FF4D00F7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EF2F7B7-70C2-4BE7-9F82-7B22AF9EFB96}" type="datetimeFigureOut">
              <a:rPr lang="en-US" smtClean="0"/>
              <a:pPr/>
              <a:t>5/9/2016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64FB9F5-4AF9-4C5E-ACC2-EB9FF4D00F7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gif"/><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8.jpeg"/><Relationship Id="rId2" Type="http://schemas.openxmlformats.org/officeDocument/2006/relationships/hyperlink" Target="http://images.google.com/imgres?imgurl=http://www.eorthopod.com/images/ContentImages/child/child_foot_clubfoot/child_foot_clubfoot_anatomy04.jpg&amp;imgrefurl=http://www.montanaspinecenter.com/patient_education?disp_type=topic_detail&amp;area=46&amp;topic_id=37c3afaadf654db9594a3e55fb744853&amp;usg=__eF4XqVwVCx2RAwzY-sMdC7tF9LI=&amp;h=400&amp;w=400&amp;sz=78&amp;hl=ar&amp;start=46&amp;itbs=1&amp;tbnid=RYfx9V-zw14pnM:&amp;tbnh=124&amp;tbnw=124&amp;prev=/images?q=talipes+equino+varus++management++diagnosis&amp;start=42&amp;hl=ar&amp;sa=N&amp;ndsp=21&amp;tbs=isch:1"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72816"/>
            <a:ext cx="8229600" cy="1143000"/>
          </a:xfrm>
        </p:spPr>
        <p:txBody>
          <a:bodyPr>
            <a:normAutofit fontScale="90000"/>
          </a:bodyPr>
          <a:lstStyle/>
          <a:p>
            <a:pPr marL="685800" indent="-685800" algn="ctr">
              <a:buFont typeface="Arial" panose="020B0604020202020204" pitchFamily="34" charset="0"/>
              <a:buChar char="•"/>
            </a:pPr>
            <a:r>
              <a:rPr lang="ar-IQ" dirty="0"/>
              <a:t>                                              </a:t>
            </a:r>
            <a:r>
              <a:rPr lang="en-US" dirty="0"/>
              <a:t>Regional Orthopedic </a:t>
            </a:r>
            <a:r>
              <a:rPr lang="ar-IQ" dirty="0"/>
              <a:t>                </a:t>
            </a:r>
            <a:r>
              <a:rPr lang="en-US" dirty="0"/>
              <a:t> ankle and foot</a:t>
            </a:r>
            <a:r>
              <a:rPr lang="ar-IQ" dirty="0"/>
              <a:t>                																																																																																																																																																																																																																																													</a:t>
            </a:r>
            <a:r>
              <a:rPr lang="en-US" dirty="0">
                <a:solidFill>
                  <a:srgbClr val="FFFF00"/>
                </a:solidFill>
                <a:latin typeface="+mn-lt"/>
              </a:rPr>
              <a:t>Regional</a:t>
            </a:r>
            <a:r>
              <a:rPr lang="ar-IQ" dirty="0">
                <a:solidFill>
                  <a:srgbClr val="FFFF00"/>
                </a:solidFill>
                <a:latin typeface="+mn-lt"/>
              </a:rPr>
              <a:t>	</a:t>
            </a:r>
            <a:r>
              <a:rPr lang="en-US" dirty="0">
                <a:solidFill>
                  <a:srgbClr val="FFFF00"/>
                </a:solidFill>
                <a:latin typeface="+mn-lt"/>
              </a:rPr>
              <a:t>Orthopedic of ankle &amp; foot  By</a:t>
            </a:r>
            <a:br>
              <a:rPr lang="en-US" dirty="0">
                <a:solidFill>
                  <a:srgbClr val="FFFF00"/>
                </a:solidFill>
                <a:latin typeface="+mn-lt"/>
              </a:rPr>
            </a:br>
            <a:r>
              <a:rPr lang="en-US" dirty="0" err="1">
                <a:solidFill>
                  <a:srgbClr val="FFFF00"/>
                </a:solidFill>
                <a:latin typeface="+mn-lt"/>
              </a:rPr>
              <a:t>ASS.Prof</a:t>
            </a:r>
            <a:r>
              <a:rPr lang="en-US" dirty="0">
                <a:solidFill>
                  <a:srgbClr val="FFFF00"/>
                </a:solidFill>
                <a:latin typeface="+mn-lt"/>
              </a:rPr>
              <a:t>.  </a:t>
            </a:r>
            <a:r>
              <a:rPr lang="en-US" dirty="0" err="1">
                <a:solidFill>
                  <a:srgbClr val="FFFF00"/>
                </a:solidFill>
                <a:latin typeface="+mn-lt"/>
              </a:rPr>
              <a:t>Dr.</a:t>
            </a:r>
            <a:r>
              <a:rPr lang="en-US" sz="6000" b="1" dirty="0" err="1">
                <a:solidFill>
                  <a:srgbClr val="FFFF00"/>
                </a:solidFill>
                <a:latin typeface="Blackadder ITC" panose="04020505051007020D02" pitchFamily="82" charset="0"/>
                <a:cs typeface="Arabic Typesetting" panose="03020402040406030203" pitchFamily="66" charset="-78"/>
              </a:rPr>
              <a:t>Z</a:t>
            </a:r>
            <a:r>
              <a:rPr lang="en-US" dirty="0" err="1">
                <a:solidFill>
                  <a:srgbClr val="FFFF00"/>
                </a:solidFill>
                <a:latin typeface="+mn-lt"/>
              </a:rPr>
              <a:t>aid</a:t>
            </a:r>
            <a:r>
              <a:rPr lang="en-US" dirty="0" err="1">
                <a:solidFill>
                  <a:srgbClr val="FFFF00"/>
                </a:solidFill>
                <a:latin typeface="Blackadder ITC" panose="04020505051007020D02" pitchFamily="82" charset="0"/>
              </a:rPr>
              <a:t>S</a:t>
            </a:r>
            <a:r>
              <a:rPr lang="en-US" dirty="0" err="1">
                <a:solidFill>
                  <a:srgbClr val="FFFF00"/>
                </a:solidFill>
                <a:latin typeface="+mn-lt"/>
              </a:rPr>
              <a:t>hahwanii</a:t>
            </a:r>
            <a:br>
              <a:rPr lang="en-US" dirty="0"/>
            </a:br>
            <a:r>
              <a:rPr lang="ar-IQ" dirty="0"/>
              <a:t>							</a:t>
            </a:r>
            <a:endParaRPr lang="en-US" dirty="0"/>
          </a:p>
        </p:txBody>
      </p:sp>
      <p:sp>
        <p:nvSpPr>
          <p:cNvPr id="3" name="Content Placeholder 2"/>
          <p:cNvSpPr>
            <a:spLocks noGrp="1"/>
          </p:cNvSpPr>
          <p:nvPr>
            <p:ph idx="1"/>
          </p:nvPr>
        </p:nvSpPr>
        <p:spPr>
          <a:xfrm>
            <a:off x="478690" y="1772816"/>
            <a:ext cx="8229600" cy="4389120"/>
          </a:xfrm>
        </p:spPr>
        <p:txBody>
          <a:bodyPr/>
          <a:lstStyle/>
          <a:p>
            <a:pPr marL="0" indent="0">
              <a:buNone/>
            </a:pPr>
            <a:r>
              <a:rPr lang="en-US" dirty="0"/>
              <a:t> </a:t>
            </a:r>
          </a:p>
          <a:p>
            <a:pPr marL="0" indent="0">
              <a:buNone/>
            </a:pPr>
            <a:r>
              <a:rPr lang="en-US" sz="2800" b="1" u="sng" dirty="0">
                <a:solidFill>
                  <a:srgbClr val="FFFF00"/>
                </a:solidFill>
              </a:rPr>
              <a:t>Deformities of ankle and foot:</a:t>
            </a:r>
          </a:p>
          <a:p>
            <a:pPr marL="0" indent="0">
              <a:buNone/>
            </a:pPr>
            <a:r>
              <a:rPr lang="en-US" dirty="0"/>
              <a:t>Most of those occur due to:</a:t>
            </a:r>
          </a:p>
          <a:p>
            <a:pPr marL="0" indent="0">
              <a:buNone/>
            </a:pPr>
            <a:r>
              <a:rPr lang="en-US" dirty="0"/>
              <a:t>1.	Congenital defects.</a:t>
            </a:r>
          </a:p>
          <a:p>
            <a:pPr marL="0" indent="0">
              <a:buNone/>
            </a:pPr>
            <a:r>
              <a:rPr lang="en-US" dirty="0"/>
              <a:t>2.	Muscle imbalance.</a:t>
            </a:r>
          </a:p>
          <a:p>
            <a:pPr marL="0" indent="0">
              <a:buNone/>
            </a:pPr>
            <a:r>
              <a:rPr lang="en-US" dirty="0"/>
              <a:t>3.	Ligament laxity.</a:t>
            </a:r>
          </a:p>
          <a:p>
            <a:pPr marL="0" indent="0">
              <a:buNone/>
            </a:pPr>
            <a:r>
              <a:rPr lang="en-US" dirty="0"/>
              <a:t>4.	Joint instability.</a:t>
            </a:r>
          </a:p>
          <a:p>
            <a:endParaRPr lang="en-US" dirty="0"/>
          </a:p>
        </p:txBody>
      </p:sp>
    </p:spTree>
    <p:extLst>
      <p:ext uri="{BB962C8B-B14F-4D97-AF65-F5344CB8AC3E}">
        <p14:creationId xmlns:p14="http://schemas.microsoft.com/office/powerpoint/2010/main" val="235611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6786610" cy="1357298"/>
          </a:xfrm>
        </p:spPr>
        <p:txBody>
          <a:bodyPr>
            <a:normAutofit/>
          </a:bodyPr>
          <a:lstStyle/>
          <a:p>
            <a:pPr algn="ctr"/>
            <a:r>
              <a:rPr lang="en-US" sz="3600" u="sng" dirty="0">
                <a:solidFill>
                  <a:srgbClr val="2CF486"/>
                </a:solidFill>
                <a:latin typeface="Andalus" pitchFamily="18" charset="-78"/>
                <a:cs typeface="Andalus" pitchFamily="18" charset="-78"/>
              </a:rPr>
              <a:t>Methods of treatment </a:t>
            </a:r>
            <a:br>
              <a:rPr lang="en-US" sz="5400" dirty="0">
                <a:solidFill>
                  <a:srgbClr val="2CF486"/>
                </a:solidFill>
              </a:rPr>
            </a:br>
            <a:endParaRPr lang="en-US" dirty="0">
              <a:solidFill>
                <a:srgbClr val="2CF486"/>
              </a:solidFill>
            </a:endParaRPr>
          </a:p>
        </p:txBody>
      </p:sp>
      <p:sp>
        <p:nvSpPr>
          <p:cNvPr id="3" name="Content Placeholder 2"/>
          <p:cNvSpPr>
            <a:spLocks noGrp="1"/>
          </p:cNvSpPr>
          <p:nvPr>
            <p:ph idx="1"/>
          </p:nvPr>
        </p:nvSpPr>
        <p:spPr>
          <a:xfrm>
            <a:off x="0" y="620688"/>
            <a:ext cx="8892480" cy="4968552"/>
          </a:xfrm>
        </p:spPr>
        <p:txBody>
          <a:bodyPr>
            <a:normAutofit fontScale="25000" lnSpcReduction="20000"/>
          </a:bodyPr>
          <a:lstStyle/>
          <a:p>
            <a:pPr>
              <a:buNone/>
            </a:pPr>
            <a:r>
              <a:rPr lang="en-US" sz="8000" b="1" u="sng" dirty="0">
                <a:solidFill>
                  <a:srgbClr val="2CF486"/>
                </a:solidFill>
              </a:rPr>
              <a:t>  1) stretching &amp; splinting</a:t>
            </a:r>
            <a:endParaRPr lang="en-US" sz="8000" dirty="0">
              <a:solidFill>
                <a:srgbClr val="2CF486"/>
              </a:solidFill>
            </a:endParaRPr>
          </a:p>
          <a:p>
            <a:pPr>
              <a:buNone/>
            </a:pPr>
            <a:r>
              <a:rPr lang="en-US" sz="8000" b="1" dirty="0">
                <a:solidFill>
                  <a:srgbClr val="FFFF00"/>
                </a:solidFill>
                <a:latin typeface="Times New Roman" pitchFamily="18" charset="0"/>
                <a:cs typeface="Times New Roman" pitchFamily="18" charset="0"/>
              </a:rPr>
              <a:t>Treatment usually starts soon after </a:t>
            </a:r>
            <a:r>
              <a:rPr lang="en-US" sz="9600" b="1" dirty="0">
                <a:solidFill>
                  <a:srgbClr val="FFFF00"/>
                </a:solidFill>
                <a:latin typeface="Times New Roman" pitchFamily="18" charset="0"/>
                <a:cs typeface="Times New Roman" pitchFamily="18" charset="0"/>
              </a:rPr>
              <a:t>birth</a:t>
            </a:r>
            <a:r>
              <a:rPr lang="en-US" sz="8000" b="1" dirty="0">
                <a:solidFill>
                  <a:srgbClr val="FFFF00"/>
                </a:solidFill>
                <a:latin typeface="Times New Roman" pitchFamily="18" charset="0"/>
                <a:cs typeface="Times New Roman" pitchFamily="18" charset="0"/>
              </a:rPr>
              <a:t> by stretching &amp; manipulation  and  with a series of castings  and splinting as in the  passive </a:t>
            </a:r>
            <a:r>
              <a:rPr lang="en-US" sz="8000" b="1" dirty="0" err="1">
                <a:solidFill>
                  <a:srgbClr val="FFFF00"/>
                </a:solidFill>
                <a:latin typeface="Times New Roman" pitchFamily="18" charset="0"/>
                <a:cs typeface="Times New Roman" pitchFamily="18" charset="0"/>
              </a:rPr>
              <a:t>easly</a:t>
            </a:r>
            <a:r>
              <a:rPr lang="en-US" sz="8000" b="1" dirty="0">
                <a:solidFill>
                  <a:srgbClr val="FFFF00"/>
                </a:solidFill>
                <a:latin typeface="Times New Roman" pitchFamily="18" charset="0"/>
                <a:cs typeface="Times New Roman" pitchFamily="18" charset="0"/>
              </a:rPr>
              <a:t> corrected non – resisted  </a:t>
            </a:r>
            <a:r>
              <a:rPr lang="en-US" sz="8000" b="1" dirty="0" err="1">
                <a:solidFill>
                  <a:srgbClr val="FFFF00"/>
                </a:solidFill>
                <a:latin typeface="Times New Roman" pitchFamily="18" charset="0"/>
                <a:cs typeface="Times New Roman" pitchFamily="18" charset="0"/>
              </a:rPr>
              <a:t>clud</a:t>
            </a:r>
            <a:r>
              <a:rPr lang="en-US" sz="8000" b="1" dirty="0">
                <a:solidFill>
                  <a:srgbClr val="FFFF00"/>
                </a:solidFill>
                <a:latin typeface="Times New Roman" pitchFamily="18" charset="0"/>
                <a:cs typeface="Times New Roman" pitchFamily="18" charset="0"/>
              </a:rPr>
              <a:t> foot,, treatment involves serial manipulation and plaster casting of the clubfoot. The ligaments and tendons of the foot are gently stretched with weekly, gently manipulations. A plaster cast is then applied after each weekly sessions to retain the degree of correction obtained and to soften the ligaments this procedure continue for 6-8 weeks.. Thereby, the displaced bones are gradually brought into the correct alignment. Four to five long leg (from the toes to the hip) are applied with the knee at a right angle</a:t>
            </a:r>
            <a:r>
              <a:rPr lang="en-US" sz="9600" b="1" dirty="0">
                <a:solidFill>
                  <a:srgbClr val="FFFF00"/>
                </a:solidFill>
                <a:latin typeface="Times New Roman" pitchFamily="18" charset="0"/>
                <a:cs typeface="Times New Roman" pitchFamily="18" charset="0"/>
              </a:rPr>
              <a:t>. </a:t>
            </a:r>
            <a:r>
              <a:rPr lang="en-US" sz="9600" b="1" dirty="0" err="1">
                <a:solidFill>
                  <a:srgbClr val="FFFF00"/>
                </a:solidFill>
                <a:latin typeface="Times New Roman" pitchFamily="18" charset="0"/>
                <a:cs typeface="Times New Roman" pitchFamily="18" charset="0"/>
              </a:rPr>
              <a:t>ponsitti</a:t>
            </a:r>
            <a:r>
              <a:rPr lang="en-US" sz="9600" b="1" dirty="0">
                <a:solidFill>
                  <a:srgbClr val="FFFF00"/>
                </a:solidFill>
                <a:latin typeface="Times New Roman" pitchFamily="18" charset="0"/>
                <a:cs typeface="Times New Roman" pitchFamily="18" charset="0"/>
              </a:rPr>
              <a:t> methods))</a:t>
            </a:r>
          </a:p>
          <a:p>
            <a:pPr>
              <a:buNone/>
            </a:pPr>
            <a:r>
              <a:rPr lang="en-US" sz="8000" b="1" u="sng" dirty="0">
                <a:solidFill>
                  <a:srgbClr val="FFFF00"/>
                </a:solidFill>
              </a:rPr>
              <a:t>  </a:t>
            </a:r>
            <a:r>
              <a:rPr lang="en-US" sz="8000" b="1" u="sng" dirty="0">
                <a:solidFill>
                  <a:srgbClr val="2CF486"/>
                </a:solidFill>
              </a:rPr>
              <a:t> 2) operative  Treatment</a:t>
            </a:r>
            <a:endParaRPr lang="en-US" sz="8000" dirty="0">
              <a:solidFill>
                <a:srgbClr val="2CF486"/>
              </a:solidFill>
            </a:endParaRPr>
          </a:p>
          <a:p>
            <a:pPr>
              <a:buNone/>
            </a:pPr>
            <a:r>
              <a:rPr lang="en-US" sz="8000" b="1" dirty="0">
                <a:solidFill>
                  <a:srgbClr val="FFFF00"/>
                </a:solidFill>
              </a:rPr>
              <a:t> Specially for the rigid  resisted type of </a:t>
            </a:r>
            <a:r>
              <a:rPr lang="en-US" sz="8000" b="1" dirty="0" err="1">
                <a:solidFill>
                  <a:srgbClr val="FFFF00"/>
                </a:solidFill>
              </a:rPr>
              <a:t>clud</a:t>
            </a:r>
            <a:r>
              <a:rPr lang="en-US" sz="8000" b="1" dirty="0">
                <a:solidFill>
                  <a:srgbClr val="FFFF00"/>
                </a:solidFill>
              </a:rPr>
              <a:t> foot , (( </a:t>
            </a:r>
            <a:r>
              <a:rPr lang="en-US" sz="8000" b="1" dirty="0" err="1">
                <a:solidFill>
                  <a:srgbClr val="FFFF00"/>
                </a:solidFill>
              </a:rPr>
              <a:t>Turco</a:t>
            </a:r>
            <a:r>
              <a:rPr lang="en-US" sz="8000" b="1" dirty="0">
                <a:solidFill>
                  <a:srgbClr val="FFFF00"/>
                </a:solidFill>
              </a:rPr>
              <a:t> operation )) through </a:t>
            </a:r>
            <a:r>
              <a:rPr lang="en-US" sz="8000" b="1" dirty="0" err="1">
                <a:solidFill>
                  <a:srgbClr val="FFFF00"/>
                </a:solidFill>
              </a:rPr>
              <a:t>postro</a:t>
            </a:r>
            <a:r>
              <a:rPr lang="en-US" sz="8000" b="1" dirty="0">
                <a:solidFill>
                  <a:srgbClr val="FFFF00"/>
                </a:solidFill>
              </a:rPr>
              <a:t> –medial incision  Z-</a:t>
            </a:r>
            <a:r>
              <a:rPr lang="en-US" sz="8000" b="1" dirty="0" err="1">
                <a:solidFill>
                  <a:srgbClr val="FFFF00"/>
                </a:solidFill>
              </a:rPr>
              <a:t>plasty</a:t>
            </a:r>
            <a:r>
              <a:rPr lang="en-US" sz="8000" b="1" dirty="0">
                <a:solidFill>
                  <a:srgbClr val="FFFF00"/>
                </a:solidFill>
              </a:rPr>
              <a:t> elongation  of the contracted  &amp; shortened </a:t>
            </a:r>
            <a:r>
              <a:rPr lang="en-US" sz="8000" b="1" dirty="0" err="1">
                <a:solidFill>
                  <a:srgbClr val="FFFF00"/>
                </a:solidFill>
              </a:rPr>
              <a:t>tendo</a:t>
            </a:r>
            <a:r>
              <a:rPr lang="en-US" sz="8000" b="1" dirty="0">
                <a:solidFill>
                  <a:srgbClr val="FFFF00"/>
                </a:solidFill>
              </a:rPr>
              <a:t> </a:t>
            </a:r>
            <a:r>
              <a:rPr lang="en-US" sz="8000" b="1" dirty="0" err="1">
                <a:solidFill>
                  <a:srgbClr val="FFFF00"/>
                </a:solidFill>
              </a:rPr>
              <a:t>achillis</a:t>
            </a:r>
            <a:r>
              <a:rPr lang="en-US" sz="8000" b="1" dirty="0">
                <a:solidFill>
                  <a:srgbClr val="FFFF00"/>
                </a:solidFill>
              </a:rPr>
              <a:t> &amp; posterior </a:t>
            </a:r>
            <a:r>
              <a:rPr lang="en-US" sz="8000" b="1" dirty="0" err="1">
                <a:solidFill>
                  <a:srgbClr val="FFFF00"/>
                </a:solidFill>
              </a:rPr>
              <a:t>tibial</a:t>
            </a:r>
            <a:r>
              <a:rPr lang="en-US" sz="8000" b="1" dirty="0">
                <a:solidFill>
                  <a:srgbClr val="FFFF00"/>
                </a:solidFill>
              </a:rPr>
              <a:t> tendon  + ligaments and soft tissue release on the medial side of the foot   may be required. Fellow by casting with </a:t>
            </a:r>
            <a:r>
              <a:rPr lang="en-US" sz="8000" b="1" dirty="0" err="1">
                <a:solidFill>
                  <a:srgbClr val="FFFF00"/>
                </a:solidFill>
              </a:rPr>
              <a:t>p.o.p</a:t>
            </a:r>
            <a:r>
              <a:rPr lang="en-US" sz="8000" b="1" dirty="0">
                <a:solidFill>
                  <a:srgbClr val="FFFF00"/>
                </a:solidFill>
              </a:rPr>
              <a:t> above knee joint  for 6-8 weeks  then a night splint (( Denis brown )) for one year. This will do for a child with an age below  5 years .</a:t>
            </a:r>
            <a:endParaRPr lang="en-US" sz="8000" dirty="0">
              <a:solidFill>
                <a:srgbClr val="FFFF00"/>
              </a:solidFill>
            </a:endParaRPr>
          </a:p>
          <a:p>
            <a:pPr>
              <a:buNone/>
            </a:pPr>
            <a:r>
              <a:rPr lang="en-US" sz="8000" b="1" dirty="0">
                <a:solidFill>
                  <a:srgbClr val="FFFF00"/>
                </a:solidFill>
              </a:rPr>
              <a:t> If the deformity persist in a child above 5 years of age,, bone reshaping should be done ,,while   the Treatment of neglected club feet with age over 10  years, is by  lateral wedge </a:t>
            </a:r>
            <a:r>
              <a:rPr lang="en-US" sz="8000" b="1" dirty="0" err="1">
                <a:solidFill>
                  <a:srgbClr val="FFFF00"/>
                </a:solidFill>
              </a:rPr>
              <a:t>osteotmy</a:t>
            </a:r>
            <a:r>
              <a:rPr lang="en-US" sz="8000" b="1" dirty="0">
                <a:solidFill>
                  <a:srgbClr val="FFFF00"/>
                </a:solidFill>
              </a:rPr>
              <a:t>  or triple </a:t>
            </a:r>
            <a:r>
              <a:rPr lang="en-US" sz="8000" b="1" dirty="0" err="1">
                <a:solidFill>
                  <a:srgbClr val="FFFF00"/>
                </a:solidFill>
              </a:rPr>
              <a:t>arthrodesis</a:t>
            </a:r>
            <a:r>
              <a:rPr lang="en-US" sz="8000" b="1" dirty="0">
                <a:solidFill>
                  <a:srgbClr val="FFFF00"/>
                </a:solidFill>
              </a:rPr>
              <a:t> in mature neglected </a:t>
            </a:r>
            <a:r>
              <a:rPr lang="en-US" sz="9600" b="1" dirty="0">
                <a:solidFill>
                  <a:srgbClr val="FFFF00"/>
                </a:solidFill>
              </a:rPr>
              <a:t>clubfoot.</a:t>
            </a:r>
            <a:endParaRPr lang="en-US" sz="9600" dirty="0">
              <a:solidFill>
                <a:srgbClr val="FFFF00"/>
              </a:solidFill>
            </a:endParaRPr>
          </a:p>
          <a:p>
            <a:pPr>
              <a:buNone/>
            </a:pPr>
            <a:r>
              <a:rPr lang="en-US" sz="9600" b="1" dirty="0">
                <a:solidFill>
                  <a:srgbClr val="FFFF00"/>
                </a:solidFill>
              </a:rPr>
              <a:t> </a:t>
            </a:r>
            <a:endParaRPr lang="en-US" sz="9600" dirty="0">
              <a:solidFill>
                <a:srgbClr val="FFFF00"/>
              </a:solidFill>
            </a:endParaRPr>
          </a:p>
          <a:p>
            <a:pPr>
              <a:buNone/>
            </a:pPr>
            <a:endParaRPr lang="en-US" sz="5600" dirty="0">
              <a:solidFill>
                <a:srgbClr val="FFFF00"/>
              </a:solidFill>
            </a:endParaRPr>
          </a:p>
          <a:p>
            <a:endParaRPr lang="en-US" dirty="0"/>
          </a:p>
        </p:txBody>
      </p:sp>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2080" y="116632"/>
            <a:ext cx="3744416" cy="2952328"/>
          </a:xfrm>
          <a:prstGeom prst="rect">
            <a:avLst/>
          </a:prstGeom>
        </p:spPr>
      </p:pic>
      <p:pic>
        <p:nvPicPr>
          <p:cNvPr id="3" name="Picture 2"/>
          <p:cNvPicPr>
            <a:picLocks noChangeAspect="1"/>
          </p:cNvPicPr>
          <p:nvPr/>
        </p:nvPicPr>
        <p:blipFill>
          <a:blip r:embed="rId3"/>
          <a:stretch>
            <a:fillRect/>
          </a:stretch>
        </p:blipFill>
        <p:spPr>
          <a:xfrm>
            <a:off x="251520" y="116632"/>
            <a:ext cx="5040560" cy="6048672"/>
          </a:xfrm>
          <a:prstGeom prst="rect">
            <a:avLst/>
          </a:prstGeom>
        </p:spPr>
      </p:pic>
      <p:sp>
        <p:nvSpPr>
          <p:cNvPr id="4" name="TextBox 3"/>
          <p:cNvSpPr txBox="1"/>
          <p:nvPr/>
        </p:nvSpPr>
        <p:spPr>
          <a:xfrm>
            <a:off x="5335290" y="3647635"/>
            <a:ext cx="3701206" cy="646331"/>
          </a:xfrm>
          <a:prstGeom prst="rect">
            <a:avLst/>
          </a:prstGeom>
          <a:noFill/>
        </p:spPr>
        <p:txBody>
          <a:bodyPr wrap="none" rtlCol="0">
            <a:spAutoFit/>
          </a:bodyPr>
          <a:lstStyle/>
          <a:p>
            <a:r>
              <a:rPr lang="en-US" sz="3600" u="sng" dirty="0" err="1">
                <a:solidFill>
                  <a:srgbClr val="FFFF00"/>
                </a:solidFill>
              </a:rPr>
              <a:t>Ponsitti</a:t>
            </a:r>
            <a:r>
              <a:rPr lang="en-US" sz="3600" u="sng" dirty="0">
                <a:solidFill>
                  <a:srgbClr val="FFFF00"/>
                </a:solidFill>
              </a:rPr>
              <a:t> methods </a:t>
            </a:r>
          </a:p>
        </p:txBody>
      </p:sp>
    </p:spTree>
    <p:extLst>
      <p:ext uri="{BB962C8B-B14F-4D97-AF65-F5344CB8AC3E}">
        <p14:creationId xmlns:p14="http://schemas.microsoft.com/office/powerpoint/2010/main" val="165804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descr="C:\Users\zaid\Pictures\imagesCAOSQQ8Y.jpg"/>
          <p:cNvPicPr>
            <a:picLocks noChangeAspect="1" noChangeArrowheads="1"/>
          </p:cNvPicPr>
          <p:nvPr/>
        </p:nvPicPr>
        <p:blipFill>
          <a:blip r:embed="rId2"/>
          <a:srcRect/>
          <a:stretch>
            <a:fillRect/>
          </a:stretch>
        </p:blipFill>
        <p:spPr bwMode="auto">
          <a:xfrm>
            <a:off x="6943338" y="313842"/>
            <a:ext cx="1639142" cy="2878246"/>
          </a:xfrm>
          <a:prstGeom prst="rect">
            <a:avLst/>
          </a:prstGeom>
          <a:noFill/>
        </p:spPr>
      </p:pic>
      <p:pic>
        <p:nvPicPr>
          <p:cNvPr id="7" name="Picture 6" descr="C:\Users\zaid\Pictures\imagesCAIRPVLX.jpg"/>
          <p:cNvPicPr>
            <a:picLocks noChangeAspect="1" noChangeArrowheads="1"/>
          </p:cNvPicPr>
          <p:nvPr/>
        </p:nvPicPr>
        <p:blipFill>
          <a:blip r:embed="rId3"/>
          <a:srcRect/>
          <a:stretch>
            <a:fillRect/>
          </a:stretch>
        </p:blipFill>
        <p:spPr bwMode="auto">
          <a:xfrm>
            <a:off x="4656813" y="299771"/>
            <a:ext cx="1928826" cy="3094634"/>
          </a:xfrm>
          <a:prstGeom prst="rect">
            <a:avLst/>
          </a:prstGeom>
          <a:noFill/>
        </p:spPr>
      </p:pic>
      <p:pic>
        <p:nvPicPr>
          <p:cNvPr id="8" name="Picture 8" descr="C:\Users\zaid\Pictures\splints.jpg"/>
          <p:cNvPicPr>
            <a:picLocks noChangeAspect="1" noChangeArrowheads="1"/>
          </p:cNvPicPr>
          <p:nvPr/>
        </p:nvPicPr>
        <p:blipFill>
          <a:blip r:embed="rId4"/>
          <a:srcRect/>
          <a:stretch>
            <a:fillRect/>
          </a:stretch>
        </p:blipFill>
        <p:spPr bwMode="auto">
          <a:xfrm>
            <a:off x="-8362" y="316305"/>
            <a:ext cx="2605968" cy="3166072"/>
          </a:xfrm>
          <a:prstGeom prst="rect">
            <a:avLst/>
          </a:prstGeom>
          <a:noFill/>
        </p:spPr>
      </p:pic>
      <p:pic>
        <p:nvPicPr>
          <p:cNvPr id="9" name="Picture 7" descr="C:\Users\zaid\Pictures\imagesCAFGWQ0F.jpg"/>
          <p:cNvPicPr>
            <a:picLocks noChangeAspect="1" noChangeArrowheads="1"/>
          </p:cNvPicPr>
          <p:nvPr/>
        </p:nvPicPr>
        <p:blipFill>
          <a:blip r:embed="rId5"/>
          <a:srcRect/>
          <a:stretch>
            <a:fillRect/>
          </a:stretch>
        </p:blipFill>
        <p:spPr bwMode="auto">
          <a:xfrm>
            <a:off x="6180362" y="3439234"/>
            <a:ext cx="2790962" cy="3388051"/>
          </a:xfrm>
          <a:prstGeom prst="rect">
            <a:avLst/>
          </a:prstGeom>
          <a:noFill/>
        </p:spPr>
      </p:pic>
      <p:pic>
        <p:nvPicPr>
          <p:cNvPr id="10" name="Picture 2" descr="C:\Users\zaid\Pictures\imagesCABEXTTN.jpg"/>
          <p:cNvPicPr>
            <a:picLocks noChangeAspect="1" noChangeArrowheads="1"/>
          </p:cNvPicPr>
          <p:nvPr/>
        </p:nvPicPr>
        <p:blipFill>
          <a:blip r:embed="rId6"/>
          <a:srcRect/>
          <a:stretch>
            <a:fillRect/>
          </a:stretch>
        </p:blipFill>
        <p:spPr bwMode="auto">
          <a:xfrm>
            <a:off x="4022176" y="3570348"/>
            <a:ext cx="2149410" cy="2609848"/>
          </a:xfrm>
          <a:prstGeom prst="rect">
            <a:avLst/>
          </a:prstGeom>
          <a:noFill/>
        </p:spPr>
      </p:pic>
      <p:sp>
        <p:nvSpPr>
          <p:cNvPr id="11" name="Content Placeholder 10"/>
          <p:cNvSpPr>
            <a:spLocks noGrp="1"/>
          </p:cNvSpPr>
          <p:nvPr>
            <p:ph idx="1"/>
          </p:nvPr>
        </p:nvSpPr>
        <p:spPr>
          <a:xfrm>
            <a:off x="8572528" y="6000768"/>
            <a:ext cx="114272" cy="323832"/>
          </a:xfrm>
        </p:spPr>
        <p:txBody>
          <a:bodyPr>
            <a:normAutofit fontScale="70000" lnSpcReduction="20000"/>
          </a:bodyPr>
          <a:lstStyle/>
          <a:p>
            <a:endParaRPr lang="en-US" dirty="0"/>
          </a:p>
        </p:txBody>
      </p:sp>
      <p:pic>
        <p:nvPicPr>
          <p:cNvPr id="2052" name="Picture 4" descr="C:\Users\zaid\Pictures\mus530955_fig1.gif"/>
          <p:cNvPicPr>
            <a:picLocks noChangeAspect="1" noChangeArrowheads="1"/>
          </p:cNvPicPr>
          <p:nvPr/>
        </p:nvPicPr>
        <p:blipFill>
          <a:blip r:embed="rId7"/>
          <a:srcRect/>
          <a:stretch>
            <a:fillRect/>
          </a:stretch>
        </p:blipFill>
        <p:spPr bwMode="auto">
          <a:xfrm>
            <a:off x="2628046" y="299771"/>
            <a:ext cx="2080295" cy="3094634"/>
          </a:xfrm>
          <a:prstGeom prst="rect">
            <a:avLst/>
          </a:prstGeom>
          <a:noFill/>
        </p:spPr>
      </p:pic>
      <p:pic>
        <p:nvPicPr>
          <p:cNvPr id="2053" name="Picture 5" descr="C:\Users\zaid\Pictures\imagesCAISQHUO.jpg"/>
          <p:cNvPicPr>
            <a:picLocks noChangeAspect="1" noChangeArrowheads="1"/>
          </p:cNvPicPr>
          <p:nvPr/>
        </p:nvPicPr>
        <p:blipFill>
          <a:blip r:embed="rId8"/>
          <a:srcRect/>
          <a:stretch>
            <a:fillRect/>
          </a:stretch>
        </p:blipFill>
        <p:spPr bwMode="auto">
          <a:xfrm>
            <a:off x="1130230" y="3570348"/>
            <a:ext cx="2883170" cy="260984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555641"/>
          </a:xfrm>
          <a:prstGeom prst="rect">
            <a:avLst/>
          </a:prstGeom>
        </p:spPr>
        <p:txBody>
          <a:bodyPr wrap="square">
            <a:spAutoFit/>
          </a:bodyPr>
          <a:lstStyle/>
          <a:p>
            <a:r>
              <a:rPr lang="en-US" dirty="0"/>
              <a:t> </a:t>
            </a:r>
            <a:r>
              <a:rPr lang="en-US" sz="2800" dirty="0" err="1">
                <a:solidFill>
                  <a:srgbClr val="FFFF00"/>
                </a:solidFill>
              </a:rPr>
              <a:t>Equinous</a:t>
            </a:r>
            <a:r>
              <a:rPr lang="en-US" sz="2800" dirty="0">
                <a:solidFill>
                  <a:srgbClr val="FFFF00"/>
                </a:solidFill>
              </a:rPr>
              <a:t> foot</a:t>
            </a:r>
            <a:r>
              <a:rPr lang="en-US" sz="2000" dirty="0"/>
              <a:t>: the foot is planter flexed at the ankle.</a:t>
            </a:r>
          </a:p>
          <a:p>
            <a:r>
              <a:rPr lang="en-US" sz="2800" dirty="0"/>
              <a:t> </a:t>
            </a:r>
            <a:r>
              <a:rPr lang="en-US" sz="2800" u="sng" dirty="0">
                <a:solidFill>
                  <a:srgbClr val="FFFF00"/>
                </a:solidFill>
              </a:rPr>
              <a:t>Calcaneus foot</a:t>
            </a:r>
            <a:r>
              <a:rPr lang="en-US" sz="2000" dirty="0"/>
              <a:t>: the foot is dorsiflexed at the ankle.</a:t>
            </a:r>
          </a:p>
          <a:p>
            <a:r>
              <a:rPr lang="en-US" sz="2000" dirty="0"/>
              <a:t> </a:t>
            </a:r>
            <a:r>
              <a:rPr lang="en-US" sz="2800" u="sng" dirty="0">
                <a:solidFill>
                  <a:srgbClr val="FFFF00"/>
                </a:solidFill>
              </a:rPr>
              <a:t>Varus foot</a:t>
            </a:r>
            <a:r>
              <a:rPr lang="en-US" sz="2800" dirty="0"/>
              <a:t>; </a:t>
            </a:r>
            <a:r>
              <a:rPr lang="en-US" sz="2000" dirty="0"/>
              <a:t>is like an inverted foot with the sole facing medially                                                                                            </a:t>
            </a:r>
            <a:r>
              <a:rPr lang="en-US" sz="2400" u="sng" dirty="0">
                <a:solidFill>
                  <a:srgbClr val="FFFF00"/>
                </a:solidFill>
              </a:rPr>
              <a:t>Valgus foot; </a:t>
            </a:r>
            <a:r>
              <a:rPr lang="en-US" sz="2000" dirty="0"/>
              <a:t>is like an everted foot with the sole facing laterally</a:t>
            </a:r>
          </a:p>
          <a:p>
            <a:r>
              <a:rPr lang="en-US" sz="2800" u="sng" dirty="0">
                <a:solidFill>
                  <a:srgbClr val="FFFF00"/>
                </a:solidFill>
              </a:rPr>
              <a:t>Flat foot (pes planus): </a:t>
            </a:r>
            <a:r>
              <a:rPr lang="en-US" sz="2000" dirty="0"/>
              <a:t>is the condition where there is flattening of the medial  longitudinal arch of the foot and this is usually associated with valgus deformity.                                                                                                                     </a:t>
            </a:r>
            <a:r>
              <a:rPr lang="en-US" sz="2800" u="sng" dirty="0">
                <a:solidFill>
                  <a:srgbClr val="FFFF00"/>
                </a:solidFill>
              </a:rPr>
              <a:t>Pes </a:t>
            </a:r>
            <a:r>
              <a:rPr lang="en-US" sz="2800" u="sng" dirty="0" err="1">
                <a:solidFill>
                  <a:srgbClr val="FFFF00"/>
                </a:solidFill>
              </a:rPr>
              <a:t>cavus</a:t>
            </a:r>
            <a:r>
              <a:rPr lang="en-US" sz="2800" u="sng" dirty="0">
                <a:solidFill>
                  <a:srgbClr val="FFFF00"/>
                </a:solidFill>
              </a:rPr>
              <a:t>: </a:t>
            </a:r>
            <a:r>
              <a:rPr lang="en-US" sz="2000" dirty="0"/>
              <a:t>it is the deformity where there is increased medial arch of the foot and</a:t>
            </a:r>
            <a:r>
              <a:rPr lang="ar-IQ" sz="2000" dirty="0"/>
              <a:t>  </a:t>
            </a:r>
            <a:r>
              <a:rPr lang="en-US" sz="2000" dirty="0"/>
              <a:t>this is usually associated with </a:t>
            </a:r>
            <a:r>
              <a:rPr lang="en-US" sz="2000" dirty="0" err="1"/>
              <a:t>varus</a:t>
            </a:r>
            <a:r>
              <a:rPr lang="en-US" sz="2000" dirty="0"/>
              <a:t> deformity and claw toes                                                                              </a:t>
            </a:r>
            <a:r>
              <a:rPr lang="en-US" sz="2800" dirty="0">
                <a:solidFill>
                  <a:srgbClr val="FFFF00"/>
                </a:solidFill>
              </a:rPr>
              <a:t>Clawing of the toes</a:t>
            </a:r>
            <a:r>
              <a:rPr lang="en-US" sz="2000" dirty="0"/>
              <a:t>: is the deformity where there is abnormally maintained  </a:t>
            </a:r>
            <a:r>
              <a:rPr lang="en-US" sz="2000" dirty="0" err="1"/>
              <a:t>hyper¬extension</a:t>
            </a:r>
            <a:r>
              <a:rPr lang="en-US" sz="2000" dirty="0"/>
              <a:t> of the </a:t>
            </a:r>
            <a:r>
              <a:rPr lang="en-US" sz="2000" dirty="0" err="1"/>
              <a:t>metatarso-phalangial</a:t>
            </a:r>
            <a:r>
              <a:rPr lang="en-US" sz="2000" dirty="0"/>
              <a:t> joints and flexion of the </a:t>
            </a:r>
            <a:r>
              <a:rPr lang="en-US" sz="2000" dirty="0" err="1"/>
              <a:t>interphalangial</a:t>
            </a:r>
            <a:r>
              <a:rPr lang="en-US" sz="2000" dirty="0"/>
              <a:t> joints. </a:t>
            </a:r>
            <a:r>
              <a:rPr lang="en-US" sz="2800" dirty="0">
                <a:solidFill>
                  <a:srgbClr val="FFFF00"/>
                </a:solidFill>
              </a:rPr>
              <a:t>                                                           Hallux valgus </a:t>
            </a:r>
            <a:r>
              <a:rPr lang="en-US" sz="2000" dirty="0"/>
              <a:t>(Hallux is the big toe): is an abnormal lateral deviation of the big toe.</a:t>
            </a:r>
          </a:p>
          <a:p>
            <a:r>
              <a:rPr lang="en-US" sz="2800" u="sng" dirty="0" err="1">
                <a:solidFill>
                  <a:srgbClr val="FFFF00"/>
                </a:solidFill>
              </a:rPr>
              <a:t>Talipes</a:t>
            </a:r>
            <a:r>
              <a:rPr lang="en-US" sz="2800" u="sng" dirty="0">
                <a:solidFill>
                  <a:srgbClr val="FFFF00"/>
                </a:solidFill>
              </a:rPr>
              <a:t>: </a:t>
            </a:r>
            <a:r>
              <a:rPr lang="en-US" sz="2000" dirty="0"/>
              <a:t>it means any deformity where the foot is no more in </a:t>
            </a:r>
            <a:r>
              <a:rPr lang="en-US" sz="2000" dirty="0" err="1"/>
              <a:t>plantigrade</a:t>
            </a:r>
            <a:r>
              <a:rPr lang="en-US" sz="2000" dirty="0"/>
              <a:t> position, its usually congenital and the most frequently seen in practice is the </a:t>
            </a:r>
            <a:r>
              <a:rPr lang="en-US" sz="2000" dirty="0" err="1"/>
              <a:t>cogenital</a:t>
            </a:r>
            <a:r>
              <a:rPr lang="en-US" sz="2000" dirty="0"/>
              <a:t> </a:t>
            </a:r>
            <a:r>
              <a:rPr lang="en-US" sz="2000" dirty="0" err="1"/>
              <a:t>talipes</a:t>
            </a:r>
            <a:r>
              <a:rPr lang="en-US" sz="2000" dirty="0"/>
              <a:t> </a:t>
            </a:r>
            <a:r>
              <a:rPr lang="en-US" sz="2000" dirty="0" err="1"/>
              <a:t>eqinovarus</a:t>
            </a:r>
            <a:r>
              <a:rPr lang="en-US" sz="2000" dirty="0"/>
              <a:t>.</a:t>
            </a:r>
            <a:r>
              <a:rPr lang="ar-IQ" sz="2000" dirty="0"/>
              <a:t> </a:t>
            </a:r>
            <a:r>
              <a:rPr lang="ar-IQ" sz="2400" dirty="0"/>
              <a:t>   </a:t>
            </a:r>
            <a:endParaRPr lang="en-US" sz="2400" dirty="0"/>
          </a:p>
        </p:txBody>
      </p:sp>
    </p:spTree>
    <p:extLst>
      <p:ext uri="{BB962C8B-B14F-4D97-AF65-F5344CB8AC3E}">
        <p14:creationId xmlns:p14="http://schemas.microsoft.com/office/powerpoint/2010/main" val="10494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888" y="0"/>
            <a:ext cx="5265608" cy="3520440"/>
          </a:xfrm>
          <a:prstGeom prst="rect">
            <a:avLst/>
          </a:prstGeom>
        </p:spPr>
      </p:pic>
      <p:sp>
        <p:nvSpPr>
          <p:cNvPr id="3" name="TextBox 2"/>
          <p:cNvSpPr txBox="1"/>
          <p:nvPr/>
        </p:nvSpPr>
        <p:spPr>
          <a:xfrm>
            <a:off x="4054373" y="1022356"/>
            <a:ext cx="2322174" cy="523220"/>
          </a:xfrm>
          <a:prstGeom prst="rect">
            <a:avLst/>
          </a:prstGeom>
          <a:noFill/>
        </p:spPr>
        <p:txBody>
          <a:bodyPr wrap="none" rtlCol="0">
            <a:spAutoFit/>
          </a:bodyPr>
          <a:lstStyle/>
          <a:p>
            <a:r>
              <a:rPr lang="en-US" sz="2800" b="1" u="sng" dirty="0" err="1">
                <a:solidFill>
                  <a:schemeClr val="bg1"/>
                </a:solidFill>
              </a:rPr>
              <a:t>Planti</a:t>
            </a:r>
            <a:r>
              <a:rPr lang="en-US" sz="2800" b="1" u="sng" dirty="0">
                <a:solidFill>
                  <a:schemeClr val="bg1"/>
                </a:solidFill>
              </a:rPr>
              <a:t> grade </a:t>
            </a:r>
          </a:p>
        </p:txBody>
      </p:sp>
      <p:sp>
        <p:nvSpPr>
          <p:cNvPr id="4" name="TextBox 3"/>
          <p:cNvSpPr txBox="1"/>
          <p:nvPr/>
        </p:nvSpPr>
        <p:spPr>
          <a:xfrm>
            <a:off x="5991579" y="-7722"/>
            <a:ext cx="1764201" cy="523220"/>
          </a:xfrm>
          <a:prstGeom prst="rect">
            <a:avLst/>
          </a:prstGeom>
          <a:noFill/>
        </p:spPr>
        <p:txBody>
          <a:bodyPr wrap="none" rtlCol="0">
            <a:spAutoFit/>
          </a:bodyPr>
          <a:lstStyle/>
          <a:p>
            <a:r>
              <a:rPr lang="en-US" sz="2800" b="1" u="sng" dirty="0">
                <a:solidFill>
                  <a:schemeClr val="bg1"/>
                </a:solidFill>
              </a:rPr>
              <a:t>Pes </a:t>
            </a:r>
            <a:r>
              <a:rPr lang="en-US" sz="2800" b="1" u="sng" dirty="0" err="1">
                <a:solidFill>
                  <a:schemeClr val="bg1"/>
                </a:solidFill>
              </a:rPr>
              <a:t>cavus</a:t>
            </a:r>
            <a:endParaRPr lang="en-US" sz="2800" b="1" u="sng" dirty="0">
              <a:solidFill>
                <a:schemeClr val="bg1"/>
              </a:solidFill>
            </a:endParaRPr>
          </a:p>
        </p:txBody>
      </p:sp>
      <p:sp>
        <p:nvSpPr>
          <p:cNvPr id="5" name="TextBox 4"/>
          <p:cNvSpPr txBox="1"/>
          <p:nvPr/>
        </p:nvSpPr>
        <p:spPr>
          <a:xfrm>
            <a:off x="7459166" y="730758"/>
            <a:ext cx="1750492" cy="461665"/>
          </a:xfrm>
          <a:prstGeom prst="rect">
            <a:avLst/>
          </a:prstGeom>
          <a:noFill/>
        </p:spPr>
        <p:txBody>
          <a:bodyPr wrap="square" rtlCol="0">
            <a:spAutoFit/>
          </a:bodyPr>
          <a:lstStyle/>
          <a:p>
            <a:r>
              <a:rPr lang="en-US" sz="2400" b="1" u="sng" dirty="0">
                <a:solidFill>
                  <a:schemeClr val="bg1"/>
                </a:solidFill>
              </a:rPr>
              <a:t>Pes planus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853" y="4398042"/>
            <a:ext cx="2438400" cy="18764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4888" y="4455192"/>
            <a:ext cx="2514600" cy="1819275"/>
          </a:xfrm>
          <a:prstGeom prst="rect">
            <a:avLst/>
          </a:prstGeom>
        </p:spPr>
      </p:pic>
      <p:sp>
        <p:nvSpPr>
          <p:cNvPr id="8" name="TextBox 7"/>
          <p:cNvSpPr txBox="1"/>
          <p:nvPr/>
        </p:nvSpPr>
        <p:spPr>
          <a:xfrm>
            <a:off x="6928421" y="6274467"/>
            <a:ext cx="2194832" cy="461665"/>
          </a:xfrm>
          <a:prstGeom prst="rect">
            <a:avLst/>
          </a:prstGeom>
          <a:noFill/>
        </p:spPr>
        <p:txBody>
          <a:bodyPr wrap="none" rtlCol="0">
            <a:spAutoFit/>
          </a:bodyPr>
          <a:lstStyle/>
          <a:p>
            <a:r>
              <a:rPr lang="en-US" sz="2400" b="1" dirty="0" err="1"/>
              <a:t>Calcano</a:t>
            </a:r>
            <a:r>
              <a:rPr lang="en-US" sz="2400" b="1" dirty="0"/>
              <a:t> </a:t>
            </a:r>
            <a:r>
              <a:rPr lang="en-US" sz="2400" b="1" dirty="0" err="1"/>
              <a:t>varus</a:t>
            </a:r>
            <a:endParaRPr lang="en-US" sz="2400" b="1" dirty="0"/>
          </a:p>
        </p:txBody>
      </p:sp>
      <p:sp>
        <p:nvSpPr>
          <p:cNvPr id="9" name="TextBox 8"/>
          <p:cNvSpPr txBox="1"/>
          <p:nvPr/>
        </p:nvSpPr>
        <p:spPr>
          <a:xfrm>
            <a:off x="4057126" y="6343744"/>
            <a:ext cx="2319421" cy="461665"/>
          </a:xfrm>
          <a:prstGeom prst="rect">
            <a:avLst/>
          </a:prstGeom>
          <a:noFill/>
        </p:spPr>
        <p:txBody>
          <a:bodyPr wrap="square" rtlCol="0">
            <a:spAutoFit/>
          </a:bodyPr>
          <a:lstStyle/>
          <a:p>
            <a:r>
              <a:rPr lang="en-US" sz="2400" b="1" kern="1200" dirty="0" err="1">
                <a:solidFill>
                  <a:schemeClr val="tx1"/>
                </a:solidFill>
                <a:latin typeface="+mn-lt"/>
                <a:ea typeface="+mn-ea"/>
                <a:cs typeface="+mn-cs"/>
              </a:rPr>
              <a:t>Calcano</a:t>
            </a:r>
            <a:r>
              <a:rPr lang="en-US" sz="2400" b="1" kern="1200" dirty="0">
                <a:solidFill>
                  <a:schemeClr val="tx1"/>
                </a:solidFill>
                <a:latin typeface="+mn-lt"/>
                <a:ea typeface="+mn-ea"/>
                <a:cs typeface="+mn-cs"/>
              </a:rPr>
              <a:t> valgus</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28" y="3520440"/>
            <a:ext cx="3803909" cy="2736305"/>
          </a:xfrm>
          <a:prstGeom prst="rect">
            <a:avLst/>
          </a:prstGeom>
        </p:spPr>
      </p:pic>
      <p:pic>
        <p:nvPicPr>
          <p:cNvPr id="11" name="Picture 10"/>
          <p:cNvPicPr>
            <a:picLocks noChangeAspect="1"/>
          </p:cNvPicPr>
          <p:nvPr/>
        </p:nvPicPr>
        <p:blipFill>
          <a:blip r:embed="rId7"/>
          <a:stretch>
            <a:fillRect/>
          </a:stretch>
        </p:blipFill>
        <p:spPr>
          <a:xfrm>
            <a:off x="5592" y="496700"/>
            <a:ext cx="3834445" cy="2527040"/>
          </a:xfrm>
          <a:prstGeom prst="rect">
            <a:avLst/>
          </a:prstGeom>
        </p:spPr>
      </p:pic>
    </p:spTree>
    <p:extLst>
      <p:ext uri="{BB962C8B-B14F-4D97-AF65-F5344CB8AC3E}">
        <p14:creationId xmlns:p14="http://schemas.microsoft.com/office/powerpoint/2010/main" val="115542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9" y="539466"/>
            <a:ext cx="8829666" cy="2350044"/>
          </a:xfrm>
        </p:spPr>
        <p:txBody>
          <a:bodyPr>
            <a:noAutofit/>
          </a:bodyPr>
          <a:lstStyle/>
          <a:p>
            <a:pPr algn="l"/>
            <a:r>
              <a:rPr lang="en-US" sz="4400" u="sng" dirty="0" err="1">
                <a:solidFill>
                  <a:srgbClr val="FFFF00"/>
                </a:solidFill>
                <a:effectLst/>
                <a:latin typeface="Andalus" pitchFamily="18" charset="-78"/>
                <a:cs typeface="Andalus" pitchFamily="18" charset="-78"/>
              </a:rPr>
              <a:t>Cogenital</a:t>
            </a:r>
            <a:r>
              <a:rPr lang="en-US" sz="4400" u="sng" dirty="0">
                <a:solidFill>
                  <a:srgbClr val="FFFF00"/>
                </a:solidFill>
                <a:effectLst/>
                <a:latin typeface="Andalus" pitchFamily="18" charset="-78"/>
                <a:cs typeface="Andalus" pitchFamily="18" charset="-78"/>
              </a:rPr>
              <a:t> </a:t>
            </a:r>
            <a:r>
              <a:rPr lang="en-US" sz="4400" u="sng" dirty="0" err="1">
                <a:solidFill>
                  <a:srgbClr val="FFFF00"/>
                </a:solidFill>
                <a:effectLst/>
                <a:latin typeface="Andalus" pitchFamily="18" charset="-78"/>
                <a:cs typeface="Andalus" pitchFamily="18" charset="-78"/>
              </a:rPr>
              <a:t>Talipes</a:t>
            </a:r>
            <a:r>
              <a:rPr lang="en-US" sz="4400" u="sng" dirty="0">
                <a:solidFill>
                  <a:srgbClr val="FFFF00"/>
                </a:solidFill>
                <a:effectLst/>
                <a:latin typeface="Andalus" pitchFamily="18" charset="-78"/>
                <a:cs typeface="Andalus" pitchFamily="18" charset="-78"/>
              </a:rPr>
              <a:t> </a:t>
            </a:r>
            <a:r>
              <a:rPr lang="en-US" sz="4400" u="sng" dirty="0" err="1">
                <a:solidFill>
                  <a:srgbClr val="FFFF00"/>
                </a:solidFill>
                <a:effectLst/>
                <a:latin typeface="Andalus" pitchFamily="18" charset="-78"/>
                <a:cs typeface="Andalus" pitchFamily="18" charset="-78"/>
              </a:rPr>
              <a:t>Equino</a:t>
            </a:r>
            <a:r>
              <a:rPr lang="en-US" sz="4400" u="sng" dirty="0">
                <a:solidFill>
                  <a:srgbClr val="FFFF00"/>
                </a:solidFill>
                <a:effectLst/>
                <a:latin typeface="Andalus" pitchFamily="18" charset="-78"/>
                <a:cs typeface="Andalus" pitchFamily="18" charset="-78"/>
              </a:rPr>
              <a:t> </a:t>
            </a:r>
            <a:r>
              <a:rPr lang="en-US" sz="4400" u="sng" dirty="0" err="1">
                <a:solidFill>
                  <a:srgbClr val="FFFF00"/>
                </a:solidFill>
                <a:effectLst/>
                <a:latin typeface="Andalus" pitchFamily="18" charset="-78"/>
                <a:cs typeface="Andalus" pitchFamily="18" charset="-78"/>
              </a:rPr>
              <a:t>varus</a:t>
            </a:r>
            <a:r>
              <a:rPr lang="en-US" sz="4400" u="sng" dirty="0">
                <a:solidFill>
                  <a:srgbClr val="FFFF00"/>
                </a:solidFill>
                <a:effectLst/>
                <a:latin typeface="Andalus" pitchFamily="18" charset="-78"/>
                <a:cs typeface="Andalus" pitchFamily="18" charset="-78"/>
              </a:rPr>
              <a:t> </a:t>
            </a:r>
            <a:br>
              <a:rPr lang="en-US" sz="4400" u="sng" dirty="0">
                <a:solidFill>
                  <a:srgbClr val="FFFF00"/>
                </a:solidFill>
                <a:effectLst/>
                <a:latin typeface="Andalus" pitchFamily="18" charset="-78"/>
                <a:cs typeface="Andalus" pitchFamily="18" charset="-78"/>
              </a:rPr>
            </a:br>
            <a:r>
              <a:rPr lang="en-US" sz="4400" dirty="0">
                <a:solidFill>
                  <a:srgbClr val="FFFF00"/>
                </a:solidFill>
                <a:effectLst/>
                <a:latin typeface="Andalus" pitchFamily="18" charset="-78"/>
                <a:cs typeface="Andalus" pitchFamily="18" charset="-78"/>
              </a:rPr>
              <a:t>  Cong. Club foot  </a:t>
            </a:r>
            <a:br>
              <a:rPr lang="en-US" sz="4400" dirty="0">
                <a:solidFill>
                  <a:srgbClr val="FFFF00"/>
                </a:solidFill>
                <a:effectLst/>
                <a:latin typeface="Andalus" pitchFamily="18" charset="-78"/>
                <a:cs typeface="Andalus" pitchFamily="18" charset="-78"/>
              </a:rPr>
            </a:br>
            <a:r>
              <a:rPr lang="en-US" sz="4400" dirty="0">
                <a:solidFill>
                  <a:srgbClr val="FFFF00"/>
                </a:solidFill>
                <a:effectLst/>
                <a:latin typeface="Andalus" pitchFamily="18" charset="-78"/>
                <a:cs typeface="Andalus" pitchFamily="18" charset="-78"/>
              </a:rPr>
              <a:t>      </a:t>
            </a:r>
            <a:r>
              <a:rPr lang="en-US" sz="3200" i="1" dirty="0">
                <a:solidFill>
                  <a:srgbClr val="FFFF00"/>
                </a:solidFill>
                <a:effectLst/>
                <a:latin typeface="+mn-lt"/>
                <a:cs typeface="Andalus" pitchFamily="18" charset="-78"/>
              </a:rPr>
              <a:t>by  Ass. Prof.</a:t>
            </a:r>
            <a:br>
              <a:rPr lang="en-US" sz="3200" i="1" dirty="0">
                <a:solidFill>
                  <a:srgbClr val="FFFF00"/>
                </a:solidFill>
                <a:effectLst/>
                <a:latin typeface="+mn-lt"/>
                <a:cs typeface="Andalus" pitchFamily="18" charset="-78"/>
              </a:rPr>
            </a:br>
            <a:r>
              <a:rPr lang="en-US" sz="3200" i="1" dirty="0">
                <a:solidFill>
                  <a:srgbClr val="FFFF00"/>
                </a:solidFill>
                <a:effectLst/>
                <a:latin typeface="+mn-lt"/>
                <a:cs typeface="Andalus" pitchFamily="18" charset="-78"/>
              </a:rPr>
              <a:t>Dr. </a:t>
            </a:r>
            <a:r>
              <a:rPr lang="en-US" sz="3200" i="1" dirty="0" err="1">
                <a:solidFill>
                  <a:srgbClr val="FFFF00"/>
                </a:solidFill>
                <a:effectLst/>
                <a:latin typeface="+mn-lt"/>
                <a:cs typeface="Andalus" pitchFamily="18" charset="-78"/>
              </a:rPr>
              <a:t>Zaid</a:t>
            </a:r>
            <a:r>
              <a:rPr lang="en-US" sz="3200" i="1" dirty="0">
                <a:solidFill>
                  <a:srgbClr val="FFFF00"/>
                </a:solidFill>
                <a:effectLst/>
                <a:latin typeface="+mn-lt"/>
                <a:cs typeface="Andalus" pitchFamily="18" charset="-78"/>
              </a:rPr>
              <a:t> al-</a:t>
            </a:r>
            <a:r>
              <a:rPr lang="en-US" sz="3200" i="1" dirty="0" err="1">
                <a:solidFill>
                  <a:srgbClr val="FFFF00"/>
                </a:solidFill>
                <a:effectLst/>
                <a:latin typeface="+mn-lt"/>
                <a:cs typeface="Andalus" pitchFamily="18" charset="-78"/>
              </a:rPr>
              <a:t>shahwanii</a:t>
            </a:r>
            <a:r>
              <a:rPr lang="en-US" sz="3200" i="1" dirty="0">
                <a:solidFill>
                  <a:srgbClr val="FFFF00"/>
                </a:solidFill>
                <a:effectLst/>
                <a:latin typeface="+mn-lt"/>
                <a:cs typeface="Andalus" pitchFamily="18" charset="-78"/>
              </a:rPr>
              <a:t> </a:t>
            </a:r>
            <a:br>
              <a:rPr lang="en-US" sz="4400" dirty="0">
                <a:solidFill>
                  <a:srgbClr val="FFFF00"/>
                </a:solidFill>
                <a:effectLst/>
                <a:latin typeface="Andalus" pitchFamily="18" charset="-78"/>
                <a:cs typeface="Andalus" pitchFamily="18" charset="-78"/>
              </a:rPr>
            </a:br>
            <a:endParaRPr lang="en-US" sz="2000" dirty="0">
              <a:solidFill>
                <a:srgbClr val="FFFF00"/>
              </a:solidFill>
              <a:effectLst/>
              <a:latin typeface="Book Antiqua" pitchFamily="18" charset="0"/>
              <a:cs typeface="Andalus" pitchFamily="18" charset="-78"/>
            </a:endParaRPr>
          </a:p>
        </p:txBody>
      </p:sp>
      <p:sp>
        <p:nvSpPr>
          <p:cNvPr id="3" name="Subtitle 2"/>
          <p:cNvSpPr>
            <a:spLocks noGrp="1"/>
          </p:cNvSpPr>
          <p:nvPr>
            <p:ph type="subTitle" idx="1"/>
          </p:nvPr>
        </p:nvSpPr>
        <p:spPr>
          <a:xfrm>
            <a:off x="0" y="3071810"/>
            <a:ext cx="4643438" cy="3786190"/>
          </a:xfrm>
        </p:spPr>
        <p:txBody>
          <a:bodyPr>
            <a:normAutofit fontScale="92500" lnSpcReduction="10000"/>
          </a:bodyPr>
          <a:lstStyle/>
          <a:p>
            <a:pPr algn="ctr"/>
            <a:r>
              <a:rPr lang="en-US" b="1" dirty="0">
                <a:solidFill>
                  <a:srgbClr val="FFFF00"/>
                </a:solidFill>
              </a:rPr>
              <a:t> </a:t>
            </a:r>
            <a:r>
              <a:rPr lang="en-US" dirty="0" err="1"/>
              <a:t>Tali</a:t>
            </a:r>
            <a:r>
              <a:rPr lang="en-US" dirty="0"/>
              <a:t>–ankle ,,pes -foot, </a:t>
            </a:r>
            <a:r>
              <a:rPr lang="en-US" i="1" dirty="0" err="1"/>
              <a:t>i.e</a:t>
            </a:r>
            <a:r>
              <a:rPr lang="en-US" i="1" dirty="0"/>
              <a:t> </a:t>
            </a:r>
            <a:r>
              <a:rPr lang="en-US" dirty="0"/>
              <a:t>a congenital deformity of the ankle and foot where the foot is twisted and fixed in an abnormal position.</a:t>
            </a:r>
          </a:p>
          <a:p>
            <a:pPr algn="ctr"/>
            <a:r>
              <a:rPr lang="en-US" b="1" dirty="0">
                <a:solidFill>
                  <a:srgbClr val="FFFF00"/>
                </a:solidFill>
              </a:rPr>
              <a:t>  It is present at birth</a:t>
            </a:r>
            <a:r>
              <a:rPr lang="en-US" dirty="0">
                <a:solidFill>
                  <a:srgbClr val="FFFF00"/>
                </a:solidFill>
              </a:rPr>
              <a:t> ,</a:t>
            </a:r>
            <a:r>
              <a:rPr lang="en-US" sz="3000" i="1" dirty="0">
                <a:solidFill>
                  <a:srgbClr val="FFFF00"/>
                </a:solidFill>
              </a:rPr>
              <a:t>Incidence Ratio  </a:t>
            </a:r>
            <a:r>
              <a:rPr lang="en-US" sz="3000" b="1" i="1" u="sng" dirty="0">
                <a:solidFill>
                  <a:srgbClr val="2CF486"/>
                </a:solidFill>
              </a:rPr>
              <a:t>1 in 1000 </a:t>
            </a:r>
            <a:r>
              <a:rPr lang="en-US" b="1" i="1" dirty="0">
                <a:solidFill>
                  <a:srgbClr val="FFFF00"/>
                </a:solidFill>
              </a:rPr>
              <a:t>births.  </a:t>
            </a:r>
          </a:p>
          <a:p>
            <a:pPr algn="ctr"/>
            <a:r>
              <a:rPr lang="en-US" b="1" i="1" dirty="0">
                <a:solidFill>
                  <a:srgbClr val="FFFF00"/>
                </a:solidFill>
              </a:rPr>
              <a:t> more common </a:t>
            </a:r>
            <a:r>
              <a:rPr lang="en-US" b="1" i="1" u="sng" dirty="0">
                <a:solidFill>
                  <a:srgbClr val="2CF486"/>
                </a:solidFill>
              </a:rPr>
              <a:t>in </a:t>
            </a:r>
            <a:r>
              <a:rPr lang="en-US" sz="3000" b="1" i="1" u="sng" dirty="0">
                <a:solidFill>
                  <a:srgbClr val="2CF486"/>
                </a:solidFill>
              </a:rPr>
              <a:t>males</a:t>
            </a:r>
            <a:r>
              <a:rPr lang="en-US" b="1" i="1" u="sng" dirty="0">
                <a:solidFill>
                  <a:srgbClr val="2CF486"/>
                </a:solidFill>
              </a:rPr>
              <a:t> as twice as  females </a:t>
            </a:r>
            <a:r>
              <a:rPr lang="en-US" b="1" i="1" dirty="0">
                <a:solidFill>
                  <a:srgbClr val="FFFF00"/>
                </a:solidFill>
              </a:rPr>
              <a:t>,,and can affect both feet in </a:t>
            </a:r>
            <a:r>
              <a:rPr lang="en-US" b="1" i="1" u="sng" dirty="0">
                <a:solidFill>
                  <a:srgbClr val="2CF486"/>
                </a:solidFill>
              </a:rPr>
              <a:t>50% bilateral </a:t>
            </a:r>
            <a:r>
              <a:rPr lang="en-US" b="1" i="1" dirty="0">
                <a:solidFill>
                  <a:srgbClr val="FFFF00"/>
                </a:solidFill>
              </a:rPr>
              <a:t>of the cases ,  </a:t>
            </a:r>
            <a:endParaRPr lang="en-US" dirty="0">
              <a:solidFill>
                <a:srgbClr val="FFFF00"/>
              </a:solidFill>
            </a:endParaRPr>
          </a:p>
          <a:p>
            <a:pPr algn="ctr"/>
            <a:endParaRPr lang="en-US" dirty="0"/>
          </a:p>
        </p:txBody>
      </p:sp>
      <p:pic>
        <p:nvPicPr>
          <p:cNvPr id="1026" name="Picture 2" descr="C:\Users\zaid\Pictures\images.jpg"/>
          <p:cNvPicPr>
            <a:picLocks noChangeAspect="1" noChangeArrowheads="1"/>
          </p:cNvPicPr>
          <p:nvPr/>
        </p:nvPicPr>
        <p:blipFill>
          <a:blip r:embed="rId3"/>
          <a:srcRect/>
          <a:stretch>
            <a:fillRect/>
          </a:stretch>
        </p:blipFill>
        <p:spPr bwMode="auto">
          <a:xfrm>
            <a:off x="4572000" y="5214950"/>
            <a:ext cx="1571636" cy="1500198"/>
          </a:xfrm>
          <a:prstGeom prst="rect">
            <a:avLst/>
          </a:prstGeom>
          <a:noFill/>
        </p:spPr>
      </p:pic>
      <p:pic>
        <p:nvPicPr>
          <p:cNvPr id="1027" name="Picture 3" descr="10112"/>
          <p:cNvPicPr>
            <a:picLocks noChangeAspect="1" noChangeArrowheads="1"/>
          </p:cNvPicPr>
          <p:nvPr/>
        </p:nvPicPr>
        <p:blipFill>
          <a:blip r:embed="rId4"/>
          <a:srcRect/>
          <a:stretch>
            <a:fillRect/>
          </a:stretch>
        </p:blipFill>
        <p:spPr bwMode="auto">
          <a:xfrm>
            <a:off x="6224269" y="998413"/>
            <a:ext cx="2928926" cy="2714644"/>
          </a:xfrm>
          <a:prstGeom prst="rect">
            <a:avLst/>
          </a:prstGeom>
          <a:noFill/>
          <a:ln w="9525">
            <a:noFill/>
            <a:miter lim="800000"/>
            <a:headEnd/>
            <a:tailEnd/>
          </a:ln>
        </p:spPr>
      </p:pic>
      <p:pic>
        <p:nvPicPr>
          <p:cNvPr id="1028" name="Picture 4" descr="C:\Users\zaid\Pictures\imagesCA1G9UOB.jpg"/>
          <p:cNvPicPr>
            <a:picLocks noChangeAspect="1" noChangeArrowheads="1"/>
          </p:cNvPicPr>
          <p:nvPr/>
        </p:nvPicPr>
        <p:blipFill>
          <a:blip r:embed="rId5"/>
          <a:srcRect/>
          <a:stretch>
            <a:fillRect/>
          </a:stretch>
        </p:blipFill>
        <p:spPr bwMode="auto">
          <a:xfrm>
            <a:off x="6215074" y="3713057"/>
            <a:ext cx="2928926" cy="3143272"/>
          </a:xfrm>
          <a:prstGeom prst="rect">
            <a:avLst/>
          </a:prstGeom>
          <a:noFill/>
        </p:spPr>
      </p:pic>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37307"/>
            <a:ext cx="2689473" cy="24996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3699" y="2822848"/>
            <a:ext cx="3846313" cy="36724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58" y="137307"/>
            <a:ext cx="4722639" cy="3672408"/>
          </a:xfrm>
          <a:prstGeom prst="rect">
            <a:avLst/>
          </a:prstGeom>
        </p:spPr>
      </p:pic>
    </p:spTree>
    <p:extLst>
      <p:ext uri="{BB962C8B-B14F-4D97-AF65-F5344CB8AC3E}">
        <p14:creationId xmlns:p14="http://schemas.microsoft.com/office/powerpoint/2010/main" val="304912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8686800" cy="724648"/>
          </a:xfrm>
        </p:spPr>
        <p:txBody>
          <a:bodyPr>
            <a:normAutofit/>
          </a:bodyPr>
          <a:lstStyle/>
          <a:p>
            <a:r>
              <a:rPr lang="en-US" sz="2800" b="1" u="sng" dirty="0">
                <a:solidFill>
                  <a:srgbClr val="FFFF00"/>
                </a:solidFill>
                <a:latin typeface="Andalus" pitchFamily="18" charset="-78"/>
                <a:cs typeface="Andalus" pitchFamily="18" charset="-78"/>
              </a:rPr>
              <a:t>Pathological</a:t>
            </a:r>
            <a:r>
              <a:rPr lang="en-US" sz="2800" b="1" dirty="0">
                <a:solidFill>
                  <a:srgbClr val="FFFF00"/>
                </a:solidFill>
                <a:latin typeface="Andalus" pitchFamily="18" charset="-78"/>
                <a:cs typeface="Andalus" pitchFamily="18" charset="-78"/>
              </a:rPr>
              <a:t> </a:t>
            </a:r>
            <a:r>
              <a:rPr lang="en-US" sz="2800" b="1" u="sng" dirty="0">
                <a:solidFill>
                  <a:srgbClr val="FFFF00"/>
                </a:solidFill>
                <a:latin typeface="Andalus" pitchFamily="18" charset="-78"/>
                <a:cs typeface="Andalus" pitchFamily="18" charset="-78"/>
              </a:rPr>
              <a:t>anatomy</a:t>
            </a:r>
            <a:endParaRPr lang="en-US" sz="2800" b="1" dirty="0">
              <a:solidFill>
                <a:srgbClr val="FFFF00"/>
              </a:solidFill>
              <a:latin typeface="Andalus" pitchFamily="18" charset="-78"/>
              <a:cs typeface="Andalus" pitchFamily="18" charset="-78"/>
            </a:endParaRPr>
          </a:p>
        </p:txBody>
      </p:sp>
      <p:sp>
        <p:nvSpPr>
          <p:cNvPr id="3" name="Content Placeholder 2"/>
          <p:cNvSpPr>
            <a:spLocks noGrp="1"/>
          </p:cNvSpPr>
          <p:nvPr>
            <p:ph idx="1"/>
          </p:nvPr>
        </p:nvSpPr>
        <p:spPr>
          <a:xfrm>
            <a:off x="0" y="1785926"/>
            <a:ext cx="9144000" cy="5572164"/>
          </a:xfrm>
        </p:spPr>
        <p:txBody>
          <a:bodyPr>
            <a:normAutofit fontScale="70000" lnSpcReduction="20000"/>
          </a:bodyPr>
          <a:lstStyle/>
          <a:p>
            <a:pPr algn="ctr">
              <a:buNone/>
            </a:pPr>
            <a:r>
              <a:rPr lang="en-US" b="1" u="sng" dirty="0"/>
              <a:t> </a:t>
            </a:r>
            <a:endParaRPr lang="en-US" dirty="0"/>
          </a:p>
          <a:p>
            <a:pPr algn="ctr">
              <a:buNone/>
            </a:pPr>
            <a:r>
              <a:rPr lang="en-US" sz="3200" b="1" dirty="0">
                <a:solidFill>
                  <a:srgbClr val="2CF486"/>
                </a:solidFill>
                <a:cs typeface="Andalus" pitchFamily="18" charset="-78"/>
              </a:rPr>
              <a:t>1) </a:t>
            </a:r>
            <a:r>
              <a:rPr lang="en-US" sz="3200" b="1" dirty="0">
                <a:solidFill>
                  <a:srgbClr val="FFFF00"/>
                </a:solidFill>
                <a:cs typeface="Andalus" pitchFamily="18" charset="-78"/>
              </a:rPr>
              <a:t>The deformity is mostly in the talus  &amp; in the </a:t>
            </a:r>
            <a:r>
              <a:rPr lang="en-US" sz="3200" b="1" dirty="0" err="1">
                <a:solidFill>
                  <a:srgbClr val="FFFF00"/>
                </a:solidFill>
                <a:cs typeface="Andalus" pitchFamily="18" charset="-78"/>
              </a:rPr>
              <a:t>calcanum</a:t>
            </a:r>
            <a:r>
              <a:rPr lang="en-US" sz="3200" b="1" dirty="0">
                <a:solidFill>
                  <a:srgbClr val="FFFF00"/>
                </a:solidFill>
                <a:cs typeface="Andalus" pitchFamily="18" charset="-78"/>
              </a:rPr>
              <a:t> were they  point down wards &amp; inwards ,,,, </a:t>
            </a:r>
          </a:p>
          <a:p>
            <a:pPr algn="ctr">
              <a:buNone/>
            </a:pPr>
            <a:r>
              <a:rPr lang="en-US" sz="3200" b="1" dirty="0">
                <a:solidFill>
                  <a:srgbClr val="FFFF00"/>
                </a:solidFill>
                <a:cs typeface="Andalus" pitchFamily="18" charset="-78"/>
              </a:rPr>
              <a:t>   </a:t>
            </a:r>
            <a:r>
              <a:rPr lang="en-US" sz="3200" b="1" dirty="0">
                <a:solidFill>
                  <a:srgbClr val="2CF486"/>
                </a:solidFill>
                <a:cs typeface="Andalus" pitchFamily="18" charset="-78"/>
              </a:rPr>
              <a:t>2) </a:t>
            </a:r>
            <a:r>
              <a:rPr lang="en-US" sz="3200" b="1" dirty="0">
                <a:solidFill>
                  <a:srgbClr val="FFFF00"/>
                </a:solidFill>
                <a:cs typeface="Andalus" pitchFamily="18" charset="-78"/>
              </a:rPr>
              <a:t>The </a:t>
            </a:r>
            <a:r>
              <a:rPr lang="en-US" sz="3200" b="1" dirty="0" err="1">
                <a:solidFill>
                  <a:srgbClr val="FFFF00"/>
                </a:solidFill>
                <a:cs typeface="Andalus" pitchFamily="18" charset="-78"/>
              </a:rPr>
              <a:t>navicular</a:t>
            </a:r>
            <a:r>
              <a:rPr lang="en-US" sz="3200" b="1" dirty="0">
                <a:solidFill>
                  <a:srgbClr val="FFFF00"/>
                </a:solidFill>
                <a:cs typeface="Andalus" pitchFamily="18" charset="-78"/>
              </a:rPr>
              <a:t> with the entire  fore-foot are shifted medially and rotated in </a:t>
            </a:r>
            <a:r>
              <a:rPr lang="en-US" sz="3200" b="1" dirty="0" err="1">
                <a:solidFill>
                  <a:srgbClr val="FFFF00"/>
                </a:solidFill>
                <a:cs typeface="Andalus" pitchFamily="18" charset="-78"/>
              </a:rPr>
              <a:t>supination</a:t>
            </a:r>
            <a:r>
              <a:rPr lang="en-US" sz="3200" b="1" dirty="0">
                <a:solidFill>
                  <a:srgbClr val="FFFF00"/>
                </a:solidFill>
                <a:cs typeface="Andalus" pitchFamily="18" charset="-78"/>
              </a:rPr>
              <a:t> so that the whole  foot is pointing down and twisted inwards at the ankle, and  tends to be smaller than normal… </a:t>
            </a:r>
          </a:p>
          <a:p>
            <a:pPr algn="just">
              <a:buNone/>
            </a:pPr>
            <a:r>
              <a:rPr lang="en-US" sz="4600" b="1" u="sng" dirty="0">
                <a:solidFill>
                  <a:srgbClr val="FFFF00"/>
                </a:solidFill>
                <a:cs typeface="Andalus" pitchFamily="18" charset="-78"/>
              </a:rPr>
              <a:t>Causes</a:t>
            </a:r>
            <a:r>
              <a:rPr lang="en-US" sz="3200" b="1" dirty="0">
                <a:solidFill>
                  <a:srgbClr val="FFFF00"/>
                </a:solidFill>
                <a:cs typeface="Andalus" pitchFamily="18" charset="-78"/>
              </a:rPr>
              <a:t>    </a:t>
            </a:r>
            <a:r>
              <a:rPr lang="en-US" sz="3600" b="1" dirty="0">
                <a:cs typeface="Andalus" pitchFamily="18" charset="-78"/>
              </a:rPr>
              <a:t>most commonly, it is an isolated congenital birth defect and the cause is </a:t>
            </a:r>
            <a:r>
              <a:rPr lang="en-US" sz="3600" b="1" u="sng" dirty="0">
                <a:cs typeface="Andalus" pitchFamily="18" charset="-78"/>
              </a:rPr>
              <a:t>idiopathic (unknown)</a:t>
            </a:r>
            <a:r>
              <a:rPr lang="en-US" sz="3600" b="1" dirty="0">
                <a:cs typeface="Andalus" pitchFamily="18" charset="-78"/>
              </a:rPr>
              <a:t>. …</a:t>
            </a:r>
            <a:r>
              <a:rPr lang="en-US" sz="3200" b="1" dirty="0">
                <a:solidFill>
                  <a:srgbClr val="FFFF00"/>
                </a:solidFill>
                <a:cs typeface="Andalus" pitchFamily="18" charset="-78"/>
              </a:rPr>
              <a:t>But it is believed to be a "</a:t>
            </a:r>
            <a:r>
              <a:rPr lang="en-US" sz="3200" b="1" dirty="0" err="1">
                <a:solidFill>
                  <a:srgbClr val="FFFF00"/>
                </a:solidFill>
                <a:cs typeface="Andalus" pitchFamily="18" charset="-78"/>
              </a:rPr>
              <a:t>multifactorial</a:t>
            </a:r>
            <a:r>
              <a:rPr lang="en-US" sz="3200" b="1" dirty="0">
                <a:solidFill>
                  <a:srgbClr val="FFFF00"/>
                </a:solidFill>
                <a:cs typeface="Andalus" pitchFamily="18" charset="-78"/>
              </a:rPr>
              <a:t> trait" meaning that there are many different factors involved,,,, the majority of clubfeet result from the  </a:t>
            </a:r>
            <a:r>
              <a:rPr lang="en-US" sz="3200" dirty="0">
                <a:solidFill>
                  <a:srgbClr val="2CF486"/>
                </a:solidFill>
                <a:cs typeface="Andalus" pitchFamily="18" charset="-78"/>
              </a:rPr>
              <a:t>abnormal development of the muscles, tendons, and bones, while the fetus is forming in the uterus during the first trimester of pregnancy  (about the 8-12 week).</a:t>
            </a:r>
            <a:r>
              <a:rPr lang="en-US" sz="2800" b="1" dirty="0">
                <a:solidFill>
                  <a:srgbClr val="FFFF00"/>
                </a:solidFill>
                <a:cs typeface="Andalus" pitchFamily="18" charset="-78"/>
              </a:rPr>
              <a:t> </a:t>
            </a:r>
            <a:endParaRPr lang="en-US" sz="3200" dirty="0">
              <a:solidFill>
                <a:srgbClr val="2CF486"/>
              </a:solidFill>
              <a:cs typeface="Andalus" pitchFamily="18" charset="-78"/>
            </a:endParaRPr>
          </a:p>
          <a:p>
            <a:pPr algn="just">
              <a:buNone/>
            </a:pPr>
            <a:r>
              <a:rPr lang="en-US" sz="3200" dirty="0">
                <a:solidFill>
                  <a:srgbClr val="2CF486"/>
                </a:solidFill>
                <a:cs typeface="Andalus" pitchFamily="18" charset="-78"/>
              </a:rPr>
              <a:t>    </a:t>
            </a:r>
            <a:r>
              <a:rPr lang="en-US" sz="2900" b="1" dirty="0">
                <a:solidFill>
                  <a:srgbClr val="FFFF00"/>
                </a:solidFill>
                <a:cs typeface="Andalus" pitchFamily="18" charset="-78"/>
              </a:rPr>
              <a:t> If both parents are normal with an affected child, the risk of the next child having a clubfoot is 2-5%. </a:t>
            </a:r>
          </a:p>
          <a:p>
            <a:pPr algn="ctr">
              <a:buNone/>
            </a:pPr>
            <a:endParaRPr lang="en-US" sz="3200" b="1" dirty="0">
              <a:cs typeface="Andalus" pitchFamily="18" charset="-78"/>
            </a:endParaRPr>
          </a:p>
          <a:p>
            <a:pPr algn="ctr">
              <a:buNone/>
            </a:pPr>
            <a:r>
              <a:rPr lang="en-US" b="1" dirty="0">
                <a:solidFill>
                  <a:srgbClr val="FFFF00"/>
                </a:solidFill>
                <a:cs typeface="Andalus" pitchFamily="18" charset="-78"/>
              </a:rPr>
              <a:t> </a:t>
            </a:r>
          </a:p>
          <a:p>
            <a:pPr algn="ctr">
              <a:buNone/>
            </a:pPr>
            <a:endParaRPr lang="en-US" sz="3200" b="1" dirty="0">
              <a:latin typeface="Andalus" pitchFamily="18" charset="-78"/>
              <a:cs typeface="Andalus" pitchFamily="18" charset="-78"/>
            </a:endParaRPr>
          </a:p>
        </p:txBody>
      </p:sp>
      <p:pic>
        <p:nvPicPr>
          <p:cNvPr id="4" name="Picture 2" descr="C:\Users\zaid\Pictures\club_foot_2.jpg"/>
          <p:cNvPicPr>
            <a:picLocks noChangeAspect="1" noChangeArrowheads="1"/>
          </p:cNvPicPr>
          <p:nvPr/>
        </p:nvPicPr>
        <p:blipFill>
          <a:blip r:embed="rId2"/>
          <a:srcRect/>
          <a:stretch>
            <a:fillRect/>
          </a:stretch>
        </p:blipFill>
        <p:spPr bwMode="auto">
          <a:xfrm>
            <a:off x="6500794" y="0"/>
            <a:ext cx="2643206" cy="1928802"/>
          </a:xfrm>
          <a:prstGeom prst="rect">
            <a:avLst/>
          </a:prstGeom>
          <a:noFill/>
        </p:spPr>
      </p:pic>
      <p:pic>
        <p:nvPicPr>
          <p:cNvPr id="2050" name="Picture 2" descr="C:\Users\zaid\Pictures\club_foot_3.jpg"/>
          <p:cNvPicPr>
            <a:picLocks noChangeAspect="1" noChangeArrowheads="1"/>
          </p:cNvPicPr>
          <p:nvPr/>
        </p:nvPicPr>
        <p:blipFill>
          <a:blip r:embed="rId3"/>
          <a:srcRect/>
          <a:stretch>
            <a:fillRect/>
          </a:stretch>
        </p:blipFill>
        <p:spPr bwMode="auto">
          <a:xfrm>
            <a:off x="3286116" y="0"/>
            <a:ext cx="2928926" cy="1928802"/>
          </a:xfrm>
          <a:prstGeom prst="rect">
            <a:avLst/>
          </a:prstGeom>
          <a:noFill/>
        </p:spPr>
      </p:pic>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294" y="3501008"/>
            <a:ext cx="5175523" cy="2286016"/>
          </a:xfrm>
        </p:spPr>
        <p:txBody>
          <a:bodyPr>
            <a:normAutofit fontScale="90000"/>
          </a:bodyPr>
          <a:lstStyle/>
          <a:p>
            <a:r>
              <a:rPr lang="en-US" sz="2700" b="1" dirty="0">
                <a:solidFill>
                  <a:srgbClr val="FFFF00"/>
                </a:solidFill>
                <a:latin typeface="Andalus" pitchFamily="18" charset="-78"/>
                <a:cs typeface="Andalus" pitchFamily="18" charset="-78"/>
              </a:rPr>
              <a:t>There is also an increased risk for clubfoot associated with certain </a:t>
            </a:r>
            <a:r>
              <a:rPr lang="en-US" sz="2700" b="1" dirty="0" err="1">
                <a:solidFill>
                  <a:srgbClr val="FFFF00"/>
                </a:solidFill>
                <a:latin typeface="Andalus" pitchFamily="18" charset="-78"/>
                <a:cs typeface="Andalus" pitchFamily="18" charset="-78"/>
              </a:rPr>
              <a:t>diseas</a:t>
            </a:r>
            <a:r>
              <a:rPr lang="en-US" sz="2700" b="1" dirty="0">
                <a:solidFill>
                  <a:srgbClr val="FFFF00"/>
                </a:solidFill>
                <a:latin typeface="Andalus" pitchFamily="18" charset="-78"/>
                <a:cs typeface="Andalus" pitchFamily="18" charset="-78"/>
              </a:rPr>
              <a:t> such as  </a:t>
            </a:r>
            <a:br>
              <a:rPr lang="en-US" sz="2700" b="1" dirty="0">
                <a:solidFill>
                  <a:srgbClr val="FFFF00"/>
                </a:solidFill>
                <a:latin typeface="Andalus" pitchFamily="18" charset="-78"/>
                <a:cs typeface="Andalus" pitchFamily="18" charset="-78"/>
              </a:rPr>
            </a:br>
            <a:r>
              <a:rPr lang="en-US" sz="2700" b="1" dirty="0">
                <a:solidFill>
                  <a:srgbClr val="FFFF00"/>
                </a:solidFill>
                <a:latin typeface="Andalus" pitchFamily="18" charset="-78"/>
                <a:cs typeface="Andalus" pitchFamily="18" charset="-78"/>
              </a:rPr>
              <a:t>1)neurogenic conditions (spina bifida, cerebral palsy , arthrogryposis),</a:t>
            </a:r>
            <a:br>
              <a:rPr lang="en-US" sz="2700" b="1" dirty="0">
                <a:solidFill>
                  <a:srgbClr val="FFFF00"/>
                </a:solidFill>
                <a:latin typeface="Andalus" pitchFamily="18" charset="-78"/>
                <a:cs typeface="Andalus" pitchFamily="18" charset="-78"/>
              </a:rPr>
            </a:br>
            <a:r>
              <a:rPr lang="en-US" sz="2700" b="1" dirty="0">
                <a:solidFill>
                  <a:srgbClr val="FFFF00"/>
                </a:solidFill>
                <a:latin typeface="Andalus" pitchFamily="18" charset="-78"/>
                <a:cs typeface="Andalus" pitchFamily="18" charset="-78"/>
              </a:rPr>
              <a:t>2)  connective tissue disorders ( diastrophic dwarfism), ,,,and 3)mechanical conditions (oligohydramnios, congenital constriction bands). The foot deformity seen with the above conditions is often </a:t>
            </a:r>
            <a:r>
              <a:rPr lang="en-US" sz="2700" b="1" dirty="0">
                <a:solidFill>
                  <a:srgbClr val="FFFF00"/>
                </a:solidFill>
                <a:latin typeface="+mn-lt"/>
                <a:cs typeface="Andalus" pitchFamily="18" charset="-78"/>
              </a:rPr>
              <a:t>more severe and often requires early surgical correction</a:t>
            </a:r>
            <a:r>
              <a:rPr lang="en-US" sz="1800" b="1" dirty="0">
                <a:solidFill>
                  <a:srgbClr val="FFFF00"/>
                </a:solidFill>
                <a:latin typeface="+mn-lt"/>
                <a:cs typeface="Andalus" pitchFamily="18" charset="-78"/>
              </a:rPr>
              <a:t>. </a:t>
            </a:r>
            <a:br>
              <a:rPr lang="en-US" sz="5400" b="1" dirty="0">
                <a:solidFill>
                  <a:srgbClr val="FFFF00"/>
                </a:solidFill>
                <a:latin typeface="+mn-lt"/>
                <a:cs typeface="Andalus" pitchFamily="18" charset="-78"/>
              </a:rPr>
            </a:br>
            <a:endParaRPr lang="en-US" dirty="0">
              <a:latin typeface="+mn-lt"/>
            </a:endParaRPr>
          </a:p>
        </p:txBody>
      </p:sp>
      <p:sp>
        <p:nvSpPr>
          <p:cNvPr id="2050" name="AutoShape 2" descr="http://t1.gstatic.com/images?q=tbn:RYfx9V-zw14pnM:http://www.eorthopod.com/images/ContentImages/child/child_foot_clubfoot/child_foot_clubfoot_anatomy04.jpg">
            <a:hlinkClick r:id="rId2"/>
          </p:cNvPr>
          <p:cNvSpPr>
            <a:spLocks noChangeAspect="1" noChangeArrowheads="1"/>
          </p:cNvSpPr>
          <p:nvPr/>
        </p:nvSpPr>
        <p:spPr bwMode="auto">
          <a:xfrm>
            <a:off x="157163" y="-563563"/>
            <a:ext cx="1181100" cy="1181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t1.gstatic.com/images?q=tbn:RYfx9V-zw14pnM:http://www.eorthopod.com/images/ContentImages/child/child_foot_clubfoot/child_foot_clubfoot_anatomy04.jpg">
            <a:hlinkClick r:id="rId2"/>
          </p:cNvPr>
          <p:cNvSpPr>
            <a:spLocks noChangeAspect="1" noChangeArrowheads="1"/>
          </p:cNvSpPr>
          <p:nvPr/>
        </p:nvSpPr>
        <p:spPr bwMode="auto">
          <a:xfrm>
            <a:off x="4154349" y="1409689"/>
            <a:ext cx="1181100" cy="1181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descr="C:\Users\zaid\Pictures\imagesCA1G9UOB.jpg"/>
          <p:cNvPicPr>
            <a:picLocks noChangeAspect="1" noChangeArrowheads="1"/>
          </p:cNvPicPr>
          <p:nvPr/>
        </p:nvPicPr>
        <p:blipFill>
          <a:blip r:embed="rId3"/>
          <a:srcRect/>
          <a:stretch>
            <a:fillRect/>
          </a:stretch>
        </p:blipFill>
        <p:spPr bwMode="auto">
          <a:xfrm>
            <a:off x="5214942" y="0"/>
            <a:ext cx="2000264" cy="2000264"/>
          </a:xfrm>
          <a:prstGeom prst="rect">
            <a:avLst/>
          </a:prstGeom>
          <a:noFill/>
        </p:spPr>
      </p:pic>
      <p:pic>
        <p:nvPicPr>
          <p:cNvPr id="1026" name="Picture 2" descr="C:\Users\zaid\Pictures\336139-407294-3399tn.jpg"/>
          <p:cNvPicPr>
            <a:picLocks noChangeAspect="1" noChangeArrowheads="1"/>
          </p:cNvPicPr>
          <p:nvPr/>
        </p:nvPicPr>
        <p:blipFill>
          <a:blip r:embed="rId4"/>
          <a:srcRect/>
          <a:stretch>
            <a:fillRect/>
          </a:stretch>
        </p:blipFill>
        <p:spPr bwMode="auto">
          <a:xfrm>
            <a:off x="7358082" y="2214554"/>
            <a:ext cx="1785918" cy="2000264"/>
          </a:xfrm>
          <a:prstGeom prst="rect">
            <a:avLst/>
          </a:prstGeom>
          <a:noFill/>
        </p:spPr>
      </p:pic>
      <p:pic>
        <p:nvPicPr>
          <p:cNvPr id="9" name="Picture 3" descr="C:\Users\zaid\Pictures\336139-407294-3397tn.jpg"/>
          <p:cNvPicPr>
            <a:picLocks noChangeAspect="1" noChangeArrowheads="1"/>
          </p:cNvPicPr>
          <p:nvPr/>
        </p:nvPicPr>
        <p:blipFill>
          <a:blip r:embed="rId5"/>
          <a:srcRect/>
          <a:stretch>
            <a:fillRect/>
          </a:stretch>
        </p:blipFill>
        <p:spPr bwMode="auto">
          <a:xfrm>
            <a:off x="5357818" y="2143116"/>
            <a:ext cx="1935319" cy="2005010"/>
          </a:xfrm>
          <a:prstGeom prst="rect">
            <a:avLst/>
          </a:prstGeom>
          <a:noFill/>
        </p:spPr>
      </p:pic>
      <p:pic>
        <p:nvPicPr>
          <p:cNvPr id="1030" name="Picture 6" descr="C:\Users\zaid\Pictures\336139-407294-3404tn.jpg"/>
          <p:cNvPicPr>
            <a:picLocks noChangeAspect="1" noChangeArrowheads="1"/>
          </p:cNvPicPr>
          <p:nvPr/>
        </p:nvPicPr>
        <p:blipFill>
          <a:blip r:embed="rId6"/>
          <a:srcRect/>
          <a:stretch>
            <a:fillRect/>
          </a:stretch>
        </p:blipFill>
        <p:spPr bwMode="auto">
          <a:xfrm>
            <a:off x="7358082" y="0"/>
            <a:ext cx="1785918" cy="2000240"/>
          </a:xfrm>
          <a:prstGeom prst="rect">
            <a:avLst/>
          </a:prstGeom>
          <a:noFill/>
        </p:spPr>
      </p:pic>
      <p:sp>
        <p:nvSpPr>
          <p:cNvPr id="1032" name="AutoShape 8" descr="Dorsoplantar projection of a healthy foot shows 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Dorsoplantar projection of a healthy foot shows 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Dorsoplantar views obtained in a patient with u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Dorsoplantar views obtained in a patient with u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9" name="Picture 15" descr="C:\Users\zaid\Pictures\336139-407294-3402tn.jpg"/>
          <p:cNvPicPr>
            <a:picLocks noChangeAspect="1" noChangeArrowheads="1"/>
          </p:cNvPicPr>
          <p:nvPr/>
        </p:nvPicPr>
        <p:blipFill>
          <a:blip r:embed="rId7"/>
          <a:srcRect/>
          <a:stretch>
            <a:fillRect/>
          </a:stretch>
        </p:blipFill>
        <p:spPr bwMode="auto">
          <a:xfrm>
            <a:off x="7215174" y="4286256"/>
            <a:ext cx="1928826" cy="2071702"/>
          </a:xfrm>
          <a:prstGeom prst="rect">
            <a:avLst/>
          </a:prstGeom>
          <a:noFill/>
        </p:spPr>
      </p:pic>
      <p:pic>
        <p:nvPicPr>
          <p:cNvPr id="3076" name="Picture 4" descr="C:\Users\zaid\Pictures\336139-407294-3398tn.jpg"/>
          <p:cNvPicPr>
            <a:picLocks noChangeAspect="1" noChangeArrowheads="1"/>
          </p:cNvPicPr>
          <p:nvPr/>
        </p:nvPicPr>
        <p:blipFill>
          <a:blip r:embed="rId8"/>
          <a:srcRect/>
          <a:stretch>
            <a:fillRect/>
          </a:stretch>
        </p:blipFill>
        <p:spPr bwMode="auto">
          <a:xfrm>
            <a:off x="5357818" y="4286256"/>
            <a:ext cx="1785918" cy="2012959"/>
          </a:xfrm>
          <a:prstGeom prst="rect">
            <a:avLst/>
          </a:prstGeom>
          <a:noFill/>
        </p:spPr>
      </p:pic>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FFFF00"/>
                </a:solidFill>
              </a:rPr>
              <a:t>Clinical feature</a:t>
            </a:r>
            <a:br>
              <a:rPr lang="en-US" dirty="0"/>
            </a:br>
            <a:endParaRPr lang="en-US" dirty="0"/>
          </a:p>
        </p:txBody>
      </p:sp>
      <p:sp>
        <p:nvSpPr>
          <p:cNvPr id="3" name="Content Placeholder 2"/>
          <p:cNvSpPr>
            <a:spLocks noGrp="1"/>
          </p:cNvSpPr>
          <p:nvPr>
            <p:ph idx="1"/>
          </p:nvPr>
        </p:nvSpPr>
        <p:spPr>
          <a:xfrm>
            <a:off x="179512" y="1124744"/>
            <a:ext cx="8784976" cy="5472608"/>
          </a:xfrm>
        </p:spPr>
        <p:txBody>
          <a:bodyPr>
            <a:normAutofit fontScale="92500" lnSpcReduction="10000"/>
          </a:bodyPr>
          <a:lstStyle/>
          <a:p>
            <a:r>
              <a:rPr lang="en-US" dirty="0"/>
              <a:t>Ankle is equines , fore foot adducted &amp; supinated ,so the sole of the foot  faces medially , the heel is small &amp; high up with thin ,small calf muscle.</a:t>
            </a:r>
          </a:p>
          <a:p>
            <a:pPr marL="0" indent="0">
              <a:buNone/>
            </a:pPr>
            <a:r>
              <a:rPr lang="en-US" b="1" u="sng" dirty="0">
                <a:solidFill>
                  <a:srgbClr val="FFFF00"/>
                </a:solidFill>
              </a:rPr>
              <a:t>Diagnosis </a:t>
            </a:r>
          </a:p>
          <a:p>
            <a:r>
              <a:rPr lang="en-US" dirty="0"/>
              <a:t>Clubfoot is easily diagnosed clinically during the initial physical examination of the newborn. Often times, the diagnosis of clubfoot can now be made prenatally during the 16-week by  ultrasound. If the diagnosis is made prenatally, we encourage the parent to schedule an appointment in the pediatric </a:t>
            </a:r>
            <a:r>
              <a:rPr lang="en-US" dirty="0" err="1"/>
              <a:t>orthopaedic</a:t>
            </a:r>
            <a:r>
              <a:rPr lang="en-US" dirty="0"/>
              <a:t> clinic to discuss diagnosis and treatment options available.    </a:t>
            </a:r>
          </a:p>
          <a:p>
            <a:r>
              <a:rPr lang="en-US" dirty="0"/>
              <a:t>…X-Ray taken to confirm the diagnosis .by detecting the </a:t>
            </a:r>
            <a:r>
              <a:rPr lang="en-US" dirty="0" err="1"/>
              <a:t>talo-calcanium</a:t>
            </a:r>
            <a:r>
              <a:rPr lang="en-US" dirty="0"/>
              <a:t> angle in </a:t>
            </a:r>
            <a:r>
              <a:rPr lang="en-US" dirty="0" err="1"/>
              <a:t>dorsi</a:t>
            </a:r>
            <a:r>
              <a:rPr lang="en-US" dirty="0"/>
              <a:t> flexed  foot</a:t>
            </a:r>
          </a:p>
          <a:p>
            <a:pPr marL="0" indent="0">
              <a:buNone/>
            </a:pPr>
            <a:r>
              <a:rPr lang="en-US" dirty="0"/>
              <a:t> </a:t>
            </a:r>
          </a:p>
          <a:p>
            <a:endParaRPr lang="en-US" dirty="0"/>
          </a:p>
        </p:txBody>
      </p:sp>
    </p:spTree>
    <p:extLst>
      <p:ext uri="{BB962C8B-B14F-4D97-AF65-F5344CB8AC3E}">
        <p14:creationId xmlns:p14="http://schemas.microsoft.com/office/powerpoint/2010/main" val="239563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0"/>
            <a:ext cx="9144000" cy="7072338"/>
          </a:xfrm>
        </p:spPr>
        <p:txBody>
          <a:bodyPr>
            <a:normAutofit fontScale="47500" lnSpcReduction="20000"/>
          </a:bodyPr>
          <a:lstStyle/>
          <a:p>
            <a:pPr algn="ctr">
              <a:buNone/>
            </a:pPr>
            <a:r>
              <a:rPr lang="en-US" sz="5900" b="1" u="sng" dirty="0"/>
              <a:t>Treatment\\  Aims   </a:t>
            </a:r>
            <a:r>
              <a:rPr lang="en-US" sz="5900" b="1" dirty="0"/>
              <a:t>  </a:t>
            </a:r>
            <a:r>
              <a:rPr lang="en-US" sz="5100" b="1" dirty="0">
                <a:solidFill>
                  <a:srgbClr val="FFFF00"/>
                </a:solidFill>
              </a:rPr>
              <a:t>A) to correct the deformity early</a:t>
            </a:r>
            <a:endParaRPr lang="en-US" sz="5100" dirty="0">
              <a:solidFill>
                <a:srgbClr val="FFFF00"/>
              </a:solidFill>
            </a:endParaRPr>
          </a:p>
          <a:p>
            <a:pPr algn="ctr">
              <a:buNone/>
            </a:pPr>
            <a:r>
              <a:rPr lang="en-US" sz="5100" b="1" dirty="0">
                <a:solidFill>
                  <a:srgbClr val="FFFF00"/>
                </a:solidFill>
              </a:rPr>
              <a:t>                                               B)to correct  the deformity  fully</a:t>
            </a:r>
          </a:p>
          <a:p>
            <a:pPr algn="ctr">
              <a:buNone/>
            </a:pPr>
            <a:r>
              <a:rPr lang="en-US" sz="5100" b="1" dirty="0">
                <a:solidFill>
                  <a:srgbClr val="FFFF00"/>
                </a:solidFill>
              </a:rPr>
              <a:t>                                              C)to preserve the correction till </a:t>
            </a:r>
          </a:p>
          <a:p>
            <a:pPr algn="ctr">
              <a:buNone/>
            </a:pPr>
            <a:r>
              <a:rPr lang="en-US" sz="5100" b="1" dirty="0">
                <a:solidFill>
                  <a:srgbClr val="FFFF00"/>
                </a:solidFill>
              </a:rPr>
              <a:t>                                         the foot stop growing</a:t>
            </a:r>
            <a:r>
              <a:rPr lang="en-US" sz="5100" dirty="0">
                <a:solidFill>
                  <a:srgbClr val="FFFF00"/>
                </a:solidFill>
              </a:rPr>
              <a:t> .</a:t>
            </a:r>
          </a:p>
          <a:p>
            <a:pPr algn="ctr">
              <a:buNone/>
            </a:pPr>
            <a:endParaRPr lang="en-US" sz="5100" dirty="0">
              <a:solidFill>
                <a:srgbClr val="FFFF00"/>
              </a:solidFill>
            </a:endParaRPr>
          </a:p>
          <a:p>
            <a:pPr algn="ctr">
              <a:buNone/>
            </a:pPr>
            <a:r>
              <a:rPr lang="en-US" sz="5100" b="1" u="sng" dirty="0">
                <a:solidFill>
                  <a:srgbClr val="FFFF00"/>
                </a:solidFill>
              </a:rPr>
              <a:t>Although each child is different, treatment for clubfoot usually begins immediately after diagnosis. It is important to treat clubfoot as early as possible (shortly after birth). </a:t>
            </a:r>
            <a:r>
              <a:rPr lang="en-US" sz="5100" dirty="0">
                <a:solidFill>
                  <a:srgbClr val="FFFF00"/>
                </a:solidFill>
              </a:rPr>
              <a:t>.</a:t>
            </a:r>
          </a:p>
          <a:p>
            <a:pPr algn="ctr">
              <a:buNone/>
            </a:pPr>
            <a:r>
              <a:rPr lang="en-US" sz="5100" dirty="0">
                <a:solidFill>
                  <a:srgbClr val="FFFF00"/>
                </a:solidFill>
              </a:rPr>
              <a:t> </a:t>
            </a:r>
          </a:p>
          <a:p>
            <a:pPr algn="ctr">
              <a:buNone/>
            </a:pPr>
            <a:r>
              <a:rPr lang="en-US" sz="5900" b="1" dirty="0">
                <a:solidFill>
                  <a:srgbClr val="FFFF00"/>
                </a:solidFill>
              </a:rPr>
              <a:t>    Clubfoot must be </a:t>
            </a:r>
            <a:r>
              <a:rPr lang="en-US" sz="5900" b="1" dirty="0" err="1">
                <a:solidFill>
                  <a:srgbClr val="FFFF00"/>
                </a:solidFill>
              </a:rPr>
              <a:t>treated,,,as</a:t>
            </a:r>
            <a:r>
              <a:rPr lang="en-US" sz="5900" b="1" dirty="0">
                <a:solidFill>
                  <a:srgbClr val="FFFF00"/>
                </a:solidFill>
              </a:rPr>
              <a:t> it does not correct itself …If left untreated, the deformity  will not go away. It will continue to get worse over time, with secondary bony changes developing over years. An uncorrected clubfoot in the older child or adult is very disabling. Because of the abnormal development of the foot, the patient will walk on the outside of his/her foot which is not designed for weight-bearing </a:t>
            </a:r>
            <a:endParaRPr lang="en-US" sz="5900" dirty="0">
              <a:solidFill>
                <a:srgbClr val="FFFF00"/>
              </a:solidFill>
            </a:endParaRPr>
          </a:p>
          <a:p>
            <a:pPr algn="ctr">
              <a:buNone/>
            </a:pPr>
            <a:r>
              <a:rPr lang="en-US" sz="5900" b="1" u="sng" dirty="0">
                <a:solidFill>
                  <a:srgbClr val="FFFF00"/>
                </a:solidFill>
              </a:rPr>
              <a:t> </a:t>
            </a:r>
            <a:endParaRPr lang="en-US" sz="5900" dirty="0">
              <a:solidFill>
                <a:srgbClr val="FFFF00"/>
              </a:solidFill>
            </a:endParaRPr>
          </a:p>
          <a:p>
            <a:pPr>
              <a:buNone/>
            </a:pPr>
            <a:r>
              <a:rPr lang="en-US" b="1" u="sng" dirty="0"/>
              <a:t> </a:t>
            </a:r>
            <a:endParaRPr lang="en-US" dirty="0"/>
          </a:p>
        </p:txBody>
      </p:sp>
    </p:spTree>
  </p:cSld>
  <p:clrMapOvr>
    <a:masterClrMapping/>
  </p:clrMapOvr>
  <p:transition spd="slow">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425</TotalTime>
  <Words>594</Words>
  <Application>Microsoft Office PowerPoint</Application>
  <PresentationFormat>On-screen Show (4:3)</PresentationFormat>
  <Paragraphs>57</Paragraphs>
  <Slides>12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Andalus</vt:lpstr>
      <vt:lpstr>Arabic Typesetting</vt:lpstr>
      <vt:lpstr>Arial</vt:lpstr>
      <vt:lpstr>Blackadder ITC</vt:lpstr>
      <vt:lpstr>Book Antiqua</vt:lpstr>
      <vt:lpstr>Calibri</vt:lpstr>
      <vt:lpstr>Constantia</vt:lpstr>
      <vt:lpstr>Majalla UI</vt:lpstr>
      <vt:lpstr>Times New Roman</vt:lpstr>
      <vt:lpstr>Traditional Arabic</vt:lpstr>
      <vt:lpstr>Wingdings 2</vt:lpstr>
      <vt:lpstr>Flow</vt:lpstr>
      <vt:lpstr>                                              Regional Orthopedic                  ankle and foot                                                                                                                                                                                                                                                             Regional Orthopedic of ankle &amp; foot  By ASS.Prof.  Dr.ZaidShahwanii        </vt:lpstr>
      <vt:lpstr>PowerPoint Presentation</vt:lpstr>
      <vt:lpstr>PowerPoint Presentation</vt:lpstr>
      <vt:lpstr>Cogenital Talipes Equino varus    Cong. Club foot         by  Ass. Prof. Dr. Zaid al-shahwanii  </vt:lpstr>
      <vt:lpstr>PowerPoint Presentation</vt:lpstr>
      <vt:lpstr>Pathological anatomy</vt:lpstr>
      <vt:lpstr>There is also an increased risk for clubfoot associated with certain diseas such as   1)neurogenic conditions (spina bifida, cerebral palsy , arthrogryposis), 2)  connective tissue disorders ( diastrophic dwarfism), ,,,and 3)mechanical conditions (oligohydramnios, congenital constriction bands). The foot deformity seen with the above conditions is often more severe and often requires early surgical correction.  </vt:lpstr>
      <vt:lpstr>Clinical feature </vt:lpstr>
      <vt:lpstr>PowerPoint Presentation</vt:lpstr>
      <vt:lpstr>Methods of treatment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congenital Clubfoot  ( Cogenital Talipes Equino varus)</dc:title>
  <dc:creator>zaid</dc:creator>
  <cp:lastModifiedBy>zaid shahwanii</cp:lastModifiedBy>
  <cp:revision>48</cp:revision>
  <dcterms:created xsi:type="dcterms:W3CDTF">2008-01-30T20:11:22Z</dcterms:created>
  <dcterms:modified xsi:type="dcterms:W3CDTF">2016-05-09T07:57:32Z</dcterms:modified>
</cp:coreProperties>
</file>