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30"/>
  </p:notesMasterIdLst>
  <p:sldIdLst>
    <p:sldId id="329" r:id="rId2"/>
    <p:sldId id="274" r:id="rId3"/>
    <p:sldId id="357" r:id="rId4"/>
    <p:sldId id="322" r:id="rId5"/>
    <p:sldId id="354" r:id="rId6"/>
    <p:sldId id="301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2" r:id="rId16"/>
    <p:sldId id="313" r:id="rId17"/>
    <p:sldId id="314" r:id="rId18"/>
    <p:sldId id="327" r:id="rId19"/>
    <p:sldId id="324" r:id="rId20"/>
    <p:sldId id="325" r:id="rId21"/>
    <p:sldId id="326" r:id="rId22"/>
    <p:sldId id="316" r:id="rId23"/>
    <p:sldId id="277" r:id="rId24"/>
    <p:sldId id="278" r:id="rId25"/>
    <p:sldId id="279" r:id="rId26"/>
    <p:sldId id="280" r:id="rId27"/>
    <p:sldId id="355" r:id="rId28"/>
    <p:sldId id="356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60"/>
  </p:normalViewPr>
  <p:slideViewPr>
    <p:cSldViewPr snapToGrid="0">
      <p:cViewPr>
        <p:scale>
          <a:sx n="81" d="100"/>
          <a:sy n="81" d="100"/>
        </p:scale>
        <p:origin x="-10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2B392AD-A940-4D41-9F48-E92095D37C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962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D832F0-80C2-4F41-9D43-1FD7101C29D9}" type="slidenum">
              <a:rPr lang="en-US"/>
              <a:pPr/>
              <a:t>1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64D7CBD-4D52-426D-8280-548EF065CF2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946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596EC-81C8-4C11-AC46-91E8FE6791B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DE24D-FDAC-4DC2-9B57-CA4612BAB1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D253309-E1BC-4129-93BF-E2754A95E9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B8F58-BB32-47AE-9B61-B69B37B74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603E1-3873-4E56-84D4-A4B3AACF55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87ECB6-1AF0-4B7F-A5B8-A1F3523BA2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BFCD3-2759-4B8C-BB9A-40B3BCAA16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E6AF4-3CE7-4B31-8D8F-F9079A687F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FC83F-E726-46F4-AA6D-A4594A42A3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95D367-F424-4B16-B4B0-29915C2E51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C6235-E5C8-4864-B186-09B32788F3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r>
              <a:rPr lang="en-US"/>
              <a:t>Copyright 2009, John Wiley &amp; Sons, Inc.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fld id="{E3888002-C3C5-4606-9724-61B248C9965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84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97877" y="1055077"/>
            <a:ext cx="8229600" cy="1828800"/>
          </a:xfrm>
        </p:spPr>
        <p:txBody>
          <a:bodyPr/>
          <a:lstStyle/>
          <a:p>
            <a:pPr algn="ctr"/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/>
            </a:r>
            <a:br>
              <a:rPr lang="en-US" sz="4400" b="1" dirty="0"/>
            </a:br>
            <a:r>
              <a:rPr lang="en-US" sz="4400" b="1" dirty="0"/>
              <a:t>	</a:t>
            </a:r>
            <a:r>
              <a:rPr lang="en-US" sz="4400" b="1" dirty="0" smtClean="0"/>
              <a:t>The </a:t>
            </a:r>
            <a:r>
              <a:rPr lang="en-US" sz="4400" b="1" dirty="0"/>
              <a:t>Cardiovascular </a:t>
            </a:r>
            <a:r>
              <a:rPr lang="en-US" sz="4400" b="1" dirty="0" smtClean="0"/>
              <a:t> System</a:t>
            </a:r>
            <a:r>
              <a:rPr lang="en-US" sz="4400" b="1" dirty="0"/>
              <a:t>: </a:t>
            </a: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The </a:t>
            </a:r>
            <a:r>
              <a:rPr lang="en-US" sz="4400" b="1" dirty="0"/>
              <a:t>Blood</a:t>
            </a:r>
          </a:p>
        </p:txBody>
      </p:sp>
      <p:sp>
        <p:nvSpPr>
          <p:cNvPr id="3" name="Rectangle 2"/>
          <p:cNvSpPr/>
          <p:nvPr/>
        </p:nvSpPr>
        <p:spPr>
          <a:xfrm>
            <a:off x="2192215" y="492369"/>
            <a:ext cx="3988093" cy="1754326"/>
          </a:xfrm>
          <a:prstGeom prst="rect">
            <a:avLst/>
          </a:prstGeom>
          <a:noFill/>
          <a:ln w="76200">
            <a:solidFill>
              <a:srgbClr val="64EA9A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 defTabSz="457200"/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</a:t>
            </a:r>
            <a:r>
              <a:rPr lang="en-US" sz="3600" b="1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600" b="1" dirty="0" err="1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shik</a:t>
            </a:r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defTabSz="457200"/>
            <a:r>
              <a:rPr lang="en-US" sz="3600" b="1" dirty="0" smtClean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2E83C3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  of Dentistry  </a:t>
            </a:r>
          </a:p>
        </p:txBody>
      </p:sp>
      <p:sp>
        <p:nvSpPr>
          <p:cNvPr id="2" name="Rectangle 1"/>
          <p:cNvSpPr/>
          <p:nvPr/>
        </p:nvSpPr>
        <p:spPr>
          <a:xfrm>
            <a:off x="2286000" y="4528682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 </a:t>
            </a:r>
          </a:p>
          <a:p>
            <a:pPr algn="ctr"/>
            <a:r>
              <a:rPr lang="en-US" dirty="0"/>
              <a:t> </a:t>
            </a:r>
            <a:r>
              <a:rPr lang="en-US" sz="2400" b="1" dirty="0" err="1"/>
              <a:t>Abdulqadir</a:t>
            </a:r>
            <a:r>
              <a:rPr lang="en-US" sz="2400" b="1" dirty="0"/>
              <a:t> </a:t>
            </a:r>
            <a:r>
              <a:rPr lang="en-US" sz="2400" b="1" dirty="0" err="1"/>
              <a:t>Khdir</a:t>
            </a:r>
            <a:r>
              <a:rPr lang="en-US" sz="2400" b="1" dirty="0"/>
              <a:t> </a:t>
            </a:r>
            <a:r>
              <a:rPr lang="en-US" sz="2400" b="1" dirty="0" err="1"/>
              <a:t>Hamad</a:t>
            </a:r>
            <a:r>
              <a:rPr lang="en-US" sz="2400" b="1" dirty="0"/>
              <a:t>  </a:t>
            </a:r>
            <a:endParaRPr lang="en-US" b="1" dirty="0"/>
          </a:p>
          <a:p>
            <a:pPr algn="ctr"/>
            <a:r>
              <a:rPr lang="en-US" b="1" dirty="0" smtClean="0"/>
              <a:t>M.Sc</a:t>
            </a:r>
            <a:r>
              <a:rPr lang="en-US" b="1" dirty="0"/>
              <a:t>. Medical Biology</a:t>
            </a:r>
          </a:p>
          <a:p>
            <a:pPr algn="ctr"/>
            <a:r>
              <a:rPr lang="en-US" b="1" dirty="0"/>
              <a:t>Abdulqadir.bio@raparinuni.org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433754" y="3978764"/>
            <a:ext cx="2129018" cy="5499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defPPr>
              <a:defRPr lang="hu-H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ctr" defTabSz="457200" fontAlgn="auto">
              <a:spcBef>
                <a:spcPts val="1000"/>
              </a:spcBef>
              <a:spcAft>
                <a:spcPts val="0"/>
              </a:spcAft>
              <a:buClr>
                <a:srgbClr val="90C226"/>
              </a:buClr>
              <a:buSzPct val="80000"/>
              <a:buFont typeface="Wingdings 3" charset="2"/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</a:rPr>
              <a:t>Lec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/>
              </a:rPr>
              <a:t>. Physiology 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anose="020B060302020202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rawing_WBC_agranuloc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0675" y="0"/>
            <a:ext cx="374332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9" descr="mo105le_monocy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685800"/>
            <a:ext cx="44577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Granuloctyes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6738" y="1752600"/>
            <a:ext cx="8001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err="1" smtClean="0"/>
              <a:t>Neutrophils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Stain light purple with neutral dyes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Granules are small and numerous—course appearance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Several lobes in </a:t>
            </a:r>
            <a:r>
              <a:rPr lang="en-US" dirty="0" smtClean="0"/>
              <a:t>nucleus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Diapedesis</a:t>
            </a:r>
            <a:r>
              <a:rPr lang="en-US" dirty="0" smtClean="0"/>
              <a:t>—Can leave blood vessels and enter tissue space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Phagocytosis</a:t>
            </a:r>
            <a:r>
              <a:rPr lang="en-US" dirty="0" smtClean="0"/>
              <a:t> (eater), contain several </a:t>
            </a:r>
            <a:r>
              <a:rPr lang="en-US" dirty="0" err="1" smtClean="0"/>
              <a:t>lysosomes</a:t>
            </a:r>
            <a:r>
              <a:rPr lang="en-US" dirty="0" smtClean="0"/>
              <a:t> (janitor)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114-0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8417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7" descr="blood_neutroph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825500"/>
            <a:ext cx="5257800" cy="492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PHAGOCYT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783138" cy="659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Granulocytes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727" y="1075604"/>
            <a:ext cx="8574088" cy="4840287"/>
          </a:xfrm>
        </p:spPr>
        <p:txBody>
          <a:bodyPr/>
          <a:lstStyle/>
          <a:p>
            <a:pPr eaLnBrk="1" hangingPunct="1"/>
            <a:r>
              <a:rPr lang="en-US" sz="3000" dirty="0" err="1" smtClean="0"/>
              <a:t>Eosinophils</a:t>
            </a:r>
            <a:endParaRPr lang="en-US" sz="3000" dirty="0" smtClean="0"/>
          </a:p>
          <a:p>
            <a:pPr lvl="1" eaLnBrk="1" hangingPunct="1"/>
            <a:r>
              <a:rPr lang="en-US" sz="2600" dirty="0" smtClean="0"/>
              <a:t>Large, numerous granules</a:t>
            </a:r>
          </a:p>
          <a:p>
            <a:pPr lvl="1" eaLnBrk="1" hangingPunct="1"/>
            <a:r>
              <a:rPr lang="en-US" sz="2600" dirty="0" smtClean="0"/>
              <a:t>Nuclei with two lobes</a:t>
            </a:r>
          </a:p>
          <a:p>
            <a:pPr lvl="1" eaLnBrk="1" hangingPunct="1"/>
            <a:r>
              <a:rPr lang="en-US" sz="2600" dirty="0" smtClean="0"/>
              <a:t>2-5% of WBC count</a:t>
            </a:r>
          </a:p>
          <a:p>
            <a:pPr lvl="1" eaLnBrk="1" hangingPunct="1"/>
            <a:r>
              <a:rPr lang="en-US" sz="2600" dirty="0" smtClean="0"/>
              <a:t>Found in lining of respiratory and digestive tracts</a:t>
            </a:r>
          </a:p>
          <a:p>
            <a:pPr lvl="1" eaLnBrk="1" hangingPunct="1"/>
            <a:r>
              <a:rPr lang="en-US" sz="2600" dirty="0" smtClean="0"/>
              <a:t>Important functions involve protections against infections caused by parasitic worms and involvement in allergic reactions</a:t>
            </a:r>
          </a:p>
          <a:p>
            <a:pPr lvl="1" eaLnBrk="1" hangingPunct="1"/>
            <a:r>
              <a:rPr lang="en-US" sz="2600" dirty="0" smtClean="0"/>
              <a:t>Secrete anti-inflammatory substances in allergic reactions</a:t>
            </a:r>
          </a:p>
          <a:p>
            <a:pPr lvl="1" eaLnBrk="1" hangingPunct="1"/>
            <a:r>
              <a:rPr lang="en-US" dirty="0"/>
              <a:t> </a:t>
            </a:r>
            <a:r>
              <a:rPr lang="en-US" dirty="0" smtClean="0"/>
              <a:t>Play roles in ending allergic reactions</a:t>
            </a:r>
            <a:endParaRPr lang="en-US" sz="2600" dirty="0" smtClean="0"/>
          </a:p>
        </p:txBody>
      </p:sp>
      <p:pic>
        <p:nvPicPr>
          <p:cNvPr id="4" name="Picture 5" descr="eosin"/>
          <p:cNvPicPr>
            <a:picLocks noChangeAspect="1" noChangeArrowheads="1"/>
          </p:cNvPicPr>
          <p:nvPr/>
        </p:nvPicPr>
        <p:blipFill>
          <a:blip r:embed="rId2"/>
          <a:srcRect l="13188" t="26229" r="17428" b="8196"/>
          <a:stretch>
            <a:fillRect/>
          </a:stretch>
        </p:blipFill>
        <p:spPr bwMode="auto">
          <a:xfrm>
            <a:off x="5624946" y="0"/>
            <a:ext cx="2923309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Granulocytes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Basophils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Basophils</a:t>
            </a:r>
            <a:r>
              <a:rPr lang="en-US" dirty="0" smtClean="0"/>
              <a:t> – about 0.5% of all leukocytes</a:t>
            </a:r>
          </a:p>
          <a:p>
            <a:pPr lvl="1"/>
            <a:r>
              <a:rPr lang="en-US" dirty="0" smtClean="0"/>
              <a:t>Nucleus – usually two lobes</a:t>
            </a:r>
          </a:p>
          <a:p>
            <a:pPr lvl="1"/>
            <a:r>
              <a:rPr lang="en-US" dirty="0" smtClean="0"/>
              <a:t>Granules secrete histamines </a:t>
            </a:r>
          </a:p>
          <a:p>
            <a:pPr lvl="1" eaLnBrk="1" hangingPunct="1"/>
            <a:r>
              <a:rPr lang="en-US" dirty="0" smtClean="0"/>
              <a:t>Function in inflammation mediation, </a:t>
            </a:r>
          </a:p>
          <a:p>
            <a:pPr lvl="1" eaLnBrk="1" hangingPunct="1"/>
            <a:r>
              <a:rPr lang="en-US" dirty="0" err="1" smtClean="0"/>
              <a:t>Diapedesis</a:t>
            </a:r>
            <a:r>
              <a:rPr lang="en-US" dirty="0" smtClean="0"/>
              <a:t>—Can leave blood vessels and enter tissue space</a:t>
            </a:r>
          </a:p>
          <a:p>
            <a:pPr lvl="1" eaLnBrk="1" hangingPunct="1"/>
            <a:r>
              <a:rPr lang="en-US" dirty="0" smtClean="0"/>
              <a:t>Contain histamine—inflammatory chemical</a:t>
            </a:r>
          </a:p>
          <a:p>
            <a:pPr lvl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asophil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667000"/>
            <a:ext cx="39243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7" descr="76_08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0"/>
            <a:ext cx="57150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Agranulocytes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6017"/>
            <a:ext cx="8229600" cy="5327074"/>
          </a:xfrm>
        </p:spPr>
        <p:txBody>
          <a:bodyPr/>
          <a:lstStyle/>
          <a:p>
            <a:pPr eaLnBrk="1" hangingPunct="1"/>
            <a:r>
              <a:rPr lang="en-US" sz="2400" dirty="0" smtClean="0"/>
              <a:t>Lymphocytes</a:t>
            </a:r>
          </a:p>
          <a:p>
            <a:pPr lvl="1" eaLnBrk="1" hangingPunct="1"/>
            <a:r>
              <a:rPr lang="en-US" sz="2400" dirty="0" smtClean="0"/>
              <a:t>Smallest WBC</a:t>
            </a:r>
          </a:p>
          <a:p>
            <a:pPr lvl="1" eaLnBrk="1" hangingPunct="1"/>
            <a:r>
              <a:rPr lang="en-US" sz="2400" dirty="0" smtClean="0"/>
              <a:t>Large nuclei/small amount of </a:t>
            </a:r>
            <a:r>
              <a:rPr lang="en-US" sz="2400" dirty="0" smtClean="0"/>
              <a:t>cytoplasm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 The most important cells of the immune </a:t>
            </a:r>
            <a:r>
              <a:rPr lang="en-US" sz="2400" dirty="0" smtClean="0"/>
              <a:t>system</a:t>
            </a:r>
            <a:endParaRPr lang="en-US" sz="2400" dirty="0" smtClean="0"/>
          </a:p>
          <a:p>
            <a:pPr lvl="1" eaLnBrk="1" hangingPunct="1"/>
            <a:r>
              <a:rPr lang="en-US" sz="2400" dirty="0" smtClean="0"/>
              <a:t>Effective in fighting infectious organisms</a:t>
            </a:r>
          </a:p>
          <a:p>
            <a:pPr lvl="1" eaLnBrk="1" hangingPunct="1"/>
            <a:r>
              <a:rPr lang="en-US" sz="2400" dirty="0" smtClean="0"/>
              <a:t>Act against a specific foreign molecule (antigen) </a:t>
            </a:r>
          </a:p>
          <a:p>
            <a:pPr lvl="1" eaLnBrk="1" hangingPunct="1"/>
            <a:r>
              <a:rPr lang="en-US" sz="2400" dirty="0" smtClean="0"/>
              <a:t>Two types : </a:t>
            </a:r>
          </a:p>
          <a:p>
            <a:pPr lvl="1" eaLnBrk="1" hangingPunct="1">
              <a:buNone/>
            </a:pPr>
            <a:r>
              <a:rPr lang="en-US" sz="2400" dirty="0" smtClean="0"/>
              <a:t>    -T lymphocytes: attack an infect or cancerous cell</a:t>
            </a:r>
          </a:p>
          <a:p>
            <a:pPr lvl="1" eaLnBrk="1" hangingPunct="1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- B lymphocytes produce antibodies against specific antigens (foreign body)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UL%204%20lymphocyt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61598" y="595745"/>
            <a:ext cx="4405312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7" descr="lymphocyte_1000x_P10100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746" y="2411556"/>
            <a:ext cx="36099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213490" y="1387825"/>
            <a:ext cx="280955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/>
            <a:r>
              <a:rPr lang="en-US" sz="3200" b="1" dirty="0" smtClean="0"/>
              <a:t>Lymphocytes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Lymphocytes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/>
                </a:solidFill>
              </a:rPr>
              <a:t>T cells or T Lymphocytes</a:t>
            </a:r>
            <a:endParaRPr lang="en-US" dirty="0"/>
          </a:p>
          <a:p>
            <a:pPr lvl="1"/>
            <a:r>
              <a:rPr lang="en-US" dirty="0"/>
              <a:t>mature in thymus gland</a:t>
            </a:r>
          </a:p>
          <a:p>
            <a:pPr lvl="1"/>
            <a:r>
              <a:rPr lang="en-US" dirty="0"/>
              <a:t>Cell mediated immunity</a:t>
            </a:r>
          </a:p>
          <a:p>
            <a:r>
              <a:rPr lang="en-US" dirty="0">
                <a:solidFill>
                  <a:schemeClr val="accent2"/>
                </a:solidFill>
              </a:rPr>
              <a:t>B cells or B Lymphocytes</a:t>
            </a:r>
            <a:endParaRPr lang="en-US" dirty="0"/>
          </a:p>
          <a:p>
            <a:pPr lvl="1"/>
            <a:r>
              <a:rPr lang="en-US" dirty="0"/>
              <a:t>mature in bone marrow</a:t>
            </a:r>
          </a:p>
          <a:p>
            <a:pPr lvl="1"/>
            <a:r>
              <a:rPr lang="en-US" dirty="0"/>
              <a:t>antibody-mediated </a:t>
            </a:r>
            <a:br>
              <a:rPr lang="en-US" dirty="0"/>
            </a:br>
            <a:r>
              <a:rPr lang="en-US" dirty="0"/>
              <a:t>immunity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White Blood Cells/ Leukocytes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491" y="935182"/>
            <a:ext cx="8229600" cy="4530725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sz="2400" dirty="0" smtClean="0"/>
              <a:t>Protect body against microorganisms, foreign invaders and remove dead cells and debris </a:t>
            </a:r>
          </a:p>
          <a:p>
            <a:r>
              <a:rPr lang="en-US" sz="2400" dirty="0" smtClean="0"/>
              <a:t>Contain nuclei with DNA, the shape depends on type of cell </a:t>
            </a:r>
          </a:p>
          <a:p>
            <a:r>
              <a:rPr lang="en-US" sz="2400" dirty="0" smtClean="0"/>
              <a:t>Life span is from 24 hours to several years </a:t>
            </a:r>
          </a:p>
          <a:p>
            <a:r>
              <a:rPr lang="en-US" sz="2400" dirty="0" smtClean="0"/>
              <a:t> Size is 8-20 micrometers in diameter</a:t>
            </a:r>
          </a:p>
          <a:p>
            <a:r>
              <a:rPr lang="en-US" sz="2400" dirty="0" smtClean="0"/>
              <a:t>Granular </a:t>
            </a:r>
            <a:r>
              <a:rPr lang="en-US" sz="2400" dirty="0"/>
              <a:t>or </a:t>
            </a:r>
            <a:r>
              <a:rPr lang="en-US" sz="2400" dirty="0" err="1"/>
              <a:t>agranular</a:t>
            </a:r>
            <a:r>
              <a:rPr lang="en-US" sz="2400" dirty="0"/>
              <a:t> based on staining highlighting large conspicuous granules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Granular leukocytes</a:t>
            </a:r>
          </a:p>
          <a:p>
            <a:pPr lvl="1"/>
            <a:r>
              <a:rPr lang="en-US" sz="2400" dirty="0" err="1">
                <a:solidFill>
                  <a:srgbClr val="00B0F0"/>
                </a:solidFill>
              </a:rPr>
              <a:t>Neutrophils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0B0F0"/>
                </a:solidFill>
              </a:rPr>
              <a:t>eosinophils</a:t>
            </a:r>
            <a:r>
              <a:rPr lang="en-US" sz="2400" dirty="0"/>
              <a:t>, </a:t>
            </a:r>
            <a:r>
              <a:rPr lang="en-US" sz="2400" dirty="0" err="1">
                <a:solidFill>
                  <a:srgbClr val="00B0F0"/>
                </a:solidFill>
              </a:rPr>
              <a:t>basophils</a:t>
            </a:r>
            <a:endParaRPr lang="en-US" sz="2400" dirty="0">
              <a:solidFill>
                <a:srgbClr val="00B0F0"/>
              </a:solidFill>
            </a:endParaRPr>
          </a:p>
          <a:p>
            <a:r>
              <a:rPr lang="en-US" sz="2400" dirty="0" err="1">
                <a:solidFill>
                  <a:srgbClr val="FF0000"/>
                </a:solidFill>
              </a:rPr>
              <a:t>Agranular</a:t>
            </a:r>
            <a:r>
              <a:rPr lang="en-US" sz="2400" dirty="0">
                <a:solidFill>
                  <a:srgbClr val="FF0000"/>
                </a:solidFill>
              </a:rPr>
              <a:t> leukocytes</a:t>
            </a:r>
          </a:p>
          <a:p>
            <a:pPr lvl="1"/>
            <a:r>
              <a:rPr lang="en-US" sz="2400" dirty="0">
                <a:solidFill>
                  <a:srgbClr val="00B0F0"/>
                </a:solidFill>
              </a:rPr>
              <a:t>Lymphocytes</a:t>
            </a:r>
            <a:r>
              <a:rPr lang="en-US" sz="2400" dirty="0"/>
              <a:t> and </a:t>
            </a:r>
            <a:r>
              <a:rPr lang="en-US" sz="2400" dirty="0" err="1">
                <a:solidFill>
                  <a:srgbClr val="00B0F0"/>
                </a:solidFill>
              </a:rPr>
              <a:t>monocytes</a:t>
            </a:r>
            <a:endParaRPr lang="en-US" sz="2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 Cell or T Lymphocyte</a:t>
            </a:r>
            <a:br>
              <a:rPr lang="en-US"/>
            </a:br>
            <a:r>
              <a:rPr lang="en-US"/>
              <a:t>(Cell Mediated Immunity)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 Cell (cell mediated immunity)</a:t>
            </a:r>
          </a:p>
          <a:p>
            <a:pPr lvl="1"/>
            <a:r>
              <a:rPr lang="en-US"/>
              <a:t>circulating lymphocytes</a:t>
            </a:r>
          </a:p>
          <a:p>
            <a:pPr lvl="1"/>
            <a:r>
              <a:rPr lang="en-US"/>
              <a:t>produced in bone marrow</a:t>
            </a:r>
          </a:p>
          <a:p>
            <a:pPr lvl="1"/>
            <a:r>
              <a:rPr lang="en-US"/>
              <a:t>matures in thymus</a:t>
            </a:r>
          </a:p>
          <a:p>
            <a:pPr lvl="1"/>
            <a:r>
              <a:rPr lang="en-US"/>
              <a:t>live for years</a:t>
            </a:r>
          </a:p>
          <a:p>
            <a:pPr lvl="1"/>
            <a:r>
              <a:rPr lang="en-US"/>
              <a:t>primary function:  coordinate immune defenses and kill organisms                               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Lymphocyte: T Cells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helper T cells</a:t>
            </a:r>
            <a:r>
              <a:rPr lang="en-US"/>
              <a:t> - essential to proper functioning of immune system</a:t>
            </a:r>
          </a:p>
          <a:p>
            <a:r>
              <a:rPr lang="en-US">
                <a:solidFill>
                  <a:schemeClr val="tx1"/>
                </a:solidFill>
              </a:rPr>
              <a:t>Memory cells</a:t>
            </a:r>
            <a:r>
              <a:rPr lang="en-US"/>
              <a:t>- remember antigens and stimulate a faster response if same antigen introduced at a later time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Agranulocytes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054" y="865901"/>
            <a:ext cx="8229600" cy="4530725"/>
          </a:xfrm>
        </p:spPr>
        <p:txBody>
          <a:bodyPr/>
          <a:lstStyle/>
          <a:p>
            <a:pPr eaLnBrk="1" hangingPunct="1"/>
            <a:r>
              <a:rPr lang="en-US" dirty="0" err="1" smtClean="0"/>
              <a:t>Monocytes</a:t>
            </a:r>
            <a:endParaRPr lang="en-US" dirty="0" smtClean="0"/>
          </a:p>
          <a:p>
            <a:pPr lvl="1"/>
            <a:r>
              <a:rPr lang="en-US" dirty="0" smtClean="0"/>
              <a:t>Largest of WBCs</a:t>
            </a:r>
          </a:p>
          <a:p>
            <a:pPr lvl="1"/>
            <a:r>
              <a:rPr lang="en-US" dirty="0" smtClean="0"/>
              <a:t> </a:t>
            </a:r>
            <a:r>
              <a:rPr lang="en-US" dirty="0" err="1" smtClean="0"/>
              <a:t>Monocytes</a:t>
            </a:r>
            <a:r>
              <a:rPr lang="en-US" dirty="0" smtClean="0"/>
              <a:t> – compose 4–8% of WBCs</a:t>
            </a:r>
          </a:p>
          <a:p>
            <a:pPr lvl="1" eaLnBrk="1" hangingPunct="1"/>
            <a:r>
              <a:rPr lang="en-US" dirty="0" smtClean="0"/>
              <a:t>Dark kidney bean shaped nuclei</a:t>
            </a:r>
          </a:p>
          <a:p>
            <a:pPr lvl="1" eaLnBrk="1" hangingPunct="1"/>
            <a:r>
              <a:rPr lang="en-US" dirty="0" smtClean="0"/>
              <a:t>Highly </a:t>
            </a:r>
            <a:r>
              <a:rPr lang="en-US" dirty="0" err="1" smtClean="0"/>
              <a:t>phagocytic</a:t>
            </a:r>
            <a:endParaRPr lang="en-US" dirty="0" smtClean="0"/>
          </a:p>
          <a:p>
            <a:pPr lvl="1"/>
            <a:r>
              <a:rPr lang="en-US" dirty="0" smtClean="0"/>
              <a:t>Transform into macrophages</a:t>
            </a:r>
          </a:p>
          <a:p>
            <a:pPr lvl="1"/>
            <a:r>
              <a:rPr lang="en-US" dirty="0"/>
              <a:t> </a:t>
            </a:r>
            <a:r>
              <a:rPr lang="en-US" dirty="0" smtClean="0"/>
              <a:t>macrophage - </a:t>
            </a:r>
            <a:r>
              <a:rPr lang="en-US" dirty="0" err="1" smtClean="0"/>
              <a:t>phagocytic</a:t>
            </a:r>
            <a:r>
              <a:rPr lang="en-US" dirty="0" smtClean="0"/>
              <a:t> cell that protects body by ingesting invading cells</a:t>
            </a:r>
          </a:p>
          <a:p>
            <a:pPr lvl="1"/>
            <a:endParaRPr lang="en-US" dirty="0" smtClean="0"/>
          </a:p>
          <a:p>
            <a:pPr lvl="1" eaLnBrk="1" hangingPunct="1">
              <a:buNone/>
            </a:pP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 b="8556"/>
          <a:stretch>
            <a:fillRect/>
          </a:stretch>
        </p:blipFill>
        <p:spPr bwMode="auto">
          <a:xfrm>
            <a:off x="5213421" y="4248311"/>
            <a:ext cx="3611925" cy="260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Emigration of WBCs</a:t>
            </a:r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600"/>
              <a:t>Many WBCs leave the bloodstream</a:t>
            </a:r>
          </a:p>
          <a:p>
            <a:r>
              <a:rPr lang="en-US" sz="2600"/>
              <a:t>Emigration (formerly diapedesis)</a:t>
            </a:r>
          </a:p>
          <a:p>
            <a:r>
              <a:rPr lang="en-US" sz="2600"/>
              <a:t>Roll along endothelium</a:t>
            </a:r>
          </a:p>
          <a:p>
            <a:r>
              <a:rPr lang="en-US" sz="2600"/>
              <a:t>Stick to and then squeeze between endothelial cells</a:t>
            </a:r>
          </a:p>
          <a:p>
            <a:r>
              <a:rPr lang="en-US" sz="2600"/>
              <a:t>Precise signals vary for different types of WBCs</a:t>
            </a:r>
          </a:p>
        </p:txBody>
      </p:sp>
      <p:pic>
        <p:nvPicPr>
          <p:cNvPr id="83976" name="Picture 8" descr="19_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6163" y="881063"/>
            <a:ext cx="3883025" cy="5226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WBCs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Neutrophils and macrophages are active phagocytes</a:t>
            </a:r>
          </a:p>
          <a:p>
            <a:pPr lvl="1"/>
            <a:r>
              <a:rPr lang="en-US"/>
              <a:t>Attracted by chemotaxis</a:t>
            </a:r>
          </a:p>
          <a:p>
            <a:r>
              <a:rPr lang="en-US"/>
              <a:t>Neutrophils respond most quickly to tissue damage by bacteria</a:t>
            </a:r>
          </a:p>
          <a:p>
            <a:pPr lvl="1"/>
            <a:r>
              <a:rPr lang="en-US"/>
              <a:t>Uses lysozymes, strong oxidants, defensins</a:t>
            </a:r>
          </a:p>
          <a:p>
            <a:r>
              <a:rPr lang="en-US"/>
              <a:t>Monocytes take longer to arrive but arrive in larger numbers and destroy more microbes</a:t>
            </a:r>
          </a:p>
          <a:p>
            <a:pPr lvl="1"/>
            <a:r>
              <a:rPr lang="en-US"/>
              <a:t>Enlarge and differentiate into macrophages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WBCs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Basophila leave capillaries and release granules containing heparin, histamine and serotonin, at sites of inflammation</a:t>
            </a:r>
          </a:p>
          <a:p>
            <a:pPr lvl="1">
              <a:lnSpc>
                <a:spcPct val="90000"/>
              </a:lnSpc>
            </a:pPr>
            <a:r>
              <a:rPr lang="en-US"/>
              <a:t>Intensify inflammatory reaction</a:t>
            </a:r>
          </a:p>
          <a:p>
            <a:pPr lvl="1">
              <a:lnSpc>
                <a:spcPct val="90000"/>
              </a:lnSpc>
            </a:pPr>
            <a:r>
              <a:rPr lang="en-US"/>
              <a:t>Involved in hypersensitivity reactions (allergies)</a:t>
            </a:r>
          </a:p>
          <a:p>
            <a:pPr>
              <a:lnSpc>
                <a:spcPct val="90000"/>
              </a:lnSpc>
            </a:pPr>
            <a:r>
              <a:rPr lang="en-US"/>
              <a:t>Eosinophils leave capillaries and enter tissue fluid</a:t>
            </a:r>
          </a:p>
          <a:p>
            <a:pPr lvl="1">
              <a:lnSpc>
                <a:spcPct val="90000"/>
              </a:lnSpc>
            </a:pPr>
            <a:r>
              <a:rPr lang="en-US"/>
              <a:t>Release histaminase, phagocytize antigen-antibody complexes and effective against certain parasitic worms</a:t>
            </a:r>
          </a:p>
        </p:txBody>
      </p:sp>
      <p:graphicFrame>
        <p:nvGraphicFramePr>
          <p:cNvPr id="4" name="Group 5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5501407"/>
              </p:ext>
            </p:extLst>
          </p:nvPr>
        </p:nvGraphicFramePr>
        <p:xfrm>
          <a:off x="457200" y="990600"/>
          <a:ext cx="8229600" cy="5303520"/>
        </p:xfrm>
        <a:graphic>
          <a:graphicData uri="http://schemas.openxmlformats.org/drawingml/2006/table">
            <a:tbl>
              <a:tblPr/>
              <a:tblGrid>
                <a:gridCol w="2057400"/>
                <a:gridCol w="2057400"/>
                <a:gridCol w="2057400"/>
                <a:gridCol w="2057400"/>
              </a:tblGrid>
              <a:tr h="561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Type Of White Blood Cells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% By Volume Of WBC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Function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Neutrophils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60 – 70 %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Nucleus has many interconnected lobes; blue granules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Phagocytize and destory bacteria; most numerous WBC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Eosinophils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 – 4 %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Nucleus has bilobed nuclei; red or yellow granules containing digestive enzymes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Play a role in ending allergic reactions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939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Basophils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&lt; 1 %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Bilobed nuclei hidden by large purple granules full of chemical mediators of inflammation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Function in inflammation medication; similar in function to mast cells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1368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Lymphocytes (B Cells and T Cells)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 – 25 %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Dense, purple staining, round nucleus; little cytoplasm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the most important cells of the immune system; effective in fighting infectious organisms; act against a specific foreign molecule (antigen)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72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Monocytes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 – 8 %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Largest leukocyte; kidney shaped nucleus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Transform into macrophages; phagocytic cells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Lymphocytes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Lymphocytes are the major soldiers of the immune system</a:t>
            </a:r>
          </a:p>
          <a:p>
            <a:pPr lvl="1"/>
            <a:r>
              <a:rPr lang="en-US"/>
              <a:t>B cells – destroying bacteria and inactivating their toxins</a:t>
            </a:r>
          </a:p>
          <a:p>
            <a:pPr lvl="1"/>
            <a:r>
              <a:rPr lang="en-US"/>
              <a:t>T cells – attack viruses, fungi, transplanted cells, cancer cells and some bacteria</a:t>
            </a:r>
          </a:p>
          <a:p>
            <a:pPr lvl="1"/>
            <a:r>
              <a:rPr lang="en-US"/>
              <a:t>Natural Killer (NK) cells – attack a wide variety of infectious microbes and certain tumor cells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Platelets/ Thrombocytes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 dirty="0" smtClean="0"/>
              <a:t>Myeloid stem cells develop eventually into a </a:t>
            </a:r>
            <a:r>
              <a:rPr lang="en-US" sz="2600" dirty="0" smtClean="0"/>
              <a:t>megakaryocyte</a:t>
            </a:r>
            <a:endParaRPr lang="en-US" sz="2600" dirty="0" smtClean="0"/>
          </a:p>
          <a:p>
            <a:r>
              <a:rPr lang="en-US" sz="2600" dirty="0" smtClean="0"/>
              <a:t>Each fragment enclosed in a piece of plasma membrane</a:t>
            </a:r>
          </a:p>
          <a:p>
            <a:r>
              <a:rPr lang="en-US" sz="2600" dirty="0" smtClean="0"/>
              <a:t>Disc-shaped with many vesicles but no nucleus</a:t>
            </a:r>
          </a:p>
          <a:p>
            <a:r>
              <a:rPr lang="en-US" sz="2600" dirty="0" smtClean="0"/>
              <a:t>Help stop blood loss by forming platelet plug</a:t>
            </a:r>
          </a:p>
          <a:p>
            <a:r>
              <a:rPr lang="en-US" sz="2600" dirty="0" smtClean="0"/>
              <a:t>Granules contain blood clot promoting chemicals</a:t>
            </a:r>
          </a:p>
          <a:p>
            <a:r>
              <a:rPr lang="en-US" sz="2600" dirty="0" smtClean="0"/>
              <a:t>Short life span – 5-9 days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Copyright 2009, John Wiley &amp; Sons, Inc.</a:t>
            </a:r>
            <a:endParaRPr lang="en-US"/>
          </a:p>
        </p:txBody>
      </p:sp>
      <p:pic>
        <p:nvPicPr>
          <p:cNvPr id="1026" name="Picture 2" descr="C:\Users\abdulqadir.bio\Desktop\Thank-yo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47" y="763360"/>
            <a:ext cx="7842738" cy="520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5932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whitece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13" y="2286000"/>
            <a:ext cx="9082087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267200" y="1983571"/>
            <a:ext cx="40039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000000"/>
                </a:solidFill>
              </a:rPr>
              <a:t>Granulocytes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418" y="1928151"/>
            <a:ext cx="20227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 err="1" smtClean="0">
                <a:solidFill>
                  <a:srgbClr val="000000"/>
                </a:solidFill>
              </a:rPr>
              <a:t>Agranulocytes</a:t>
            </a:r>
            <a:endParaRPr lang="en-US" b="1" dirty="0">
              <a:solidFill>
                <a:srgbClr val="00000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rot="5400000" flipH="1" flipV="1">
            <a:off x="2050471" y="3629891"/>
            <a:ext cx="3380510" cy="27711"/>
          </a:xfrm>
          <a:prstGeom prst="line">
            <a:avLst/>
          </a:prstGeom>
          <a:ln w="285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83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Functions of the Immune System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 To protect the entire body from a variety of harmful substances</a:t>
            </a:r>
          </a:p>
          <a:p>
            <a:pPr lvl="1"/>
            <a:r>
              <a:rPr lang="en-US" dirty="0"/>
              <a:t>pathogenic microorganisms</a:t>
            </a:r>
          </a:p>
          <a:p>
            <a:pPr lvl="1"/>
            <a:r>
              <a:rPr lang="en-US" dirty="0"/>
              <a:t>allergens</a:t>
            </a:r>
          </a:p>
          <a:p>
            <a:pPr lvl="1"/>
            <a:r>
              <a:rPr lang="en-US" dirty="0"/>
              <a:t>toxins</a:t>
            </a:r>
          </a:p>
          <a:p>
            <a:pPr lvl="1"/>
            <a:r>
              <a:rPr lang="en-US" dirty="0"/>
              <a:t>malignant cells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Functions of WBCs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Usually live a few </a:t>
            </a:r>
            <a:r>
              <a:rPr lang="en-US" dirty="0" smtClean="0"/>
              <a:t>days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Except for lymphocytes – live for months or </a:t>
            </a:r>
            <a:r>
              <a:rPr lang="en-US" dirty="0" smtClean="0"/>
              <a:t>years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less numerous than </a:t>
            </a:r>
            <a:r>
              <a:rPr lang="en-US" dirty="0" smtClean="0"/>
              <a:t>RBCs</a:t>
            </a:r>
          </a:p>
          <a:p>
            <a:pPr marL="344487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General </a:t>
            </a:r>
            <a:r>
              <a:rPr lang="en-US" dirty="0" smtClean="0"/>
              <a:t>function to combat invaders by phagocytosis or immune responses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WBC’s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Classified according to the presence or absence of granules and the staining characteristics of their cytoplasm.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Leukocytes appear brightly colored in stained preparations, they have a nuclei and are generally larger in size than RBC’s.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Type of WBC’s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600" dirty="0" smtClean="0"/>
              <a:t>Granulocytes—have large granules in their cytoplasm</a:t>
            </a:r>
          </a:p>
          <a:p>
            <a:pPr eaLnBrk="1" hangingPunct="1">
              <a:lnSpc>
                <a:spcPct val="90000"/>
              </a:lnSpc>
            </a:pPr>
            <a:endParaRPr lang="en-US" sz="4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600" dirty="0" err="1" smtClean="0"/>
              <a:t>Neutrophils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600" dirty="0" err="1" smtClean="0"/>
              <a:t>Eosinophils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3600" dirty="0" err="1" smtClean="0"/>
              <a:t>Basophils</a:t>
            </a:r>
            <a:endParaRPr lang="en-US" sz="36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3600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" descr="Granulocy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304800"/>
            <a:ext cx="4424363" cy="622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7" descr="basophi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41600"/>
            <a:ext cx="4419600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mtClean="0"/>
              <a:t>Types of WBC’s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4100" dirty="0" err="1" smtClean="0"/>
              <a:t>Agranulocytes</a:t>
            </a:r>
            <a:r>
              <a:rPr lang="en-US" sz="4100" dirty="0" smtClean="0"/>
              <a:t>—do not have granules in their cytoplasm</a:t>
            </a:r>
          </a:p>
          <a:p>
            <a:pPr eaLnBrk="1" hangingPunct="1"/>
            <a:endParaRPr lang="en-US" dirty="0" smtClean="0"/>
          </a:p>
          <a:p>
            <a:pPr lvl="1" eaLnBrk="1" hangingPunct="1"/>
            <a:r>
              <a:rPr lang="en-US" sz="3600" dirty="0" smtClean="0"/>
              <a:t>Lymphocytes</a:t>
            </a:r>
          </a:p>
          <a:p>
            <a:pPr lvl="1" eaLnBrk="1" hangingPunct="1"/>
            <a:r>
              <a:rPr lang="en-US" sz="3600" dirty="0" err="1" smtClean="0"/>
              <a:t>Monocytes</a:t>
            </a:r>
            <a:endParaRPr lang="en-US" sz="3600" dirty="0" smtClean="0"/>
          </a:p>
          <a:p>
            <a:pPr lvl="1" eaLnBrk="1" hangingPunct="1">
              <a:buFont typeface="Wingdings" pitchFamily="2" charset="2"/>
              <a:buNone/>
            </a:pPr>
            <a:endParaRPr lang="en-US" sz="3600" dirty="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1813</TotalTime>
  <Words>894</Words>
  <Application>Microsoft Office PowerPoint</Application>
  <PresentationFormat>On-screen Show (4:3)</PresentationFormat>
  <Paragraphs>166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Edge</vt:lpstr>
      <vt:lpstr>   The Cardiovascular  System:  The Blood</vt:lpstr>
      <vt:lpstr>White Blood Cells/ Leukocytes</vt:lpstr>
      <vt:lpstr>PowerPoint Presentation</vt:lpstr>
      <vt:lpstr>Functions of the Immune System</vt:lpstr>
      <vt:lpstr>Functions of WBCs</vt:lpstr>
      <vt:lpstr>WBC’s</vt:lpstr>
      <vt:lpstr>Type of WBC’s</vt:lpstr>
      <vt:lpstr>PowerPoint Presentation</vt:lpstr>
      <vt:lpstr>Types of WBC’s</vt:lpstr>
      <vt:lpstr>PowerPoint Presentation</vt:lpstr>
      <vt:lpstr>Granuloctyes</vt:lpstr>
      <vt:lpstr>PowerPoint Presentation</vt:lpstr>
      <vt:lpstr>PowerPoint Presentation</vt:lpstr>
      <vt:lpstr>Granulocytes</vt:lpstr>
      <vt:lpstr>Granulocytes</vt:lpstr>
      <vt:lpstr>PowerPoint Presentation</vt:lpstr>
      <vt:lpstr>Agranulocytes</vt:lpstr>
      <vt:lpstr>PowerPoint Presentation</vt:lpstr>
      <vt:lpstr>Lymphocytes</vt:lpstr>
      <vt:lpstr>T Cell or T Lymphocyte (Cell Mediated Immunity)</vt:lpstr>
      <vt:lpstr>Lymphocyte: T Cells</vt:lpstr>
      <vt:lpstr>Agranulocytes</vt:lpstr>
      <vt:lpstr>Emigration of WBCs</vt:lpstr>
      <vt:lpstr>WBCs</vt:lpstr>
      <vt:lpstr>WBCs</vt:lpstr>
      <vt:lpstr>Lymphocytes</vt:lpstr>
      <vt:lpstr>Platelets/ Thrombocytes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Barawy</dc:creator>
  <cp:lastModifiedBy>abdulqadir.bio</cp:lastModifiedBy>
  <cp:revision>35</cp:revision>
  <cp:lastPrinted>2009-04-22T19:24:48Z</cp:lastPrinted>
  <dcterms:created xsi:type="dcterms:W3CDTF">2009-04-22T19:24:48Z</dcterms:created>
  <dcterms:modified xsi:type="dcterms:W3CDTF">2016-05-23T05:48:29Z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