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6"/>
  </p:notesMasterIdLst>
  <p:sldIdLst>
    <p:sldId id="1560" r:id="rId2"/>
    <p:sldId id="1527" r:id="rId3"/>
    <p:sldId id="1528" r:id="rId4"/>
    <p:sldId id="1543" r:id="rId5"/>
    <p:sldId id="1529" r:id="rId6"/>
    <p:sldId id="1558" r:id="rId7"/>
    <p:sldId id="1531" r:id="rId8"/>
    <p:sldId id="1532" r:id="rId9"/>
    <p:sldId id="1533" r:id="rId10"/>
    <p:sldId id="1494" r:id="rId11"/>
    <p:sldId id="1534" r:id="rId12"/>
    <p:sldId id="1551" r:id="rId13"/>
    <p:sldId id="1554" r:id="rId14"/>
    <p:sldId id="1496" r:id="rId15"/>
    <p:sldId id="1552" r:id="rId16"/>
    <p:sldId id="1535" r:id="rId17"/>
    <p:sldId id="1553" r:id="rId18"/>
    <p:sldId id="1536" r:id="rId19"/>
    <p:sldId id="1537" r:id="rId20"/>
    <p:sldId id="1555" r:id="rId21"/>
    <p:sldId id="1538" r:id="rId22"/>
    <p:sldId id="1539" r:id="rId23"/>
    <p:sldId id="1514" r:id="rId24"/>
    <p:sldId id="1556" r:id="rId25"/>
    <p:sldId id="1557" r:id="rId26"/>
    <p:sldId id="1542" r:id="rId27"/>
    <p:sldId id="1423" r:id="rId28"/>
    <p:sldId id="1562" r:id="rId29"/>
    <p:sldId id="1563" r:id="rId30"/>
    <p:sldId id="1564" r:id="rId31"/>
    <p:sldId id="1565" r:id="rId32"/>
    <p:sldId id="1566" r:id="rId33"/>
    <p:sldId id="1567" r:id="rId34"/>
    <p:sldId id="1568" r:id="rId35"/>
    <p:sldId id="1569" r:id="rId36"/>
    <p:sldId id="1570" r:id="rId37"/>
    <p:sldId id="1571" r:id="rId38"/>
    <p:sldId id="1572" r:id="rId39"/>
    <p:sldId id="1573" r:id="rId40"/>
    <p:sldId id="1574" r:id="rId41"/>
    <p:sldId id="1575" r:id="rId42"/>
    <p:sldId id="1576" r:id="rId43"/>
    <p:sldId id="1577" r:id="rId44"/>
    <p:sldId id="1578" r:id="rId45"/>
    <p:sldId id="1579" r:id="rId46"/>
    <p:sldId id="1580" r:id="rId47"/>
    <p:sldId id="1581" r:id="rId48"/>
    <p:sldId id="1582" r:id="rId49"/>
    <p:sldId id="1583" r:id="rId50"/>
    <p:sldId id="1584" r:id="rId51"/>
    <p:sldId id="1585" r:id="rId52"/>
    <p:sldId id="1586" r:id="rId53"/>
    <p:sldId id="1587" r:id="rId54"/>
    <p:sldId id="1588" r:id="rId5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617" autoAdjust="0"/>
    <p:restoredTop sz="94615" autoAdjust="0"/>
  </p:normalViewPr>
  <p:slideViewPr>
    <p:cSldViewPr>
      <p:cViewPr varScale="1">
        <p:scale>
          <a:sx n="66" d="100"/>
          <a:sy n="66" d="100"/>
        </p:scale>
        <p:origin x="-11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01FE3F4-4C3A-4092-A1FE-EBC7C656212D}" type="datetimeFigureOut">
              <a:rPr lang="ar-SA" smtClean="0"/>
              <a:pPr/>
              <a:t>23/09/1437</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26EE3C8-59DE-4A0F-BCCF-1C5C5898DF0D}" type="slidenum">
              <a:rPr lang="ar-SA" smtClean="0"/>
              <a:pPr/>
              <a:t>‹#›</a:t>
            </a:fld>
            <a:endParaRPr lang="ar-SA"/>
          </a:p>
        </p:txBody>
      </p:sp>
    </p:spTree>
    <p:extLst>
      <p:ext uri="{BB962C8B-B14F-4D97-AF65-F5344CB8AC3E}">
        <p14:creationId xmlns:p14="http://schemas.microsoft.com/office/powerpoint/2010/main" val="41552561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eaLnBrk="1" hangingPunct="1">
              <a:spcBef>
                <a:spcPct val="0"/>
              </a:spcBef>
            </a:pPr>
            <a:endParaRPr lang="ar-IQ" altLang="ar-IQ"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B7DDE6-C53E-46E2-BF9E-7B3BC601649D}" type="slidenum">
              <a:rPr lang="ar-SA" altLang="ar-IQ" smtClean="0"/>
              <a:pPr/>
              <a:t>1</a:t>
            </a:fld>
            <a:endParaRPr lang="ar-SA" altLang="ar-IQ"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8" name="عنصر نائب للتاريخ 27"/>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17" name="عنصر نائب للتذييل 16"/>
          <p:cNvSpPr>
            <a:spLocks noGrp="1"/>
          </p:cNvSpPr>
          <p:nvPr>
            <p:ph type="ftr" sz="quarter" idx="11"/>
          </p:nvPr>
        </p:nvSpPr>
        <p:spPr/>
        <p:txBody>
          <a:bodyPr/>
          <a:lstStyle>
            <a:extLst/>
          </a:lstStyle>
          <a:p>
            <a:endParaRPr lang="ar-SA"/>
          </a:p>
        </p:txBody>
      </p:sp>
      <p:sp>
        <p:nvSpPr>
          <p:cNvPr id="29" name="عنصر نائب لرقم الشريحة 28"/>
          <p:cNvSpPr>
            <a:spLocks noGrp="1"/>
          </p:cNvSpPr>
          <p:nvPr>
            <p:ph type="sldNum" sz="quarter" idx="12"/>
          </p:nvPr>
        </p:nvSpPr>
        <p:spPr/>
        <p:txBody>
          <a:bodyPr/>
          <a:lstStyle>
            <a:extLst/>
          </a:lstStyle>
          <a:p>
            <a:fld id="{D5C4A211-0186-4398-A381-57E60DA641B9}" type="slidenum">
              <a:rPr lang="ar-SA" smtClean="0"/>
              <a:pPr/>
              <a:t>‹#›</a:t>
            </a:fld>
            <a:endParaRPr lang="ar-SA"/>
          </a:p>
        </p:txBody>
      </p:sp>
      <p:sp>
        <p:nvSpPr>
          <p:cNvPr id="32" name="مستطيل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مستطيل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مستطيل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مستطيل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مستطيل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عنوان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56" name="مستطيل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مستطيل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مستطيل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مستطيل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D5C4A211-0186-4398-A381-57E60DA641B9}" type="slidenum">
              <a:rPr lang="ar-SA" smtClean="0"/>
              <a:pPr/>
              <a:t>‹#›</a:t>
            </a:fld>
            <a:endParaRPr lang="ar-SA"/>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981200" cy="5851525"/>
          </a:xfrm>
        </p:spPr>
        <p:txBody>
          <a:bodyPr vert="eaVert" anchor="ct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58674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D5C4A211-0186-4398-A381-57E60DA641B9}" type="slidenum">
              <a:rPr lang="ar-SA" smtClean="0"/>
              <a:pPr/>
              <a:t>‹#›</a:t>
            </a:fld>
            <a:endParaRPr lang="ar-SA"/>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D5C4A211-0186-4398-A381-57E60DA641B9}" type="slidenum">
              <a:rPr lang="ar-SA" smtClean="0"/>
              <a:pPr/>
              <a:t>‹#›</a:t>
            </a:fld>
            <a:endParaRPr lang="ar-SA"/>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14" name="شكل حر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شكل حر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شكل حر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شكل حر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شكل حر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شكل حر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شكل حر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شكل حر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شكل حر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شكل حر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شكل حر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شكل حر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شكل حر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شكل حر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شكل حر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عنصر نائب للنص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D5C4A211-0186-4398-A381-57E60DA641B9}" type="slidenum">
              <a:rPr lang="ar-SA" smtClean="0"/>
              <a:pPr/>
              <a:t>‹#›</a:t>
            </a:fld>
            <a:endParaRPr lang="ar-SA"/>
          </a:p>
        </p:txBody>
      </p:sp>
      <p:sp>
        <p:nvSpPr>
          <p:cNvPr id="7" name="مستطيل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ar-SA" smtClean="0"/>
              <a:t>انقر لتحرير نمط العنوان الرئيسي</a:t>
            </a:r>
            <a:endParaRPr kumimoji="0" lang="en-US"/>
          </a:p>
        </p:txBody>
      </p:sp>
      <p:sp>
        <p:nvSpPr>
          <p:cNvPr id="8" name="مستطيل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مستطيل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ستطيل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2064"/>
            <a:ext cx="8229600" cy="9144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D5C4A211-0186-4398-A381-57E60DA641B9}" type="slidenum">
              <a:rPr lang="ar-SA" smtClean="0"/>
              <a:pPr/>
              <a:t>‹#›</a:t>
            </a:fld>
            <a:endParaRPr lang="ar-SA"/>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5" name="مستطيل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504824" y="512064"/>
            <a:ext cx="7772400" cy="914400"/>
          </a:xfrm>
        </p:spPr>
        <p:txBody>
          <a:bodyPr anchor="t"/>
          <a:lstStyle>
            <a:lvl1pPr>
              <a:defRPr sz="400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D5C4A211-0186-4398-A381-57E60DA641B9}" type="slidenum">
              <a:rPr lang="ar-SA" smtClean="0"/>
              <a:pPr/>
              <a:t>‹#›</a:t>
            </a:fld>
            <a:endParaRPr lang="ar-SA"/>
          </a:p>
        </p:txBody>
      </p:sp>
      <p:sp>
        <p:nvSpPr>
          <p:cNvPr id="16" name="مستطيل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مستطيل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مستطيل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مستطيل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مستطيل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مستطيل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مستطيل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مستطيل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مستطيل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512064"/>
            <a:ext cx="7772400" cy="914400"/>
          </a:xfrm>
        </p:spPr>
        <p:txBody>
          <a:bodyPr/>
          <a:lstStyle>
            <a:lvl1pPr>
              <a:defRPr sz="4000" cap="none" baseline="0"/>
            </a:lvl1pPr>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D5C4A211-0186-4398-A381-57E60DA641B9}" type="slidenum">
              <a:rPr lang="ar-SA" smtClean="0"/>
              <a:pPr/>
              <a:t>‹#›</a:t>
            </a:fld>
            <a:endParaRPr lang="ar-SA"/>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D5C4A211-0186-4398-A381-57E60DA641B9}" type="slidenum">
              <a:rPr lang="ar-SA" smtClean="0"/>
              <a:pPr/>
              <a:t>‹#›</a:t>
            </a:fld>
            <a:endParaRPr lang="ar-SA"/>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273050"/>
            <a:ext cx="8229600" cy="1162050"/>
          </a:xfrm>
        </p:spPr>
        <p:txBody>
          <a:bodyPr anchor="ctr"/>
          <a:lstStyle>
            <a:lvl1pPr algn="l">
              <a:buNone/>
              <a:defRPr sz="3600" b="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268CC27-C873-4058-8371-06167FF42E64}" type="datetimeFigureOut">
              <a:rPr lang="ar-SA" smtClean="0"/>
              <a:pPr/>
              <a:t>23/09/1437</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D5C4A211-0186-4398-A381-57E60DA641B9}" type="slidenum">
              <a:rPr lang="ar-SA" smtClean="0"/>
              <a:pPr/>
              <a:t>‹#›</a:t>
            </a:fld>
            <a:endParaRPr lang="ar-SA"/>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8" name="مستطيل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رابط مستقيم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مجموعة 9"/>
          <p:cNvGrpSpPr/>
          <p:nvPr/>
        </p:nvGrpSpPr>
        <p:grpSpPr>
          <a:xfrm rot="5400000">
            <a:off x="8514581" y="1219200"/>
            <a:ext cx="132763" cy="128466"/>
            <a:chOff x="6668087" y="1297746"/>
            <a:chExt cx="161840" cy="156602"/>
          </a:xfrm>
        </p:grpSpPr>
        <p:cxnSp>
          <p:nvCxnSpPr>
            <p:cNvPr id="15" name="رابط مستقيم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رابط مستقيم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رابط مستقيم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عنوان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ar-SA" smtClean="0"/>
              <a:t>انقر فوق الرمز لإضافة صورة</a:t>
            </a:r>
            <a:endParaRPr kumimoji="0" lang="en-US"/>
          </a:p>
        </p:txBody>
      </p:sp>
      <p:sp>
        <p:nvSpPr>
          <p:cNvPr id="4" name="عنصر نائب للنص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grpSp>
        <p:nvGrpSpPr>
          <p:cNvPr id="14" name="مجموعة 13"/>
          <p:cNvGrpSpPr/>
          <p:nvPr/>
        </p:nvGrpSpPr>
        <p:grpSpPr>
          <a:xfrm rot="5400000">
            <a:off x="8666981" y="1371600"/>
            <a:ext cx="132763" cy="128466"/>
            <a:chOff x="6668087" y="1297746"/>
            <a:chExt cx="161840" cy="156602"/>
          </a:xfrm>
        </p:grpSpPr>
        <p:cxnSp>
          <p:nvCxnSpPr>
            <p:cNvPr id="11" name="رابط مستقيم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رابط مستقيم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رابط مستقيم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مجموعة 17"/>
          <p:cNvGrpSpPr/>
          <p:nvPr/>
        </p:nvGrpSpPr>
        <p:grpSpPr>
          <a:xfrm rot="5400000">
            <a:off x="8320088" y="1474763"/>
            <a:ext cx="132763" cy="128466"/>
            <a:chOff x="6668087" y="1297746"/>
            <a:chExt cx="161840" cy="156602"/>
          </a:xfrm>
        </p:grpSpPr>
        <p:cxnSp>
          <p:nvCxnSpPr>
            <p:cNvPr id="19" name="رابط مستقيم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رابط مستقيم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رابط مستقيم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عنصر نائب للتاريخ 4"/>
          <p:cNvSpPr>
            <a:spLocks noGrp="1"/>
          </p:cNvSpPr>
          <p:nvPr>
            <p:ph type="dt" sz="half" idx="10"/>
          </p:nvPr>
        </p:nvSpPr>
        <p:spPr>
          <a:xfrm>
            <a:off x="6477000" y="55499"/>
            <a:ext cx="2133600" cy="365125"/>
          </a:xfrm>
        </p:spPr>
        <p:txBody>
          <a:bodyPr/>
          <a:lstStyle>
            <a:extLst/>
          </a:lstStyle>
          <a:p>
            <a:fld id="{C268CC27-C873-4058-8371-06167FF42E64}" type="datetimeFigureOut">
              <a:rPr lang="ar-SA" smtClean="0"/>
              <a:pPr/>
              <a:t>23/09/1437</a:t>
            </a:fld>
            <a:endParaRPr lang="ar-SA"/>
          </a:p>
        </p:txBody>
      </p:sp>
      <p:sp>
        <p:nvSpPr>
          <p:cNvPr id="6" name="عنصر نائب للتذييل 5"/>
          <p:cNvSpPr>
            <a:spLocks noGrp="1"/>
          </p:cNvSpPr>
          <p:nvPr>
            <p:ph type="ftr" sz="quarter" idx="11"/>
          </p:nvPr>
        </p:nvSpPr>
        <p:spPr>
          <a:xfrm>
            <a:off x="914400" y="55499"/>
            <a:ext cx="5562600" cy="365125"/>
          </a:xfrm>
        </p:spPr>
        <p:txBody>
          <a:bodyPr/>
          <a:lstStyle>
            <a:extLst/>
          </a:lstStyle>
          <a:p>
            <a:endParaRPr lang="ar-SA"/>
          </a:p>
        </p:txBody>
      </p:sp>
      <p:sp>
        <p:nvSpPr>
          <p:cNvPr id="7" name="عنصر نائب لرقم الشريحة 6"/>
          <p:cNvSpPr>
            <a:spLocks noGrp="1"/>
          </p:cNvSpPr>
          <p:nvPr>
            <p:ph type="sldNum" sz="quarter" idx="12"/>
          </p:nvPr>
        </p:nvSpPr>
        <p:spPr>
          <a:xfrm>
            <a:off x="8610600" y="55499"/>
            <a:ext cx="457200" cy="365125"/>
          </a:xfrm>
        </p:spPr>
        <p:txBody>
          <a:bodyPr/>
          <a:lstStyle>
            <a:extLst/>
          </a:lstStyle>
          <a:p>
            <a:fld id="{D5C4A211-0186-4398-A381-57E60DA641B9}" type="slidenum">
              <a:rPr lang="ar-SA" smtClean="0"/>
              <a:pPr/>
              <a:t>‹#›</a:t>
            </a:fld>
            <a:endParaRPr lang="ar-SA"/>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مستطيل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مستطيل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مستطيل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ستطيل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مستطيل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مستطيل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مستطيل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مستطيل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عنصر نائب للعنوان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268CC27-C873-4058-8371-06167FF42E64}" type="datetimeFigureOut">
              <a:rPr lang="ar-SA" smtClean="0"/>
              <a:pPr/>
              <a:t>23/09/1437</a:t>
            </a:fld>
            <a:endParaRPr lang="ar-SA"/>
          </a:p>
        </p:txBody>
      </p:sp>
      <p:sp>
        <p:nvSpPr>
          <p:cNvPr id="3" name="عنصر نائب للتذييل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ar-SA"/>
          </a:p>
        </p:txBody>
      </p:sp>
      <p:sp>
        <p:nvSpPr>
          <p:cNvPr id="23" name="عنصر نائب لرقم الشريحة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D5C4A211-0186-4398-A381-57E60DA641B9}" type="slidenum">
              <a:rPr lang="ar-SA" smtClean="0"/>
              <a:pPr/>
              <a:t>‹#›</a:t>
            </a:fld>
            <a:endParaRPr lang="ar-S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l" rtl="1"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r" rtl="1"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r" rtl="1"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r" rtl="1"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r" rtl="1"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r" rtl="1"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52400" y="990600"/>
            <a:ext cx="8839200" cy="3816429"/>
          </a:xfrm>
          <a:prstGeom prst="rect">
            <a:avLst/>
          </a:prstGeom>
          <a:noFill/>
          <a:ln w="9525">
            <a:noFill/>
            <a:miter lim="800000"/>
            <a:headEnd/>
            <a:tailEnd/>
          </a:ln>
        </p:spPr>
        <p:txBody>
          <a:bodyPr wrap="square">
            <a:spAutoFit/>
          </a:bodyPr>
          <a:lstStyle/>
          <a:p>
            <a:pPr algn="ctr"/>
            <a:r>
              <a:rPr lang="en-US" altLang="ar-IQ" sz="4800" b="1" dirty="0">
                <a:solidFill>
                  <a:srgbClr val="FFFF00"/>
                </a:solidFill>
              </a:rPr>
              <a:t>Imaging of </a:t>
            </a:r>
            <a:r>
              <a:rPr lang="en-US" altLang="ar-IQ" sz="4800" b="1" dirty="0" smtClean="0">
                <a:solidFill>
                  <a:srgbClr val="FFFF00"/>
                </a:solidFill>
              </a:rPr>
              <a:t>urinary tract diseases</a:t>
            </a:r>
          </a:p>
          <a:p>
            <a:pPr algn="ctr"/>
            <a:r>
              <a:rPr lang="en-US" altLang="ar-IQ" sz="4800" b="1" dirty="0" smtClean="0">
                <a:solidFill>
                  <a:srgbClr val="FFFF00"/>
                </a:solidFill>
              </a:rPr>
              <a:t>  </a:t>
            </a:r>
            <a:endParaRPr lang="en-US" altLang="ar-IQ" sz="4800" b="1" dirty="0">
              <a:solidFill>
                <a:srgbClr val="FFFF00"/>
              </a:solidFill>
            </a:endParaRPr>
          </a:p>
          <a:p>
            <a:pPr algn="ctr"/>
            <a:endParaRPr lang="en-US" altLang="ar-IQ" dirty="0"/>
          </a:p>
          <a:p>
            <a:pPr algn="ctr"/>
            <a:r>
              <a:rPr lang="en-US" altLang="ar-IQ" sz="2800" b="1" dirty="0" err="1"/>
              <a:t>Qais</a:t>
            </a:r>
            <a:r>
              <a:rPr lang="en-US" altLang="ar-IQ" sz="2800" b="1" dirty="0"/>
              <a:t> A. </a:t>
            </a:r>
            <a:r>
              <a:rPr lang="en-US" altLang="ar-IQ" sz="2800" b="1" dirty="0" err="1"/>
              <a:t>Altimimy</a:t>
            </a:r>
            <a:r>
              <a:rPr lang="en-US" altLang="ar-IQ" sz="2800" dirty="0"/>
              <a:t>, DMRD, CABMS-RAD</a:t>
            </a:r>
            <a:r>
              <a:rPr lang="en-US" altLang="ar-IQ" dirty="0"/>
              <a:t>. </a:t>
            </a:r>
          </a:p>
          <a:p>
            <a:pPr algn="ctr"/>
            <a:r>
              <a:rPr lang="en-US" altLang="ar-IQ" sz="2400" dirty="0"/>
              <a:t>Lecturer, Radiology </a:t>
            </a:r>
          </a:p>
          <a:p>
            <a:pPr algn="ctr"/>
            <a:r>
              <a:rPr lang="en-US" altLang="ar-IQ" sz="2400" dirty="0" err="1"/>
              <a:t>Alkindy</a:t>
            </a:r>
            <a:r>
              <a:rPr lang="en-US" altLang="ar-IQ" sz="2400" dirty="0"/>
              <a:t> college of medicine, university of Baghdad      </a:t>
            </a:r>
          </a:p>
          <a:p>
            <a:pPr algn="ctr"/>
            <a:r>
              <a:rPr lang="en-US" altLang="ar-IQ" sz="2400" dirty="0"/>
              <a:t>        </a:t>
            </a:r>
            <a:r>
              <a:rPr lang="en-US" altLang="ar-IQ" sz="2800" dirty="0" smtClean="0">
                <a:latin typeface="Aharoni" pitchFamily="2" charset="-79"/>
                <a:cs typeface="Aharoni" pitchFamily="2" charset="-79"/>
              </a:rPr>
              <a:t>2016  </a:t>
            </a:r>
            <a:r>
              <a:rPr lang="en-US" altLang="ar-IQ" sz="2400" dirty="0" smtClean="0"/>
              <a:t>                </a:t>
            </a:r>
            <a:endParaRPr lang="en-US" altLang="ar-IQ" sz="2400" dirty="0"/>
          </a:p>
          <a:p>
            <a:pPr algn="ctr"/>
            <a:endParaRPr lang="ar-IQ" altLang="ar-IQ" sz="2400" dirty="0"/>
          </a:p>
        </p:txBody>
      </p:sp>
      <p:pic>
        <p:nvPicPr>
          <p:cNvPr id="2054" name="Picture 6" descr="https://encrypted-tbn1.gstatic.com/images?q=tbn:ANd9GcRs-f-QY7ZOdukr3Q_kXGKPXgGesmtJkDTFr1XQ3EX4BMTg7y5Z"/>
          <p:cNvPicPr>
            <a:picLocks noChangeAspect="1" noChangeArrowheads="1"/>
          </p:cNvPicPr>
          <p:nvPr/>
        </p:nvPicPr>
        <p:blipFill>
          <a:blip r:embed="rId3"/>
          <a:srcRect/>
          <a:stretch>
            <a:fillRect/>
          </a:stretch>
        </p:blipFill>
        <p:spPr bwMode="auto">
          <a:xfrm>
            <a:off x="3048000" y="4724400"/>
            <a:ext cx="2590800" cy="1762126"/>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GENITOURINARY\RENAL\books\read GU books\Renal\617_3.tif"/>
          <p:cNvPicPr>
            <a:picLocks noChangeAspect="1" noChangeArrowheads="1"/>
          </p:cNvPicPr>
          <p:nvPr/>
        </p:nvPicPr>
        <p:blipFill>
          <a:blip r:embed="rId2"/>
          <a:srcRect/>
          <a:stretch>
            <a:fillRect/>
          </a:stretch>
        </p:blipFill>
        <p:spPr bwMode="auto">
          <a:xfrm>
            <a:off x="0" y="3486150"/>
            <a:ext cx="4495800" cy="3371850"/>
          </a:xfrm>
          <a:prstGeom prst="rect">
            <a:avLst/>
          </a:prstGeom>
          <a:noFill/>
        </p:spPr>
      </p:pic>
      <p:pic>
        <p:nvPicPr>
          <p:cNvPr id="3" name="Picture 2" descr="D:\GENITOURINARY\RENAL\books\read GU books\Renal\617_4.tif"/>
          <p:cNvPicPr>
            <a:picLocks noChangeAspect="1" noChangeArrowheads="1"/>
          </p:cNvPicPr>
          <p:nvPr/>
        </p:nvPicPr>
        <p:blipFill>
          <a:blip r:embed="rId3"/>
          <a:srcRect/>
          <a:stretch>
            <a:fillRect/>
          </a:stretch>
        </p:blipFill>
        <p:spPr bwMode="auto">
          <a:xfrm>
            <a:off x="4419600" y="3505200"/>
            <a:ext cx="4526528" cy="3352800"/>
          </a:xfrm>
          <a:prstGeom prst="rect">
            <a:avLst/>
          </a:prstGeom>
          <a:noFill/>
        </p:spPr>
      </p:pic>
      <p:sp>
        <p:nvSpPr>
          <p:cNvPr id="4" name="مستطيل 3"/>
          <p:cNvSpPr/>
          <p:nvPr/>
        </p:nvSpPr>
        <p:spPr>
          <a:xfrm>
            <a:off x="228600" y="152400"/>
            <a:ext cx="8534400" cy="1600438"/>
          </a:xfrm>
          <a:prstGeom prst="rect">
            <a:avLst/>
          </a:prstGeom>
        </p:spPr>
        <p:txBody>
          <a:bodyPr wrap="square">
            <a:spAutoFit/>
          </a:bodyPr>
          <a:lstStyle/>
          <a:p>
            <a:pPr marL="342900" indent="-342900" algn="l"/>
            <a:r>
              <a:rPr lang="en-US" sz="2400" b="1" dirty="0" err="1" smtClean="0">
                <a:solidFill>
                  <a:schemeClr val="accent1"/>
                </a:solidFill>
                <a:latin typeface="Arial Black" pitchFamily="34" charset="0"/>
              </a:rPr>
              <a:t>Micturating</a:t>
            </a:r>
            <a:r>
              <a:rPr lang="en-US" sz="2400" b="1" dirty="0" smtClean="0">
                <a:solidFill>
                  <a:schemeClr val="accent1"/>
                </a:solidFill>
                <a:latin typeface="Arial Black" pitchFamily="34" charset="0"/>
              </a:rPr>
              <a:t> </a:t>
            </a:r>
            <a:r>
              <a:rPr lang="en-US" sz="2400" b="1" dirty="0" err="1" smtClean="0">
                <a:solidFill>
                  <a:schemeClr val="accent1"/>
                </a:solidFill>
                <a:latin typeface="Arial Black" pitchFamily="34" charset="0"/>
              </a:rPr>
              <a:t>cystourethrogram</a:t>
            </a:r>
            <a:r>
              <a:rPr lang="en-US" sz="2400" b="1" dirty="0" smtClean="0">
                <a:solidFill>
                  <a:schemeClr val="accent1"/>
                </a:solidFill>
                <a:latin typeface="Arial Black" pitchFamily="34" charset="0"/>
              </a:rPr>
              <a:t> </a:t>
            </a:r>
          </a:p>
          <a:p>
            <a:pPr marL="342900" indent="-342900" algn="l"/>
            <a:r>
              <a:rPr lang="en-US" b="1" dirty="0" smtClean="0">
                <a:latin typeface="Batang" pitchFamily="18" charset="-127"/>
                <a:ea typeface="Batang" pitchFamily="18" charset="-127"/>
              </a:rPr>
              <a:t>used mainly for diagnosis of </a:t>
            </a:r>
          </a:p>
          <a:p>
            <a:pPr marL="342900" indent="-342900" algn="l"/>
            <a:r>
              <a:rPr lang="en-US" b="1" dirty="0" smtClean="0">
                <a:latin typeface="Batang" pitchFamily="18" charset="-127"/>
                <a:ea typeface="Batang" pitchFamily="18" charset="-127"/>
              </a:rPr>
              <a:t>1.vesicoureteric reflux </a:t>
            </a:r>
          </a:p>
          <a:p>
            <a:pPr marL="342900" indent="-342900" algn="l"/>
            <a:r>
              <a:rPr lang="en-US" b="1" dirty="0" smtClean="0">
                <a:latin typeface="Batang" pitchFamily="18" charset="-127"/>
                <a:ea typeface="Batang" pitchFamily="18" charset="-127"/>
              </a:rPr>
              <a:t>2.Posterior urethral valve</a:t>
            </a:r>
          </a:p>
          <a:p>
            <a:pPr marL="342900" indent="-342900" algn="l"/>
            <a:r>
              <a:rPr lang="en-US" sz="2000" dirty="0" smtClean="0"/>
              <a:t> </a:t>
            </a:r>
          </a:p>
        </p:txBody>
      </p:sp>
      <p:pic>
        <p:nvPicPr>
          <p:cNvPr id="5" name="Picture 4" descr="http://www.edren.org/media/images/EDRENinfo/reflux.gif"/>
          <p:cNvPicPr>
            <a:picLocks noChangeAspect="1" noChangeArrowheads="1"/>
          </p:cNvPicPr>
          <p:nvPr/>
        </p:nvPicPr>
        <p:blipFill>
          <a:blip r:embed="rId4"/>
          <a:srcRect/>
          <a:stretch>
            <a:fillRect/>
          </a:stretch>
        </p:blipFill>
        <p:spPr bwMode="auto">
          <a:xfrm>
            <a:off x="4114800" y="762000"/>
            <a:ext cx="4800600" cy="2651760"/>
          </a:xfrm>
          <a:prstGeom prst="rect">
            <a:avLst/>
          </a:prstGeom>
          <a:noFill/>
        </p:spPr>
      </p:pic>
      <p:sp>
        <p:nvSpPr>
          <p:cNvPr id="6" name="مربع نص 5"/>
          <p:cNvSpPr txBox="1"/>
          <p:nvPr/>
        </p:nvSpPr>
        <p:spPr>
          <a:xfrm>
            <a:off x="3962400" y="6172200"/>
            <a:ext cx="1295400" cy="461665"/>
          </a:xfrm>
          <a:prstGeom prst="rect">
            <a:avLst/>
          </a:prstGeom>
          <a:noFill/>
        </p:spPr>
        <p:txBody>
          <a:bodyPr wrap="square" rtlCol="1">
            <a:spAutoFit/>
          </a:bodyPr>
          <a:lstStyle/>
          <a:p>
            <a:r>
              <a:rPr lang="en-US" sz="2400" b="1" dirty="0" smtClean="0">
                <a:solidFill>
                  <a:srgbClr val="FFC000"/>
                </a:solidFill>
                <a:latin typeface="Arial Black" pitchFamily="34" charset="0"/>
              </a:rPr>
              <a:t>VUR</a:t>
            </a:r>
            <a:r>
              <a:rPr lang="en-US" dirty="0" smtClean="0"/>
              <a:t> </a:t>
            </a:r>
            <a:endParaRPr lang="ar-IQ" dirty="0"/>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228600"/>
            <a:ext cx="8382000" cy="6617196"/>
          </a:xfrm>
          <a:prstGeom prst="rect">
            <a:avLst/>
          </a:prstGeom>
          <a:noFill/>
        </p:spPr>
        <p:txBody>
          <a:bodyPr wrap="square" rtlCol="1">
            <a:spAutoFit/>
          </a:bodyPr>
          <a:lstStyle/>
          <a:p>
            <a:pPr algn="ctr"/>
            <a:r>
              <a:rPr lang="en-US" sz="2800" dirty="0" smtClean="0">
                <a:solidFill>
                  <a:schemeClr val="tx2">
                    <a:lumMod val="75000"/>
                  </a:schemeClr>
                </a:solidFill>
                <a:latin typeface="Arial Black" pitchFamily="34" charset="0"/>
              </a:rPr>
              <a:t>Congenital  anomalies of the UT </a:t>
            </a:r>
          </a:p>
          <a:p>
            <a:pPr algn="l"/>
            <a:endParaRPr lang="en-US" dirty="0" smtClean="0"/>
          </a:p>
          <a:p>
            <a:pPr marL="457200" indent="-457200" algn="l">
              <a:buAutoNum type="arabicPeriod"/>
            </a:pPr>
            <a:r>
              <a:rPr lang="en-US" sz="2400" dirty="0" smtClean="0">
                <a:solidFill>
                  <a:srgbClr val="FFFF00"/>
                </a:solidFill>
                <a:latin typeface="Arial Black" pitchFamily="34" charset="0"/>
              </a:rPr>
              <a:t>1.</a:t>
            </a:r>
            <a:r>
              <a:rPr lang="en-US" sz="2400" dirty="0" smtClean="0">
                <a:solidFill>
                  <a:schemeClr val="accent1">
                    <a:lumMod val="40000"/>
                    <a:lumOff val="60000"/>
                  </a:schemeClr>
                </a:solidFill>
                <a:latin typeface="Arial Black" pitchFamily="34" charset="0"/>
              </a:rPr>
              <a:t>Bifid collecting system</a:t>
            </a:r>
            <a:r>
              <a:rPr lang="en-US" sz="2400" dirty="0" smtClean="0"/>
              <a:t>: </a:t>
            </a:r>
            <a:r>
              <a:rPr lang="en-US" sz="2000" b="1" dirty="0" smtClean="0">
                <a:latin typeface="Batang" pitchFamily="18" charset="-127"/>
                <a:ea typeface="Batang" pitchFamily="18" charset="-127"/>
              </a:rPr>
              <a:t>are the most </a:t>
            </a:r>
          </a:p>
          <a:p>
            <a:pPr algn="l"/>
            <a:r>
              <a:rPr lang="en-US" sz="2000" b="1" dirty="0" smtClean="0">
                <a:latin typeface="Batang" pitchFamily="18" charset="-127"/>
                <a:ea typeface="Batang" pitchFamily="18" charset="-127"/>
              </a:rPr>
              <a:t>frequent anomaly due to abnormal division</a:t>
            </a:r>
          </a:p>
          <a:p>
            <a:pPr algn="l"/>
            <a:r>
              <a:rPr lang="en-US" sz="2000" b="1" dirty="0" smtClean="0">
                <a:latin typeface="Batang" pitchFamily="18" charset="-127"/>
                <a:ea typeface="Batang" pitchFamily="18" charset="-127"/>
              </a:rPr>
              <a:t>of the </a:t>
            </a:r>
            <a:r>
              <a:rPr lang="en-US" sz="2000" b="1" dirty="0" err="1" smtClean="0">
                <a:latin typeface="Batang" pitchFamily="18" charset="-127"/>
                <a:ea typeface="Batang" pitchFamily="18" charset="-127"/>
              </a:rPr>
              <a:t>ureteric</a:t>
            </a:r>
            <a:r>
              <a:rPr lang="en-US" sz="2000" b="1" dirty="0" smtClean="0">
                <a:latin typeface="Batang" pitchFamily="18" charset="-127"/>
                <a:ea typeface="Batang" pitchFamily="18" charset="-127"/>
              </a:rPr>
              <a:t> bud and may be complete </a:t>
            </a:r>
          </a:p>
          <a:p>
            <a:pPr algn="l"/>
            <a:r>
              <a:rPr lang="en-US" sz="2000" b="1" dirty="0" smtClean="0">
                <a:latin typeface="Batang" pitchFamily="18" charset="-127"/>
                <a:ea typeface="Batang" pitchFamily="18" charset="-127"/>
              </a:rPr>
              <a:t>or incomplete  </a:t>
            </a:r>
          </a:p>
          <a:p>
            <a:pPr algn="l"/>
            <a:endParaRPr lang="en-US" sz="2400" dirty="0" smtClean="0"/>
          </a:p>
          <a:p>
            <a:pPr algn="l"/>
            <a:endParaRPr lang="en-US" dirty="0" smtClean="0"/>
          </a:p>
          <a:p>
            <a:pPr algn="l"/>
            <a:endParaRPr lang="en-US" dirty="0" smtClean="0"/>
          </a:p>
          <a:p>
            <a:pPr algn="l"/>
            <a:endParaRPr lang="en-US" dirty="0" smtClean="0"/>
          </a:p>
          <a:p>
            <a:pPr algn="l"/>
            <a:r>
              <a:rPr lang="en-US" sz="2400" dirty="0" smtClean="0">
                <a:solidFill>
                  <a:srgbClr val="FFFF00"/>
                </a:solidFill>
                <a:latin typeface="Arial Black" pitchFamily="34" charset="0"/>
              </a:rPr>
              <a:t>2.</a:t>
            </a:r>
            <a:r>
              <a:rPr lang="en-US" sz="2400" dirty="0" smtClean="0">
                <a:latin typeface="Arial Black" pitchFamily="34" charset="0"/>
              </a:rPr>
              <a:t> </a:t>
            </a:r>
            <a:r>
              <a:rPr lang="en-US" sz="2400" b="1" dirty="0" err="1" smtClean="0">
                <a:solidFill>
                  <a:schemeClr val="accent1">
                    <a:lumMod val="60000"/>
                    <a:lumOff val="40000"/>
                  </a:schemeClr>
                </a:solidFill>
                <a:latin typeface="Arial Black" pitchFamily="34" charset="0"/>
              </a:rPr>
              <a:t>Pelviureteric</a:t>
            </a:r>
            <a:r>
              <a:rPr lang="en-US" sz="2400" b="1" dirty="0" smtClean="0">
                <a:solidFill>
                  <a:schemeClr val="accent1">
                    <a:lumMod val="60000"/>
                    <a:lumOff val="40000"/>
                  </a:schemeClr>
                </a:solidFill>
                <a:latin typeface="Arial Black" pitchFamily="34" charset="0"/>
              </a:rPr>
              <a:t> junction obstruction (PUJ): </a:t>
            </a:r>
          </a:p>
          <a:p>
            <a:pPr algn="l"/>
            <a:r>
              <a:rPr lang="en-US" sz="2000" b="1" dirty="0" smtClean="0">
                <a:latin typeface="Batang" pitchFamily="18" charset="-127"/>
                <a:ea typeface="Batang" pitchFamily="18" charset="-127"/>
              </a:rPr>
              <a:t>peristalsis is not transmitted across the </a:t>
            </a:r>
          </a:p>
          <a:p>
            <a:pPr algn="l"/>
            <a:r>
              <a:rPr lang="en-US" sz="2000" b="1" dirty="0" err="1" smtClean="0">
                <a:latin typeface="Batang" pitchFamily="18" charset="-127"/>
                <a:ea typeface="Batang" pitchFamily="18" charset="-127"/>
              </a:rPr>
              <a:t>pelviureteric</a:t>
            </a:r>
            <a:r>
              <a:rPr lang="en-US" sz="2000" b="1" dirty="0" smtClean="0">
                <a:latin typeface="Batang" pitchFamily="18" charset="-127"/>
                <a:ea typeface="Batang" pitchFamily="18" charset="-127"/>
              </a:rPr>
              <a:t> junction i.e. functional obstruction.</a:t>
            </a:r>
          </a:p>
          <a:p>
            <a:pPr algn="l"/>
            <a:r>
              <a:rPr lang="en-US" sz="2000" b="1" dirty="0" smtClean="0">
                <a:latin typeface="Batang" pitchFamily="18" charset="-127"/>
                <a:ea typeface="Batang" pitchFamily="18" charset="-127"/>
              </a:rPr>
              <a:t>usually discovered in children and young adults. </a:t>
            </a:r>
          </a:p>
          <a:p>
            <a:pPr algn="l"/>
            <a:r>
              <a:rPr lang="en-US" sz="2000" b="1" dirty="0" smtClean="0">
                <a:latin typeface="Batang" pitchFamily="18" charset="-127"/>
                <a:ea typeface="Batang" pitchFamily="18" charset="-127"/>
              </a:rPr>
              <a:t>Imaging show dilatation of all the calices and </a:t>
            </a:r>
          </a:p>
          <a:p>
            <a:pPr algn="l"/>
            <a:r>
              <a:rPr lang="en-US" sz="2000" b="1" dirty="0" smtClean="0">
                <a:latin typeface="Batang" pitchFamily="18" charset="-127"/>
                <a:ea typeface="Batang" pitchFamily="18" charset="-127"/>
              </a:rPr>
              <a:t>renal pelvis with abrupt change in caliber to </a:t>
            </a:r>
          </a:p>
          <a:p>
            <a:pPr algn="l"/>
            <a:r>
              <a:rPr lang="en-US" sz="2000" b="1" dirty="0" smtClean="0">
                <a:latin typeface="Batang" pitchFamily="18" charset="-127"/>
                <a:ea typeface="Batang" pitchFamily="18" charset="-127"/>
              </a:rPr>
              <a:t>a narrow or normal </a:t>
            </a:r>
            <a:r>
              <a:rPr lang="en-US" sz="2000" b="1" dirty="0" err="1" smtClean="0">
                <a:latin typeface="Batang" pitchFamily="18" charset="-127"/>
                <a:ea typeface="Batang" pitchFamily="18" charset="-127"/>
              </a:rPr>
              <a:t>ureter</a:t>
            </a:r>
            <a:endParaRPr lang="en-US" sz="2000" b="1" dirty="0" smtClean="0">
              <a:latin typeface="Batang" pitchFamily="18" charset="-127"/>
              <a:ea typeface="Batang" pitchFamily="18" charset="-127"/>
            </a:endParaRPr>
          </a:p>
          <a:p>
            <a:pPr algn="l"/>
            <a:endParaRPr lang="en-US" dirty="0" smtClean="0"/>
          </a:p>
          <a:p>
            <a:pPr algn="l"/>
            <a:endParaRPr lang="en-US" dirty="0" smtClean="0"/>
          </a:p>
          <a:p>
            <a:pPr algn="l"/>
            <a:endParaRPr lang="en-US" dirty="0" smtClean="0"/>
          </a:p>
          <a:p>
            <a:pPr algn="l"/>
            <a:r>
              <a:rPr lang="en-US" dirty="0" smtClean="0"/>
              <a:t>  </a:t>
            </a:r>
            <a:endParaRPr lang="ar-IQ" dirty="0"/>
          </a:p>
        </p:txBody>
      </p:sp>
      <p:pic>
        <p:nvPicPr>
          <p:cNvPr id="3" name="Picture 6" descr="http://www.mghradrounds.org/clientuploads/november_2003/ct_urography.jpg"/>
          <p:cNvPicPr>
            <a:picLocks noChangeAspect="1" noChangeArrowheads="1"/>
          </p:cNvPicPr>
          <p:nvPr/>
        </p:nvPicPr>
        <p:blipFill>
          <a:blip r:embed="rId2"/>
          <a:srcRect/>
          <a:stretch>
            <a:fillRect/>
          </a:stretch>
        </p:blipFill>
        <p:spPr bwMode="auto">
          <a:xfrm>
            <a:off x="6248400" y="838200"/>
            <a:ext cx="2544622" cy="2400301"/>
          </a:xfrm>
          <a:prstGeom prst="rect">
            <a:avLst/>
          </a:prstGeom>
          <a:noFill/>
        </p:spPr>
      </p:pic>
      <p:pic>
        <p:nvPicPr>
          <p:cNvPr id="5" name="Picture 2" descr="http://www.uroinfo.ca/images/brochure_images/english/upj_obstruction.jpg"/>
          <p:cNvPicPr>
            <a:picLocks noChangeAspect="1" noChangeArrowheads="1"/>
          </p:cNvPicPr>
          <p:nvPr/>
        </p:nvPicPr>
        <p:blipFill>
          <a:blip r:embed="rId3"/>
          <a:srcRect/>
          <a:stretch>
            <a:fillRect/>
          </a:stretch>
        </p:blipFill>
        <p:spPr bwMode="auto">
          <a:xfrm>
            <a:off x="6553200" y="3867912"/>
            <a:ext cx="2057400" cy="2990088"/>
          </a:xfrm>
          <a:prstGeom prst="rect">
            <a:avLst/>
          </a:prstGeom>
          <a:noFill/>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304800"/>
            <a:ext cx="8153400" cy="5139869"/>
          </a:xfrm>
          <a:prstGeom prst="rect">
            <a:avLst/>
          </a:prstGeom>
        </p:spPr>
        <p:txBody>
          <a:bodyPr wrap="square">
            <a:spAutoFit/>
          </a:bodyPr>
          <a:lstStyle/>
          <a:p>
            <a:pPr algn="l"/>
            <a:r>
              <a:rPr lang="en-US" sz="2400" dirty="0" smtClean="0">
                <a:solidFill>
                  <a:srgbClr val="FFFF00"/>
                </a:solidFill>
                <a:latin typeface="Arial Black" pitchFamily="34" charset="0"/>
              </a:rPr>
              <a:t>3.</a:t>
            </a:r>
            <a:r>
              <a:rPr lang="en-US" sz="2400" dirty="0" smtClean="0">
                <a:latin typeface="Arial Black" pitchFamily="34" charset="0"/>
              </a:rPr>
              <a:t> </a:t>
            </a:r>
            <a:r>
              <a:rPr lang="en-US" sz="2400" dirty="0" smtClean="0">
                <a:solidFill>
                  <a:schemeClr val="accent1">
                    <a:lumMod val="40000"/>
                    <a:lumOff val="60000"/>
                  </a:schemeClr>
                </a:solidFill>
                <a:latin typeface="Arial Black" pitchFamily="34" charset="0"/>
              </a:rPr>
              <a:t>Ectopic kidney</a:t>
            </a:r>
            <a:r>
              <a:rPr lang="en-US" sz="2400" dirty="0" smtClean="0">
                <a:latin typeface="Arial Black" pitchFamily="34" charset="0"/>
              </a:rPr>
              <a:t>:</a:t>
            </a:r>
            <a:r>
              <a:rPr lang="en-US" sz="2400" dirty="0" smtClean="0"/>
              <a:t> </a:t>
            </a:r>
            <a:r>
              <a:rPr lang="en-US" sz="2000" b="1" dirty="0" smtClean="0">
                <a:latin typeface="Batang" pitchFamily="18" charset="-127"/>
                <a:ea typeface="Batang" pitchFamily="18" charset="-127"/>
              </a:rPr>
              <a:t>failure to ascend </a:t>
            </a:r>
          </a:p>
          <a:p>
            <a:pPr algn="l"/>
            <a:r>
              <a:rPr lang="en-US" sz="2000" b="1" dirty="0" smtClean="0">
                <a:latin typeface="Batang" pitchFamily="18" charset="-127"/>
                <a:ea typeface="Batang" pitchFamily="18" charset="-127"/>
              </a:rPr>
              <a:t>(pelvic kidney). It may ascend to the opposite</a:t>
            </a:r>
          </a:p>
          <a:p>
            <a:pPr algn="l"/>
            <a:r>
              <a:rPr lang="en-US" sz="2000" b="1" dirty="0" smtClean="0">
                <a:latin typeface="Batang" pitchFamily="18" charset="-127"/>
                <a:ea typeface="Batang" pitchFamily="18" charset="-127"/>
              </a:rPr>
              <a:t>side and fused with the lower pole of the </a:t>
            </a:r>
          </a:p>
          <a:p>
            <a:pPr algn="l"/>
            <a:r>
              <a:rPr lang="en-US" sz="2000" b="1" dirty="0" smtClean="0">
                <a:latin typeface="Batang" pitchFamily="18" charset="-127"/>
                <a:ea typeface="Batang" pitchFamily="18" charset="-127"/>
              </a:rPr>
              <a:t>opposite kidney( crossed fused </a:t>
            </a:r>
            <a:r>
              <a:rPr lang="en-US" sz="2000" b="1" dirty="0" err="1" smtClean="0">
                <a:latin typeface="Batang" pitchFamily="18" charset="-127"/>
                <a:ea typeface="Batang" pitchFamily="18" charset="-127"/>
              </a:rPr>
              <a:t>ectopia</a:t>
            </a:r>
            <a:r>
              <a:rPr lang="en-US" sz="2000" b="1" dirty="0" smtClean="0">
                <a:latin typeface="Batang" pitchFamily="18" charset="-127"/>
                <a:ea typeface="Batang" pitchFamily="18" charset="-127"/>
              </a:rPr>
              <a:t>) </a:t>
            </a:r>
          </a:p>
          <a:p>
            <a:pPr algn="l"/>
            <a:endParaRPr lang="en-US" sz="2400" dirty="0" smtClean="0"/>
          </a:p>
          <a:p>
            <a:pPr algn="l"/>
            <a:endParaRPr lang="en-US" sz="2400" dirty="0" smtClean="0"/>
          </a:p>
          <a:p>
            <a:pPr algn="l"/>
            <a:endParaRPr lang="en-US" sz="2400" dirty="0" smtClean="0"/>
          </a:p>
          <a:p>
            <a:pPr algn="l"/>
            <a:endParaRPr lang="en-US" sz="2400" dirty="0" smtClean="0"/>
          </a:p>
          <a:p>
            <a:pPr algn="l"/>
            <a:endParaRPr lang="en-US" sz="2400" dirty="0" smtClean="0"/>
          </a:p>
          <a:p>
            <a:pPr algn="l"/>
            <a:r>
              <a:rPr lang="en-US" sz="2400" dirty="0" smtClean="0">
                <a:solidFill>
                  <a:srgbClr val="FFFF00"/>
                </a:solidFill>
                <a:latin typeface="Arial Black" pitchFamily="34" charset="0"/>
              </a:rPr>
              <a:t>4.</a:t>
            </a:r>
            <a:r>
              <a:rPr lang="en-US" sz="2400" dirty="0" smtClean="0">
                <a:latin typeface="Arial Black" pitchFamily="34" charset="0"/>
              </a:rPr>
              <a:t> </a:t>
            </a:r>
            <a:r>
              <a:rPr lang="en-US" sz="2400" dirty="0" smtClean="0">
                <a:solidFill>
                  <a:schemeClr val="accent1">
                    <a:lumMod val="40000"/>
                    <a:lumOff val="60000"/>
                  </a:schemeClr>
                </a:solidFill>
                <a:latin typeface="Arial Black" pitchFamily="34" charset="0"/>
              </a:rPr>
              <a:t>Horseshow kidney</a:t>
            </a:r>
            <a:r>
              <a:rPr lang="en-US" sz="2400" dirty="0" smtClean="0"/>
              <a:t>: </a:t>
            </a:r>
            <a:r>
              <a:rPr lang="en-US" sz="2000" b="1" dirty="0" smtClean="0">
                <a:latin typeface="Batang" pitchFamily="18" charset="-127"/>
                <a:ea typeface="Batang" pitchFamily="18" charset="-127"/>
              </a:rPr>
              <a:t>fusion of the lower</a:t>
            </a:r>
          </a:p>
          <a:p>
            <a:pPr algn="l"/>
            <a:r>
              <a:rPr lang="en-US" sz="2000" b="1" dirty="0" smtClean="0">
                <a:latin typeface="Batang" pitchFamily="18" charset="-127"/>
                <a:ea typeface="Batang" pitchFamily="18" charset="-127"/>
              </a:rPr>
              <a:t> pole, long axis parallel to the spine, mal-rotation</a:t>
            </a:r>
          </a:p>
          <a:p>
            <a:pPr algn="l"/>
            <a:r>
              <a:rPr lang="en-US" sz="2000" b="1" dirty="0" smtClean="0">
                <a:latin typeface="Batang" pitchFamily="18" charset="-127"/>
                <a:ea typeface="Batang" pitchFamily="18" charset="-127"/>
              </a:rPr>
              <a:t>of both kidneys so the pelvis of the kidneys </a:t>
            </a:r>
          </a:p>
          <a:p>
            <a:pPr algn="l"/>
            <a:r>
              <a:rPr lang="en-US" sz="2000" b="1" dirty="0" smtClean="0">
                <a:latin typeface="Batang" pitchFamily="18" charset="-127"/>
                <a:ea typeface="Batang" pitchFamily="18" charset="-127"/>
              </a:rPr>
              <a:t>directed anterior or lateral . Obstruction and</a:t>
            </a:r>
          </a:p>
          <a:p>
            <a:pPr algn="l"/>
            <a:r>
              <a:rPr lang="en-US" sz="2000" b="1" dirty="0" smtClean="0">
                <a:latin typeface="Batang" pitchFamily="18" charset="-127"/>
                <a:ea typeface="Batang" pitchFamily="18" charset="-127"/>
              </a:rPr>
              <a:t>infection are common . Its diagnosis is suggested </a:t>
            </a:r>
          </a:p>
          <a:p>
            <a:pPr algn="l"/>
            <a:r>
              <a:rPr lang="en-US" sz="2000" b="1" dirty="0" smtClean="0">
                <a:latin typeface="Batang" pitchFamily="18" charset="-127"/>
                <a:ea typeface="Batang" pitchFamily="18" charset="-127"/>
              </a:rPr>
              <a:t>by US and  confirmed by IVU or CT </a:t>
            </a:r>
            <a:endParaRPr lang="ar-IQ" sz="2000" b="1" dirty="0">
              <a:latin typeface="Batang" pitchFamily="18" charset="-127"/>
              <a:ea typeface="Batang" pitchFamily="18" charset="-127"/>
            </a:endParaRPr>
          </a:p>
        </p:txBody>
      </p:sp>
      <p:pic>
        <p:nvPicPr>
          <p:cNvPr id="3" name="Picture 6" descr="https://management.fmhs.auckland.ac.nz/soph/centres/goodfellow/_images/duplex_sm.jpg"/>
          <p:cNvPicPr>
            <a:picLocks noChangeAspect="1" noChangeArrowheads="1"/>
          </p:cNvPicPr>
          <p:nvPr/>
        </p:nvPicPr>
        <p:blipFill>
          <a:blip r:embed="rId2"/>
          <a:srcRect/>
          <a:stretch>
            <a:fillRect/>
          </a:stretch>
        </p:blipFill>
        <p:spPr bwMode="auto">
          <a:xfrm>
            <a:off x="6477000" y="304800"/>
            <a:ext cx="2080259" cy="2971801"/>
          </a:xfrm>
          <a:prstGeom prst="rect">
            <a:avLst/>
          </a:prstGeom>
          <a:noFill/>
        </p:spPr>
      </p:pic>
      <p:pic>
        <p:nvPicPr>
          <p:cNvPr id="4" name="Picture 4" descr="https://management.fmhs.auckland.ac.nz/soph/centres/goodfellow/_images/horseshoe_kidney_sm.jpg"/>
          <p:cNvPicPr>
            <a:picLocks noChangeAspect="1" noChangeArrowheads="1"/>
          </p:cNvPicPr>
          <p:nvPr/>
        </p:nvPicPr>
        <p:blipFill>
          <a:blip r:embed="rId3"/>
          <a:srcRect/>
          <a:stretch>
            <a:fillRect/>
          </a:stretch>
        </p:blipFill>
        <p:spPr bwMode="auto">
          <a:xfrm>
            <a:off x="6553200" y="3505200"/>
            <a:ext cx="2190750" cy="3186548"/>
          </a:xfrm>
          <a:prstGeom prst="rect">
            <a:avLst/>
          </a:prstGeom>
          <a:noFill/>
        </p:spPr>
      </p:pic>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2000\Documents\My Bluetooth\IMG_63306984902751-1.jpg"/>
          <p:cNvPicPr>
            <a:picLocks noChangeAspect="1" noChangeArrowheads="1"/>
          </p:cNvPicPr>
          <p:nvPr/>
        </p:nvPicPr>
        <p:blipFill>
          <a:blip r:embed="rId2"/>
          <a:srcRect/>
          <a:stretch>
            <a:fillRect/>
          </a:stretch>
        </p:blipFill>
        <p:spPr bwMode="auto">
          <a:xfrm>
            <a:off x="609600" y="2590800"/>
            <a:ext cx="3733800" cy="3733800"/>
          </a:xfrm>
          <a:prstGeom prst="rect">
            <a:avLst/>
          </a:prstGeom>
          <a:noFill/>
        </p:spPr>
      </p:pic>
      <p:pic>
        <p:nvPicPr>
          <p:cNvPr id="6147" name="Picture 3" descr="C:\Users\hp-2000\Documents\My Bluetooth\Screenshot_٢٠١٤-١١-٢٠-٢١-٤٧-٠٢-1.png"/>
          <p:cNvPicPr>
            <a:picLocks noChangeAspect="1" noChangeArrowheads="1"/>
          </p:cNvPicPr>
          <p:nvPr/>
        </p:nvPicPr>
        <p:blipFill>
          <a:blip r:embed="rId3"/>
          <a:srcRect/>
          <a:stretch>
            <a:fillRect/>
          </a:stretch>
        </p:blipFill>
        <p:spPr bwMode="auto">
          <a:xfrm>
            <a:off x="4419600" y="2743200"/>
            <a:ext cx="4282193" cy="3505200"/>
          </a:xfrm>
          <a:prstGeom prst="rect">
            <a:avLst/>
          </a:prstGeom>
          <a:noFill/>
        </p:spPr>
      </p:pic>
      <p:sp>
        <p:nvSpPr>
          <p:cNvPr id="4" name="مربع نص 3"/>
          <p:cNvSpPr txBox="1"/>
          <p:nvPr/>
        </p:nvSpPr>
        <p:spPr>
          <a:xfrm>
            <a:off x="533400" y="533400"/>
            <a:ext cx="8229600" cy="1446550"/>
          </a:xfrm>
          <a:prstGeom prst="rect">
            <a:avLst/>
          </a:prstGeom>
          <a:noFill/>
        </p:spPr>
        <p:txBody>
          <a:bodyPr wrap="square" rtlCol="1">
            <a:spAutoFit/>
          </a:bodyPr>
          <a:lstStyle/>
          <a:p>
            <a:pPr algn="l"/>
            <a:r>
              <a:rPr lang="en-US" sz="2400" dirty="0" smtClean="0">
                <a:solidFill>
                  <a:srgbClr val="FFFF00"/>
                </a:solidFill>
                <a:latin typeface="Arial Black" pitchFamily="34" charset="0"/>
                <a:cs typeface="Aharoni" pitchFamily="2" charset="-79"/>
              </a:rPr>
              <a:t>5.</a:t>
            </a:r>
            <a:r>
              <a:rPr lang="en-US" sz="2400" dirty="0" smtClean="0">
                <a:latin typeface="Arial Black" pitchFamily="34" charset="0"/>
                <a:cs typeface="Aharoni" pitchFamily="2" charset="-79"/>
              </a:rPr>
              <a:t> </a:t>
            </a:r>
            <a:r>
              <a:rPr lang="en-US" sz="2400" dirty="0" err="1" smtClean="0">
                <a:solidFill>
                  <a:schemeClr val="accent1">
                    <a:lumMod val="40000"/>
                    <a:lumOff val="60000"/>
                  </a:schemeClr>
                </a:solidFill>
                <a:latin typeface="Arial Black" pitchFamily="34" charset="0"/>
                <a:cs typeface="Aharoni" pitchFamily="2" charset="-79"/>
              </a:rPr>
              <a:t>Ureterocele</a:t>
            </a:r>
            <a:r>
              <a:rPr lang="en-US" sz="2400" dirty="0" smtClean="0">
                <a:solidFill>
                  <a:schemeClr val="accent1">
                    <a:lumMod val="40000"/>
                    <a:lumOff val="60000"/>
                  </a:schemeClr>
                </a:solidFill>
                <a:latin typeface="Arial Black" pitchFamily="34" charset="0"/>
                <a:cs typeface="Aharoni" pitchFamily="2" charset="-79"/>
              </a:rPr>
              <a:t> </a:t>
            </a:r>
            <a:r>
              <a:rPr lang="en-US" dirty="0" smtClean="0"/>
              <a:t>:  </a:t>
            </a:r>
            <a:r>
              <a:rPr lang="en-US" sz="2000" b="1" dirty="0" smtClean="0">
                <a:latin typeface="Batang" pitchFamily="18" charset="-127"/>
                <a:ea typeface="Batang" pitchFamily="18" charset="-127"/>
              </a:rPr>
              <a:t>congenital variant with dilatation of the distal </a:t>
            </a:r>
            <a:r>
              <a:rPr lang="en-US" sz="2000" b="1" dirty="0" err="1" smtClean="0">
                <a:latin typeface="Batang" pitchFamily="18" charset="-127"/>
                <a:ea typeface="Batang" pitchFamily="18" charset="-127"/>
              </a:rPr>
              <a:t>ureters</a:t>
            </a:r>
            <a:r>
              <a:rPr lang="en-US" sz="2000" b="1" dirty="0" smtClean="0">
                <a:latin typeface="Batang" pitchFamily="18" charset="-127"/>
                <a:ea typeface="Batang" pitchFamily="18" charset="-127"/>
              </a:rPr>
              <a:t> as it enters through the bladder wall. It produce typical appearance of cobra head which is usually of little clinical significance    </a:t>
            </a:r>
            <a:r>
              <a:rPr lang="en-US" sz="2400" dirty="0" smtClean="0"/>
              <a:t>  </a:t>
            </a:r>
            <a:endParaRPr lang="ar-IQ" sz="2400" dirty="0"/>
          </a:p>
        </p:txBody>
      </p:sp>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57200" y="457200"/>
            <a:ext cx="8153400" cy="3477875"/>
          </a:xfrm>
          <a:prstGeom prst="rect">
            <a:avLst/>
          </a:prstGeom>
        </p:spPr>
        <p:txBody>
          <a:bodyPr wrap="square">
            <a:spAutoFit/>
          </a:bodyPr>
          <a:lstStyle/>
          <a:p>
            <a:pPr algn="l"/>
            <a:r>
              <a:rPr lang="en-US" sz="2400" dirty="0" smtClean="0">
                <a:solidFill>
                  <a:srgbClr val="FFFF00"/>
                </a:solidFill>
                <a:latin typeface="Arial Black" pitchFamily="34" charset="0"/>
              </a:rPr>
              <a:t>6.</a:t>
            </a:r>
            <a:r>
              <a:rPr lang="en-US" sz="2400" dirty="0" smtClean="0">
                <a:solidFill>
                  <a:schemeClr val="accent1">
                    <a:lumMod val="40000"/>
                    <a:lumOff val="60000"/>
                  </a:schemeClr>
                </a:solidFill>
                <a:latin typeface="Arial Black" pitchFamily="34" charset="0"/>
              </a:rPr>
              <a:t>Hypoplastic kidney</a:t>
            </a:r>
          </a:p>
          <a:p>
            <a:pPr algn="l"/>
            <a:endParaRPr lang="en-US" sz="2400" dirty="0" smtClean="0">
              <a:latin typeface="Arial Black" pitchFamily="34" charset="0"/>
            </a:endParaRPr>
          </a:p>
          <a:p>
            <a:pPr algn="l"/>
            <a:r>
              <a:rPr lang="en-US" sz="2400" dirty="0" smtClean="0">
                <a:solidFill>
                  <a:srgbClr val="FFFF00"/>
                </a:solidFill>
                <a:latin typeface="Arial Black" pitchFamily="34" charset="0"/>
              </a:rPr>
              <a:t>7.</a:t>
            </a:r>
            <a:r>
              <a:rPr lang="en-US" sz="2400" dirty="0" smtClean="0">
                <a:solidFill>
                  <a:schemeClr val="accent1">
                    <a:lumMod val="40000"/>
                    <a:lumOff val="60000"/>
                  </a:schemeClr>
                </a:solidFill>
                <a:latin typeface="Arial Black" pitchFamily="34" charset="0"/>
              </a:rPr>
              <a:t>Renal agenesis </a:t>
            </a:r>
          </a:p>
          <a:p>
            <a:pPr algn="l"/>
            <a:endParaRPr lang="en-US" sz="2400" dirty="0" smtClean="0">
              <a:latin typeface="Arial Black" pitchFamily="34" charset="0"/>
            </a:endParaRPr>
          </a:p>
          <a:p>
            <a:pPr algn="l"/>
            <a:r>
              <a:rPr lang="en-US" sz="2400" dirty="0" smtClean="0">
                <a:solidFill>
                  <a:srgbClr val="FFFF00"/>
                </a:solidFill>
                <a:latin typeface="Arial Black" pitchFamily="34" charset="0"/>
              </a:rPr>
              <a:t>8.</a:t>
            </a:r>
            <a:r>
              <a:rPr lang="en-US" sz="2400" dirty="0" smtClean="0">
                <a:solidFill>
                  <a:schemeClr val="accent1">
                    <a:lumMod val="40000"/>
                    <a:lumOff val="60000"/>
                  </a:schemeClr>
                </a:solidFill>
                <a:latin typeface="Arial Black" pitchFamily="34" charset="0"/>
              </a:rPr>
              <a:t>Polycystic disease of the kidney </a:t>
            </a:r>
            <a:r>
              <a:rPr lang="en-US" sz="2000" b="1" dirty="0" smtClean="0">
                <a:latin typeface="Batang" pitchFamily="18" charset="-127"/>
                <a:ea typeface="Batang" pitchFamily="18" charset="-127"/>
              </a:rPr>
              <a:t>infantile(AR) usually presented in the first few days of life with renal failure and enlarged kidneys . Adult(AD) presented in the third decade with loin pain, </a:t>
            </a:r>
            <a:r>
              <a:rPr lang="en-US" sz="2000" b="1" dirty="0" err="1" smtClean="0">
                <a:latin typeface="Batang" pitchFamily="18" charset="-127"/>
                <a:ea typeface="Batang" pitchFamily="18" charset="-127"/>
              </a:rPr>
              <a:t>hematuria</a:t>
            </a:r>
            <a:r>
              <a:rPr lang="en-US" sz="2000" b="1" dirty="0" smtClean="0">
                <a:latin typeface="Batang" pitchFamily="18" charset="-127"/>
                <a:ea typeface="Batang" pitchFamily="18" charset="-127"/>
              </a:rPr>
              <a:t> hypertension and renal failure , 25-50% have positive family history . It is most invariably bilateral , diagnosed by US or CT  </a:t>
            </a:r>
            <a:endParaRPr lang="ar-IQ" sz="2000" b="1" dirty="0">
              <a:latin typeface="Batang" pitchFamily="18" charset="-127"/>
              <a:ea typeface="Batang" pitchFamily="18" charset="-127"/>
            </a:endParaRPr>
          </a:p>
        </p:txBody>
      </p:sp>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descr="data:image/jpeg;base64,/9j/4AAQSkZJRgABAQAAAQABAAD/2wCEAAkGBxQTEhUUEhQUFhUXGBoYGBgWFxcXFBQYGBQXFxUXHBgYHCkiGBolHhcYITEhJSkrLi4wFyAzODMsNygtLisBCgoKDg0OGhAQGiwkICQsLCwsLCwsLCwsLCwsLCwsLCwsLCwsLCwsLCwsLCwvLCwsLCwsLCwsLCwsLCwsLCwsLP/AABEIANUA7QMBIgACEQEDEQH/xAAcAAEAAgMBAQEAAAAAAAAAAAAABQYDBAcCAQj/xABFEAABAwEFBQUEBgkDAwUAAAABAAIDEQQFEiExBhNBUWEicYGRoTKxwfAHQlJy0eEUIyQzYmOCkqKywvFDc+IVNJOjw//EABkBAQADAQEAAAAAAAAAAAAAAAACAwQBBf/EACwRAAICAQQBAgUDBQAAAAAAAAABAhEDEiExQQQyURMiYXGBM0KRBSPB4fD/2gAMAwEAAhEDEQA/AO4oiIAiIgCIiAIou17QQRy7l7nh/Yqd1KYm7wkR4pQzdsqRQYnDhzC3LwtjIYpJpDRkbHSPNCaNY0ucaDM5AoDYRfGmorzX1AEXmR4aC5xAAFSSaAAZkknQLHHaWucWipIa11cLsJa8uDaPphceycgajKtKioGZFhtVqZGGl5pic1gyJq55wtGXMlYLJesUppG4uqZBUMfgJic1sgx4cOTnU1zIdSuF1AN1Frx21jpXwgnGxjHuFDQNkMgYa6HOJ/l1WwgCIoi2bSWeKR0cjngspjduZjDHVocMcwZu2dkg9pwpUVQEuixQ2hri4CtWENNWuAqWtcKEijxRwzbUVqNQQMqAIiIAiIgCIiAIiIAiIgCIiAIiIAiIgK5PcLpbXM+R8rYXCDsNMYZMYy9xDjhMgAOGoDmgjI1FQq5btnrS+zyxthcJzZ7WyaUvZhtr5YntiA7dc3lrhjA3YBaKA0XRkQFFtdhnktFpgs8lMDHTtdiNIbXLZ3QRxEAEUBDpyMyC9ppm1fbwaYIIpLPZjZrQJWtZFI6OtpfMzdODnRufvKYhIXHP9RU5AlXdrAK0AFTU0Gp596FgJBIFRoaZiutOSApFp2aeHPhjiMkbrM6EyWjduoRAGx7uTGXgOdm5jm0LsT6g+35fdM9CWWd7YdzYw6zh8THP3U9qdaIhhkwAkPjJq4NeOyTmaXtEBW73unfWSKGKJ8Dd7GSxhZG+KMS1eWljiG5VPZNRXKh0iLTdFtLGRMZh3NltVna5j2xMlqbL+jOaGGsRcxjxk0YHB1MsJde0QFDjuB7pXmOyPghebF+rL4m5RSzunq2OQgCj21aDR2I61KWu4JgWMETnWZr7SGxN3T8G8kjfA9rJJGgNaBK1tDVmMUAFS2+IgKbd1if+m7neOfFGI7TIXOBfv9yYBE8DIB2ET0B9oE6EV2rQy0MktjY7M6Tfubu3l8TYR+zRxkvq/GGhzTWjHHkCrM1gFaACpqacTQCp5mgHkvSA5/adnbQyKVjWPnLJY3QB+6fDMI7uggG9Y+QUYZGvNR2g4B3fsuum0ieWTA50rXzPjeN02KZjopBBBI/HvN0MTGluGmJgcOau6IDnr7jm3EoFnkpvGSxw4LLuXP3D2uEkAmDN0XU7OOuLC6uRcpKy3TN+mbyVkgO8D2ys3RYI9wGmEuc8PEYIIwBlCSH6kkXBEAREQBERAEREAREQBERAEREAREQBERAEREAREQBERAEREARF8JQH1FVrbtzACWwh05GWJtBFUfzD7Xe0OCibRtTaX+zgiH8IxO/udkfIKOtGiPjZH1X3L3PO1jS57mtaNS4gAeJVbvDbuyxmgLnnoAB/kQfRU29DLK12KRxeWuDXONQ0kUBA4CvJchtU0zHlsoc141B1/MdeK5qsuXixj6tz9G2Tb6zPNCHt60aR6GvorBYLyimFYntdzA9od7TmPFfliC9nDirfsvfzpHUGIOYKh7agjxCamiT8aEuHR+g0VT2Y2q3hEU9A85NfoHnkeTvQ9ONsUk7MWTHLG6kERF0gEREAREQBQG0O11nshwPLnykVEUYxSdCc6MHeR0qobb3bEwH9GsudocO07UQg6dC8jMA6DM8AaZd1hw1c4lz3GrnuJLnE6kk5lVyn0jdg8TUtc+Ol7/6LJNtjbJf3bIoG9ayydM8mt7qOWo+22l3t2mZx5h279Ig0LGCAOSwPtrRxULfbNaxxXpijYE0g/wCrL/8AI+vvWWK9LQz2Z5P6nYx5PqFqMmDtCvpQlpXaLBYNs5W5TMDxzb2X+Wh9FbbsvSKduKJwNNRo5veDouXOXyCd0bg+Nxa4aEe7qOhXVNooyeLCXp2Z19FB7NbQNtLcLqNlaO03g4fab06cFOK1OzzZwcHTCIi6RCIiA1b0t7IInzSGjI2lzudBwA4k6AdVw7a76R5LQ7dPBbF9aGN1KjlLJq482AAcDUhdL+lGX9ljj4SzxtPUNxS//mvzxJYXtkc147Qca9TXXx1Vct3R6HjQShrre/4On3JbI5WAsypw5KTJVX2QsxYC45ClO9ZLzvdziWxnC0ZVGruteAUaNe7Nq23/ABMl3RdR+XcK5gFad6COTKVjXU0qMxzodR4KBtF3te/eGtePWmhPXgt5ryTQ8UOqPueYbmspP7vwxvp71YLJEyNhEbA0DOjRSuXqVER2cgqUsziNarjOpJFOs21kpfU6E5AaBd52F2i/SYg15/WNANTq9ule8HI+B4rkUmy0Lnl7XOaHGpaKEAnM0PAdM1tWm/2WF8bWFzXgVBb9VtSKmutaHJSUvYoyYtcal+DvaKrbEbVi2NIdTGBWo0cNCacCKiveFaVYnZ5c4ODphERdIhRG1d9Cx2WSbIuAoxp+s92TB3VzPQFS65Z9MFvxTQWcHJrTK4dXEsYfANf/AHKM3Ssv8bF8TKovjsrNyQue50shLnuJJcdXOObirCxq0rnhpG3ur55qQVKPXyStkJeE5LyOAyHnRaWP5/pqpm2WHGajX5+fBav/AKYfnx/E+Sg0ycZKjREpGYOefuCnpH0FSo9t30IrzHwP+1SLmYgR0XUiM2mRDrY4nVbMNqrqtGeEtPz8/kF5Y75+eHVcsnSaJqCd0b2vYaOaag/Oo4UXUrkvNtoibI3I6OH2XDUfEdCFyizOq0Ke2QvLczhpPYko08g76jvPLx6K2EqZj8rFrja5R0hERXHkhERAc4+k+94t7Z4S9o3bjJJU0DSWFkTfvEOcaa0FeKrz7LDKMRDXEcRr4qobcRyG8Jt5XKaXX/uOw/4bunSinbgYaOdwpRUv3PZxx0wUV0bFtt7IwASGjgoyMNeewa/P/CgttGO3zHZ4S2g5VDiT7wtS6Z3NeM002SU6dFrmgoD3fEH4rHd8BdI3kDXyzU1MGuYw8aZrzZYwCuLYsbsr2018mKTdNyyBJ4mvwUdZb+cDqrDtRs7+kgPYQ2Vopn7L260J4EVND18qmNmLQDRzQ0cy5pHoSfRSVFL1WWmK8Q4BzDkciORC1L5uv9JLXggPaMOejhWozGlCT5rDZbKImhgzpmTzJ1KkbI5cLKtbm1sFe8ditDWOkBc11HgVwgEUIBOpFa94ou6xSBwDmkEEVBGYIOhX5JxFs76643V78Rqu9/RTe5kiMLjXCMTegqA4d1SD4lTjsYPIhqWpdF+REUzCFxL6QpsV5zD7Ajb4bpr/AHvK7auKfSNZzHeUpP8A1WxyDu3Yi98ZVeXg9D+nV8V/b/KN+wDsjuWZxWtYH9gdw9yzOKrNjW58cV9gnxSbvjQHzqPgsbioyz2rDb2DmMP+OJRk2lsHG0zb2xhdHGyvFwOXcaLPc8b3RB7hw888j7lbbyuxloYzEAaEHPoom/rayBmAEDn+Cq1u7K/iNxUSGt9lqCVFR2JzjlpzOn/l7lKwyY2h1ag5jkPzXm1T4BXiredy6Mmtj7DDhFBn8Uc1RzLe6vyfcFKRnEKrqdnWmuTp1wW7fWeN59oijvvNyd6ivipBVHYG0ZSxHgQ8eIwu/wBI81bloi7R4uaGmbQREXSo479JF7WNtuOIA0aGSkDFjkByy5saaF38QHCijLtZNvJDVn6ORWINAGWVOtda146KR+k3YYNm/SWu/VSydrKpjfIamv8AC51SDzdTkokX/BGBE0l2Hs1GlRqqnyevjacFXB4vWzNeCHCo93UcioAWSGORgJcS45A5jxoNFZnSNkGJpqPULUMIqCQKjQ0zHdyXLLqsysfSpOQGvIAKNk2qaHUY2oHE8fBbd4Wdz4ZGt9otNOp4Dx0VCg1RKyM20zqF0Xq2YcjyWa2NVO2ZkdvWhvP0V6fDiryC41udTKrb3YQTyBNOJoKrTuq+43uwkFh4GtQVv2/2iq9Jc1DVmlcs8x+KkhK+jZ2nupzX79gq0+3TPCftdx9/eumfQ1HUud/LPq5n4KvXRXA0OoTTPirvsTM1k+E0Ae0tHAYqggeQKJ7lOaPySovyIitPJCpH0pXA6eBs8QJkgqSBmXxmmMAcSKB3cHUzKu6LjVqizFkeOakujh9x2oOjGemX4eiki5W29dgInyGWzvMDnGrm4ccTjxOCoLT3GnTWsBtNs/PZY94wCdmQcW9hzCTQEtNatqRmDx0pmqXFpHqryMWR7Pnp/wDURk0oaC4mgGZVf2eeZ7YZPqsqfF2TR5V9FvS2B8w/XOo37DMh4u1PhRTNw3c2PJjQ0dOfM8ys88ieyJyyJJpFvhnpHXkFya3utM0pfLG8EnJtCWtHKoyPeuq4RhoVFWuIKN0U48mh3RX7mhIYGuGeZPTPILxfHzp8VJhwBOYUbenT0/IK6LuJdCWp2RLT89oqZux1RRQwPz2lNXVH2a80jyW5OCybJS4bUwfba5vpj/2roC5ndj8M8J/mMHgXBp9CumLRDg8ny18yf0CIimZCE20u509imjYKvoHtA1c6N7ZGtHeW08V+XJGFjyM8jx4jgfEL9fKmbU/RvZbY4yZxSEkktHZJOpLcs+ORAJJJqc1Frs1YMyitMjjezNrOMNOhyWxel+tjeWNFSNSdK8lcrw2EZYA1zZRIXGgBGF/UgVNR14VCr9p2aje4uoQSammleKoyZFF7m1ZE43FkXd9+Oc4AtDqmgAGfopa37MRuJkex7Dq5w7NepBFPGismzFwxRHE1va5nMju5KxWuJpaQeKr+K+kPiHKNnr3swdhjYW1+s41cfw7ldXjs+Colt2SeycmKhbi4kAgdfyVzjeQwNOZAA5cFdae6Jxtor9uDA46V8T8FoPK3rxsj8VcJp0z9y0C1Ei2zXvi93wxNbGaPfXtcWtHLqa+9aGz16SseDjcc+LiT31J16rcvi7zK1rm5ltRTmD+FPVfLgulznAU71Mpaeo/Q2zF5G0WZkjva0d1I4+IofFSqiNkrMI7JEBxbi/uJPxp4KXU1weTkrW69wiIukAqLf1vNqkwtP6lhy/jdoX93AefFTu1lvLIxEw9uWo6hn1z6gePRRljsAawLNnnfyo04IfuZBGyrdszQ1bE8K1nGizVRqMk1oVcv6+BE0k8cgOZUtNIqztHdW/wkOwlteFQa0XO9yUKv5uDFct4GRxxcRUdOY9VLPia72mg+Cirmu4xZVBccq8uJ+eim7QcLVog01saHKN/KQ1pEbTQNPm6ikrBag4UpSnDhRQUxzP5fFq3bsNHD8vgie5ZKOxPMdQtPJwPkQV1JcpfourK+B5fmft/IREVhiC17fbGxRukfo0eJOgA6k5eK2FUdorQZpxC32I83dXkfAHzJ5KGSelWTxw1SohbTjneZZPaOg4MbwaOg/ErGyzCqsDrIAFHyx0WBr3N62PsTqDJYLTaEe9ac70Z0qu0d7mIktpVfNnb637SHCjxy4hR21tlOKvBYNkrOQ8u4UV2H0lkGy1z6KmX/AHuI5MDQCRm7pXQd9M/EK3zyDSoqueX7Z6WiQniQR3ED/jwV0SybaWxZLjtbZRVtQRqD7x0WptJtDPHLu4TgDaVIAJeS0HiMgK+9YtlIiHk8MJqrPLcEdoe1xriyGWjs8q/iunHbRfvovvR8tnLZPqUIP38VR5gnxV0UdcNzsssQjZ3uP2jT0HRSKsXB5OWSlNtBEWC3z7uKR/2WOd5NJ+C6VlTnk31qkf8AVYcDe5tanxdi9FvyOUXcrKMC2LZaQxpc40AFSToF593uelFUqPFoKjLQ5Vq37TySOpD2W8CRVzutDkFtw214A3mdfrAceRA58D4cqnF1Za8MkrZtSvUdLbmcDU9AczyBpQnxWKC1yEbx1MBOg1YDxrxp80XmCYNG6LQ4jLIjzpqOGaqKzHdF4mVxIGGmY48aZqQt8lW6fEL7ZLKG1JAFczQUr3rHarYG6LVFUjTGm9kQ1fnP4VCkrrhJNeAXyJ0chzbR3MZV71JsaAKDILqRZOXRljFXNHNzR5uAXVVzG5o8dohb/Maf7TjP+ldOV8Dy/Me6QREUzGa9vtIijfIfqtJpzoMh4nJVO5oiAXOzc4lzjzJNT6qW2ylpC1n25Gg9wq/3tC0bNk0LLmdyo1+PHazLM9R1oIWK+71bCypzJyAGrjyC5vf23M0by1obi4tObWVFQCdXGnIjXwVSi5cGpQbVl6tDloveq9s7tQ60VbK1rXcC2oaelCTTzUnbLwbG0ud4DmVXLZ0RPVqgDsnCoUbeDhZ4JHxgVDSRXPPQV6VUHbNqpC7LIcgAR6qZgtInh7QycC1w58/er8S2LoVRz+GV7pMbnEvJqXHX56K1zxCSNjnipzFdDlT8fRYYriax1cYw9xxfgtud4NABQDID54q8lGNcmxdrGtGFgOepOvcrVcX72H/uR/62qg2++RBQAYnnOnADmfwUxsVtMZZmNkDWua9rgW1AIa8E5ElcOSa4O/IiK48UKO2iP7NN9wjzyUio3aT/ANtL934hRn6WSj6kV6wCjAqttlanSPbZ2fef3V7IPv8AJWqzewFUYW45JJD9dxP9IyZ6AeZWOCtnrYub9jDYrvawdefFbLmrMQsbyrqLbbI58hGNgaSDy0zGfrVerJZmn9ZQ4nDOvA6Gg7ws8NsaB6+J+fRZRa2EUVccaTshGLizUttt4ac+nz+Ci3OJPz8g9eKkLzgrR48fgfgVqRQk6D55dy6zRGkj3Y4quHf89ymnFa1lhwjPVZXOUlsQk7ZYNiYMVpLuEbCfF3ZHpiV/Vb2FseCAyHWR1f6W5N9cR8VZFfBbHj+TLVkf02CIikUFa2xOcA/icfID8Vr1o1bO1w7cHe/3NUXezyInUNDhoDyJyB9Vjy+tm7B6EUq9toLObSWvkGIdkChIb4gUBPnoqVtPdbhaXv1ZIcTXDQggVHgfgtCK6X70MwnEDmDrWuauE0kzHsaQzcNZVxNCcWdfLL1VyWng18qmamy92kHG7ID1WztYCWsoOznWnM0p7lVb1vyWZxDXOYwaNaS3Lmaa92ikdlrW7tsc4uFK0d2gMwOOmqi4I5s9katlu0ucMlZRSKPDyBJ+PuXp1ppkKDuFFqSOrqpfQsUaIEX9I6UdkBhPs8adTzU/JH2uhAI8VHWe64w4OcSaaCmfnotx1tG+awg1fpQdlo0AXTkbXJAXvCd8+vMeVBT0UtshdzjNUDPQdS7IDzovdrvGzOlax2IurhL2gYQa0oanPvC7FsNszFHGyfJxIqwDRvCp5u93qurfYqyTjBamXEL6iKw8kKP2gH7NN9xx8hVSC074bWzzDnG8f4FclwzseUVRz6Qk8mn3KsXZ+7b90e5WC1u/Zz934KqbP2jFCzoKeWSx4+T18a+VkoVo3m6kZ60Hmc/RbyxyxhwodFayadMrY+fEkr4CaeH+38lJy3dTTML4y7jxUKZfrR6ut5zHzr8+S3SV4hhDRQL6SpIre7Disl3WN08rYm/WOZ+y0e07wHrRaz3LoeyFybiPG8frXjP+Buob38T+SlFWyrNlWON99E9DEGNDWijWgADkAKAL2iK88YIiICvbWjOA/wATh5t/JVXbW2uisznsaHOGYB07zTgNfBW3a0dmE/zQPON/4KrbRnJvfU91KLJk/U/g3eP6UUfZ28ZpmPfMG1BoHBoaaclhvWr2ubWmIEeJGSzXhtZZ4yY6PNMjga3CD4kLUhtsU/7t2euE5OHhx8FcbVXBUmXZNWm7I6nJvmVYLssgiaRWrj7R4ZaAdFEW21yGajSQA6gA40NM+as0kGelMh4VAJXWcglZXr4tzySGuLQORoSe8LxcE8j5Awuc4H7RrTlmVNWq42yEkOArnQ5U6dVt2K7mRDs5u58B1XLFOyNvBzwz9Xr3VICkrmifu27z28+hpwr1WeGyKQhhp1J8ST8Sotllb2Vi5Nk5pLQ1oYSa5Acevd1X6JuSw7iCOImpaM6aVJJNOlSVobJXL+jxVeBvX5u5tHBlenvJU6rYrtnleRlUnpjwERFIzBY7SyrHDm0jzCyIgOfWg/sw+78Fza4Lw3bsLsmk+R0zXSLU2lnA5CnlkvW1P0fMtbRPZ3Nimc0FwP7qUluppmx38QBrxFc1ixxbuj2MWaEHpnw+yHjdVeyFBxwWyxnBabPLgGj2tL2gfeZUU76FSVmvOKQdh7T3EVHeNQrbLXHtbr6GwQvJXwzN5hZobLJJ+7jkd1DTTz0XSPHJrOWN3IZk5ADMk8ABxVjsWyM785C2Ide0/wAm5eqtN0XBDZ82jE/7bs3eHBvguqDZTPyYQ43ZDbK7MFhE047QzYz7P8Tv4uQ4d+luRFalR5uTJLI7YREXSAREQENtS39U08pGn3j4qCbCJLRHG7R7ZGnxierFtK39nd0cw/8A2NVfszqWuDvPrG4fFZcv6i/BqxP+2/ycj2t2cdFK9pbQg5/j3HXxVTDXxPD21xNNR3jh3HTxX6svW5YbQKTMDqaHRw8Rw6KtzfRzZwcURLXajGA8A+hCvplsfIhLnZnPXXHExxmcKfWNdG8Sq1eG1YxEQsqPtP4/0j8V0vabZefcvY9uJhHtszA45jUe7quW224Cw0p4qK+ppUtSuLM1g2rGICZgDftMrl3tNajuPgVYb3tzIYg8UcXexnk7KuKo+rmPMKltuV7nAAK+3XsPLaYomAOIY0jEcmZuJoCdaaZV0Ro6pNLco1lvG1SyjDI/2vq5NHgMiO9foDY7Z1rGNnlFZXCrQdIwdDT7R1rwrTnXQ2W+jmKzEOlLXkaNHs16k691B4q9KSj2Ys2fbTF/cIiKZjCIiAIiICh3o2jZBye8eT3K4XK+tnhPONh/wCjbwuAyY6PAxOJ0rSvipS7LMYomRk1LGhtdK0FFRig4ydl+WalFUbSxSWdjvaa094B96yoryg8MhaNGgdwAXtEQBERAEREAREQBERAaN+NrBJ0aT/b2vgqmXUtMB/mNHmafFXW1RY2Ob9ppb5iigpdm3F8b94Ow5rvZOeFwNNeioywbkmi/FNKLTLEiIrygKHt+zNmlOJ0YBOpaS2vgMq9aKYRKJRk48MhrHstZYzVsLSebqu9Dl6KYAX1EoSk5csIiIRCIiAIiIAiIgCIiAIiIAiIgCIiAIiIAiIgCIiAIiIAiIgCIiAIiIAiIgCIiAIiID//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68612" name="AutoShape 4" descr="Image result for polycystic kidney disease pictures"/>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68614" name="Picture 6" descr="http://kidneysdisease.com/wp-content/uploads/2014/10/Polycystic-kidney-Disease.jpg"/>
          <p:cNvPicPr>
            <a:picLocks noChangeAspect="1" noChangeArrowheads="1"/>
          </p:cNvPicPr>
          <p:nvPr/>
        </p:nvPicPr>
        <p:blipFill>
          <a:blip r:embed="rId2"/>
          <a:srcRect/>
          <a:stretch>
            <a:fillRect/>
          </a:stretch>
        </p:blipFill>
        <p:spPr bwMode="auto">
          <a:xfrm>
            <a:off x="0" y="0"/>
            <a:ext cx="3886200" cy="3497581"/>
          </a:xfrm>
          <a:prstGeom prst="rect">
            <a:avLst/>
          </a:prstGeom>
          <a:noFill/>
        </p:spPr>
      </p:pic>
      <p:sp>
        <p:nvSpPr>
          <p:cNvPr id="68616" name="AutoShape 8" descr="data:image/jpeg;base64,/9j/4AAQSkZJRgABAQAAAQABAAD/2wCEAAkGBxQTEhUUEhQWFhUXGBcVGRcXFxQYFxgYIBYdHhgZGRccHCggGBooGxgWJDEhJikrMC4uGiAzODUsNyktLysBCgoKDg0OGxAQGywmICQuLDQwLSwtLzQtNC8sLCwsLCwsNC8sLC8sLC8sLCwsNCwsLCwsLCwsLCwsLCwsLCwsLP/AABEIAIAAuAMBEQACEQEDEQH/xAAbAAACAwEBAQAAAAAAAAAAAAAEBQIDBgEHAP/EAD4QAAIBAwIEBQIFAQUGBwAAAAECEQMSIQAxBAVBURMiYXGBBjJCUpGhsSMVJGLR8BQXkqLB4QczcnOCw/H/xAAbAQABBQEBAAAAAAAAAAAAAAAEAQIDBQYAB//EADYRAAIBAgQDBQcDBAMBAAAAAAECAAMRBBIhMQVBURNhcZHwIoGhscHR4RQy8SNCUmIVJDNy/9oADAMBAAIRAxEAPwDyILq8EgJk1GngRplijTowmWBdOjCYZw3BlhOw2HrqvxfEBh2yKLnnytDsNgjVXOxsOUY8T9O1Aoen/UQgE/aGQ2gwyk9jII1Fh+MUX0reyfMH4SSrwqqNaXtCD8rrnhuIpVWp3FGWpaWtuA/xQYz1g7asCUxFM9m2h5iAZXouM4tN43/inTP3cspn3rUz/PD6EHDWH98k/UjpPv8AeRwpGeV0997uHJ3/APY13/HVP8536hekn/vF4AnzcqTrsOGP/wBY13/H1v8AL5xf1CTrfXvK2m7lke1PhT+mRpn6CvyYfGOFdPQn1L6w5OXW3lxU3CGNLh4UzhjFWcHONNqYXEqhJYEW2uYq1aZItNbV+r+VKZFdcFiLBU6mei5GNp7xqtymTDWAc2+u+VPRZKl/EIzhmpWO1xnfzBQIwYnpqfD06rt7HKNqlVGsRJz7kBn+4kdv6Axj0fOjewxf+XxkPa05Mc5+n8f3UDv/AHd8/wDNjSdhiup84vaU/Qlqc3+nZM8OOkD/AGetj5EzphpYvv8AP8xc9OcfnH08qGOGR2C4A4eqLmjpcIWT3MDXCjifRnZ6c8kVSAJOcSe+M6srQUnWcI0wzry1HjBxphEUGGU3EQT/AK9tMIkgML4HiirBh0MyemmxZmgNFCNk1GniIZco08SMmF8JQDZOwIHue2gMfjDhwAg9o/CGYLCisSzbD4zR8DTUgU5AGB7ZwT6SNZitWqFi51JmipUqZUKBYCfcZTqqyLc5N7U8Iq3ERAgtANsGJMAjfcsIBuSPOdcggA690M5ty9D5GW2yWYm4HMbdhgaXB42tQBNM2uOgja+DpVSA/Lnf5RHz3ly0iGpElCDM9DjY5lTPxrTcK4icStqtg23j+ZS8T4eMOwNP9pimdXF5UT6ddOnNdOnRpGUMLGKDbWRt1B+koj+0STtn6zo1KlNE/aLSNmZtzJXemnxtp0N6aSLtL+E4Z6rW06bMeyjb3Ow+dD169Kguao1pNRo1KxsgvC+I+n+JQFmpNG5IhgPeDjQK8WwbbP8AOGNw3FLusVVKRHxj/PRt7wOxlAOmmJPhVzphjrS1iO+mGLJJWj/X86YY68BA0WIktUaeIwmWKNLGGafkC0vBDOSfM9NlUqroxW6k+ZvQ+btFjDqNUPFVK1QzbES74c16RQbiNeAqmxkk2hWi2MKxW+49VwCBInG2qJ2JN+uhlwEAPhqDG1DjFEvKS61bcyRUYAwuRDEBVncgD006tdh2Y1vG0qYW1Ta3xmdao1SqFcs2CIFgKkG3LFlBkg5nEddKqMBYCMaortmfnCuG4UmmEJNpUWlwApWAYB6EK4x2mNIjtTqZ+/USU0g9M07377cpl+P5a1Iw2RNs+vb3jOtlgccuLW4FiOXd1mUxmEbDPlMFjR8DvORrp150DXTp8RpJ0+C66defBddO5xnwfLLoAW4np1J7HsBrM4ritS5Kmyy/ocOTRSLmOOF4Io5UECCASCVBJmSIziIn276rS/bpnbXxhhQ4d8o+EeJUZHKMpCqIwJJB2wB5hAORj9dVb0tMyy6p1b+y2vr1pKON+n04iJ/86phKikkPj+mWWc4gE9Bn00fguIVqVQICSvMHlK7HYGi1NmIAPK31nmrDuCDsQdweo+DjWxvfWZMixsZAjTDFE+FUjB77emmmdafMYyu3ppkdOgaJEZLANPEYZIaeIk0f0nUBL0giF3DFajybTaLQF2m4CCerGehFTxekMq1Dy0se/W48pZ8MfdBfrp5axm9VloN4iuFaoxQFyIW0WgyssAevlnbc4zrFS1xLxc6LlNoJyMNUIVADFpGIkqwYkme0Db8RGkY3YGOpGytz02jbjadwSp4YuUAMkEKouAJAJII8oBIA2G8jSNmtlv1nIEJzW6fnwEHesyu1tDw6QrrQJLMQKjAQ5KgrknoZNozphw7FbMbkC+ny+s5cSA1xsTbfpz8PrOcx8OtRZWIWsoLKoggshg+oMTv3Egbk/hdVsNiAD+0/X6yDiKLiqBsPaXz0+Yt7xMfGtsRrMfefW6SdedjSTpyNdOvOE66OnQpxABJnGf474Oq3G43svYTfrC8PQz+0203PB8GyoWKiX2c/csicCcEyM6yi1VYkTRvSYWb36Rnw9J2JZ4YyASdoiB84/SNQVHWmhVfnr3yelTZ3DNtDq/CGq3iKwDdCxKwsGDOwAtOYz0GhKZDEqbQ1j2YA+Wu+/rlBeY1hZSZVZgU8YhbICJlmOJwGOAc+YZjE1Cm7Ajr9O7uvGOyglm5fX4a292882+oOFNPiKgLBgzsyuJhgWJDQdjBBIkxI31s8HUR6Qy7Cw8pkMWjrWYsNzfzittTmDCVRpkfOoc9SO3/bTTFlwGiRIryenCNnY1IIk2H0LC+Lct4awOArM3hEPftiMA5G8dJ1nOK4gVGygaLp+Zd8OosouDYm2vfy9CbDl3DIlEwUq5FMdmWzAAncfdcdwRt1pAxy5m05eP8AHxl1lJfKvPU/nx2ty3gvApTpsl33KLDAkTg3EEep3MGemZkz+z3iM7Mq2a+/jv8ASE8dUWGiLpVrV8jBpORM2+YXbdNQmpY3hCUvZygaeenw8Jlv7HZUqAssB7/uIpwNibjkSygf+r5BGdiTlGloGaaKAXNyTp9/Xvg/BVkem9pIxmCWIDsL2YhZaBJtAnyntOmuCrBSdD9I5crUy6jUfXnAqXLRWCmkRcQQJMCqQ9pIEeW6VIEnqDvq8w3Fuw9irqvXmPuJT1uHdt7SaHXwMVVEIJBBBBIIO4IMEH1B1pNDrKEixsZAjXWnTh10W07SpFiAOuoq1VaKl29d0kp0y7ZRNhyPlLKxXARoFxUFrZkET6jbrJGslWxIclm3M0FPCsLBdo8ZyQEgKANzkE7KAI8o369RqiZQpzHeaMX/AGprp5feC1+LsqeEHBLAEKU8o8pNu+5Cg46DTihZM9tPGcrqjZCdfXSD805qxjxXEWtHhlmAEjyVUiYO/pnHXUtOkWByX98iXEJRqZWA8RrrBebcSapAe0KiHwkHbeI3BOOmMbgxqREsAb6xGZcxUDQ9/P8APKI+Zv4tCCpRqJmN1IJCwzGLWiLSAbgpBiJN3w91SplHOZ3Gio6ZmG2szh1dGVIkJ0wx05dppi2hEaIkN9J0aeIkkKZbyjdsY3zj/rp5YKCzbCKt2YBd56fyriQS1Q03FzG4U7QoJQKQAIAUG07HaOpjEYt7tmG3Ka3BUgFym19PX0jCkrXEU0EhUK3eWYUKwZiTg2j7SYheuh2qXAa9/wAQlaaoWvpruOp6e4CIH+qCzCmKfiQ8qSVtBuJnIg9ZnsdT9nbUSAVVLXK67b8tvl5Q508SoFLlGctAYGFYXESVmZNxkdW0I2Z2uNodSYUk136SjmPCLVHhPTN04qi6wQIIAIjcgZP86f2mVQ438Yw0izZDoLdOvraC8Jylaf8ATplizzOwLKoiZJAVfMPTzTpgNWu2g2k6nD4NCH5wbnVyNbYqqhKuoMkLADU2MbSDiNyd8aJQNTWx3lazrVqBgdIn5/w4Sq4W4qGIvf7mG6ljtdBiZ81s42Gr4RiRUpFL7beH4mb4nQKOHI338YsOraVk5GkixnyKmLmZvtAE4n9vXA1TcYb2UHjLLh6XLMeVps6PFg2KZDVCTAH2iYlj/Hr7azNSnqT0mjo1VAHUw7hGsXzSBAqFm/KdjtiRn2/aDELYCS4WoGZhM/zlGDVKjr9gDquxt2FxzaSSB6zA9VoAFABz3kmJfK5Y+78RJ9K8UzV2Sqyq6sd7SzPJEWNIeCMnceujqgyJmXkJVIwqPZuceUuD8Oo1JrrVID22EmJBsViAVkCJM53zoRGB15S7DFqdri4GhN7a23sDr7rby3i+DFSnVyy3LJBYEdYAECTPeCAOs6dhq3ZMrQbF0+1zIPD8zzMnWxMx6yJOmGOAkdNMWF6JkEkNPESO/pSkjV/PmEdlFwW5hBC3EYkXDY9+mguKPlwrHwvDeGqWxKqN/XnNvyrhmfiKlxheHZFggw191mDFtSBcYJxEd9ZVxpm3mkSobhBpe+kdcx4rytTACrBEAwME/wDLHTY466jNhcRypf2wLn8etZnG4aitIGmCpZLGLBGyFANu8Akk5/w412IqnMAsTCULqWbwvBl5qA4dVRQsQSCcrkEk5knJPsMxpKjH+0QjB0FdWDH0Yc1U1PtlVJx6KY9O+g6htLZVCrc7wbx2VSpU/eam33MECWk7hQrMCBmKh3nVohVECrtM1UDVKjO+85w1ccRWD1bnVoBDPewUZVRUI88BTlh0zpMQ+lzFwgNyF6HwvE780PhrDSyotNwVgC4tgAz9rJHsRozCJesipzI/MFxNX+m7NyB/Hvmft1tCNZlby6lwpInp07nVbieILTbIgufhDKOFLDM2nzhnCVFK+H9ucncyDPznWcxOIqvVzv4TQYWjTNA00FtflNDwdEvUNRbSogT0VkMMoJMTJO/xoWoxKlTuZMtIBlZdo8biUNQ0TaTWkspyQCFggYD7E2kxtoIsxW99OsNanTQ+za/SCc44RfDaTctQeaImmtmUkH7ZzG8xO2o1rZCAtriT0qC1SVe/d99Yi+n+ASi7YY1PwlgqhfKQCFOGNrHM9OknRFeqzjKbW6RlLAU0IZST8LfCF8xLGq1RchxcSWuBMb3DbbaMydozy+2dNJPTPYLlOunP4eUYVVLDpBOcqAAZ8ogCYhh02OlAGa8ELnJY9N55TXpwSM4JGd8HrrZq2ZQesyBFiR0lOkM6STTTOhmiYPOjUgiRt9M3f7QgUxcy02bIsV2ClgwyrRMMNs6D4lUprQIY6nbvtDMCjmrdRt68569yKu9UNUq0xTDsagHQJmYEfime0rrHgkOVY7215TSVSmRez5Cx693l031i7nXKRUQlPtAtuuMFiMQTuLhvHUe+uZbsTbQc7yejWKKFJ1Owt8T7vvEnBcGaoCGFa7BiVgqYM/hwuR+kRoeozbwrIqX093h63iniOGWQpqZMgGICmJPXOB++lVydRCzQRbDvmg4KhFMQJ3cyQsY2O8Yg7dfnUJBYnujatSz2vv6+8E4ohalrKJAMvGGyLTMgT9/fpjR1G1tBpKuuxzG5t7uXIQau4pkOFDIBc6EKMElWH+IwT+ulcdoDrGqcnKIeb71CWJuIO8wLiTnrlv31ccFUduM3IG3rwlZxcBabZeo9edosoLcwHc60WMqmlSJG+0z2Hph3AMe0aRA3/UR/+azeWW5Ml/ZSujOD5khsbEdRobENaF4ZLm80J5czCC11zCta82kEFWtz6KR6qO2gq9QqczDw+8sqdJSCqdRf7RHxtFmq16q/dSZGAIk2SVaoD0KsEkdBUHbUiqDTt3RlRitQBj/MlxX1O5FqgG8G8lQZYyJCiAMGI641GuHB33kprdmQb3k+S8xAHmpl7QFCDzSc/hjYiPYjQ9anlNjpDBXZ0um3T1tOVuHgP4jLeklkgBVUTKgzBaThAPwnUlMFwSNhI6lVKTKSL3tt/EY8s4tD5RNyC6CtvQ3BBmNwPkbaayEEX5x1SstjkG3f68uU8652gXiKwXYVHj/iJGtjhjeihPQTG4gWrN4mAakMjnJ0hnWhs6IgxktSCJNR9F1SWaj4figkuFmDdKBhggsSETAM+U99VHGaV1D78rfGWvC6upUm3Qzf/R/HoCKbNcywiKQRl7ri04aLVwNgSI1m6SgAOd+/v0Hrulxi7sSF2trz2193MeMF46q6hVpmaZUsYYySGUoI3t9J2/eCnULpbnzhy01D5j7vXO/ODch4t6a1akMLpC2wAwTLknqASoHSZHfTaq5TZTvJF/7ACuBodjvrt68JRwXArUNMVsR4tQL9sssYJPWGU+oxpVGkMr1Suqb6ddB6+MhzTikSmzBQGfyK1zAldmPoSPjHWREtNBUvy2geJrvQAudOnQ8te7fxi2jzIki4QzFnAW1RvggWxbIMjHXqNEgFL5ZV5s+h+s5w6oUcVvtRQfKYuiSBGZ6Df19oKwbMMu53hNIqFObUCLuZMrUw601QkWhVZmLR97tIgE7QNojR61MjgLuLSuylwWY/uv8AKKuBMN+utPxJSaQI5GUODPtnwmip1k8MiDfKxEW2wbrhvdNsex260l5YESfJ7mrKqg5gGOgJAmPcjUNcAqZNQfI4aa7h2cU1cuWU4Ugk3IjWyo/KLhGMSNVGIUlACd7S8oMhJAWxHrz0mS5kvVCWGVDbSOl36x6gjSpdDYyYWrJmEz1VW8RWBIIOCuCsGZBkZG4yPjRqtpK2qpBtH3KaqU6hZnYofKtQKU8QzKEhxjBJIJMTudBYsZ9pYYC6A7C9pDnVUNVDEhywEjGIjr06D21Dhs2Q3k2MREcKB7pdyFKk3vNiCuRcMeI8YpjfICz2K6KeopW14AtNg1yJhOYE+LUne5p95z++tXhhaingJmq//q3iYIdPMYJE6QxYcNECDGTGniNmk5Vxqp4dSlS89K2birUzIa7yQGvJIgzgADWc4ov9Yhue0usCxFMMs9I5cl6MQdwWa4KSSbr9oDSJiMxGMHVZlJWx5CWZIV9Ofrv+MXHmQWo1ErKmkrh8XSDaVgdBjJOZ2zodUyrmJ3hefM+QC1h15Srj+IBpKqkgGD3B80RjaJIB9RoYD2rGWFJDctpy9e+XcTwTuEZDNRJIAgXeW1lg4yCTE9TqSm17yMuFNjtceXj62ES8wKmhTLAzJSAYYG5j5lI+4goDmQZxnEq+ye/4TsQrVbgC4uD37cumvwgXD8vQqRlSoAN8CZn/AIh7Y/6MbEOCCNfCRphaRUggi0nU4GnSuWo0gYYTBJ/L6DEnE405alRje2sY9Giq5QdIp51xQZgBGBEAAD9BtudX3COH1GcVHBC7687Sg4pjUQZVOtrad8Uq0GdairTFRSrc5nqbZGBHKOeFQss0/N/I9x01lsSGw7Zamnyl5RHbLdJouU8tFOHqfdBIABkLHnyOtpPxOgyTV22hi0xQ1cay/wCpawcUWUOEp20TA3G8LtfJg4wJI20DY1H20t6tLDMKCEX1vfzijiWqWWhcr6qTkeclR1wBidhtoipQYsDykdHGLTUjmYBR5XUqvbY2WtwL8YMyp9Rpz02Rb3kS11qta1prKvLDT4EUq6KHL3BRBtZiFUScyQBJ9+2giwubSwonNUVulvgSfrJcw4BXKsbTso6WlSFIDbTE7Dt8woWC3hIUMbHx89RFVbiWpM1NjduC2bUW77ioliMkwMb5xqdaZq77CC16i0RpuZ5vxSgMQNukmTG8E9dbHD1DUpKx6TIVUyORBzp5jRIaQxYcNTiDGWJqVY2Gcu4o03VxbhlPmAK4I3HbUWIw1OulnF7bdZLRrPSb2TvPYeX0waKEzczGBFttqhQKgIyZbAxMEd9ZZ1DC9tZdUyVNgdIvblqq5eCSfLkjpG/r6x+HQT07WN5Z0qmYkAcvQldakRcMmPMD6kqP5WfnQ1XRtJZ4cXHroZ8ReiQbTC3DJnY/vnXaE7R92U6y+pxLLkksYywkEjp5oIcRH3A++lz5d4zsUqC1reuXMe46RHWtkQ5BIg3iGAaSRvBOBGRt11IxsNrWkS01I/dfuJv9plOY8WTKFLYMEE3MCD1MCT8AZ9da/h3DRRYVi+a+1hpMjxDiBqA0guXkb7wAHV1eU9p8dJO2l/AcWabhh7EdxobF4da9Io3u8YVhMQ9CqGX3+E3i8Wrg3uq2tcCcwFAJJX8RN35hEGZBxizQJT2TYzVDFKHOZbr61MW8dQqNUJzDBrSIJGLj5sSxgiMYAAxqXDKgGnKDYt6ha5O8N5RwJvupm0UwLiynw87gnr7fGn18QtIdb98jw2Geq3T6+EavxHh8MafCnw8QHZBcT+YCcSTtGAP0qu0N7trLmngiRYDXlroD3+74xZxVR/DR6ZBKqRVBKksbcFSVySQZxn06cgXMQecdUNVQCCGIOuks4DhybPCknyzM2gqMgdAN5PWBnTNxYSwYhbswtcct/XdI8+oo7sGaF8pAJsDMT4Z/+MWidjIGpqYYMAvvlVVZCntjUaA7/beeVVxDMPU/zrY0WzU1PcPlMnUXK7DvlDaeYgkNMjoeNECDSYOpFjTLaVO42/mMHcwOpgdAM/GnM4VSx5TkUswAntbcKKaeGGVnkVGqXSWq+aSOym66JwTrCms4LADQ7evVpqlRHyknUd3x9by3m3EoHsWWMBQQJhrWYkxgfZ36+kGMZCza/wAydEqBVJG5Pd4evdEHM6tyGYW8W3TEEjcHaJA/yGo7Ztv4lklTsTfy/MrpS6BnW0ZLKoKQvaDMaZdb2O0kzNlAB179fV5fUIZChBkhYAGSxXIyDuDjtM6fcW17vz5yNg1zY6XPlfTy6/CJuN4V6lOqW+5VgrkADORPUdvUEb6Jw1Zf1NMsfZuIDXpH9O+Ua628fvaZ6mRXhGMVJim5/F0FN/2hvjWxqKcExqJ/5/3L/j/svd1Ey6OuMHZ1D/U5N1/1bv6GLXQgkEEERIIMj3HTRyurgFSDfpK5kZSQwsZDToycOmxZoOR80UzTqjdSL5IxEifykRvrP4/hrAmtSPu6e+XmBxqNalVHvml5ekeJfNh8xYDzGdgc5Ppqgq1dQBLqjQzAsdvXyl1TjS2PKii4hFaRnqdvN67m47aSnSygl9SZG1XM4WnoB5n8d0Wc8l6hkyNl8wSCFmQ0QIaf2HWdOp5BcER1ZnJBU+Fvn65w2rQBp+b8QUExgmP2MCcbaD77y1ptcCmR0lg44i6krpTJIhohADupBJtyJ7Ccafc3BsJFUp5qZOY3Hnp0gPGVVhSbl88SMCoBkgnAM2LKkxB67ampMNQu/fAMRTIb29h6/ieZVmJJJ3JJ/XOteoCoFHICZliWYk9/zlT66cJSdNj4cDogQciWA6cIwxhyeuUqgqQMGZMAiDIPuAR86Hx65sO0IwRtWE3XE8/qVmYMFosTFoCqgUAeUk7DfP8AOsnkLVM1tDNBdES19d7xyvELaZNyM8XrClltljM7RcMmMT30PTpk1ANrXhtWrZLnW/l6Eo4UCot1T8X9QQAwAJBIA6riJ3iO2lqJlOoktGoXAynXvljVAhqXDEBQwJAyCTdO32xgR5tQGxGkkBbMDyvr6+MSc04UogqU5CAEmormGN03AAApuo+NGUqqH2djAK6uCXubfH3/AHl3Ac4L0nD3MQuHJAmehEnAOzTJwcTgatSRXGX1+IVhXdqeZtLeh9ukxXMwLzse8YHvHSd4763PC6jNhhfW2nu5TG8RULX9nS8YKw4mkbmirTBOSQtQAHMbX9CfbvoQBeH18tv6b7HoeY8OkMc/rqGYfvXcdRyMSg6vJSyJ0kWE8toXtvao8zN+VRuffp86HxNdaNO5FydAOp6QvB4c1qnRRqT0E2HB8WKqXr5QAbVEQnQiNi0YM9+msViaDYWpkf8Ad62mro1f1KZl/bIrvcLC3ZScdSbT/HxriCw126RtNcjezv1gpokRYSBk2iWJgmYUfHzpLqp1E5lZrWNh0+sPpcWSKeZZfMUYDEtMgHGQuxPTQlZVXWWOGqMVKkWNuup358j4SfG0GSyq5ZGlT5d1jIzIF3X499Q0WI0HKEVctQNb1+Ij4qu3D0kDkg2mR1MjoMdDvsY+NWmHovVqWTnzlJiayU6YDerTF13uYnuSdadEyIEHITOO2Zy3WUsdLOkCNNiy9DokSIiXqdLIyJajxB0rIHUq2xnKxVgw5R1yOqZupNZUpA1FJtuEb2Tu3WPnWcxuEqYa1QtcXt9ry7wldKt1tr62mt+lOANKmy1TZFpRKin8QIGD6SfWD21VFhmzcpaD9gXxh78RaT4bL5VIHhj8Yb8QOyb9xjGoncbEayenTYnMu2sofiopmo2agkAE5tI3BJzJHbHzGocqkwoqyLcDl8ekD5dxdGq1RXQCLPCDlrWbN4YCdiVx6+8zuhQApqfCBCt2jEPsOnnKH+oE89PwlpswhiJILCSuIEZO+emuOGqMA1+k5cZTR7EdfCY7ia97E+pjsB0A+NegYeitGkqDkP5mLr1TWqF25zvBcSUcMPY+xwdD8RoCthmHMaj3Sfh9fscQrddD75XVW0kdiRqXB1BUoIw5gSHE0+zrMh5GR0TIIU720lWMv5iepX8Pxv8ArqqoMMTi2qcqei9Lnc/KXFRjhsGtIb1NW8BsJ9y3j2pEiTa2G3/XUnE8MK9K4HtDUfaD4DFGhU1Oh3mrVbqZYW7oPtxAXB9+8bz01lBW9sKZpDS/pkgwzk1GbmgCDK7RmcSTt6fGosTUGYECPwqkKwY27/XWW/7QQheRdKqrHzVAvmPpAwoiew6Roe5ZrwvsxTGQ/iDcdUWGAYG0lV6ef7STI2AEfLbaYAym5jmdcthzmQ+q6gLJm4wfN3GJPy2tJwfOQ5Og09eUznE8t1A3meY6uDKoSotphklpE6ZFEuGiRIzLkOnSMyxTpwjCJbSqFSCMEZB7aUqGGVtROVipuu8dcHzgFVWtLWzDRJgx5Z7SNttUmN4OzNfDAAdNrGXWF4moFq9yes0/D8wRqaP4q2UqbKJUgsQQQtoGXlpglQe8DNTVwxRytUW5/wAQ6jVugekb6+rjlGdXiAi5VbgDfBkTGYPr099Uopmo1hpLtqxVAzGZ2sAzX0pXzCQx7GQVP6g9onRa1CgyPA/04qN2iadYl5iyLIuLVDuZMDPfdidW/CszV1uNPWvulTxEUlptlOsVa2BmZAnCdIRfTrFGhvDOZpDg/mVW/bVTwVr4bKeRI+Us+LLavfqAYKgkgdyB++rGuxWkzDkDAKKhqiqeZEY/UeK5TpTApgbxAzn3H7ar+DAfpQ3Mk3ljxg/9jKNgABFc6tbyrjLl3OWpIaZF9M5tJiJ3tPTv6Ge51V47hiYls6nK3W0scHxBqAyEXXpeOeX8wFQMgioBBjCNvi+ZDdRgbz31m8Zga2GIdtL89wftL/CYtMQCi68+h/MYeA7KZtUziWfG0kyMjqf++qpnUG9zLQI+Qiw+0zfGc7tKqiK1IBokkeJmPEBEW+gGwxrQ4Th1OvSLMSDflM7i8c9N7KLqfjEvMuMaq1zADEQJI/U+urfD4daCZVPvMq69c1muRbugR1LIxKnGmmPEiG00x1pap1OJGZbdp4jLSxG06NIkwdOEYRJA6deJaFcHxrU7oghtwdjG3scnQ+KwlLFAZ+WxG8KwuMqYYnJsdwYRU5zVYySMbCMAY/yGhV4NgwtgD431hLcXxLG5I8LSH9oMRB/UGPiNR1uC0yb0jbuO3jeKnFqliKmvhBqlSTozC4RcON7sef0tA8RiDV0tYdJHR14LOE66+onRpz9YalmZo0m/VdVvDFy03H+7fSWPEjmqJ/8AI+Uo5Ql1almIYNME/b5tgJ6anxzhcM5PQiD4NSa6eIhP1OhFd2/C5LqehBMjPU51V8ExSdj2RNiCZacaw79sKoFwQPhFN2ry8o7SM6S8WTo12QhlYgjYjUVWmlRSri4klOq9NsyGxh1H6h4hTip7YXHtjVbU4PhG1ynzlgvFcUBbNFXEsSZJJOjkVVXKu0CLMzXYyomNcYgnLJ1GTFEiV/1GmExwkXp47/676ZeLef/Z"/>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68618" name="Picture 10" descr="http://upload.wikimedia.org/wikipedia/commons/thumb/6/68/Polycystic_kidneys,_gross_pathology_20G0027_lores.jpg/230px-Polycystic_kidneys,_gross_pathology_20G0027_lores.jpg"/>
          <p:cNvPicPr>
            <a:picLocks noChangeAspect="1" noChangeArrowheads="1"/>
          </p:cNvPicPr>
          <p:nvPr/>
        </p:nvPicPr>
        <p:blipFill>
          <a:blip r:embed="rId3"/>
          <a:srcRect/>
          <a:stretch>
            <a:fillRect/>
          </a:stretch>
        </p:blipFill>
        <p:spPr bwMode="auto">
          <a:xfrm>
            <a:off x="4572000" y="0"/>
            <a:ext cx="3962398" cy="2756453"/>
          </a:xfrm>
          <a:prstGeom prst="rect">
            <a:avLst/>
          </a:prstGeom>
          <a:noFill/>
        </p:spPr>
      </p:pic>
      <p:pic>
        <p:nvPicPr>
          <p:cNvPr id="68620" name="Picture 12" descr="https://encrypted-tbn1.gstatic.com/images?q=tbn:ANd9GcRKh98CpJ3Xgo1e1bAFSB-fHAL5aOPLWZKcQt6OyF7WVNtpnVN1_A"/>
          <p:cNvPicPr>
            <a:picLocks noChangeAspect="1" noChangeArrowheads="1"/>
          </p:cNvPicPr>
          <p:nvPr/>
        </p:nvPicPr>
        <p:blipFill>
          <a:blip r:embed="rId4"/>
          <a:srcRect/>
          <a:stretch>
            <a:fillRect/>
          </a:stretch>
        </p:blipFill>
        <p:spPr bwMode="auto">
          <a:xfrm>
            <a:off x="3916714" y="2895600"/>
            <a:ext cx="5151850" cy="3962400"/>
          </a:xfrm>
          <a:prstGeom prst="rect">
            <a:avLst/>
          </a:prstGeom>
          <a:noFill/>
        </p:spPr>
      </p:pic>
      <p:pic>
        <p:nvPicPr>
          <p:cNvPr id="68622" name="Picture 14" descr="https://encrypted-tbn1.gstatic.com/images?q=tbn:ANd9GcRPiPz-9hJrmDPupWmG3D49vk6hKN9UzEAQw3ynveCyxvC2npSS"/>
          <p:cNvPicPr>
            <a:picLocks noChangeAspect="1" noChangeArrowheads="1"/>
          </p:cNvPicPr>
          <p:nvPr/>
        </p:nvPicPr>
        <p:blipFill>
          <a:blip r:embed="rId5"/>
          <a:srcRect/>
          <a:stretch>
            <a:fillRect/>
          </a:stretch>
        </p:blipFill>
        <p:spPr bwMode="auto">
          <a:xfrm>
            <a:off x="228600" y="4114800"/>
            <a:ext cx="3357188" cy="2428876"/>
          </a:xfrm>
          <a:prstGeom prst="rect">
            <a:avLst/>
          </a:prstGeom>
          <a:noFill/>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457200"/>
            <a:ext cx="8534400" cy="7017306"/>
          </a:xfrm>
          <a:prstGeom prst="rect">
            <a:avLst/>
          </a:prstGeom>
          <a:noFill/>
        </p:spPr>
        <p:txBody>
          <a:bodyPr wrap="square" rtlCol="1">
            <a:spAutoFit/>
          </a:bodyPr>
          <a:lstStyle/>
          <a:p>
            <a:pPr algn="ctr"/>
            <a:r>
              <a:rPr lang="en-US" sz="2800" dirty="0" smtClean="0">
                <a:solidFill>
                  <a:schemeClr val="tx2">
                    <a:lumMod val="75000"/>
                  </a:schemeClr>
                </a:solidFill>
                <a:latin typeface="Arial Black" pitchFamily="34" charset="0"/>
              </a:rPr>
              <a:t>URINARY TRACT DISORDERS </a:t>
            </a:r>
          </a:p>
          <a:p>
            <a:pPr algn="l"/>
            <a:r>
              <a:rPr lang="en-US" sz="2400" b="1" dirty="0" smtClean="0">
                <a:solidFill>
                  <a:srgbClr val="FFC000"/>
                </a:solidFill>
                <a:latin typeface="Arial Black" pitchFamily="34" charset="0"/>
              </a:rPr>
              <a:t>Urinary calculi</a:t>
            </a:r>
            <a:r>
              <a:rPr lang="en-US" sz="2000" b="1" dirty="0" smtClean="0">
                <a:solidFill>
                  <a:srgbClr val="FFC000"/>
                </a:solidFill>
                <a:latin typeface="Arial Black" pitchFamily="34" charset="0"/>
              </a:rPr>
              <a:t> </a:t>
            </a:r>
          </a:p>
          <a:p>
            <a:pPr algn="l"/>
            <a:r>
              <a:rPr lang="en-US" sz="2000" b="1" dirty="0" smtClean="0">
                <a:latin typeface="Batang" pitchFamily="18" charset="-127"/>
                <a:ea typeface="Batang" pitchFamily="18" charset="-127"/>
              </a:rPr>
              <a:t>May be asymptomatic </a:t>
            </a:r>
          </a:p>
          <a:p>
            <a:pPr algn="l"/>
            <a:r>
              <a:rPr lang="en-US" sz="2000" b="1" dirty="0" smtClean="0">
                <a:latin typeface="Batang" pitchFamily="18" charset="-127"/>
                <a:ea typeface="Batang" pitchFamily="18" charset="-127"/>
              </a:rPr>
              <a:t>70- 80 % are calcified and show varying densities on plain film </a:t>
            </a:r>
          </a:p>
          <a:p>
            <a:pPr algn="l"/>
            <a:r>
              <a:rPr lang="en-US" sz="2000" b="1" dirty="0" smtClean="0">
                <a:latin typeface="Batang" pitchFamily="18" charset="-127"/>
                <a:ea typeface="Batang" pitchFamily="18" charset="-127"/>
              </a:rPr>
              <a:t>20-30 %  are radiolucent </a:t>
            </a:r>
          </a:p>
          <a:p>
            <a:pPr algn="l"/>
            <a:r>
              <a:rPr lang="en-US" sz="2000" b="1" dirty="0" smtClean="0">
                <a:latin typeface="Batang" pitchFamily="18" charset="-127"/>
                <a:ea typeface="Batang" pitchFamily="18" charset="-127"/>
              </a:rPr>
              <a:t>The larger stone assume the shape of the PCS </a:t>
            </a:r>
            <a:r>
              <a:rPr lang="en-US" sz="2000" b="1" dirty="0" err="1" smtClean="0">
                <a:latin typeface="Batang" pitchFamily="18" charset="-127"/>
                <a:ea typeface="Batang" pitchFamily="18" charset="-127"/>
              </a:rPr>
              <a:t>staghorn</a:t>
            </a:r>
            <a:r>
              <a:rPr lang="en-US" sz="2000" b="1" dirty="0" smtClean="0">
                <a:latin typeface="Batang" pitchFamily="18" charset="-127"/>
                <a:ea typeface="Batang" pitchFamily="18" charset="-127"/>
              </a:rPr>
              <a:t> calculus </a:t>
            </a: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r>
              <a:rPr lang="en-US" sz="2000" b="1" dirty="0" smtClean="0">
                <a:latin typeface="Batang" pitchFamily="18" charset="-127"/>
                <a:ea typeface="Batang" pitchFamily="18" charset="-127"/>
              </a:rPr>
              <a:t>Plain film exam of the urinary tract ( KUB) is more sensitive than US for detecting opaque renal and </a:t>
            </a:r>
            <a:r>
              <a:rPr lang="en-US" sz="2000" b="1" dirty="0" err="1" smtClean="0">
                <a:latin typeface="Batang" pitchFamily="18" charset="-127"/>
                <a:ea typeface="Batang" pitchFamily="18" charset="-127"/>
              </a:rPr>
              <a:t>ureteric</a:t>
            </a:r>
            <a:r>
              <a:rPr lang="en-US" sz="2000" b="1" dirty="0" smtClean="0">
                <a:latin typeface="Batang" pitchFamily="18" charset="-127"/>
                <a:ea typeface="Batang" pitchFamily="18" charset="-127"/>
              </a:rPr>
              <a:t> stone .Plain film is essential to be used as a preliminary film before injection of the contrast in IVU and should be examined carefully because even a large stone can be hidden within the </a:t>
            </a:r>
            <a:r>
              <a:rPr lang="en-US" sz="2000" b="1" dirty="0" err="1" smtClean="0">
                <a:latin typeface="Batang" pitchFamily="18" charset="-127"/>
                <a:ea typeface="Batang" pitchFamily="18" charset="-127"/>
              </a:rPr>
              <a:t>opacified</a:t>
            </a:r>
            <a:r>
              <a:rPr lang="en-US" sz="2000" b="1" dirty="0" smtClean="0">
                <a:latin typeface="Batang" pitchFamily="18" charset="-127"/>
                <a:ea typeface="Batang" pitchFamily="18" charset="-127"/>
              </a:rPr>
              <a:t> collecting system once contrast medium has been given. </a:t>
            </a:r>
          </a:p>
          <a:p>
            <a:pPr algn="l"/>
            <a:endParaRPr lang="en-US" sz="2000" b="1" dirty="0" smtClean="0">
              <a:latin typeface="Batang" pitchFamily="18" charset="-127"/>
              <a:ea typeface="Batang" pitchFamily="18" charset="-127"/>
            </a:endParaRPr>
          </a:p>
          <a:p>
            <a:pPr algn="l"/>
            <a:r>
              <a:rPr lang="en-US" dirty="0" smtClean="0"/>
              <a:t> </a:t>
            </a:r>
            <a:endParaRPr lang="ar-IQ" dirty="0"/>
          </a:p>
        </p:txBody>
      </p:sp>
      <p:pic>
        <p:nvPicPr>
          <p:cNvPr id="4" name="Picture 2" descr="C:\Users\hp-2000\Documents\My Bluetooth\IMG_4460300780832-1.jpg"/>
          <p:cNvPicPr>
            <a:picLocks noChangeAspect="1" noChangeArrowheads="1"/>
          </p:cNvPicPr>
          <p:nvPr/>
        </p:nvPicPr>
        <p:blipFill>
          <a:blip r:embed="rId2" cstate="print"/>
          <a:srcRect/>
          <a:stretch>
            <a:fillRect/>
          </a:stretch>
        </p:blipFill>
        <p:spPr bwMode="auto">
          <a:xfrm>
            <a:off x="4038600" y="2667000"/>
            <a:ext cx="3810000" cy="2236221"/>
          </a:xfrm>
          <a:prstGeom prst="rect">
            <a:avLst/>
          </a:prstGeom>
          <a:noFill/>
        </p:spPr>
      </p:pic>
      <p:pic>
        <p:nvPicPr>
          <p:cNvPr id="17410" name="Picture 2" descr="http://www.stonefreecenter.com/images/kub.jpg"/>
          <p:cNvPicPr>
            <a:picLocks noChangeAspect="1" noChangeArrowheads="1"/>
          </p:cNvPicPr>
          <p:nvPr/>
        </p:nvPicPr>
        <p:blipFill>
          <a:blip r:embed="rId3"/>
          <a:srcRect/>
          <a:stretch>
            <a:fillRect/>
          </a:stretch>
        </p:blipFill>
        <p:spPr bwMode="auto">
          <a:xfrm>
            <a:off x="914400" y="2667000"/>
            <a:ext cx="1905000" cy="2296583"/>
          </a:xfrm>
          <a:prstGeom prst="rect">
            <a:avLst/>
          </a:prstGeom>
          <a:noFill/>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457200"/>
            <a:ext cx="8534400" cy="5940088"/>
          </a:xfrm>
          <a:prstGeom prst="rect">
            <a:avLst/>
          </a:prstGeom>
        </p:spPr>
        <p:txBody>
          <a:bodyPr wrap="square">
            <a:spAutoFit/>
          </a:bodyPr>
          <a:lstStyle/>
          <a:p>
            <a:pPr algn="l"/>
            <a:r>
              <a:rPr lang="en-US" sz="2000" b="1" dirty="0" smtClean="0">
                <a:latin typeface="Batang" pitchFamily="18" charset="-127"/>
                <a:ea typeface="Batang" pitchFamily="18" charset="-127"/>
              </a:rPr>
              <a:t>Most renal calculi of more than 5 mm are usually seen at US but smaller size calculi may be missed. Stones regardless of their consistency produce intense echoes and cast acoustic shadows. </a:t>
            </a: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r>
              <a:rPr lang="en-US" sz="2000" b="1" dirty="0" smtClean="0">
                <a:latin typeface="Batang" pitchFamily="18" charset="-127"/>
                <a:ea typeface="Batang" pitchFamily="18" charset="-127"/>
              </a:rPr>
              <a:t>Stones in the </a:t>
            </a:r>
            <a:r>
              <a:rPr lang="en-US" sz="2000" b="1" dirty="0" err="1" smtClean="0">
                <a:latin typeface="Batang" pitchFamily="18" charset="-127"/>
                <a:ea typeface="Batang" pitchFamily="18" charset="-127"/>
              </a:rPr>
              <a:t>ureters</a:t>
            </a:r>
            <a:r>
              <a:rPr lang="en-US" sz="2000" b="1" dirty="0" smtClean="0">
                <a:latin typeface="Batang" pitchFamily="18" charset="-127"/>
                <a:ea typeface="Batang" pitchFamily="18" charset="-127"/>
              </a:rPr>
              <a:t> cannot be excluded by US , so IVU or CT is indicated </a:t>
            </a:r>
          </a:p>
          <a:p>
            <a:pPr algn="l"/>
            <a:r>
              <a:rPr lang="en-US" sz="2000" b="1" dirty="0" smtClean="0">
                <a:latin typeface="Batang" pitchFamily="18" charset="-127"/>
                <a:ea typeface="Batang" pitchFamily="18" charset="-127"/>
              </a:rPr>
              <a:t>Stones in the VUJ and bladder are well demonstrated by US </a:t>
            </a:r>
          </a:p>
          <a:p>
            <a:pPr algn="l"/>
            <a:r>
              <a:rPr lang="en-US" sz="2000" b="1" dirty="0" smtClean="0">
                <a:latin typeface="Batang" pitchFamily="18" charset="-127"/>
                <a:ea typeface="Batang" pitchFamily="18" charset="-127"/>
              </a:rPr>
              <a:t>CT when performed without contrast is sensitive for detection of all types of stones</a:t>
            </a:r>
            <a:endParaRPr lang="ar-IQ" sz="2000" b="1" dirty="0">
              <a:latin typeface="Batang" pitchFamily="18" charset="-127"/>
              <a:ea typeface="Batang" pitchFamily="18" charset="-127"/>
            </a:endParaRPr>
          </a:p>
        </p:txBody>
      </p:sp>
      <p:pic>
        <p:nvPicPr>
          <p:cNvPr id="16388" name="Picture 4" descr="http://www.medison.ru/uzi/img/p287.jpg"/>
          <p:cNvPicPr>
            <a:picLocks noChangeAspect="1" noChangeArrowheads="1"/>
          </p:cNvPicPr>
          <p:nvPr/>
        </p:nvPicPr>
        <p:blipFill>
          <a:blip r:embed="rId2"/>
          <a:srcRect/>
          <a:stretch>
            <a:fillRect/>
          </a:stretch>
        </p:blipFill>
        <p:spPr bwMode="auto">
          <a:xfrm>
            <a:off x="457200" y="1524000"/>
            <a:ext cx="3657600" cy="2743200"/>
          </a:xfrm>
          <a:prstGeom prst="rect">
            <a:avLst/>
          </a:prstGeom>
          <a:noFill/>
        </p:spPr>
      </p:pic>
      <p:pic>
        <p:nvPicPr>
          <p:cNvPr id="16390" name="Picture 6" descr="https://encrypted-tbn2.gstatic.com/images?q=tbn:ANd9GcQnjUN9396hvNJKJWmYdDYHcUNfn4CWTH1Xdk32zo6vRj-l9H79"/>
          <p:cNvPicPr>
            <a:picLocks noChangeAspect="1" noChangeArrowheads="1"/>
          </p:cNvPicPr>
          <p:nvPr/>
        </p:nvPicPr>
        <p:blipFill>
          <a:blip r:embed="rId3"/>
          <a:srcRect/>
          <a:stretch>
            <a:fillRect/>
          </a:stretch>
        </p:blipFill>
        <p:spPr bwMode="auto">
          <a:xfrm>
            <a:off x="4572000" y="1609726"/>
            <a:ext cx="2667000" cy="2667000"/>
          </a:xfrm>
          <a:prstGeom prst="rect">
            <a:avLst/>
          </a:prstGeom>
          <a:noFill/>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81000" y="685800"/>
            <a:ext cx="8305800" cy="2616101"/>
          </a:xfrm>
          <a:prstGeom prst="rect">
            <a:avLst/>
          </a:prstGeom>
          <a:noFill/>
        </p:spPr>
        <p:txBody>
          <a:bodyPr wrap="square" rtlCol="1">
            <a:spAutoFit/>
          </a:bodyPr>
          <a:lstStyle/>
          <a:p>
            <a:pPr algn="l"/>
            <a:r>
              <a:rPr lang="en-US" sz="2400" dirty="0" err="1" smtClean="0">
                <a:solidFill>
                  <a:srgbClr val="FFC000"/>
                </a:solidFill>
                <a:latin typeface="Arial Black" pitchFamily="34" charset="0"/>
              </a:rPr>
              <a:t>Nephrocalcinosis</a:t>
            </a:r>
            <a:r>
              <a:rPr lang="en-US" sz="2400" dirty="0" smtClean="0">
                <a:solidFill>
                  <a:srgbClr val="FFC000"/>
                </a:solidFill>
                <a:latin typeface="Arial Black" pitchFamily="34" charset="0"/>
              </a:rPr>
              <a:t>:</a:t>
            </a:r>
            <a:r>
              <a:rPr lang="en-US" dirty="0" smtClean="0"/>
              <a:t> </a:t>
            </a:r>
            <a:r>
              <a:rPr lang="en-US" sz="2000" b="1" dirty="0" smtClean="0">
                <a:latin typeface="Batang" pitchFamily="18" charset="-127"/>
                <a:ea typeface="Batang" pitchFamily="18" charset="-127"/>
              </a:rPr>
              <a:t>calcification within renal parenchyma  </a:t>
            </a:r>
          </a:p>
          <a:p>
            <a:pPr algn="l"/>
            <a:r>
              <a:rPr lang="en-US" sz="2000" b="1" dirty="0" smtClean="0">
                <a:solidFill>
                  <a:srgbClr val="FFC000"/>
                </a:solidFill>
                <a:latin typeface="Batang" pitchFamily="18" charset="-127"/>
                <a:ea typeface="Batang" pitchFamily="18" charset="-127"/>
              </a:rPr>
              <a:t>a.</a:t>
            </a:r>
            <a:r>
              <a:rPr lang="en-US" sz="2000" b="1" dirty="0" smtClean="0">
                <a:latin typeface="Batang" pitchFamily="18" charset="-127"/>
                <a:ea typeface="Batang" pitchFamily="18" charset="-127"/>
              </a:rPr>
              <a:t> May be associated  with </a:t>
            </a:r>
            <a:r>
              <a:rPr lang="en-US" sz="2000" b="1" dirty="0" err="1" smtClean="0">
                <a:latin typeface="Batang" pitchFamily="18" charset="-127"/>
                <a:ea typeface="Batang" pitchFamily="18" charset="-127"/>
              </a:rPr>
              <a:t>hypercalciemia</a:t>
            </a:r>
            <a:r>
              <a:rPr lang="en-US" sz="2000" b="1" dirty="0" smtClean="0">
                <a:latin typeface="Batang" pitchFamily="18" charset="-127"/>
                <a:ea typeface="Batang" pitchFamily="18" charset="-127"/>
              </a:rPr>
              <a:t> and / or </a:t>
            </a:r>
            <a:r>
              <a:rPr lang="en-US" sz="2000" b="1" dirty="0" err="1" smtClean="0">
                <a:latin typeface="Batang" pitchFamily="18" charset="-127"/>
                <a:ea typeface="Batang" pitchFamily="18" charset="-127"/>
              </a:rPr>
              <a:t>hypercalciuria</a:t>
            </a:r>
            <a:r>
              <a:rPr lang="en-US" sz="2000" b="1" dirty="0" smtClean="0">
                <a:latin typeface="Batang" pitchFamily="18" charset="-127"/>
                <a:ea typeface="Batang" pitchFamily="18" charset="-127"/>
              </a:rPr>
              <a:t> like in </a:t>
            </a:r>
            <a:r>
              <a:rPr lang="en-US" sz="2000" b="1" dirty="0" err="1" smtClean="0">
                <a:latin typeface="Batang" pitchFamily="18" charset="-127"/>
                <a:ea typeface="Batang" pitchFamily="18" charset="-127"/>
              </a:rPr>
              <a:t>hyperparathyrodism</a:t>
            </a:r>
            <a:r>
              <a:rPr lang="en-US" sz="2000" b="1" dirty="0" smtClean="0">
                <a:latin typeface="Batang" pitchFamily="18" charset="-127"/>
                <a:ea typeface="Batang" pitchFamily="18" charset="-127"/>
              </a:rPr>
              <a:t>, renal tubular acidosis and </a:t>
            </a:r>
            <a:r>
              <a:rPr lang="en-US" sz="2000" b="1" dirty="0" err="1" smtClean="0">
                <a:latin typeface="Batang" pitchFamily="18" charset="-127"/>
                <a:ea typeface="Batang" pitchFamily="18" charset="-127"/>
              </a:rPr>
              <a:t>sarcoidosis</a:t>
            </a:r>
            <a:r>
              <a:rPr lang="en-US" sz="2000" b="1" dirty="0" smtClean="0">
                <a:latin typeface="Batang" pitchFamily="18" charset="-127"/>
                <a:ea typeface="Batang" pitchFamily="18" charset="-127"/>
              </a:rPr>
              <a:t> , Cushing syndrome, steroid therapy , </a:t>
            </a:r>
            <a:r>
              <a:rPr lang="en-US" sz="2000" b="1" dirty="0" err="1" smtClean="0">
                <a:latin typeface="Batang" pitchFamily="18" charset="-127"/>
                <a:ea typeface="Batang" pitchFamily="18" charset="-127"/>
              </a:rPr>
              <a:t>hypervitaminosis</a:t>
            </a:r>
            <a:r>
              <a:rPr lang="en-US" sz="2000" b="1" dirty="0" smtClean="0">
                <a:latin typeface="Batang" pitchFamily="18" charset="-127"/>
                <a:ea typeface="Batang" pitchFamily="18" charset="-127"/>
              </a:rPr>
              <a:t> D , multiple myeloma , milk alkali syndrome </a:t>
            </a:r>
          </a:p>
          <a:p>
            <a:pPr algn="l"/>
            <a:r>
              <a:rPr lang="en-US" sz="2000" b="1" dirty="0" smtClean="0">
                <a:solidFill>
                  <a:srgbClr val="FFC000"/>
                </a:solidFill>
                <a:latin typeface="Batang" pitchFamily="18" charset="-127"/>
                <a:ea typeface="Batang" pitchFamily="18" charset="-127"/>
              </a:rPr>
              <a:t>b.</a:t>
            </a:r>
            <a:r>
              <a:rPr lang="en-US" sz="2000" b="1" dirty="0" smtClean="0">
                <a:latin typeface="Batang" pitchFamily="18" charset="-127"/>
                <a:ea typeface="Batang" pitchFamily="18" charset="-127"/>
              </a:rPr>
              <a:t> May be due to structural changes such as </a:t>
            </a:r>
            <a:r>
              <a:rPr lang="en-US" sz="2000" b="1" dirty="0" err="1" smtClean="0">
                <a:latin typeface="Batang" pitchFamily="18" charset="-127"/>
                <a:ea typeface="Batang" pitchFamily="18" charset="-127"/>
              </a:rPr>
              <a:t>medullary</a:t>
            </a:r>
            <a:r>
              <a:rPr lang="en-US" sz="2000" b="1" dirty="0" smtClean="0">
                <a:latin typeface="Batang" pitchFamily="18" charset="-127"/>
                <a:ea typeface="Batang" pitchFamily="18" charset="-127"/>
              </a:rPr>
              <a:t> spongy kidney which is a congenital dilatation of the </a:t>
            </a:r>
          </a:p>
          <a:p>
            <a:pPr algn="l"/>
            <a:r>
              <a:rPr lang="en-US" sz="2000" b="1" dirty="0" smtClean="0">
                <a:latin typeface="Batang" pitchFamily="18" charset="-127"/>
                <a:ea typeface="Batang" pitchFamily="18" charset="-127"/>
              </a:rPr>
              <a:t>collecting tubules in which small calculi form</a:t>
            </a:r>
            <a:endParaRPr lang="ar-IQ" sz="2000" b="1" dirty="0">
              <a:latin typeface="Batang" pitchFamily="18" charset="-127"/>
              <a:ea typeface="Batang" pitchFamily="18" charset="-127"/>
            </a:endParaRPr>
          </a:p>
        </p:txBody>
      </p:sp>
      <p:pic>
        <p:nvPicPr>
          <p:cNvPr id="3074" name="Picture 2" descr="C:\Users\hp-2000\Documents\My Bluetooth\FB_IMG_1427211631257-1.jpg"/>
          <p:cNvPicPr>
            <a:picLocks noChangeAspect="1" noChangeArrowheads="1"/>
          </p:cNvPicPr>
          <p:nvPr/>
        </p:nvPicPr>
        <p:blipFill>
          <a:blip r:embed="rId2" cstate="print"/>
          <a:srcRect/>
          <a:stretch>
            <a:fillRect/>
          </a:stretch>
        </p:blipFill>
        <p:spPr bwMode="auto">
          <a:xfrm>
            <a:off x="6096000" y="2819400"/>
            <a:ext cx="2657816" cy="3200400"/>
          </a:xfrm>
          <a:prstGeom prst="rect">
            <a:avLst/>
          </a:prstGeom>
          <a:noFill/>
        </p:spPr>
      </p:pic>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457200"/>
            <a:ext cx="8610600" cy="5724644"/>
          </a:xfrm>
          <a:prstGeom prst="rect">
            <a:avLst/>
          </a:prstGeom>
          <a:noFill/>
        </p:spPr>
        <p:txBody>
          <a:bodyPr wrap="square" rtlCol="1">
            <a:spAutoFit/>
          </a:bodyPr>
          <a:lstStyle/>
          <a:p>
            <a:pPr algn="l"/>
            <a:r>
              <a:rPr lang="en-US" sz="2400" dirty="0" smtClean="0">
                <a:solidFill>
                  <a:srgbClr val="FFC000"/>
                </a:solidFill>
                <a:latin typeface="Arial Black" pitchFamily="34" charset="0"/>
              </a:rPr>
              <a:t>Urinary tract obstruction </a:t>
            </a:r>
          </a:p>
          <a:p>
            <a:pPr algn="l"/>
            <a:r>
              <a:rPr lang="en-US" sz="2000" b="1" dirty="0" smtClean="0">
                <a:latin typeface="Batang" pitchFamily="18" charset="-127"/>
                <a:ea typeface="Batang" pitchFamily="18" charset="-127"/>
              </a:rPr>
              <a:t>The principle feature is dilatation of the PCS and </a:t>
            </a:r>
            <a:r>
              <a:rPr lang="en-US" sz="2000" b="1" dirty="0" err="1" smtClean="0">
                <a:latin typeface="Batang" pitchFamily="18" charset="-127"/>
                <a:ea typeface="Batang" pitchFamily="18" charset="-127"/>
              </a:rPr>
              <a:t>ureter</a:t>
            </a:r>
            <a:r>
              <a:rPr lang="en-US" sz="2000" b="1" dirty="0" smtClean="0">
                <a:latin typeface="Batang" pitchFamily="18" charset="-127"/>
                <a:ea typeface="Batang" pitchFamily="18" charset="-127"/>
              </a:rPr>
              <a:t>. </a:t>
            </a:r>
          </a:p>
          <a:p>
            <a:pPr algn="l"/>
            <a:r>
              <a:rPr lang="en-US" sz="2000" b="1" dirty="0" smtClean="0">
                <a:latin typeface="Batang" pitchFamily="18" charset="-127"/>
                <a:ea typeface="Batang" pitchFamily="18" charset="-127"/>
              </a:rPr>
              <a:t>US show </a:t>
            </a:r>
            <a:r>
              <a:rPr lang="en-US" sz="2000" b="1" dirty="0" err="1" smtClean="0">
                <a:latin typeface="Batang" pitchFamily="18" charset="-127"/>
                <a:ea typeface="Batang" pitchFamily="18" charset="-127"/>
              </a:rPr>
              <a:t>hydronephrosis</a:t>
            </a:r>
            <a:r>
              <a:rPr lang="en-US" sz="2000" b="1" dirty="0" smtClean="0">
                <a:latin typeface="Batang" pitchFamily="18" charset="-127"/>
                <a:ea typeface="Batang" pitchFamily="18" charset="-127"/>
              </a:rPr>
              <a:t> </a:t>
            </a:r>
          </a:p>
          <a:p>
            <a:pPr algn="l"/>
            <a:r>
              <a:rPr lang="en-US" sz="2000" b="1" dirty="0" smtClean="0">
                <a:latin typeface="Batang" pitchFamily="18" charset="-127"/>
                <a:ea typeface="Batang" pitchFamily="18" charset="-127"/>
              </a:rPr>
              <a:t>IVU is useful in patients with suspected acute </a:t>
            </a:r>
            <a:r>
              <a:rPr lang="en-US" sz="2000" b="1" dirty="0" err="1" smtClean="0">
                <a:latin typeface="Batang" pitchFamily="18" charset="-127"/>
                <a:ea typeface="Batang" pitchFamily="18" charset="-127"/>
              </a:rPr>
              <a:t>ureteric</a:t>
            </a:r>
            <a:r>
              <a:rPr lang="en-US" sz="2000" b="1" dirty="0" smtClean="0">
                <a:latin typeface="Batang" pitchFamily="18" charset="-127"/>
                <a:ea typeface="Batang" pitchFamily="18" charset="-127"/>
              </a:rPr>
              <a:t> calculus obstruction </a:t>
            </a:r>
          </a:p>
          <a:p>
            <a:pPr algn="l"/>
            <a:r>
              <a:rPr lang="en-US" sz="2000" b="1" dirty="0" smtClean="0">
                <a:latin typeface="Batang" pitchFamily="18" charset="-127"/>
                <a:ea typeface="Batang" pitchFamily="18" charset="-127"/>
              </a:rPr>
              <a:t>In some hospitals, CT is used to evaluate obstruction  as an alternative to IVU in patients with allergy to contrast</a:t>
            </a:r>
          </a:p>
          <a:p>
            <a:pPr algn="l"/>
            <a:r>
              <a:rPr lang="en-US" sz="2000" b="1" dirty="0" smtClean="0">
                <a:latin typeface="Batang" pitchFamily="18" charset="-127"/>
                <a:ea typeface="Batang" pitchFamily="18" charset="-127"/>
              </a:rPr>
              <a:t>CT is also has the advantage of demonstrating possible alternative causes of acute abdominal pain like appendicitis and chronic obstruction by tumor</a:t>
            </a:r>
          </a:p>
          <a:p>
            <a:pPr algn="l"/>
            <a:endParaRPr lang="en-US" sz="2400" dirty="0" smtClean="0"/>
          </a:p>
          <a:p>
            <a:pPr algn="l"/>
            <a:r>
              <a:rPr lang="en-US" sz="2000" b="1" u="sng" dirty="0" smtClean="0">
                <a:latin typeface="Arial Black" pitchFamily="34" charset="0"/>
                <a:ea typeface="Batang" pitchFamily="18" charset="-127"/>
              </a:rPr>
              <a:t>Causes of  UT obstruction</a:t>
            </a:r>
            <a:r>
              <a:rPr lang="en-US" sz="2000" b="1" dirty="0" smtClean="0">
                <a:latin typeface="Batang" pitchFamily="18" charset="-127"/>
                <a:ea typeface="Batang" pitchFamily="18" charset="-127"/>
              </a:rPr>
              <a:t> </a:t>
            </a:r>
          </a:p>
          <a:p>
            <a:pPr algn="l"/>
            <a:r>
              <a:rPr lang="en-US" sz="2000" b="1" dirty="0" smtClean="0">
                <a:solidFill>
                  <a:srgbClr val="FFC000"/>
                </a:solidFill>
                <a:latin typeface="Batang" pitchFamily="18" charset="-127"/>
                <a:ea typeface="Batang" pitchFamily="18" charset="-127"/>
              </a:rPr>
              <a:t>a.</a:t>
            </a:r>
            <a:r>
              <a:rPr lang="en-US" sz="2000" b="1" dirty="0" smtClean="0">
                <a:latin typeface="Batang" pitchFamily="18" charset="-127"/>
                <a:ea typeface="Batang" pitchFamily="18" charset="-127"/>
              </a:rPr>
              <a:t> </a:t>
            </a:r>
            <a:r>
              <a:rPr lang="en-US" sz="2000" b="1" dirty="0" smtClean="0">
                <a:solidFill>
                  <a:schemeClr val="accent1">
                    <a:lumMod val="40000"/>
                    <a:lumOff val="60000"/>
                  </a:schemeClr>
                </a:solidFill>
                <a:latin typeface="Batang" pitchFamily="18" charset="-127"/>
                <a:ea typeface="Batang" pitchFamily="18" charset="-127"/>
              </a:rPr>
              <a:t>Causes within the lumen </a:t>
            </a:r>
          </a:p>
          <a:p>
            <a:pPr algn="l"/>
            <a:r>
              <a:rPr lang="en-US" sz="2000" b="1" dirty="0" smtClean="0">
                <a:latin typeface="Batang" pitchFamily="18" charset="-127"/>
                <a:ea typeface="Batang" pitchFamily="18" charset="-127"/>
              </a:rPr>
              <a:t>1. Calculi is the most common cause </a:t>
            </a:r>
          </a:p>
          <a:p>
            <a:pPr algn="l"/>
            <a:r>
              <a:rPr lang="en-US" sz="2000" b="1" dirty="0" smtClean="0">
                <a:latin typeface="Batang" pitchFamily="18" charset="-127"/>
                <a:ea typeface="Batang" pitchFamily="18" charset="-127"/>
              </a:rPr>
              <a:t>2. Blood clot</a:t>
            </a:r>
          </a:p>
          <a:p>
            <a:pPr algn="l"/>
            <a:r>
              <a:rPr lang="en-US" sz="2000" b="1" dirty="0" smtClean="0">
                <a:latin typeface="Batang" pitchFamily="18" charset="-127"/>
                <a:ea typeface="Batang" pitchFamily="18" charset="-127"/>
              </a:rPr>
              <a:t>3. Tumor </a:t>
            </a:r>
          </a:p>
          <a:p>
            <a:pPr algn="l"/>
            <a:r>
              <a:rPr lang="en-US" sz="2000" b="1" dirty="0" smtClean="0">
                <a:latin typeface="Batang" pitchFamily="18" charset="-127"/>
                <a:ea typeface="Batang" pitchFamily="18" charset="-127"/>
              </a:rPr>
              <a:t>4. Sloughed papilla </a:t>
            </a:r>
          </a:p>
          <a:p>
            <a:pPr algn="l"/>
            <a:r>
              <a:rPr lang="en-US" dirty="0" smtClean="0"/>
              <a:t> </a:t>
            </a:r>
            <a:endParaRPr lang="ar-IQ" dirty="0"/>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533400"/>
            <a:ext cx="8534400" cy="4462760"/>
          </a:xfrm>
          <a:prstGeom prst="rect">
            <a:avLst/>
          </a:prstGeom>
          <a:noFill/>
        </p:spPr>
        <p:txBody>
          <a:bodyPr wrap="square" rtlCol="1">
            <a:spAutoFit/>
          </a:bodyPr>
          <a:lstStyle/>
          <a:p>
            <a:pPr algn="ctr"/>
            <a:r>
              <a:rPr lang="en-US" sz="3200" b="1" dirty="0" smtClean="0">
                <a:solidFill>
                  <a:schemeClr val="accent6">
                    <a:lumMod val="40000"/>
                    <a:lumOff val="60000"/>
                  </a:schemeClr>
                </a:solidFill>
                <a:latin typeface="Arial Black" pitchFamily="34" charset="0"/>
              </a:rPr>
              <a:t>Imaging techniques    </a:t>
            </a:r>
          </a:p>
          <a:p>
            <a:pPr algn="l"/>
            <a:endParaRPr lang="en-US" dirty="0" smtClean="0"/>
          </a:p>
          <a:p>
            <a:pPr algn="l"/>
            <a:r>
              <a:rPr lang="en-US" sz="2800" b="1" dirty="0" smtClean="0">
                <a:latin typeface="Batang" pitchFamily="18" charset="-127"/>
                <a:ea typeface="Batang" pitchFamily="18" charset="-127"/>
                <a:cs typeface="+mj-cs"/>
              </a:rPr>
              <a:t>Commonly indicated                                          </a:t>
            </a:r>
          </a:p>
          <a:p>
            <a:pPr algn="l"/>
            <a:r>
              <a:rPr lang="en-US" dirty="0" smtClean="0">
                <a:latin typeface="Batang" pitchFamily="18" charset="-127"/>
                <a:ea typeface="Batang" pitchFamily="18" charset="-127"/>
                <a:cs typeface="+mj-cs"/>
              </a:rPr>
              <a:t>1.  </a:t>
            </a:r>
            <a:r>
              <a:rPr lang="en-US" sz="2000" b="1" dirty="0" smtClean="0">
                <a:latin typeface="Batang" pitchFamily="18" charset="-127"/>
                <a:ea typeface="Batang" pitchFamily="18" charset="-127"/>
                <a:cs typeface="+mj-cs"/>
              </a:rPr>
              <a:t>Ultrasound (US) </a:t>
            </a:r>
          </a:p>
          <a:p>
            <a:pPr algn="l"/>
            <a:r>
              <a:rPr lang="en-US" sz="2000" b="1" dirty="0" smtClean="0">
                <a:latin typeface="Batang" pitchFamily="18" charset="-127"/>
                <a:ea typeface="Batang" pitchFamily="18" charset="-127"/>
                <a:cs typeface="+mj-cs"/>
              </a:rPr>
              <a:t>2. Intravenous </a:t>
            </a:r>
            <a:r>
              <a:rPr lang="en-US" sz="2000" b="1" dirty="0" err="1" smtClean="0">
                <a:latin typeface="Batang" pitchFamily="18" charset="-127"/>
                <a:ea typeface="Batang" pitchFamily="18" charset="-127"/>
                <a:cs typeface="+mj-cs"/>
              </a:rPr>
              <a:t>urography</a:t>
            </a:r>
            <a:r>
              <a:rPr lang="en-US" sz="2000" b="1" dirty="0" smtClean="0">
                <a:latin typeface="Batang" pitchFamily="18" charset="-127"/>
                <a:ea typeface="Batang" pitchFamily="18" charset="-127"/>
                <a:cs typeface="+mj-cs"/>
              </a:rPr>
              <a:t> (IVU)</a:t>
            </a:r>
          </a:p>
          <a:p>
            <a:pPr algn="l"/>
            <a:r>
              <a:rPr lang="ar-IQ" sz="2000" b="1" dirty="0" smtClean="0">
                <a:latin typeface="Batang" pitchFamily="18" charset="-127"/>
                <a:ea typeface="Batang" pitchFamily="18" charset="-127"/>
                <a:cs typeface="+mj-cs"/>
              </a:rPr>
              <a:t>(</a:t>
            </a:r>
            <a:r>
              <a:rPr lang="en-US" sz="2000" b="1" dirty="0" smtClean="0">
                <a:latin typeface="Batang" pitchFamily="18" charset="-127"/>
                <a:ea typeface="Batang" pitchFamily="18" charset="-127"/>
                <a:cs typeface="+mj-cs"/>
              </a:rPr>
              <a:t>3. Computed tomography (C</a:t>
            </a:r>
            <a:r>
              <a:rPr lang="en-US" sz="2000" dirty="0" smtClean="0">
                <a:latin typeface="Batang" pitchFamily="18" charset="-127"/>
                <a:ea typeface="Batang" pitchFamily="18" charset="-127"/>
                <a:cs typeface="+mj-cs"/>
              </a:rPr>
              <a:t>T</a:t>
            </a:r>
          </a:p>
          <a:p>
            <a:pPr algn="l"/>
            <a:endParaRPr lang="en-US" dirty="0" smtClean="0">
              <a:latin typeface="Batang" pitchFamily="18" charset="-127"/>
              <a:ea typeface="Batang" pitchFamily="18" charset="-127"/>
              <a:cs typeface="+mj-cs"/>
            </a:endParaRPr>
          </a:p>
          <a:p>
            <a:pPr algn="l"/>
            <a:r>
              <a:rPr lang="en-US" sz="2800" b="1" dirty="0" smtClean="0">
                <a:latin typeface="Batang" pitchFamily="18" charset="-127"/>
                <a:ea typeface="Batang" pitchFamily="18" charset="-127"/>
                <a:cs typeface="+mj-cs"/>
              </a:rPr>
              <a:t>Uncommonly indicated </a:t>
            </a:r>
          </a:p>
          <a:p>
            <a:pPr marL="342900" indent="-342900" algn="l"/>
            <a:r>
              <a:rPr lang="en-US" sz="2000" dirty="0" smtClean="0">
                <a:latin typeface="Batang" pitchFamily="18" charset="-127"/>
                <a:ea typeface="Batang" pitchFamily="18" charset="-127"/>
                <a:cs typeface="+mj-cs"/>
              </a:rPr>
              <a:t>1. </a:t>
            </a:r>
            <a:r>
              <a:rPr lang="en-US" sz="2000" b="1" dirty="0" smtClean="0">
                <a:latin typeface="Batang" pitchFamily="18" charset="-127"/>
                <a:ea typeface="Batang" pitchFamily="18" charset="-127"/>
                <a:cs typeface="+mj-cs"/>
              </a:rPr>
              <a:t>Radionuclide examination </a:t>
            </a:r>
          </a:p>
          <a:p>
            <a:pPr marL="342900" indent="-342900" algn="l"/>
            <a:r>
              <a:rPr lang="en-US" sz="2000" b="1" dirty="0" smtClean="0">
                <a:latin typeface="Batang" pitchFamily="18" charset="-127"/>
                <a:ea typeface="Batang" pitchFamily="18" charset="-127"/>
                <a:cs typeface="+mj-cs"/>
              </a:rPr>
              <a:t>2. MRI </a:t>
            </a:r>
          </a:p>
          <a:p>
            <a:pPr marL="342900" indent="-342900" algn="l"/>
            <a:r>
              <a:rPr lang="en-US" sz="2000" b="1" dirty="0" smtClean="0">
                <a:latin typeface="Batang" pitchFamily="18" charset="-127"/>
                <a:ea typeface="Batang" pitchFamily="18" charset="-127"/>
                <a:cs typeface="+mj-cs"/>
              </a:rPr>
              <a:t>3. Studies need catheterization </a:t>
            </a:r>
          </a:p>
          <a:p>
            <a:pPr algn="l"/>
            <a:r>
              <a:rPr lang="en-US" sz="2000" b="1" dirty="0" smtClean="0">
                <a:latin typeface="Batang" pitchFamily="18" charset="-127"/>
                <a:ea typeface="Batang" pitchFamily="18" charset="-127"/>
                <a:cs typeface="+mj-cs"/>
              </a:rPr>
              <a:t>4. Direct puncture </a:t>
            </a:r>
          </a:p>
          <a:p>
            <a:pPr algn="l"/>
            <a:r>
              <a:rPr lang="en-US" sz="2000" b="1" dirty="0" smtClean="0">
                <a:latin typeface="Batang" pitchFamily="18" charset="-127"/>
                <a:ea typeface="Batang" pitchFamily="18" charset="-127"/>
                <a:cs typeface="+mj-cs"/>
              </a:rPr>
              <a:t>5. </a:t>
            </a:r>
            <a:r>
              <a:rPr lang="en-US" sz="2000" b="1" dirty="0" err="1" smtClean="0">
                <a:latin typeface="Batang" pitchFamily="18" charset="-127"/>
                <a:ea typeface="Batang" pitchFamily="18" charset="-127"/>
                <a:cs typeface="+mj-cs"/>
              </a:rPr>
              <a:t>Arteriography</a:t>
            </a:r>
            <a:r>
              <a:rPr lang="en-US" dirty="0" smtClean="0">
                <a:cs typeface="+mj-cs"/>
              </a:rPr>
              <a:t>  </a:t>
            </a: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533400"/>
            <a:ext cx="8077200" cy="2246769"/>
          </a:xfrm>
          <a:prstGeom prst="rect">
            <a:avLst/>
          </a:prstGeom>
        </p:spPr>
        <p:txBody>
          <a:bodyPr wrap="square">
            <a:spAutoFit/>
          </a:bodyPr>
          <a:lstStyle/>
          <a:p>
            <a:pPr algn="l"/>
            <a:r>
              <a:rPr lang="en-US" sz="2000" b="1" dirty="0" smtClean="0">
                <a:solidFill>
                  <a:srgbClr val="FFC000"/>
                </a:solidFill>
                <a:latin typeface="Batang" pitchFamily="18" charset="-127"/>
                <a:ea typeface="Batang" pitchFamily="18" charset="-127"/>
              </a:rPr>
              <a:t>b.</a:t>
            </a:r>
            <a:r>
              <a:rPr lang="en-US" sz="2000" b="1" dirty="0" smtClean="0">
                <a:solidFill>
                  <a:schemeClr val="accent1">
                    <a:lumMod val="40000"/>
                    <a:lumOff val="60000"/>
                  </a:schemeClr>
                </a:solidFill>
                <a:latin typeface="Batang" pitchFamily="18" charset="-127"/>
                <a:ea typeface="Batang" pitchFamily="18" charset="-127"/>
              </a:rPr>
              <a:t> Causes within the wall</a:t>
            </a:r>
          </a:p>
          <a:p>
            <a:pPr algn="l"/>
            <a:r>
              <a:rPr lang="en-US" sz="2000" b="1" dirty="0" err="1" smtClean="0">
                <a:latin typeface="Batang" pitchFamily="18" charset="-127"/>
                <a:ea typeface="Batang" pitchFamily="18" charset="-127"/>
              </a:rPr>
              <a:t>ureteric</a:t>
            </a:r>
            <a:r>
              <a:rPr lang="en-US" sz="2000" b="1" dirty="0" smtClean="0">
                <a:latin typeface="Batang" pitchFamily="18" charset="-127"/>
                <a:ea typeface="Batang" pitchFamily="18" charset="-127"/>
              </a:rPr>
              <a:t> transitional cell carcinoma, bladder carcinoma, infective stricture(TB or </a:t>
            </a:r>
            <a:r>
              <a:rPr lang="en-US" sz="2000" b="1" dirty="0" err="1" smtClean="0">
                <a:latin typeface="Batang" pitchFamily="18" charset="-127"/>
                <a:ea typeface="Batang" pitchFamily="18" charset="-127"/>
              </a:rPr>
              <a:t>schistosomiasis</a:t>
            </a:r>
            <a:r>
              <a:rPr lang="en-US" sz="2000" b="1" dirty="0" smtClean="0">
                <a:latin typeface="Batang" pitchFamily="18" charset="-127"/>
                <a:ea typeface="Batang" pitchFamily="18" charset="-127"/>
              </a:rPr>
              <a:t>)</a:t>
            </a:r>
          </a:p>
          <a:p>
            <a:pPr algn="l"/>
            <a:r>
              <a:rPr lang="en-US" sz="2000" b="1" dirty="0" smtClean="0">
                <a:solidFill>
                  <a:srgbClr val="FFC000"/>
                </a:solidFill>
                <a:latin typeface="Batang" pitchFamily="18" charset="-127"/>
                <a:ea typeface="Batang" pitchFamily="18" charset="-127"/>
              </a:rPr>
              <a:t>c.</a:t>
            </a:r>
            <a:r>
              <a:rPr lang="en-US" sz="2000" b="1" dirty="0" smtClean="0">
                <a:latin typeface="Batang" pitchFamily="18" charset="-127"/>
                <a:ea typeface="Batang" pitchFamily="18" charset="-127"/>
              </a:rPr>
              <a:t> </a:t>
            </a:r>
            <a:r>
              <a:rPr lang="en-US" sz="2000" b="1" dirty="0" smtClean="0">
                <a:solidFill>
                  <a:schemeClr val="accent1">
                    <a:lumMod val="40000"/>
                    <a:lumOff val="60000"/>
                  </a:schemeClr>
                </a:solidFill>
                <a:latin typeface="Batang" pitchFamily="18" charset="-127"/>
                <a:ea typeface="Batang" pitchFamily="18" charset="-127"/>
              </a:rPr>
              <a:t>Extrinsic causes </a:t>
            </a:r>
          </a:p>
          <a:p>
            <a:pPr algn="l"/>
            <a:r>
              <a:rPr lang="en-US" sz="2000" b="1" dirty="0" smtClean="0">
                <a:latin typeface="Batang" pitchFamily="18" charset="-127"/>
                <a:ea typeface="Batang" pitchFamily="18" charset="-127"/>
              </a:rPr>
              <a:t>1.Tumors of cervix or rectum </a:t>
            </a:r>
          </a:p>
          <a:p>
            <a:pPr algn="l"/>
            <a:r>
              <a:rPr lang="en-US" sz="2000" b="1" dirty="0" smtClean="0">
                <a:latin typeface="Batang" pitchFamily="18" charset="-127"/>
                <a:ea typeface="Batang" pitchFamily="18" charset="-127"/>
              </a:rPr>
              <a:t>2.Retroperitoneal fibrosis </a:t>
            </a:r>
          </a:p>
          <a:p>
            <a:pPr algn="l"/>
            <a:r>
              <a:rPr lang="en-US" sz="2000" b="1" dirty="0" smtClean="0">
                <a:latin typeface="Batang" pitchFamily="18" charset="-127"/>
                <a:ea typeface="Batang" pitchFamily="18" charset="-127"/>
              </a:rPr>
              <a:t>3.Aberrant renal artery or </a:t>
            </a:r>
            <a:r>
              <a:rPr lang="en-US" sz="2000" b="1" dirty="0" err="1" smtClean="0">
                <a:latin typeface="Batang" pitchFamily="18" charset="-127"/>
                <a:ea typeface="Batang" pitchFamily="18" charset="-127"/>
              </a:rPr>
              <a:t>retrocaval</a:t>
            </a:r>
            <a:r>
              <a:rPr lang="en-US" sz="2000" b="1" dirty="0" smtClean="0">
                <a:latin typeface="Batang" pitchFamily="18" charset="-127"/>
                <a:ea typeface="Batang" pitchFamily="18" charset="-127"/>
              </a:rPr>
              <a:t> </a:t>
            </a:r>
            <a:r>
              <a:rPr lang="en-US" sz="2000" b="1" dirty="0" err="1" smtClean="0">
                <a:latin typeface="Batang" pitchFamily="18" charset="-127"/>
                <a:ea typeface="Batang" pitchFamily="18" charset="-127"/>
              </a:rPr>
              <a:t>ureter</a:t>
            </a:r>
            <a:r>
              <a:rPr lang="en-US" sz="2000" b="1" dirty="0" smtClean="0">
                <a:latin typeface="Batang" pitchFamily="18" charset="-127"/>
                <a:ea typeface="Batang" pitchFamily="18" charset="-127"/>
              </a:rPr>
              <a:t> </a:t>
            </a:r>
          </a:p>
        </p:txBody>
      </p:sp>
      <p:pic>
        <p:nvPicPr>
          <p:cNvPr id="12290" name="Picture 2" descr="http://www.aeims.eu/immagini/porfolio/Retrocaval%20Ureter.jpg"/>
          <p:cNvPicPr>
            <a:picLocks noChangeAspect="1" noChangeArrowheads="1"/>
          </p:cNvPicPr>
          <p:nvPr/>
        </p:nvPicPr>
        <p:blipFill>
          <a:blip r:embed="rId2"/>
          <a:srcRect/>
          <a:stretch>
            <a:fillRect/>
          </a:stretch>
        </p:blipFill>
        <p:spPr bwMode="auto">
          <a:xfrm>
            <a:off x="4800600" y="3276600"/>
            <a:ext cx="2057400" cy="3387751"/>
          </a:xfrm>
          <a:prstGeom prst="rect">
            <a:avLst/>
          </a:prstGeom>
          <a:noFill/>
        </p:spPr>
      </p:pic>
      <p:pic>
        <p:nvPicPr>
          <p:cNvPr id="12292" name="Picture 4" descr="http://medind.nic.in/jbe/t10/i2/JMinAccessSurg_2010_6_2_53_65166_f1.jpg"/>
          <p:cNvPicPr>
            <a:picLocks noChangeAspect="1" noChangeArrowheads="1"/>
          </p:cNvPicPr>
          <p:nvPr/>
        </p:nvPicPr>
        <p:blipFill>
          <a:blip r:embed="rId3"/>
          <a:srcRect/>
          <a:stretch>
            <a:fillRect/>
          </a:stretch>
        </p:blipFill>
        <p:spPr bwMode="auto">
          <a:xfrm>
            <a:off x="1981200" y="3276600"/>
            <a:ext cx="2866474" cy="3400425"/>
          </a:xfrm>
          <a:prstGeom prst="rect">
            <a:avLst/>
          </a:prstGeom>
          <a:noFill/>
        </p:spPr>
      </p:pic>
      <p:sp>
        <p:nvSpPr>
          <p:cNvPr id="6" name="مستطيل 5"/>
          <p:cNvSpPr/>
          <p:nvPr/>
        </p:nvSpPr>
        <p:spPr>
          <a:xfrm>
            <a:off x="3587272" y="6324600"/>
            <a:ext cx="2410403" cy="369332"/>
          </a:xfrm>
          <a:prstGeom prst="rect">
            <a:avLst/>
          </a:prstGeom>
        </p:spPr>
        <p:txBody>
          <a:bodyPr wrap="none">
            <a:spAutoFit/>
          </a:bodyPr>
          <a:lstStyle/>
          <a:p>
            <a:r>
              <a:rPr lang="en-US" b="1" dirty="0" err="1" smtClean="0">
                <a:solidFill>
                  <a:srgbClr val="FF0000"/>
                </a:solidFill>
                <a:latin typeface="Arial Black" pitchFamily="34" charset="0"/>
                <a:ea typeface="Batang" pitchFamily="18" charset="-127"/>
              </a:rPr>
              <a:t>retrocaval</a:t>
            </a:r>
            <a:r>
              <a:rPr lang="en-US" b="1" dirty="0" smtClean="0">
                <a:solidFill>
                  <a:srgbClr val="FF0000"/>
                </a:solidFill>
                <a:latin typeface="Arial Black" pitchFamily="34" charset="0"/>
                <a:ea typeface="Batang" pitchFamily="18" charset="-127"/>
              </a:rPr>
              <a:t> </a:t>
            </a:r>
            <a:r>
              <a:rPr lang="en-US" b="1" dirty="0" err="1" smtClean="0">
                <a:solidFill>
                  <a:srgbClr val="FF0000"/>
                </a:solidFill>
                <a:latin typeface="Arial Black" pitchFamily="34" charset="0"/>
                <a:ea typeface="Batang" pitchFamily="18" charset="-127"/>
              </a:rPr>
              <a:t>ureter</a:t>
            </a:r>
            <a:r>
              <a:rPr lang="en-US" b="1" dirty="0" smtClean="0">
                <a:solidFill>
                  <a:srgbClr val="FF0000"/>
                </a:solidFill>
                <a:latin typeface="Arial Black" pitchFamily="34" charset="0"/>
                <a:ea typeface="Batang" pitchFamily="18" charset="-127"/>
              </a:rPr>
              <a:t> </a:t>
            </a:r>
            <a:endParaRPr lang="ar-IQ" b="1" dirty="0">
              <a:solidFill>
                <a:srgbClr val="FF0000"/>
              </a:solidFill>
              <a:latin typeface="Arial Black" pitchFamily="34" charset="0"/>
            </a:endParaRPr>
          </a:p>
        </p:txBody>
      </p:sp>
    </p:spTree>
  </p:cSld>
  <p:clrMapOvr>
    <a:masterClrMapping/>
  </p:clrMapOvr>
  <p:transition>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228600"/>
            <a:ext cx="8382000" cy="6063198"/>
          </a:xfrm>
          <a:prstGeom prst="rect">
            <a:avLst/>
          </a:prstGeom>
          <a:noFill/>
        </p:spPr>
        <p:txBody>
          <a:bodyPr wrap="square" rtlCol="1">
            <a:spAutoFit/>
          </a:bodyPr>
          <a:lstStyle/>
          <a:p>
            <a:pPr algn="l"/>
            <a:r>
              <a:rPr lang="en-US" sz="2400" b="1" dirty="0" smtClean="0">
                <a:solidFill>
                  <a:srgbClr val="FFC000"/>
                </a:solidFill>
                <a:latin typeface="Arial Black" pitchFamily="34" charset="0"/>
              </a:rPr>
              <a:t>infection of the upper urinary tract</a:t>
            </a:r>
          </a:p>
          <a:p>
            <a:pPr algn="l"/>
            <a:r>
              <a:rPr lang="en-US" sz="2000" b="1" u="sng" dirty="0" smtClean="0">
                <a:solidFill>
                  <a:srgbClr val="92D050"/>
                </a:solidFill>
                <a:latin typeface="Arial Black" pitchFamily="34" charset="0"/>
              </a:rPr>
              <a:t>Acute </a:t>
            </a:r>
            <a:r>
              <a:rPr lang="en-US" sz="2000" b="1" u="sng" dirty="0" err="1" smtClean="0">
                <a:solidFill>
                  <a:srgbClr val="92D050"/>
                </a:solidFill>
                <a:latin typeface="Arial Black" pitchFamily="34" charset="0"/>
              </a:rPr>
              <a:t>pyelonephritis</a:t>
            </a:r>
            <a:r>
              <a:rPr lang="en-US" sz="2400" b="1" u="sng" dirty="0" smtClean="0">
                <a:solidFill>
                  <a:srgbClr val="92D050"/>
                </a:solidFill>
                <a:latin typeface="Arial Black" pitchFamily="34" charset="0"/>
              </a:rPr>
              <a:t>:  </a:t>
            </a:r>
            <a:r>
              <a:rPr lang="en-US" sz="2000" b="1" dirty="0" smtClean="0">
                <a:latin typeface="Batang" pitchFamily="18" charset="-127"/>
                <a:ea typeface="Batang" pitchFamily="18" charset="-127"/>
              </a:rPr>
              <a:t>is usually due to bacterial infection from organism that enter the urinary system via the urethra </a:t>
            </a:r>
          </a:p>
          <a:p>
            <a:pPr algn="l"/>
            <a:endParaRPr lang="en-US" sz="2000" b="1" dirty="0" smtClean="0">
              <a:latin typeface="Batang" pitchFamily="18" charset="-127"/>
              <a:ea typeface="Batang" pitchFamily="18" charset="-127"/>
            </a:endParaRPr>
          </a:p>
          <a:p>
            <a:pPr algn="l"/>
            <a:r>
              <a:rPr lang="en-US" sz="2000" b="1" dirty="0" smtClean="0">
                <a:latin typeface="Batang" pitchFamily="18" charset="-127"/>
                <a:ea typeface="Batang" pitchFamily="18" charset="-127"/>
              </a:rPr>
              <a:t>Predisposing factors </a:t>
            </a:r>
          </a:p>
          <a:p>
            <a:pPr algn="l"/>
            <a:r>
              <a:rPr lang="en-US" sz="2000" b="1" dirty="0" smtClean="0">
                <a:latin typeface="Batang" pitchFamily="18" charset="-127"/>
                <a:ea typeface="Batang" pitchFamily="18" charset="-127"/>
              </a:rPr>
              <a:t>1. Anatomical abnormalities such as stones, duplex system </a:t>
            </a:r>
          </a:p>
          <a:p>
            <a:pPr algn="l"/>
            <a:r>
              <a:rPr lang="en-US" sz="2000" b="1" dirty="0" smtClean="0">
                <a:latin typeface="Batang" pitchFamily="18" charset="-127"/>
                <a:ea typeface="Batang" pitchFamily="18" charset="-127"/>
              </a:rPr>
              <a:t>2. Obstructive lesions </a:t>
            </a:r>
          </a:p>
          <a:p>
            <a:pPr algn="l"/>
            <a:r>
              <a:rPr lang="en-US" sz="2000" b="1" dirty="0" smtClean="0">
                <a:latin typeface="Batang" pitchFamily="18" charset="-127"/>
                <a:ea typeface="Batang" pitchFamily="18" charset="-127"/>
              </a:rPr>
              <a:t>3. DM</a:t>
            </a:r>
          </a:p>
          <a:p>
            <a:pPr algn="l"/>
            <a:endParaRPr lang="en-US" sz="2000" b="1" dirty="0" smtClean="0">
              <a:latin typeface="Batang" pitchFamily="18" charset="-127"/>
              <a:ea typeface="Batang" pitchFamily="18" charset="-127"/>
            </a:endParaRPr>
          </a:p>
          <a:p>
            <a:pPr algn="l"/>
            <a:r>
              <a:rPr lang="en-US" sz="2000" b="1" dirty="0" smtClean="0">
                <a:latin typeface="Batang" pitchFamily="18" charset="-127"/>
                <a:ea typeface="Batang" pitchFamily="18" charset="-127"/>
              </a:rPr>
              <a:t>Most patients with acute infection do not need urgent imaging investigation </a:t>
            </a:r>
          </a:p>
          <a:p>
            <a:pPr algn="l"/>
            <a:r>
              <a:rPr lang="en-US" sz="2000" b="1" dirty="0" smtClean="0">
                <a:latin typeface="Batang" pitchFamily="18" charset="-127"/>
                <a:ea typeface="Batang" pitchFamily="18" charset="-127"/>
              </a:rPr>
              <a:t>In acute </a:t>
            </a:r>
            <a:r>
              <a:rPr lang="en-US" sz="2000" b="1" dirty="0" err="1" smtClean="0">
                <a:latin typeface="Batang" pitchFamily="18" charset="-127"/>
                <a:ea typeface="Batang" pitchFamily="18" charset="-127"/>
              </a:rPr>
              <a:t>pyelonephritis</a:t>
            </a:r>
            <a:r>
              <a:rPr lang="en-US" sz="2000" b="1" dirty="0" smtClean="0">
                <a:latin typeface="Batang" pitchFamily="18" charset="-127"/>
                <a:ea typeface="Batang" pitchFamily="18" charset="-127"/>
              </a:rPr>
              <a:t> the US is either normal or demonstrate diffused or focal swelling with decreased </a:t>
            </a:r>
            <a:r>
              <a:rPr lang="en-US" sz="2000" b="1" dirty="0" err="1" smtClean="0">
                <a:latin typeface="Batang" pitchFamily="18" charset="-127"/>
                <a:ea typeface="Batang" pitchFamily="18" charset="-127"/>
              </a:rPr>
              <a:t>echogenicity</a:t>
            </a:r>
            <a:r>
              <a:rPr lang="en-US" sz="2000" b="1" dirty="0" smtClean="0">
                <a:latin typeface="Batang" pitchFamily="18" charset="-127"/>
                <a:ea typeface="Batang" pitchFamily="18" charset="-127"/>
              </a:rPr>
              <a:t> </a:t>
            </a:r>
          </a:p>
          <a:p>
            <a:pPr algn="l"/>
            <a:endParaRPr lang="en-US" sz="2000" b="1" dirty="0" smtClean="0">
              <a:latin typeface="Batang" pitchFamily="18" charset="-127"/>
              <a:ea typeface="Batang" pitchFamily="18" charset="-127"/>
            </a:endParaRPr>
          </a:p>
          <a:p>
            <a:pPr algn="l"/>
            <a:r>
              <a:rPr lang="en-US" sz="2000" b="1" dirty="0" smtClean="0">
                <a:latin typeface="Batang" pitchFamily="18" charset="-127"/>
                <a:ea typeface="Batang" pitchFamily="18" charset="-127"/>
              </a:rPr>
              <a:t>Imaging of the urinary tract after resolution of the acute episode is indicated in all women with repeated UTI and in men with confirmed single UTI infection </a:t>
            </a:r>
          </a:p>
          <a:p>
            <a:pPr algn="l"/>
            <a:r>
              <a:rPr lang="en-US" sz="2000" b="1" dirty="0" smtClean="0">
                <a:latin typeface="Batang" pitchFamily="18" charset="-127"/>
                <a:ea typeface="Batang" pitchFamily="18" charset="-127"/>
              </a:rPr>
              <a:t>Investigation of the renal tract is indicated in all children with confirmed UTI</a:t>
            </a:r>
          </a:p>
        </p:txBody>
      </p:sp>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8600" y="304800"/>
            <a:ext cx="8686800" cy="3385542"/>
          </a:xfrm>
          <a:prstGeom prst="rect">
            <a:avLst/>
          </a:prstGeom>
          <a:noFill/>
        </p:spPr>
        <p:txBody>
          <a:bodyPr wrap="square" rtlCol="1">
            <a:spAutoFit/>
          </a:bodyPr>
          <a:lstStyle/>
          <a:p>
            <a:pPr algn="l"/>
            <a:r>
              <a:rPr lang="en-US" sz="2000" b="1" u="sng" dirty="0" smtClean="0">
                <a:solidFill>
                  <a:srgbClr val="92D050"/>
                </a:solidFill>
                <a:latin typeface="Arial Black" pitchFamily="34" charset="0"/>
              </a:rPr>
              <a:t>Renal and </a:t>
            </a:r>
            <a:r>
              <a:rPr lang="en-US" sz="2000" b="1" u="sng" dirty="0" err="1" smtClean="0">
                <a:solidFill>
                  <a:srgbClr val="92D050"/>
                </a:solidFill>
                <a:latin typeface="Arial Black" pitchFamily="34" charset="0"/>
              </a:rPr>
              <a:t>perinephric</a:t>
            </a:r>
            <a:r>
              <a:rPr lang="en-US" sz="2000" b="1" u="sng" dirty="0" smtClean="0">
                <a:solidFill>
                  <a:srgbClr val="92D050"/>
                </a:solidFill>
                <a:latin typeface="Arial Black" pitchFamily="34" charset="0"/>
              </a:rPr>
              <a:t> abscess </a:t>
            </a:r>
          </a:p>
          <a:p>
            <a:pPr algn="l"/>
            <a:r>
              <a:rPr lang="en-US" sz="2000" b="1" dirty="0" smtClean="0">
                <a:latin typeface="Batang" pitchFamily="18" charset="-127"/>
                <a:ea typeface="Batang" pitchFamily="18" charset="-127"/>
              </a:rPr>
              <a:t>US  is the initial imaging then CT is used for further characterization </a:t>
            </a:r>
          </a:p>
          <a:p>
            <a:pPr algn="l"/>
            <a:endParaRPr lang="en-US" sz="2400" dirty="0" smtClean="0"/>
          </a:p>
          <a:p>
            <a:pPr algn="l"/>
            <a:r>
              <a:rPr lang="en-US" sz="2000" b="1" u="sng" dirty="0" err="1" smtClean="0">
                <a:solidFill>
                  <a:srgbClr val="92D050"/>
                </a:solidFill>
                <a:latin typeface="Arial Black" pitchFamily="34" charset="0"/>
              </a:rPr>
              <a:t>Pyonephrosis</a:t>
            </a:r>
            <a:r>
              <a:rPr lang="en-US" sz="2400" dirty="0" smtClean="0"/>
              <a:t> </a:t>
            </a:r>
          </a:p>
          <a:p>
            <a:pPr algn="l"/>
            <a:r>
              <a:rPr lang="en-US" sz="2000" b="1" dirty="0" smtClean="0">
                <a:latin typeface="Batang" pitchFamily="18" charset="-127"/>
                <a:ea typeface="Batang" pitchFamily="18" charset="-127"/>
              </a:rPr>
              <a:t>Only occurs in obstructed collecting system. US  is the most useful imaging modality </a:t>
            </a:r>
          </a:p>
          <a:p>
            <a:pPr algn="l"/>
            <a:endParaRPr lang="en-US" sz="2000" b="1" dirty="0" smtClean="0">
              <a:latin typeface="Batang" pitchFamily="18" charset="-127"/>
              <a:ea typeface="Batang" pitchFamily="18" charset="-127"/>
            </a:endParaRPr>
          </a:p>
          <a:p>
            <a:pPr algn="l"/>
            <a:endParaRPr lang="en-US" sz="2000" b="1" dirty="0" smtClean="0">
              <a:latin typeface="Batang" pitchFamily="18" charset="-127"/>
              <a:ea typeface="Batang" pitchFamily="18" charset="-127"/>
            </a:endParaRPr>
          </a:p>
          <a:p>
            <a:pPr algn="l"/>
            <a:endParaRPr lang="en-US" sz="2400" dirty="0" smtClean="0"/>
          </a:p>
          <a:p>
            <a:pPr algn="l"/>
            <a:endParaRPr lang="ar-IQ" dirty="0"/>
          </a:p>
        </p:txBody>
      </p:sp>
      <p:sp>
        <p:nvSpPr>
          <p:cNvPr id="3" name="مستطيل 2"/>
          <p:cNvSpPr/>
          <p:nvPr/>
        </p:nvSpPr>
        <p:spPr>
          <a:xfrm>
            <a:off x="228600" y="2590800"/>
            <a:ext cx="8763000" cy="3754874"/>
          </a:xfrm>
          <a:prstGeom prst="rect">
            <a:avLst/>
          </a:prstGeom>
        </p:spPr>
        <p:txBody>
          <a:bodyPr wrap="square">
            <a:spAutoFit/>
          </a:bodyPr>
          <a:lstStyle/>
          <a:p>
            <a:pPr algn="l"/>
            <a:r>
              <a:rPr lang="en-US" sz="2000" b="1" u="sng" dirty="0" smtClean="0">
                <a:solidFill>
                  <a:srgbClr val="92D050"/>
                </a:solidFill>
                <a:latin typeface="Arial Black" pitchFamily="34" charset="0"/>
              </a:rPr>
              <a:t>Chronic </a:t>
            </a:r>
            <a:r>
              <a:rPr lang="en-US" sz="2000" b="1" u="sng" dirty="0" err="1" smtClean="0">
                <a:solidFill>
                  <a:srgbClr val="92D050"/>
                </a:solidFill>
                <a:latin typeface="Arial Black" pitchFamily="34" charset="0"/>
              </a:rPr>
              <a:t>pyelonephritis</a:t>
            </a:r>
            <a:r>
              <a:rPr lang="en-US" sz="2000" b="1" u="sng" dirty="0" smtClean="0">
                <a:solidFill>
                  <a:srgbClr val="92D050"/>
                </a:solidFill>
                <a:latin typeface="Arial Black" pitchFamily="34" charset="0"/>
              </a:rPr>
              <a:t> (reflux nephropathy) </a:t>
            </a:r>
          </a:p>
          <a:p>
            <a:pPr algn="l"/>
            <a:r>
              <a:rPr lang="en-US" sz="2000" b="1" dirty="0" smtClean="0">
                <a:latin typeface="Batang" pitchFamily="18" charset="-127"/>
                <a:ea typeface="Batang" pitchFamily="18" charset="-127"/>
              </a:rPr>
              <a:t>Refer to the late appearance of focal or diffused scarring of the kidney due to reflux of the infected urine from the bladder to the kidney leading to destruction and scarring of the renal substances , most damage occur in the first year of life . The condition is often bilateral but asymmetrical </a:t>
            </a:r>
          </a:p>
          <a:p>
            <a:pPr algn="l"/>
            <a:r>
              <a:rPr lang="en-US" sz="2000" b="1" u="sng" dirty="0" smtClean="0">
                <a:latin typeface="Batang" pitchFamily="18" charset="-127"/>
                <a:ea typeface="Batang" pitchFamily="18" charset="-127"/>
              </a:rPr>
              <a:t>Signs of reflux nephropathy </a:t>
            </a:r>
          </a:p>
          <a:p>
            <a:pPr algn="l"/>
            <a:r>
              <a:rPr lang="en-US" sz="2000" b="1" dirty="0" smtClean="0">
                <a:latin typeface="Batang" pitchFamily="18" charset="-127"/>
                <a:ea typeface="Batang" pitchFamily="18" charset="-127"/>
              </a:rPr>
              <a:t>1. Scar formation, local reduction in renal parenchyma </a:t>
            </a:r>
          </a:p>
          <a:p>
            <a:pPr algn="l"/>
            <a:r>
              <a:rPr lang="en-US" sz="2000" b="1" dirty="0" smtClean="0">
                <a:latin typeface="Batang" pitchFamily="18" charset="-127"/>
                <a:ea typeface="Batang" pitchFamily="18" charset="-127"/>
              </a:rPr>
              <a:t>2. Dilatation of the calices in the scarred areas </a:t>
            </a:r>
          </a:p>
          <a:p>
            <a:pPr algn="l"/>
            <a:r>
              <a:rPr lang="en-US" sz="2000" b="1" dirty="0" smtClean="0">
                <a:latin typeface="Batang" pitchFamily="18" charset="-127"/>
                <a:ea typeface="Batang" pitchFamily="18" charset="-127"/>
              </a:rPr>
              <a:t>3. Overall reduction in renal size </a:t>
            </a:r>
          </a:p>
          <a:p>
            <a:pPr algn="l"/>
            <a:r>
              <a:rPr lang="en-US" sz="2000" b="1" dirty="0" smtClean="0">
                <a:latin typeface="Batang" pitchFamily="18" charset="-127"/>
                <a:ea typeface="Batang" pitchFamily="18" charset="-127"/>
              </a:rPr>
              <a:t>4. Dilatation of the affected collecting system may be seen</a:t>
            </a:r>
          </a:p>
          <a:p>
            <a:pPr algn="l"/>
            <a:r>
              <a:rPr lang="en-US" sz="2000" b="1" dirty="0" smtClean="0">
                <a:latin typeface="Batang" pitchFamily="18" charset="-127"/>
                <a:ea typeface="Batang" pitchFamily="18" charset="-127"/>
              </a:rPr>
              <a:t>5. </a:t>
            </a:r>
            <a:r>
              <a:rPr lang="en-US" sz="2000" b="1" dirty="0" err="1" smtClean="0">
                <a:latin typeface="Batang" pitchFamily="18" charset="-127"/>
                <a:ea typeface="Batang" pitchFamily="18" charset="-127"/>
              </a:rPr>
              <a:t>Vesicoureteric</a:t>
            </a:r>
            <a:r>
              <a:rPr lang="en-US" sz="2000" b="1" dirty="0" smtClean="0">
                <a:latin typeface="Batang" pitchFamily="18" charset="-127"/>
                <a:ea typeface="Batang" pitchFamily="18" charset="-127"/>
              </a:rPr>
              <a:t> reflux</a:t>
            </a:r>
            <a:endParaRPr lang="ar-IQ" sz="2000" b="1" dirty="0">
              <a:latin typeface="Batang" pitchFamily="18" charset="-127"/>
              <a:ea typeface="Batang" pitchFamily="18" charset="-127"/>
            </a:endParaRPr>
          </a:p>
        </p:txBody>
      </p:sp>
    </p:spTree>
  </p:cSld>
  <p:clrMapOvr>
    <a:masterClrMapping/>
  </p:clrMapOvr>
  <p:transition>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4800" y="533400"/>
            <a:ext cx="8305800" cy="4093428"/>
          </a:xfrm>
          <a:prstGeom prst="rect">
            <a:avLst/>
          </a:prstGeom>
        </p:spPr>
        <p:txBody>
          <a:bodyPr wrap="square">
            <a:spAutoFit/>
          </a:bodyPr>
          <a:lstStyle/>
          <a:p>
            <a:pPr algn="l"/>
            <a:r>
              <a:rPr lang="en-US" sz="2000" b="1" u="sng" dirty="0" smtClean="0">
                <a:solidFill>
                  <a:srgbClr val="92D050"/>
                </a:solidFill>
                <a:latin typeface="Arial Black" pitchFamily="34" charset="0"/>
              </a:rPr>
              <a:t>Tuberculosis</a:t>
            </a:r>
            <a:r>
              <a:rPr lang="en-US" dirty="0" smtClean="0">
                <a:latin typeface="Arial Black" pitchFamily="34" charset="0"/>
              </a:rPr>
              <a:t> </a:t>
            </a:r>
          </a:p>
          <a:p>
            <a:pPr algn="l"/>
            <a:r>
              <a:rPr lang="en-US" sz="2000" b="1" dirty="0" smtClean="0">
                <a:latin typeface="Batang" pitchFamily="18" charset="-127"/>
                <a:ea typeface="Batang" pitchFamily="18" charset="-127"/>
              </a:rPr>
              <a:t>It is blood born diseases from focus lungs and bones </a:t>
            </a:r>
          </a:p>
          <a:p>
            <a:pPr algn="l"/>
            <a:r>
              <a:rPr lang="en-US" sz="2000" b="1" dirty="0" err="1" smtClean="0">
                <a:latin typeface="Batang" pitchFamily="18" charset="-127"/>
                <a:ea typeface="Batang" pitchFamily="18" charset="-127"/>
              </a:rPr>
              <a:t>Pyuria</a:t>
            </a:r>
            <a:r>
              <a:rPr lang="en-US" sz="2000" b="1" dirty="0" smtClean="0">
                <a:latin typeface="Batang" pitchFamily="18" charset="-127"/>
                <a:ea typeface="Batang" pitchFamily="18" charset="-127"/>
              </a:rPr>
              <a:t> </a:t>
            </a:r>
          </a:p>
          <a:p>
            <a:pPr algn="l"/>
            <a:r>
              <a:rPr lang="en-US" sz="2000" b="1" dirty="0" smtClean="0">
                <a:latin typeface="Batang" pitchFamily="18" charset="-127"/>
                <a:ea typeface="Batang" pitchFamily="18" charset="-127"/>
              </a:rPr>
              <a:t>Bilateral diseases </a:t>
            </a:r>
          </a:p>
          <a:p>
            <a:pPr algn="l"/>
            <a:r>
              <a:rPr lang="en-US" sz="2000" b="1" dirty="0" smtClean="0">
                <a:latin typeface="Batang" pitchFamily="18" charset="-127"/>
                <a:ea typeface="Batang" pitchFamily="18" charset="-127"/>
              </a:rPr>
              <a:t>In early stages the US and IVU may be normal </a:t>
            </a:r>
          </a:p>
          <a:p>
            <a:pPr algn="l"/>
            <a:endParaRPr lang="en-US" sz="2000" b="1" u="sng" dirty="0" smtClean="0">
              <a:latin typeface="Batang" pitchFamily="18" charset="-127"/>
              <a:ea typeface="Batang" pitchFamily="18" charset="-127"/>
            </a:endParaRPr>
          </a:p>
          <a:p>
            <a:pPr algn="l"/>
            <a:r>
              <a:rPr lang="en-US" sz="2000" b="1" u="sng" dirty="0" smtClean="0">
                <a:latin typeface="Batang" pitchFamily="18" charset="-127"/>
                <a:ea typeface="Batang" pitchFamily="18" charset="-127"/>
              </a:rPr>
              <a:t>IVU findings include: </a:t>
            </a:r>
          </a:p>
          <a:p>
            <a:pPr algn="l"/>
            <a:r>
              <a:rPr lang="en-US" sz="2000" b="1" dirty="0" smtClean="0">
                <a:latin typeface="Batang" pitchFamily="18" charset="-127"/>
                <a:ea typeface="Batang" pitchFamily="18" charset="-127"/>
              </a:rPr>
              <a:t>1.Initial changes irregularity of the calyx then later cavity filled with contrast </a:t>
            </a:r>
          </a:p>
          <a:p>
            <a:pPr algn="l"/>
            <a:r>
              <a:rPr lang="en-US" sz="2000" b="1" dirty="0" smtClean="0">
                <a:latin typeface="Batang" pitchFamily="18" charset="-127"/>
                <a:ea typeface="Batang" pitchFamily="18" charset="-127"/>
              </a:rPr>
              <a:t>2.Calcified irregular foci </a:t>
            </a:r>
          </a:p>
          <a:p>
            <a:pPr algn="l"/>
            <a:r>
              <a:rPr lang="en-US" sz="2000" b="1" dirty="0" smtClean="0">
                <a:latin typeface="Batang" pitchFamily="18" charset="-127"/>
                <a:ea typeface="Batang" pitchFamily="18" charset="-127"/>
              </a:rPr>
              <a:t>3.Autonephrectomy </a:t>
            </a:r>
          </a:p>
          <a:p>
            <a:pPr algn="l"/>
            <a:r>
              <a:rPr lang="en-US" sz="2000" b="1" dirty="0" smtClean="0">
                <a:latin typeface="Batang" pitchFamily="18" charset="-127"/>
                <a:ea typeface="Batang" pitchFamily="18" charset="-127"/>
              </a:rPr>
              <a:t>4.Multiple strictures in PCS and </a:t>
            </a:r>
            <a:r>
              <a:rPr lang="en-US" sz="2000" b="1" dirty="0" err="1" smtClean="0">
                <a:latin typeface="Batang" pitchFamily="18" charset="-127"/>
                <a:ea typeface="Batang" pitchFamily="18" charset="-127"/>
              </a:rPr>
              <a:t>ureter</a:t>
            </a:r>
            <a:r>
              <a:rPr lang="en-US" sz="2000" b="1" dirty="0" smtClean="0">
                <a:latin typeface="Batang" pitchFamily="18" charset="-127"/>
                <a:ea typeface="Batang" pitchFamily="18" charset="-127"/>
              </a:rPr>
              <a:t> </a:t>
            </a:r>
          </a:p>
          <a:p>
            <a:pPr algn="l"/>
            <a:r>
              <a:rPr lang="en-US" sz="2000" b="1" dirty="0" smtClean="0">
                <a:latin typeface="Batang" pitchFamily="18" charset="-127"/>
                <a:ea typeface="Batang" pitchFamily="18" charset="-127"/>
              </a:rPr>
              <a:t>5.Thick wall small volume urinary bladder </a:t>
            </a:r>
            <a:endParaRPr lang="ar-IQ" sz="2000" b="1" dirty="0">
              <a:latin typeface="Batang" pitchFamily="18" charset="-127"/>
              <a:ea typeface="Batang" pitchFamily="18" charset="-127"/>
            </a:endParaRPr>
          </a:p>
        </p:txBody>
      </p:sp>
      <p:pic>
        <p:nvPicPr>
          <p:cNvPr id="9218" name="Picture 2" descr="http://3.bp.blogspot.com/-bgEEHx-sqro/UPgUeDgos7I/AAAAAAAAJyM/tiEWyWj-aVk/s640/DSC01652+co%CC%81pia.JPG"/>
          <p:cNvPicPr>
            <a:picLocks noChangeAspect="1" noChangeArrowheads="1"/>
          </p:cNvPicPr>
          <p:nvPr/>
        </p:nvPicPr>
        <p:blipFill>
          <a:blip r:embed="rId2"/>
          <a:srcRect/>
          <a:stretch>
            <a:fillRect/>
          </a:stretch>
        </p:blipFill>
        <p:spPr bwMode="auto">
          <a:xfrm>
            <a:off x="457200" y="4857750"/>
            <a:ext cx="2667000" cy="2000250"/>
          </a:xfrm>
          <a:prstGeom prst="rect">
            <a:avLst/>
          </a:prstGeom>
          <a:noFill/>
        </p:spPr>
      </p:pic>
      <p:sp>
        <p:nvSpPr>
          <p:cNvPr id="9220" name="AutoShape 4" descr="data:image/jpeg;base64,/9j/4AAQSkZJRgABAQAAAQABAAD/2wBDAAkGBwgHBgkIBwgKCgkLDRYPDQwMDRsUFRAWIB0iIiAdHx8kKDQsJCYxJx8fLT0tMTU3Ojo6Iys/RD84QzQ5Ojf/2wBDAQoKCg0MDRoPDxo3JR8lNzc3Nzc3Nzc3Nzc3Nzc3Nzc3Nzc3Nzc3Nzc3Nzc3Nzc3Nzc3Nzc3Nzc3Nzc3Nzc3Nzf/wAARCADnAMwDASIAAhEBAxEB/8QAGwAAAwADAQEAAAAAAAAAAAAAAwQFAAIGAQf/xAAzEAACAgEEAQMDAwMDBAMAAAABAgADEQQSITFBBRNRImFxFDKBBpGhI1KxFUJywTOC0f/EABYBAQEBAAAAAAAAAAAAAAAAAAABAv/EABYRAQEBAAAAAAAAAAAAAAAAAAABEf/aAAwDAQACEQMRAD8Aj/0b6ZorPQ1v11WlcM972+6CbTWiD/48eQfn5kfTKmOB1NdB6pqNMunFTKFoWwICvhxhs/M8obPAxMihS2Ov7Spps7QScfiS9OucZlXTh7fppQsR8CQUtIV3ZBl/R6kugCrjHfPEk6D0m+wD3Dsz4lmn026hCUZWAkqnqLxvHJ48mN/qhjJ4xIAtZLCpb+BGUsyM9YkFf9U7HAOBCpaSDJVLliPiOLaMHBhVLSHNg3dfeWNLgsSPiRtI2a0woO5u5VQ+3jnvJ/EsQXVsFAOD/eL2WHaneCe4jr9Vah3dgngGeX+oBqRtXJPP/jGiqtfu0YLHE5j1jUJSp5BPREpV691WvwPM5L+pNURrrApzJVRfUfU3BbY2ADgYkf8A6pcLATzz3nmba1T7rj55kwq4PU0jq/TvWMoNzfxmdH6drq7l2HHPU+dUCwgYWXvSHtqcEEnHzJR2Gpr+nIwfmR9XlQfHEoLr0dAGYZiWtNbqf+RIrnNfkkkmch/UVm3Yq557nXeonbnBzOW9VRH4tbB8GajLnlOclp9A/o/+m9F6p6P+q1zOHNjKuHx9Ix/7zOLTTUgn/Uz9p1npP9U0+m+nUaP9C1ntAjctxXOST1j7yo5Oo7sASnpa1wMjn5kzR47lStsKAOzCqmh036i5aw2FHLN8TsvR6aaBtRB+ZzHoOF3Z8kZnXab6FDNg/eZqxV3BUJCgYi3vWW5VchfMMHW1MIf7+Y1Ro/8ATU/fmRSVWnQ4VkH9uZvboCF3VcD4lVNGSesTHq9rIPMCErGvjPM390Hrs+BCa9QWyo2kxDcaeX/d4EDo/TdRXWK1dv2Ak5+Y3Z6sqAhV3qZylF3vMKweByfvHkqtdSUZQF+8BzX6qxjyMo3PUKLANOpCKwJ6xELfcLBSynH3j3uH2rAGQAKBj7wBtrKEGbhyfAnM+svTfcbKxjcY96hTZaNyumVBnOauz2wQxgaXaP3ckHP8wNXp+395GZrptZsJySQexG/dSwcNxNI9p01a/BP2jBsCLhQBBIdqjMFc7FvpgbW6h15BwYlbrriTuYhYdlyMnk/EWtq3A5HEAF1+5Tk5nN+sFslh0JetUoSMcSH6zuZSqjiVHPWali2MEETb9YwxzNXpIbqAsGGIIhFXSvtGBKmk3P8AUBImj5YczpdKgWtTnk+BCqXo9vtWsrkAOMTtdCjX048eM+ZxlVGUDAEyx6d6hqQFpLFkXPGOZmq6mtGrCoO/Jl/SELSCRk+Zy1GrtuVSUwAOJW0updayM4z4kVZS4E8DEBqnGCWbJi6W8Z3gGKaq6wZw3B65gAvO5znxJXqlwXnOW+fiM6i8ouM5YyD6jcecnuA1oNRttXng5E6bSamtdKyEDLDcZxWlZuGPxxLye57VTqQcoFIgKaz1KwXMEIUBpsPVXWr63znvEX1mkNlueiT1Mt9LsprSxj9LQKmi1yNpCX555yPE5P1O4F25wPH4ltgK9Oc8KROX11m2wqDkY4zCFxd2AcxzTXMmOeDJlRBYn5h0fngzQ6Ctg6jnubFCp+ZL09xTHMdS8HowCvjH3gLHwDPbLAVzmKPeDmAHUsMtmSNawPA555Ee1Vo5x2BIGptdbM9fmVAtRWh5AIMUsVC3IjrWMwyTxFn9lmyWAMBKi4oB+ZZ02pYj6MkfYyIcY4jPptwpuBs/aT4gdxoNVYaF2nkHnInUem6cFdz1Asw4bHE4X0rVbtaqadgVP7twyD8TutBqkqUC0kcfSAR3M1Vn2tlSuV2kD+IG60ld1fBid3q730hMEFRjM90mpVkIblh/mRT9OqITG3n5gL9S20sWy33id+p2niJvqc8k8wD26huSTImtvFj4H8w+q1ICE7vEircbGduxCLFOoVAowciOpq7fpKNjHxI1ByAc+PEtaShFrLFfHkwD6qxmtDBuTgmHvudtK6M/7Np//ZOs1arcSyrgHyYX9ZW1VpO3DDj7wpbXapgi5yVxxiQdRYLWJHz5l5fbtoBOM8gSFrqtt5NY4HYEqFCChxNg5npVmXkciaH6R1xKCi0gCFq1G3zFQeMCabirQiqb9yjmK3vnkRRrivGYO6wtWdpgB1t7KwCt4zFf1JcFLqwwPR8whrW3s4aDt07KcKJQM1Eg7DkSbeSthEeuZqgSOCIlbejtl05+xgBGO8wlQBIB5BiwPENTyRzzA6D0Ot3vFdIIJ44ndabQOa1ZtxsH7jjjE5H+l7l0pNjLuB7P3n0H07VVPX9TYyOyZmrAbdNWKA9e/cB9Q8ROuyxCpCsPviVtRZTXWwqwckfx9opf6nRXpmDldxGOupFI22s7HAzt7HmLXWlUz1FtX6hlHuRkyozk8ZnPan1bUanIsYBT4E0h3X60uwRTn5Myhx7QxJDWEnuOJZtUcwLGhu/1CnjuWktP8FZC0NZVTY45PQ+0ppqa1Vc8EcZ7mQnr7WNv/wBoWy10oUbSCRjOIXUru+pcfIMZCl9KEPjDc9wFtMG9oLk8cyS9xLOG7zKl7GvT7lP1dSHqAwJsOOfiUE9wA99xe1+TjuCLFsEZ+80dsDuVBktxNbLB5MUaw9THO489YlDa4Zc5zPc5UjEVpcquIX3PpPMDVqyG+nzCLYUXDj8faBZ8EHM9Zw4AYwJ+uy7MQTjMmspzK+o2qO4gxGfEBFMkQyAiLq2BCo8C36Lq9gNVh+k8j8zsfTtQVy9jBcjGM8kzgtCN3PIGex8zpfSrKvra9gbByM+YWLl11yWkbgydjB8xbVZY7iBz3NabzfkBR34mupWw7hkEjx8yCbr69oZq2yp/cPEiF13/ALpeH1O6v1nE57W7RrHCdAwgwY7/ALRup8kZ6idOWGePzGaSQQCeoFFddYGwwyviGW2y0EhmC/Ammj0yOQXYEfEvUafTKh2gDPQhU33T7hUsxA4EeS4GpueShA58xTX306d2+gZzxEF9S9sbQoznuQMC26ypgM57k+wWKx9w5/Mt+m6lPbdtoPxA+qvSygkDL8DA5BlEYtiBtO4cf2hHXBwGmjcnkgyoWLZ78TYW4xyIK07CepolisPvAZL8Zgzb3zAWW4PfEFYwxmA2bZo+oIxiJmw4mjOYDNtqsMxZnGYMtiabx8wAryJ7xnuDDYngOTzAq6DUe2mzHbZzHVtbcpz3IKuV6Mo1a1FpA439cwOj011iAFMjPkQlmvtPBGVHmTvT/VNOaglucj4hL9WlwKUBsDgDEivLtRZlmXIUjjPiRXYe6WY85hntdTtbIxkRJiXeVFShhsGIwtoVupOqYoOIVH5zmBY0mp2W4J+k/wCJZpucshHRWcpQ7e8vPA5l3Ra9l+llDDwJmrHuvpa99zdww0Onb0/AH+suX3/+v8zXWWtd+0fnAjOioJoRG7YkGAppUZaiu4fHEV9WLVikbs7Scxxd1AZPIPxJWsL2M28ygdlmQD5+INnyvjMAxKnBPImrHIlRpew3AmCZh44m1pGDxF2JzAJx3kzxznOJopxPSwIPMDRjBk8zGbmaluIGrPkzXM0c+YPcYGTMzWZA2zCA8QM3QwDVuUbIP8SrR6mKwTsJbr4klZuvcBmy42NnGBnrMyoAvmBWHpgG8cTBkHuYBNtp7gG0rKG+vP5lzQnTkF1B4/7ccTn6lJYBRkzpvTNGfZXf9JZepKNLtZXXbgLkZhaPXAjsFUYU8GKeoaU1spGMsfmb+m+kHU1uSwyo+ZFGbXG+1iEHPmJ+ovYUyMLzjgR3RaULcFdhx/mMaqnTvX7bfuPUo5NickzBD6ygVXFUbI8faAYYlQOz9sVfG7iMuewYrZw3EDUtieZ5mjHmeFoGOYMtMdpoYHjHJmk2Pc8gazJkyBgHPMIuIOejMA44mwPM0QEnqE2HPUAgMIh2niCQHPRh6x9XP+YBayT/AO4VW+rriDx94QACASpiHBX+0uiywBNhO0qMGQUHfiVtBfaakUHIzjkeMzNWG9WjMFLNjruOemMaqMoCQHBJ+R1Aahw5XIOMxrTauqldh4GM8SKEaQmpsGWzngQN6PvBP8kmM3ursLEz9RzJ2uLuMgt8YlRM1XNzknPJ5i1hBEJaCGJ5IPX2g2HE0gDdRexY244gGEBRpriEccwZMDRsTQzczQwNDPJ7PJR4OZ7jEwdTDIMnongmwgGphlPPzBVjAhUznqA1XjzDBVsOM4i6AmM01kmBo1Tqe+Jt0pzH6lVk2N18wF1BQmth/MgGjbtoE6H06hEoBYgESCmn5Ugy7os4A4xiSqY1LVpt5JH4gaRXqLPpDfbE3vQ204Ugtnib+moaNxYAuVKgfEivNy1t7O08YIzCMiFQSuJtr9O9ty3U/uIG5Z6UFaqHUnvuEQfUAiudoGCfERbqWNbpgc7Rle/xJvs4J8zSFWBxyIHaXOFGY+9WePmeFRWuEH8yidbRt5aBYBegI5eSe+4ow7gAYiCc8wrnECRA1xPMT08TIGniejqYBNhA8AEIq88TUcQiwN0OIatSSINU3GN0KOD8QC1J5jtFeRnzNKVz2JQprAAOJAFazg5E31CuKckA46/EeSnK5PzwJv7O58EdjEmqkVPWQo5B/wATpdBot1C2OQq48yC2hIuXb1mdFoXZafaY5H3gbGhPcAViPjAgt9dVm2sA4/cxjF6svI7PQm2j0PuKTjz4kUPT6lHdhYAOeCI3spdj7vX3k+7SNU7A5GTxHqlzWC37gPMCf6lp0qSy2sk1489znGcEfSMTpPVVd6HUf2kLTaVyCWGB/wAyyo8r07+x7h5Lf8Re2ogYwf5ly1B+0DgDAiGpr+kHniVEa6vAibLwTK19ZIiL1cGUTHGWg34MctQA8Rd1xAXYczybsOZpAwdTYczzxPVED0DMKgmqDmFrTnMAtacZxG6VIGCO4OhSOzxKVFQwMwCaavLYxK1NIJAI/MDoqQXEqVU45xnmZqtRThB9p6g3NkDqGsB6H4m1NYUEkGRQvYQ2EkYKtkR3Sacn9o5zyYIqGuJ8gCOaSwqCcY/MBn9IgGCN5HnHAmyAgMAcfYTYWO6YB47ntCsRYQPBgAFfucH6hnozV6izYUbcDoxihCDlcg+ZpbYFJ55MCbqEQgq38yeumCWBVJPOSTHtQzPaVVSM9zyteSQft+ZYhIqCw4zmaNpwwIxxmN2V7W4H95sF4JEojajTBcyNqKtrED/InV6hC275nP69CpPMIiWrycxWwARzVA8xIjnOJQBxzNMQrjkzTBMDXbxPUBzNwJ4QRA3XluIevvmDqXcR8xuqkZziAfTpuYSxp6QcRLR15bgS3pq+BIsM6WoLyB3KNa7VzFtMvHJjbN9BAPiZUpqLtvOMmeo7NXhPMx0yAWAweZvV+3FYAgbLvFmSMnGOI/Qd4AAkuzVCssuCxHmZo9cGcAgqSeCIHRUlDlAATiFGaqmAAGGi2mvRELWf3jtbLqKjtdcE5xAEgYqWwPzFdQpUBsDuUiK/ZwrBT5yZF1+qVRt3ZgDudW6HPmAP0DiKNrlWzgEj7RyuxbqsocnyPMIDbkqDNqOVOTNmQ/uA4nqqynruWDS1Ryfmc/6pUM5+86Oxc4kX1BO+PMqOZvXsCJWDHUrX18niTdQNpMoTYczSFbkzQr9oG6LCisEcwdZHzGqwCPEDyuodiO6eo45g6a+TD1kggZkD+jqyZZork/02klMgnmW0oIXj4ksVlHBIhHcLtX/aeYPBQYXljAvqdLUxW+5Vf/aAWMiqFtS20KV8GIqjKpx5PiFb1OgIqp+3sk8RU65XJFJBbxCMtoZmbsAjszWjTGtwQVwfvErbNSWx9WT3GNpFJ4y2PmXBfWl9md3GPmbUMaUbcQOeJC0msspr25P8wturtsqGGI55kVfZt1eQcecyHqzU1hBf+YSm9n05DksAD5ki44c7TkHqXEOitWI2spHz1GKanqfchwBJddxDYJ/vKOntO4c4+x6lFJQHXcJuxUiAF4rALcA8cciGpUWjfX9SY8cyYBuOeuMZkvW17hmVim0nj8ydrc7AF8wOb1SgHuStWAbj8S5qtPhiQJOspVhzwwmkSHX6uJ6VjDVAMd01KwElGY7pEzXx8zJkKcVSvMa09RbaeOZkyQdB6dTsUA9ywle0ecmZMgRfXda9dh09JKn/ALm84kNgdyv4EyZCGQWsTGOuZrpg63hieMzJkB+2/wCvjOYvRY41HJ/MyZCnbipXeAAfEIm1qMEdzJkig6jU/oq9q+QYnorVv4OQf+ZkyVBWodLd2QQYyzfQuJkyAQWNjGc4+Yq2p1FFw9qxk/8AE4mTIFb0v1BtbZ7Wo5sxw3+6F1tQBHwJkyBI1dTMNyAGR3pxuZvEyZCE7kBOcRcrz2ZkyU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9222" name="AutoShape 6" descr="data:image/jpeg;base64,/9j/4AAQSkZJRgABAQAAAQABAAD/2wBDAAkGBwgHBgkIBwgKCgkLDRYPDQwMDRsUFRAWIB0iIiAdHx8kKDQsJCYxJx8fLT0tMTU3Ojo6Iys/RD84QzQ5Ojf/2wBDAQoKCg0MDRoPDxo3JR8lNzc3Nzc3Nzc3Nzc3Nzc3Nzc3Nzc3Nzc3Nzc3Nzc3Nzc3Nzc3Nzc3Nzc3Nzc3Nzc3Nzf/wAARCADnAMwDASIAAhEBAxEB/8QAGwAAAwADAQEAAAAAAAAAAAAAAwQFAAIGAQf/xAAzEAACAgEEAQMDAwMDBAMAAAABAgADEQQSITFBBRNRImFxFDKBBpGhI1KxFUJywTOC0f/EABYBAQEBAAAAAAAAAAAAAAAAAAABAv/EABYRAQEBAAAAAAAAAAAAAAAAAAABEf/aAAwDAQACEQMRAD8Aj/0b6ZorPQ1v11WlcM972+6CbTWiD/48eQfn5kfTKmOB1NdB6pqNMunFTKFoWwICvhxhs/M8obPAxMihS2Ov7Spps7QScfiS9OucZlXTh7fppQsR8CQUtIV3ZBl/R6kugCrjHfPEk6D0m+wD3Dsz4lmn026hCUZWAkqnqLxvHJ48mN/qhjJ4xIAtZLCpb+BGUsyM9YkFf9U7HAOBCpaSDJVLliPiOLaMHBhVLSHNg3dfeWNLgsSPiRtI2a0woO5u5VQ+3jnvJ/EsQXVsFAOD/eL2WHaneCe4jr9Vah3dgngGeX+oBqRtXJPP/jGiqtfu0YLHE5j1jUJSp5BPREpV691WvwPM5L+pNURrrApzJVRfUfU3BbY2ADgYkf8A6pcLATzz3nmba1T7rj55kwq4PU0jq/TvWMoNzfxmdH6drq7l2HHPU+dUCwgYWXvSHtqcEEnHzJR2Gpr+nIwfmR9XlQfHEoLr0dAGYZiWtNbqf+RIrnNfkkkmch/UVm3Yq557nXeonbnBzOW9VRH4tbB8GajLnlOclp9A/o/+m9F6p6P+q1zOHNjKuHx9Ix/7zOLTTUgn/Uz9p1npP9U0+m+nUaP9C1ntAjctxXOST1j7yo5Oo7sASnpa1wMjn5kzR47lStsKAOzCqmh036i5aw2FHLN8TsvR6aaBtRB+ZzHoOF3Z8kZnXab6FDNg/eZqxV3BUJCgYi3vWW5VchfMMHW1MIf7+Y1Ro/8ATU/fmRSVWnQ4VkH9uZvboCF3VcD4lVNGSesTHq9rIPMCErGvjPM390Hrs+BCa9QWyo2kxDcaeX/d4EDo/TdRXWK1dv2Ak5+Y3Z6sqAhV3qZylF3vMKweByfvHkqtdSUZQF+8BzX6qxjyMo3PUKLANOpCKwJ6xELfcLBSynH3j3uH2rAGQAKBj7wBtrKEGbhyfAnM+svTfcbKxjcY96hTZaNyumVBnOauz2wQxgaXaP3ckHP8wNXp+395GZrptZsJySQexG/dSwcNxNI9p01a/BP2jBsCLhQBBIdqjMFc7FvpgbW6h15BwYlbrriTuYhYdlyMnk/EWtq3A5HEAF1+5Tk5nN+sFslh0JetUoSMcSH6zuZSqjiVHPWali2MEETb9YwxzNXpIbqAsGGIIhFXSvtGBKmk3P8AUBImj5YczpdKgWtTnk+BCqXo9vtWsrkAOMTtdCjX048eM+ZxlVGUDAEyx6d6hqQFpLFkXPGOZmq6mtGrCoO/Jl/SELSCRk+Zy1GrtuVSUwAOJW0updayM4z4kVZS4E8DEBqnGCWbJi6W8Z3gGKaq6wZw3B65gAvO5znxJXqlwXnOW+fiM6i8ouM5YyD6jcecnuA1oNRttXng5E6bSamtdKyEDLDcZxWlZuGPxxLye57VTqQcoFIgKaz1KwXMEIUBpsPVXWr63znvEX1mkNlueiT1Mt9LsprSxj9LQKmi1yNpCX555yPE5P1O4F25wPH4ltgK9Oc8KROX11m2wqDkY4zCFxd2AcxzTXMmOeDJlRBYn5h0fngzQ6Ctg6jnubFCp+ZL09xTHMdS8HowCvjH3gLHwDPbLAVzmKPeDmAHUsMtmSNawPA555Ee1Vo5x2BIGptdbM9fmVAtRWh5AIMUsVC3IjrWMwyTxFn9lmyWAMBKi4oB+ZZ02pYj6MkfYyIcY4jPptwpuBs/aT4gdxoNVYaF2nkHnInUem6cFdz1Asw4bHE4X0rVbtaqadgVP7twyD8TutBqkqUC0kcfSAR3M1Vn2tlSuV2kD+IG60ld1fBid3q730hMEFRjM90mpVkIblh/mRT9OqITG3n5gL9S20sWy33id+p2niJvqc8k8wD26huSTImtvFj4H8w+q1ICE7vEircbGduxCLFOoVAowciOpq7fpKNjHxI1ByAc+PEtaShFrLFfHkwD6qxmtDBuTgmHvudtK6M/7Np//ZOs1arcSyrgHyYX9ZW1VpO3DDj7wpbXapgi5yVxxiQdRYLWJHz5l5fbtoBOM8gSFrqtt5NY4HYEqFCChxNg5npVmXkciaH6R1xKCi0gCFq1G3zFQeMCabirQiqb9yjmK3vnkRRrivGYO6wtWdpgB1t7KwCt4zFf1JcFLqwwPR8whrW3s4aDt07KcKJQM1Eg7DkSbeSthEeuZqgSOCIlbejtl05+xgBGO8wlQBIB5BiwPENTyRzzA6D0Ot3vFdIIJ44ndabQOa1ZtxsH7jjjE5H+l7l0pNjLuB7P3n0H07VVPX9TYyOyZmrAbdNWKA9e/cB9Q8ROuyxCpCsPviVtRZTXWwqwckfx9opf6nRXpmDldxGOupFI22s7HAzt7HmLXWlUz1FtX6hlHuRkyozk8ZnPan1bUanIsYBT4E0h3X60uwRTn5Myhx7QxJDWEnuOJZtUcwLGhu/1CnjuWktP8FZC0NZVTY45PQ+0ppqa1Vc8EcZ7mQnr7WNv/wBoWy10oUbSCRjOIXUru+pcfIMZCl9KEPjDc9wFtMG9oLk8cyS9xLOG7zKl7GvT7lP1dSHqAwJsOOfiUE9wA99xe1+TjuCLFsEZ+80dsDuVBktxNbLB5MUaw9THO489YlDa4Zc5zPc5UjEVpcquIX3PpPMDVqyG+nzCLYUXDj8faBZ8EHM9Zw4AYwJ+uy7MQTjMmspzK+o2qO4gxGfEBFMkQyAiLq2BCo8C36Lq9gNVh+k8j8zsfTtQVy9jBcjGM8kzgtCN3PIGex8zpfSrKvra9gbByM+YWLl11yWkbgydjB8xbVZY7iBz3NabzfkBR34mupWw7hkEjx8yCbr69oZq2yp/cPEiF13/ALpeH1O6v1nE57W7RrHCdAwgwY7/ALRup8kZ6idOWGePzGaSQQCeoFFddYGwwyviGW2y0EhmC/Ammj0yOQXYEfEvUafTKh2gDPQhU33T7hUsxA4EeS4GpueShA58xTX306d2+gZzxEF9S9sbQoznuQMC26ypgM57k+wWKx9w5/Mt+m6lPbdtoPxA+qvSygkDL8DA5BlEYtiBtO4cf2hHXBwGmjcnkgyoWLZ78TYW4xyIK07CepolisPvAZL8Zgzb3zAWW4PfEFYwxmA2bZo+oIxiJmw4mjOYDNtqsMxZnGYMtiabx8wAryJ7xnuDDYngOTzAq6DUe2mzHbZzHVtbcpz3IKuV6Mo1a1FpA439cwOj011iAFMjPkQlmvtPBGVHmTvT/VNOaglucj4hL9WlwKUBsDgDEivLtRZlmXIUjjPiRXYe6WY85hntdTtbIxkRJiXeVFShhsGIwtoVupOqYoOIVH5zmBY0mp2W4J+k/wCJZpucshHRWcpQ7e8vPA5l3Ra9l+llDDwJmrHuvpa99zdww0Onb0/AH+suX3/+v8zXWWtd+0fnAjOioJoRG7YkGAppUZaiu4fHEV9WLVikbs7Scxxd1AZPIPxJWsL2M28ygdlmQD5+INnyvjMAxKnBPImrHIlRpew3AmCZh44m1pGDxF2JzAJx3kzxznOJopxPSwIPMDRjBk8zGbmaluIGrPkzXM0c+YPcYGTMzWZA2zCA8QM3QwDVuUbIP8SrR6mKwTsJbr4klZuvcBmy42NnGBnrMyoAvmBWHpgG8cTBkHuYBNtp7gG0rKG+vP5lzQnTkF1B4/7ccTn6lJYBRkzpvTNGfZXf9JZepKNLtZXXbgLkZhaPXAjsFUYU8GKeoaU1spGMsfmb+m+kHU1uSwyo+ZFGbXG+1iEHPmJ+ovYUyMLzjgR3RaULcFdhx/mMaqnTvX7bfuPUo5NickzBD6ygVXFUbI8faAYYlQOz9sVfG7iMuewYrZw3EDUtieZ5mjHmeFoGOYMtMdpoYHjHJmk2Pc8gazJkyBgHPMIuIOejMA44mwPM0QEnqE2HPUAgMIh2niCQHPRh6x9XP+YBayT/AO4VW+rriDx94QACASpiHBX+0uiywBNhO0qMGQUHfiVtBfaakUHIzjkeMzNWG9WjMFLNjruOemMaqMoCQHBJ+R1Aahw5XIOMxrTauqldh4GM8SKEaQmpsGWzngQN6PvBP8kmM3ursLEz9RzJ2uLuMgt8YlRM1XNzknPJ5i1hBEJaCGJ5IPX2g2HE0gDdRexY244gGEBRpriEccwZMDRsTQzczQwNDPJ7PJR4OZ7jEwdTDIMnongmwgGphlPPzBVjAhUznqA1XjzDBVsOM4i6AmM01kmBo1Tqe+Jt0pzH6lVk2N18wF1BQmth/MgGjbtoE6H06hEoBYgESCmn5Ugy7os4A4xiSqY1LVpt5JH4gaRXqLPpDfbE3vQ204Ugtnib+moaNxYAuVKgfEivNy1t7O08YIzCMiFQSuJtr9O9ty3U/uIG5Z6UFaqHUnvuEQfUAiudoGCfERbqWNbpgc7Rle/xJvs4J8zSFWBxyIHaXOFGY+9WePmeFRWuEH8yidbRt5aBYBegI5eSe+4ow7gAYiCc8wrnECRA1xPMT08TIGniejqYBNhA8AEIq88TUcQiwN0OIatSSINU3GN0KOD8QC1J5jtFeRnzNKVz2JQprAAOJAFazg5E31CuKckA46/EeSnK5PzwJv7O58EdjEmqkVPWQo5B/wATpdBot1C2OQq48yC2hIuXb1mdFoXZafaY5H3gbGhPcAViPjAgt9dVm2sA4/cxjF6svI7PQm2j0PuKTjz4kUPT6lHdhYAOeCI3spdj7vX3k+7SNU7A5GTxHqlzWC37gPMCf6lp0qSy2sk1489znGcEfSMTpPVVd6HUf2kLTaVyCWGB/wAyyo8r07+x7h5Lf8Re2ogYwf5ly1B+0DgDAiGpr+kHniVEa6vAibLwTK19ZIiL1cGUTHGWg34MctQA8Rd1xAXYczybsOZpAwdTYczzxPVED0DMKgmqDmFrTnMAtacZxG6VIGCO4OhSOzxKVFQwMwCaavLYxK1NIJAI/MDoqQXEqVU45xnmZqtRThB9p6g3NkDqGsB6H4m1NYUEkGRQvYQ2EkYKtkR3Sacn9o5zyYIqGuJ8gCOaSwqCcY/MBn9IgGCN5HnHAmyAgMAcfYTYWO6YB47ntCsRYQPBgAFfucH6hnozV6izYUbcDoxihCDlcg+ZpbYFJ55MCbqEQgq38yeumCWBVJPOSTHtQzPaVVSM9zyteSQft+ZYhIqCw4zmaNpwwIxxmN2V7W4H95sF4JEojajTBcyNqKtrED/InV6hC275nP69CpPMIiWrycxWwARzVA8xIjnOJQBxzNMQrjkzTBMDXbxPUBzNwJ4QRA3XluIevvmDqXcR8xuqkZziAfTpuYSxp6QcRLR15bgS3pq+BIsM6WoLyB3KNa7VzFtMvHJjbN9BAPiZUpqLtvOMmeo7NXhPMx0yAWAweZvV+3FYAgbLvFmSMnGOI/Qd4AAkuzVCssuCxHmZo9cGcAgqSeCIHRUlDlAATiFGaqmAAGGi2mvRELWf3jtbLqKjtdcE5xAEgYqWwPzFdQpUBsDuUiK/ZwrBT5yZF1+qVRt3ZgDudW6HPmAP0DiKNrlWzgEj7RyuxbqsocnyPMIDbkqDNqOVOTNmQ/uA4nqqynruWDS1Ryfmc/6pUM5+86Oxc4kX1BO+PMqOZvXsCJWDHUrX18niTdQNpMoTYczSFbkzQr9oG6LCisEcwdZHzGqwCPEDyuodiO6eo45g6a+TD1kggZkD+jqyZZork/02klMgnmW0oIXj4ksVlHBIhHcLtX/aeYPBQYXljAvqdLUxW+5Vf/aAWMiqFtS20KV8GIqjKpx5PiFb1OgIqp+3sk8RU65XJFJBbxCMtoZmbsAjszWjTGtwQVwfvErbNSWx9WT3GNpFJ4y2PmXBfWl9md3GPmbUMaUbcQOeJC0msspr25P8wturtsqGGI55kVfZt1eQcecyHqzU1hBf+YSm9n05DksAD5ki44c7TkHqXEOitWI2spHz1GKanqfchwBJddxDYJ/vKOntO4c4+x6lFJQHXcJuxUiAF4rALcA8cciGpUWjfX9SY8cyYBuOeuMZkvW17hmVim0nj8ydrc7AF8wOb1SgHuStWAbj8S5qtPhiQJOspVhzwwmkSHX6uJ6VjDVAMd01KwElGY7pEzXx8zJkKcVSvMa09RbaeOZkyQdB6dTsUA9ywle0ecmZMgRfXda9dh09JKn/ALm84kNgdyv4EyZCGQWsTGOuZrpg63hieMzJkB+2/wCvjOYvRY41HJ/MyZCnbipXeAAfEIm1qMEdzJkig6jU/oq9q+QYnorVv4OQf+ZkyVBWodLd2QQYyzfQuJkyAQWNjGc4+Yq2p1FFw9qxk/8AE4mTIFb0v1BtbZ7Wo5sxw3+6F1tQBHwJkyBI1dTMNyAGR3pxuZvEyZCE7kBOcRcrz2ZkyUf/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9224" name="Picture 8" descr="http://medind.nic.in/ibn/t13/i1/IndianJRadiolImaging_2013_23_1_46_113615_u3.jpg"/>
          <p:cNvPicPr>
            <a:picLocks noChangeAspect="1" noChangeArrowheads="1"/>
          </p:cNvPicPr>
          <p:nvPr/>
        </p:nvPicPr>
        <p:blipFill>
          <a:blip r:embed="rId3"/>
          <a:srcRect/>
          <a:stretch>
            <a:fillRect/>
          </a:stretch>
        </p:blipFill>
        <p:spPr bwMode="auto">
          <a:xfrm>
            <a:off x="3657600" y="4876800"/>
            <a:ext cx="3620814" cy="1981200"/>
          </a:xfrm>
          <a:prstGeom prst="rect">
            <a:avLst/>
          </a:prstGeom>
          <a:noFill/>
        </p:spPr>
      </p:pic>
      <p:sp>
        <p:nvSpPr>
          <p:cNvPr id="9" name="مستطيل 8"/>
          <p:cNvSpPr/>
          <p:nvPr/>
        </p:nvSpPr>
        <p:spPr>
          <a:xfrm>
            <a:off x="4539597" y="6488668"/>
            <a:ext cx="1754005" cy="369332"/>
          </a:xfrm>
          <a:prstGeom prst="rect">
            <a:avLst/>
          </a:prstGeom>
        </p:spPr>
        <p:txBody>
          <a:bodyPr wrap="none">
            <a:spAutoFit/>
          </a:bodyPr>
          <a:lstStyle/>
          <a:p>
            <a:r>
              <a:rPr lang="en-US" sz="1400" b="1" dirty="0" err="1" smtClean="0">
                <a:solidFill>
                  <a:srgbClr val="FFFF00"/>
                </a:solidFill>
                <a:latin typeface="Batang" pitchFamily="18" charset="-127"/>
                <a:ea typeface="Batang" pitchFamily="18" charset="-127"/>
              </a:rPr>
              <a:t>Autonephrectomy</a:t>
            </a:r>
            <a:r>
              <a:rPr lang="en-US" b="1" dirty="0" smtClean="0">
                <a:latin typeface="Batang" pitchFamily="18" charset="-127"/>
                <a:ea typeface="Batang" pitchFamily="18" charset="-127"/>
              </a:rPr>
              <a:t> </a:t>
            </a:r>
            <a:endParaRPr lang="ar-IQ" dirty="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609600"/>
            <a:ext cx="8879354" cy="41549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Arial Black" pitchFamily="34" charset="0"/>
                <a:ea typeface="Batang" pitchFamily="18" charset="-127"/>
                <a:cs typeface="Traditional Arabic" pitchFamily="18" charset="-78"/>
              </a:rPr>
              <a:t>Simple renal cysts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This represent the most common renal mass lesion.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The incidence increasing with age and are present 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25-50% of subjects over the age of 50.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These lesions are, by definition, simple with</a:t>
            </a:r>
            <a:r>
              <a:rPr kumimoji="0" lang="en-US" sz="2000" b="1" i="0" u="none" strike="noStrike" cap="none" normalizeH="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a thin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wall and contain only serous fluid. They are found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incidentally.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On </a:t>
            </a: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US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well demarcated, thin wall, homogenous fluid contents cyst with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posterior acoustic</a:t>
            </a:r>
            <a:r>
              <a:rPr kumimoji="0" lang="en-US" sz="2000" b="1" i="0" u="none" strike="noStrike" cap="none" normalizeH="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enhancement.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b="1" dirty="0" smtClean="0">
              <a:latin typeface="Batang" pitchFamily="18" charset="-127"/>
              <a:ea typeface="Batang" pitchFamily="18" charset="-127"/>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At </a:t>
            </a: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CT</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spherical mass with </a:t>
            </a:r>
            <a:r>
              <a:rPr lang="en-US" sz="2000" b="1" dirty="0" smtClean="0">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imperceptible wall, its contents are </a:t>
            </a: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latin typeface="Batang" pitchFamily="18" charset="-127"/>
                <a:ea typeface="Batang" pitchFamily="18" charset="-127"/>
                <a:cs typeface="Traditional Arabic" pitchFamily="18" charset="-78"/>
              </a:rPr>
              <a:t>h</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omogenous</a:t>
            </a:r>
            <a:r>
              <a:rPr kumimoji="0" lang="en-US" sz="2000" b="1" i="0" u="none" strike="noStrike" cap="none" normalizeH="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of fluid density (0 </a:t>
            </a:r>
            <a:r>
              <a:rPr kumimoji="0" lang="en-US" sz="2000" b="1" i="0" u="none" strike="noStrike" cap="none" normalizeH="0" baseline="0" dirty="0" smtClean="0">
                <a:ln>
                  <a:noFill/>
                </a:ln>
                <a:solidFill>
                  <a:schemeClr val="tx1"/>
                </a:solidFill>
                <a:effectLst/>
                <a:latin typeface="Arial"/>
                <a:ea typeface="Batang" pitchFamily="18" charset="-127"/>
                <a:cs typeface="Traditional Arabic" pitchFamily="18" charset="-78"/>
              </a:rPr>
              <a:t>–</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20 HU)</a:t>
            </a:r>
            <a:r>
              <a:rPr kumimoji="0" lang="en-US" sz="2000" b="1" i="0" u="none" strike="noStrike" cap="none" normalizeH="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with sharp margins</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p>
        </p:txBody>
      </p:sp>
      <p:pic>
        <p:nvPicPr>
          <p:cNvPr id="7171" name="Picture 3" descr="http://www.lumen.luc.edu/lumen/MedEd/Radio/curriculum/Ultrasound/renal_cyst_labelled.jpg"/>
          <p:cNvPicPr>
            <a:picLocks noChangeAspect="1" noChangeArrowheads="1"/>
          </p:cNvPicPr>
          <p:nvPr/>
        </p:nvPicPr>
        <p:blipFill>
          <a:blip r:embed="rId2"/>
          <a:srcRect/>
          <a:stretch>
            <a:fillRect/>
          </a:stretch>
        </p:blipFill>
        <p:spPr bwMode="auto">
          <a:xfrm>
            <a:off x="228600" y="4791020"/>
            <a:ext cx="3380574" cy="2066980"/>
          </a:xfrm>
          <a:prstGeom prst="rect">
            <a:avLst/>
          </a:prstGeom>
          <a:noFill/>
        </p:spPr>
      </p:pic>
      <p:sp>
        <p:nvSpPr>
          <p:cNvPr id="7173" name="AutoShape 5" descr="data:image/jpeg;base64,/9j/4AAQSkZJRgABAQAAAQABAAD/2wCEAAkGBxQSEhUUExQWFhUXGBgZGRcYGBsbHRwaGh0cGhocIR0fHighHB0lGx4YIjIhJSkuLi4uGh8zODMsNygtLisBCgoKBQUFDgUFDisZExkrKysrKysrKysrKysrKysrKysrKysrKysrKysrKysrKysrKysrKysrKysrKysrKysrK//AABEIAMIBBAMBIgACEQEDEQH/xAAcAAACAgMBAQAAAAAAAAAAAAAFBgAEAgMHAQj/xAA/EAABAwIDBQUGBAUDBQEBAAABAgMRACEEEjEFBkFRYRMicYGRBzKhscHwI0LR4RQzUnLxFWKiFkNTgpI0JP/EABQBAQAAAAAAAAAAAAAAAAAAAAD/xAAUEQEAAAAAAAAAAAAAAAAAAAAA/9oADAMBAAIRAxEAPwDhtSpUoJUqVKCVKlE8HsyUhbhyNnT+pXgOXWgGpTNEcPsR1V1Q2nms5fhqfSiCMQECGUhH+7VRHj+lYlhazJlRN+fOg0jB4dHvLW6eSRkT6mT8BW1ONAALLTSBzKcyvIqkzVljZhjgPifSrA2SlOVSgtU6cLUAl3aD6xdxYHjA9K0KnQmba3Jo+7hkpMFvpqTWeCdCAruJCotMR+o40AFrZbi/cQo+Rq4ndp+0oN+o8hRhrbC0mFEBOsJE+kaVbO8IvCFqvYGwFAujd56/d0A/MONvOtbuxH2xKkK8Rp9mjmJ2+8pOZKUgDhIzfGhD+0X3R3lK8J+kUGtjDOjTtPU/fOrDyHyBdyRYQT8Yr1poxMqnxrauYFzPiRf1oKK8PiIF3Y5yfXWtC2HuJc56n750RGOdQY7Q+dxH+KzaCnVE2UeMK+Q4cPhQCezXGqvG9a0pWOKuWp+/8UbVlFpKSNZnSiOz3UKgEojjm5fZoFQOuDRa+Wp/Xz862o2k/P8ANUeh+OvCnXEJbt3ABeSDNx+v1oarZ6Sb2nhA+HKgXjjiR+I02uTxQATPVMGK1qTh1flW2f8Aacw9FX+NHVbObM6p4Dgba2qo7s2QMqkz1+/jQCnNjE/y3EL6HuK9D+tUH8MpBhaSk8iIoxidmLR3iIHwPK9eN4taQAvvo/pUJHDnp5UAKpRpzZyHf5PdX/41Gx/tJ08D60IdbKSQRBBgg6g0GFSpUoJUqVKCVKlSgleivKtbPwhdWlAtOpOgAuVHoBegt7KwacpedEoSYSn+tfLwHGiWDwzuJctcn9OA4Dp0rJrDHEOBDafwkdxI59T1JufGuqbG2O3hGipYggEqPIeNAlf9MFpEqE348PD1q1hd3SoDOogckiD4/fOjySrFLzkEI/Kk8BzV16UZw7KUDyvzoFo7AZZGdQVa+p1igOK27PcaQlMaTf0nSiO9O8qQrs0mRPej7t+9KO2ElDalJSBni8aCeHWIoMcVtdazC3Ej4esVRRj05pUfmdaEE1k6oHLAiBB6mTfpaB5UDB/qSCRoExqZ4dAJrE7cANlHXUJAt5maG45vI0yIgqSXPJRgfBND6A2/tgmSlXW6QD96VTONVm7xmqjDSlKCUgqUTAAEknkBxoritivltt3sXIUCkkIVZSSRe1iRBoCTBBbC0KBGhvBB5EcK2nCrUAREG5Pz86A4XZ705Shacw4gpk8BeKiMW8wSgyLyUnSaAk6ybwZ5a1pZaUk38Rc/fKqStqPKsFeQFblJeI7wJi9r/LS1BZxOKWogqJJFvvhpWrPbh9fAVg1glqTKgsFUBHdVCr/PpXuBwy3M4bBWpJGnKYnwmg3tvKSAUz0j9/OiDO3XEFI7qhyIBqvtTdzFIZQ5kWUHNMAzbU21THpQdC1uONpFpyhI5aC08ONA64feVBs4zB6CY8jV0u4R6xABPkfh1pOfQ81dwBIJgKkERPAD7vV3YSe3VDavxBcD6+NAyYjYKikdk4SBfIq/pfXxoO3sJTishTCrcOPG3OtbG1nGXsoWkkKuArNJ5dT4Xp12dtNLie0QLiyk8fvrQIuP2A61ci8yI+9apYlj+IBFu2T7vDtANUn/AHgXB8uUde2i0280dLi3TpXL9s4JSVFxuxQb9CDQJxryjG8DIJS8n3Xbno4PfHnZXmeVB6CVKlSglSpUoPRTDgsOW2gkD8TERfilomw/9tfADnQ3Y2DDi5X/AC0DO4f9o4eKjCR4047AZ7RS8UvyHAReB4COHKgaNz9jhojSEjxlZifT61e3kdLq28OmY99Qm1vdT0k8OlXdhskMhSrKOZRvFjoOtoqls9vtnlukWBtzJEgel/WgI4dkoA0m0mfUUk737zOtqWymBfWfh408YpyEnQ/55elc725s0ZlXzEmTMHMTpM/YoElWMmc3eM60a2VtVDrgQ42pSlJyIVntPCUxBnSm/Few/EqbS6w82cwB7N0FChPCQCD5xRjcH2Nvs4pD2NU3kb7wQglWZXCTAAA1tMxQcZ2ozkdWmCmCRBq3sDdvE41YRh2VuEkDMEnKmeKlaAeNfT6nijGdkWkdmRIlI5Ccv36Vb3o2sMEx26QA2iQoACO8ISbclQPOg5w17MsJi4adxKkvMjs0luIUlPRQ5zfrWGN9h+DaSVLxrgEE3Sj9b1YaxeHbyrEF1ck8hN7G1ulVt4d4S82UovwIkQREWvPkaAPsnY+ztmYlDzeIVi3W5UlOWEIMe8qNSOA5+FGMD7QF9q6tYkO5SlPEET9DXOGwUFUJIBsY6Gx+FZEFEKg8D62oHbeHFpxysywQY0v048NOFC3d1sIq6kHyWR563qrh8eCsBN5mEjUzr486L4TFIWyp5YJSFFBAJB5ZjQU8NsbZzagSyVHqtX61t2xtXCNoKW2AlSjJOtvvlS/tV8Z/w150m4VER586EpKVH8RWURqLxHLnQdN2dvM0rA4dsJgIcGYRqArNrwmaOMbqYNDrYwaUgr98hRJOaDBkkAA3gVyfZv8A+ZZT76XUwuTMGRly6XpjwO84aLQ0KSAombk6gHw+d6Dru8+H7IMJbme0TlAtZIETHvXnX+o0M30aQrBOqDaUlS0gAJAUCfeAPjex41c2NvjhcYVLWsNdjoHCASTqrrytzoBtnfrCKQyyjModqFrUUkQlJKiRxuYFAtb3+zlTWDS4pwZjFiLJKuHU3ielJzG4eKQczbrYVFoURqOcV0Df72gsYgIabJKQQSYtI6frpQzYW1S64lI5a9B4afetAgncnGTHZp8c6Ypox2HXhUtPzJypS7FgpVgVeetPXZgAnWSbn9ToL1VxeES4hSSJSQZ0+7UADAYlSXAEmW3BmHzMT86qbUw4Q4FH3V2WBwBvJPOfnVDC4stLLRg5FQCf6TbzPGmDa2HztGDzHO/DwvFAh4rB/wA/DnWO0bH+5IuPNOb4UrmnnarhHYPpBkZQo+GsnhNKW2ML2Ty0cAbf2m6fgRQUqlSpQSvQK8opsNgSp1UZWhmvoV/kT638qAkxgins8OJzEhb3OY7qP/UTbmo8q6Pu5sVamm+6QyD3ieKhBygUp7mbNK1Zj77qgMx4Am5k6a13PGYZKmGgwU9i2FAkkCIIBKpvJgnzoFjbCilpQSJMRHLh9+NV8BhA22EcRE9TxM/elTCvKdWpRJDWbuJiM0CM5BExBsPOr4TP+PH79aBb3zxXZYfNxzAfOfLxFKrW8reGebViGlrEBwNi0zdJJJ0PSZ6U0+0NrNg1g6BSY4cb/Yp23N2hgtoMsqW22HmQlMLSkkFMWBPDpQMu7uOViW0vGyFAFKYiB18qMVilYIkXFaMVhirRUUCV7Sdtt4UNPpVLubJl17pmbG1j865/vjvqca0MOEkJVEk8RxHQzFqJ+1TBBtXFwiSct8viNAa51h3ErUjKe8RcqJtEmdNI8aC4zs8rgLKkIRZI8J8/E60Vwuw0ghTjgFrJEqUfjYdTSqp9bigEEknTLxPQVfc2ViEAFaVgHUiaBlw2xcKCQSVKiciZgdSomiCNjYchACVJJByodMSBYkch+tYYXctxoIKlpGcBSoP/AMydTcm1HGsMhMKUc1iCdI5RQK2J2cy0ucqmlj3e9I9foaH7TcW2hRHdzC6gkgKHymONOOF2e2XkpVKoJIkd20kRPDpeiG9L7aWVhaBlBBjncTB1uZA8aDiKlKAlX5vdvAtRPDu4ZGHWUJJeWIEiMvODw+NW9p4A5wW2SGFFaUrUCSlHCQOUcBwoUxs8rIQ3CyOKZsOFz8uNBjsnaQZStCgFIXe+ucaEdZmtS8QVnvczrp4/t0pgRumpI73vXnhbpQfaWzezk9fG1vvSg3LxaQnuq8IEk8zPOqKsSTJ4cCfv5c60rA/zx++dYlNtY+HpwoPe3FydB6/sZ0qq3td1NkKKUyCQkxMczqaZN1NhIxBVnBKRqPvrx+dMqfZ5g9Sp3+0KTHS5E0FPdneJx5SW1FRBuCrUR86dGl6wJHwnxqnid2mUhBYBQpsAAjQjQ66+NaMTtlDJhzunWDJufrQKW+LGV8qn3hI8dPKjeyUdu0nJKlLTBSOKgI8zSvvHtYvrECEiyRb4+ulN3soaWt9A1CFhfKPuKABi8ArsHEaFCvdi9p+IJilTbkqQy6TJKS2r+5Gn/Ej0ruXtH2V2WJ7RI7j6Z6ZxZfqnKfGa4ztFjuPt/wBJDqfIlKh/8mfKgWqlexUoIKY04QgNMXBgOL/uXoPJOX1NCNj4cOPISfdmVf2p7yvgDTJsBRceW6ZklShy6a9eXKgZNntlMHggC2gkcOvOjuxO1xY7V/8AlJP4TcQCR+dX9V9JoY61+Cloe86oJ1ix949O7PGnJlkISEpEJSABx0t1oM0JvAJv9/dqzdjhAnXXXj9L15EXn01EfKsZ4zGn3r40C5v80tWFI4BQJHhPnrzFc0wmPW0ruqI0411Xe9JVhihKVKKrAC5meQFcnXs93PkKVJObKcwNjyuOFrdRag7T7LNurWhTRWVKPuqnNMa+nhXQltKsFOOdYSb+mlcg3V3TxKcrrKlJKbKCFBKo0MHW/GurtbOS6AHQ9IAkKcJF/Awf3oEPfvZ6WGFKXneV2hcBPdg5rJKUxKIIExeL1zLAtpQ0VlJKlFYTliAo2jpczx08q+iXth4RKVrDLd0KCjFyDz4k8jrXC92G8r7iFgq74XfmSrxk+PzoCm6Wwxhk5lDM6b2EwI63tzo84yFQIkcbSTy0rcnD5SogHvXIN0kga/7THyoRtDbHZyAkkp1JJAB5Zo4+FATWDMnXTQzy86wQixKj4aelooO1tlCjOjsDK0CSmDx6cLRW/wD1B5SgYSkmxuojw/zPxoC6GYABExzmfThxoNvnstWJSnKSMsEpHukjnpf7NebQ2u402Vdm3YcDHwi1+Gt6BYfedSxldAhZAsCMoHI9bT56UDNtHe4dm02w1LwKcsJlIgRcG0+BrRs7BDBhKnjCnVgafnXOUd3SdNIk0Q3cwjanEqlEkwlKQIBN4Gkm+p8q6C5sxNvdmNY8NDHCgVMTs5CkEmygLcZ8Pvka5lvYfeIixg2sDx5zFvjXSd89oNtJPupSARIIMqPznoa5E1tMKUStOY6Ag8Lzwi0zzMUA3BJbVOfMOShcfvWt1GRZCSDyNFMPtJtJy9mlYuCYIMaSOscfSrGKThT7pUBrzHgBags7lY4MuquElQiVEQTM5TJvOldBdeSUyLRqI++NchxDAB/DXnGswQddI9aPbK3hUUBC3IKfynNf/wBrz4UD82/mtFhw06cqWN9GwpMkciLDjadZ5XohgMWkpzBSiREpCT87fCtOJaS8QJm4m8+oOlAknZ6onS/HyI+vGj24G2k4LGJU5/KX3FkHQSCD5H500K2a3Gl9Pp5cOlK+2NjFPeSOfX9evpQdO3jfViXH8IUwUo7RleozJlVv7mzFrWrj212crzaiO6o5VTyVKVeOs027D3qe7ENgDO2nsw6R3ggg5RpwuBNK+8rRU3JF0qib6eFAiYhooUpJ1SSk+IMVKu7wp/GKv60oX5qSCf8AlNSg27FRlafc45Utjh75v/xSfWm3dPBQgEj1jTU38aDr2QtvCjvIUO0UsqQrMCAUNCNJha7+PjXTfZ3s5LqwFpCkIaCje5tYf/RFAL2M0XMcJ91lkQNO8vj4wKcTPy4VXTgAzi8WAmBnQhIgxlCAfP3jW1Sr/Y+lBm9aI18KxB9bXFvrEWrJtIOpv529K1lRFgSekeM6nl0oGndXBXLikidAY9fCt+9O77OIYdCm0klJMgAKzC4v4gVlsjGpQ00hN1KGg8JJNGhfkRQc+3Yw7AKZ7RlSCE6lKSes6aeFdARPGD1obvBg8zSlJAKk3i0kDUTSyd7QnDOzmCkplJJA8uBA60DftXCdqy43MZkkA8jw+MVw7HbGXs/FK7VRVmhSTrJBmDPMTXUd0d4QvDhTq0xBOYqExfX6Vzb2hbY/1PHN4fC95KEkZ+BMypQ6AACTxJoLrm1lYghDJ0Aly0JBE5RaSdfTpVc7AaUDmC1KOpKiJ+MDj6USwmyxhWsgmSZniZ6Wn71rNBFxYc4j6ffhQLb2yEYf8RCjlPd4/Hj52re4+oJURYxF7RFuubwFY7wPhxSEEgN+8VReU8M0C0SK1dgha2g04m6h3ZBUeAkE8+lBvw+J7c5Vt+7qIJF+PKIow5u7hXURlSkgWKRcdY4eFOmAwKGkBCBPAkAXItc8+HlHMVp2rsoOoUWyEuwcqgIM+Oih0vQc3Gx8XgFFbB7VviiL2vOlz4Vbc9p5CSC2sLm6c/SwsD62qzs7b6icjiYVOXWxPrrrY1T2zsVh9WYCF8xEeet+nCgq7tPDFOqcxqUkEfhpUO71sZkxxImtWN2Jhmg6topUp2UtJEKCRAk2PPSvcNg3GO4QhSZtJgTyEi/0oHtPAOdocphQmIMJA1AFhAEfA0AB3Y6kEhQjzsfnURhzeBfTT70ps2ulDmDaWDLoMWImSSD5W8ao7NwZAClDwn6SBQCE4BckpknpH3xFFd0MOnEYkIfRfKSFEgExwMUUSyLH5W+PH0rxlPZOIdFik6if05UDFtfZakqRlbT2UGVBV0nhKCIM8eNxVbZ+zyHQXE2Ce6OfleKatn4lLraVJ7wImZt1+fHSq2LbIhVvCSSRH36UGkdBAsZrANngDrrYxerLDYUmLgRcg1YxjyQiBER10F7/ABoFBeHDeKIAAzonS0pPLzFA95EKyOgxFiAR+9WMZtdL2NSEzlbChMGDzOl+FebdAU0VC2YGxBFAl7QwRdDSpAPZwYHJa/pXlMm6+FDjAJiylD4zx8alBTf2qp1lAdK1uOMhIJMi2I7S5JkQlMSAZtMRNdX9mrQWX2gQFFtuDM2ChNcVTphdP5XOPzrro+x9p9ldHdKu7biDrf70oGvE4sOP4lY/8qhaNEhKZjqBrWIjkPMfVI+dBt1HiptybkPOA30vPPlFGlqm3X71oPYAifhHyGlaNp4hSWyUZlK0AGsnpN7VtyAJBvrx001n96M7rIC3lX7yUkjlJMc/HjQA92MViGWsygpGYRBE28eFO27eNW6k5lJMWgD60TxWGztlNgTx4UkbbxasJieyY7zrqAQiSAngVEDh6a0DBvPvO3hRknM8od1AubzBt4VylW6eIxK1uEBrtDmOa1hp3Br5nyp2wuCGHlxw53lXU4bSbg5ReBVVzbOZWUnUxprOgtc0AQbjSAFPkgDvJywkjhbMJFebn7OLL+IacSjMyUpSsDKVIcGcTFoFvSmRl0JcIIUCAST59TfnFBTtFKHC6mBmQorF9AYE+QoNO/eKUhKchyFKklSgT7qjlFvHh0qlgQrtCVulSQiRZP0ifAyb2ivNh7IxG11qWe5hoIUQYBKZyoTrxMk8OptQHdht5h9aMQCDAQqbwbxGsg+PHhQW8Hhy8T2ukmQNCZ8YjpprV3ZuzGsOpLmUDKoKzXkCQSNTEdeHGqm7mHUXn0IBUsrkITKlAEk34Re+gpoVui6sKS6601IHdKpUDwnKCPG+k6UDkjEBYBtBFuNvEGvVu5Uk2J4TEybC3CkXD7H2jg0ENkOoTfK2pK8ovwN/QevAU3t59xcqeSkTGUjRQFxB0PiJ9aC1t7dN0rK25OcEkJIPe8DaeunCK0YfDKQBmzNrAvJ49DZJ8BW/Ab0PFUKKVNggXTEme9BmJ8AdKu47e1IQuUpKUX96CeUTefGgH4N4IXlcuDosj58vWt22t3s7ZLQNwTxvaBytHWl3aO0jiEhDKFC4VJtljpGs8adN3nFpSlC5ylOsSJGvh/mg5XjWFoAAOUpMkGPn+tHt1VB51lFpU4gERESoTymmvenYaHm1rSkEpuQOPMRMg+NJewkdgpLqLrQSUkyAnlbmNfEUDbvphMMy+pDGYnMSs5rBRM5EgWAT66DgZW8QBlJhNuMz8+P6Uw4PZ6X0FQBzXlMj1vrc0pbddUglOUzMH08KDXsfeZeGdUiCtonMByza5Z4Tzo5tDfIqblCYCibq5gXtN4PGkzF4ZSVgwTmA0keNdF3V9nxxOGS/iXOyak5UIAKss5QSTZN/1oE/C724hKYISv8AuB9LWqhtbePEPgpUrKn+lAgHxMya77gvZvgWxZClSNVLJpb9oPs6w6MM4/hh2a2kqUoGSlQAk63BtQJXsi2ahzFOLdu000pShFiLAA+dGfaDs5CHcQEpASCVJAERmTm+tUfY06ha8S06oJDrY7xMe6oH5V5vttHtl4l1M5VG19RoPhFAC3PP/wDPx99X0qVq3exIbYSDN8x/5EfSpQAZ/AwyuQcTpyXOvgafdnpDjTZEgCPDrImueYXvYMxq27NuCVp/VNOu6GICmcs3STbob+POgNbkOlLmKaMmHAsGOChTSVdR58aUMIC1jUrtleSGzb8wkpm/lTeU/KgjirWjx6mhm7m9zLGPcS4qElITmN7gyPQ1X3q2mMMyVR3zZM8zxg61zfD7HdcOdRykyb2152t9aD6D2tv7hmwAye3dVAQhGhUdJVQ/AYRaFqee7+Id94iCEgaITawHjShuYnDYUFxxRU8RYwSEjkNBJpyw+3mVXSryNvWNfvwoMsVs7tDJJv4SfnHHl5UF2ju+lJKu1I6ZcxT6mPhTGw6lRnNHCLTaetV8Sy2rUnqAB9dbcqDnGPxTqTlUtUflI5aazr061QzG8m5sZJB+M8K2b3KdW8oBpSUotAGbKnmTAEnWZtVRLWIUgFtsvWgFJuDyUIBHzoM9p7XfW2GQ+tCEjuNo7iQnQiEAJ1veTqaJ+z7BfxZaaQpLaoJVmvOXUgWkxNvGqmH2Ophpb2J7q1DKlJNyT0k3++tHPZQyMK+M8HuHKTY96LjnxHrpQdOweymcGghEBS/eWR3lny4aWFal4EOKkWucwJTpe0pExpy0rPFbaOfu3SfdOh68dPLhV9jFpLecAEngLceunG9AHaa7FUiLpCc0jmNJMi/Dr64717ms7QbzWQ9AhwJ1j+oakH1vRfaGOSlEgAzHHiOFVdlbYJScwiOGlzeI0+JoOF7zFeGhgQHG1KzECQCLKg/TrQbZ2MSpWZRUtZzSVkZbaX+gp73uwn8S++SiUrVbieF/DyrmLuDVKkkCROpM+Bk9D42oGnd7FqKklxUCe9HjYC3KnLEbVckoau0nvZbz0PLLSHsrYjzyQUWgZhF5PlofpXQNwsQ8kJU8UFOfsXG1aqSuQSJ6wYi9x1oKewMWtTi0rIlSdLDThH+KDYRLSFuodBIzEJIBGU8rimnb2yRgsSDfsj7hjMCk6g31TbxF6EPQt5YIbykWUOunrQadk7WDdgLE84va/XThrTNjcGh1oFSZJHvCdeF4pX2VsB554NtwCZ735IAJvaRpy5V0LYmFfw7ZKktENrKDmEmZAkGJIuKDjG0UFlSgoKAkgKIseMTz19K6l7MN6mn2U4JwEOJmJiFJ15660G9r7jmIVhm+xVnM5QEFRV0QbHTVMcAZtSvhNnYrZ7jDxSZypeFly2CcoS5KRkJIIINB9GtiAByrj/tr30yZsC3qoDtVTcDXLHUU84De7t2klLKkPKd7Ds3O7ldyFy5gnLluDF5Fq+e9vYPFPuvYpxp1SStZW6G1FAIMGFaADTy4UGzdFmy1aCyZkixn6daJb0OZGsn5ddfTWjWxt3XGWUdo04kmVqlJgeotlBFLG+AUXktFKgTlABzCQrQgToelAD2njiylhAH/AGQTwjMtZ+UVKobxuhWIcjRJCB4IAT9CfOvaCzusrMXWf/I2SBzUjvJ+Gar+wscGVhRmON7wf0NLmzsUWnUOJ1SoH9R5i1MG1MOEOnLdCxnQeBSoT8KB8ccQ6gFCkqGYEQbgiIgeN6YTj0tpPbEIUkXzCPnXOd1trIaWntBdKkqQoDkQSOsj512z2gbvIx7AWie0SkOIUI76NSPSDQchxmM/jMSV6tt2SOvOOdW9etC9iJKC6kkBQXfiT9+lFB9ga+PTzoMxbh+1bW3DMiPL7vWmw4QOdRKo6npw9ONA77v4YYhEqCu75Xt1oZtrbgSotMCAk3MkyePl4UY3Rcb/AIcISodoc5ygibdLdKSMcDnVNjJ1+/rQEGN4HUQCEqE/mH14nypj2TtBD+bL3FqF1Jgx0PnxmbUhp6R5fDlPr+lHNlbX/hMM+7EqiED/AHGw+pJ6UAPFhxW0C0652gbVNgYgXA6UzYZ5KHULA07pOoAN+PWkvdCXXXXFElZuesm/+KZ3hkSpSoEDlr5cbx+9B0FvZankyPeHgBykEWvRLDbGWkCVXHrbS9c13V9oTuHSWVtqdIjh7swCZ5ceFWNqb54txSgHMiZslsQY5TqbTQP+L2esj3fAJMi3p4XrSnZhCFFZyJAJKlQI4/rw5Uk7O33xbZ7ys4/pWBPgCIPLnQzeLe/E4lWR1PYhtXeQmY6XnvE3+OtBdxDozHjflqOEq0NvrSDva0EPZhab205W66U7IdCroII8j98KVN+2rtnSZGnnccDQM/s1g4dxxWqTYEzHxm/1rbtXa7gU6pNoSnh1idNetUfZnjEgO4dUcCL6TwFMO1tjfhrUkxmAHlw46eNAAfU9iG0p7VSm0xkzgWUZzDhA0t0o3sHCCyVgZkCxgQfHy+dD9ktqbhAnW8Ez1i1/lRLG7RS1dMZuPCPQ29fKgY9mO5FyQO7m0tqCNfv4Vbe2mTByd2G+9m/MlWYk+MChOycYHxmFlDUWOvxrTt3GpYaUVmCshImYkmAfD9KANvL7R0JxbeRClttqcK+8kGVoKO4QmQoAm5Jn40Iw2+7LqC0ph8tHDIYJW6C4S0srSoqCYOab1ltrcrDoxCEOLxiEKfSyt5SWw0orTKVNnX3yBBBtNxVzCbnIn+Eded7VtptTvZp7ud1RASXAheSEgG4vmFwKDW77RUBztgwog4oPwFCYDAYy6akiQfKi2D2gGcEhDjKwX2X24UvMDnN1QoSNR3UkD51ju5uJh3G0pKF52cW6HFHKZS3okxaCkjT8xmq3tZ25kxDDaEghhslQGiVOQEptplSP+QoCp3jbViu2eWGmlJKVJcKjKSAlSUwNT72nCuV7a23/ABOOxGLPuthSkA8AkZWhHD8vxqltPai3SSq/ARwBP3eqTgjB4hX9S20j1zfSgXFmTJ1qVhUoJTNsZYxDBYP81qVtdU/mR4g3AHXlSzW/B4lTa0rQYUkgg9RQG2FZiLd5Oo421t8K7T7O98EtsoacBUgTkULlHNMaxrx/blLzYxKP4lgQr/utjVKuY5g1nsjHlCgUGL3TJIJ5mgY99MMnD45zEMnNh3iDYWSTra3GddK8bgjMDMiQdfOwis38PKSW7g3U3qlUi8eVaU7EeZZD6EnsFnuNEHtLTmKZ/Im1+tpoMiI6Rx4mvTPMD79axYdCuBBjQgyPoKjryQCZFtb8qAbtrEKZ7J1BKVpUcpk8uXEacb1cTvM3iTmcHZucY0J4kRoOn2VzbO0Q6qB7qdDz061Rw+YmBc0Duofh9rIyZsmYzGbLmgeX1oNjFqxKw22DkHGLXp/2Ju42vYvZOqh0vdvY3ESkCdBLSFWnrQjC4ZKBkaQAB+Y6fqflQU9l7IThgSpyCRw48IgajX9qmOxikIcURBUCG5jNcangIgWH1q9iWwbKCckEqVlieA+pmg20tkqCg4XJQLwvgB14jhQGPZuDiVHDQntikSTohCTxANzNo9dKZt5tz3WJdQntk8ciVKUPFFyof2zHLjShs3DFt9GKYeKFkn3YGo00uI4HWBXUtzd5VvKU0+oKUlOdK4AlIsqQLWkEG1AF3Z3NdcSHXD2QV7qFA5wOZTbKZi2saxpSh7QElh0IWlJcEBWT8yRfNHAQTw1p+9oG9r2HUwzhMud1KlqUoTkRokgHiTOo4VzV1hxS3HsQ6XHlAypUQBFhyA6RQeOvEoQ6lYTlAmBwn5/qa9x+zU4gApdJHCTp4cOlVMHsqW0rU45cCE/lA4SBeKNNYfODnQBJt3r8tRxIFApq2Y/hVZxqOI08POmfYe++Y9m+O7xI4RHK/nWslSJCApQFiFCevyrS7sFt9OZIyKtcaTQPeE/hHm8zbyD4kfHjVd3YjbjbjodACAMypEXsJIMcT6VynH7IeZMXjgQbRzijeG3uZb2a/gClYcW3nLyvzPBaVBsD+kIEA8Sk2vQMn/VGFwYIbWXHDy93j49dKQ9ubVdxRzKzQTpmJAHGsdkbqYzEGWWHiD+bIQn1IiiWI3YWystOKRnEBQSrNlJ4EjjQB8Nj3WltqVDvZ+6h0dogdMipFrHhoKsHFYjEvuO9qsPOqlS0EotEQqNAAAOVgKLo2I0gEqVMaiIN+ZN6yYdK7NICEC39w1jqOlAybtbwpwLa8Ph0grMFTp0B4nL+ZRPH50C2uoLzkmVGSSq8qOp01NePOpYTmUrKOMDXlH70s4zaruJOVtMi8wOPjw4a86CljEBPvGbQka3iCegvWnbPcwjCLd5S1k84sPmavu4BrDQrFLlViGkkFR6HkOvzpd2vtNWIXmVAAEJSNEpGg/egoVKlSgyQgkgAEkmABqSa24vBuNKyutrbVE5VpKTHOCNKaPZTtVjC7RbcxBCU5VpS4RIbWpJCVnoDaeE01NOMqdYb2ltPD45QbxCm0qJUy28Y7MOP2UpCrnKYCYA0ig5nsrabmHWFtmDoQdFDkRxFObGERjk9rhgUOAZltCSbalMap8POiW1Xdlst4xxpvCOvpawWVAK1NduouDE9kMwKkBJQdSAY5RRnC7fwhGCX2uGb7PZjqO44pC0vgCG1DN7pNwDMkq1tQAtzNojt1B9CeyaBcdC5CEJSYzEalRJACBqVAaTTBvbvB/qL7f8ADqypS2kJbg5gopzKiNQD3TH9HKs9qo2VjGmsrmCQpXYHOVrS9mkdqFpBBjUXjoZiDzeCwOEfw7rf8O2UqfQtTRyp7MsryEgqVqqBMnXyoEJvafZnK8Mw4qSZHiQKbdhbyYdTfZvsNYlj+oIRnTzt+Yeh8a5PhNpFKQlJgQJSq4n9qItbTbVdY7NZ91xERbw/xQdJ2pulsTEJzYd1TSx+Vsk680LuAOhFJX+gqbKhm7qdFJFzOmulXdn7SKdVJXwzDunz4H4UScfCxrEXva44ftQUMOlxCFocKiCRkVmPK0gWkSb8quYdtQmHCtAiJGniRAjxFeFRKgSQUjT0uZ48NKsNKAvprqb9I4gTwoMlKJGnGNOHE1lYyNeF+IM/O9aVQoyDNuJtHGQPKoly5I6m4j5j9dOtALZ2QWVFxCiWzqjUiDYp6gz5Cm7cx4DHtJP5krGmqVJJjn7wFAi+SOAE68eg0FW9h7xMYbGNOPpzAJUntJ7zZMR3ROb6a0BffNkJxyySYDTSRfRIB+tKCx2zmQoV2aVEqKrZlDpxH6cqPb37dwuKxocw/wCJ+FkLknLmBVHcIk2I72hHhVNhYSAnNmsbzr+9B4swRexJtwB+grNxudJnXiLRx5XqKImY/TjHhXi3AhMqHKLUGj+Fz3WFKvYEyL3iJ1HWtHYkFQT3EaQkXEicwAGhMz1qwMQRrqeUfM1q70mLH+oamNARy6UGC9nhYsoi3PyEXo7snb7WAan+EQ+4TCV2Cr8yUkjyoOh4JMwSYEwfnOlDNq7V1TnhR/K2JV9QKBk21vxinP5jnYIIMNMe8bWBX7x8sopbVi1ASEoZSeKrqOt7fWgLu08hPZwmdVKOZU/SquFS6+uG8zijx5eJ0AoDju2G0EXKiJuqCPIcPSqGL3iW5ZCTraBHnb1qYjB4fCXxTnaOf+FvX/24edvOhuI3xcFsO22ynhAk+pt8KAkdlEjtcW72bYix1PMBOpND9ob0hCezwaeyRxWYznwPARzv4Uv4zHuOqzOLKz1OngNAPCq1BktZJJJknUmsalSglSpUoJWbLRWoJSCVKIAA1JNgPWsK2YZ9Ta0rQYUkhSTyIMg+tA1uezjGh1DX4JcWpSMqXkEpcSguFCgD3VZATH6ivNn+zvGupCwltKS0h2VuJTCHCUtkjUZilUeFWW9/O2xTL2JZbayPB9buFaSl5biRYlSyQQTEpsDJME1vxXtOeGNfxLLTYDhbCErCpbQ1ZCQpCkkDiUzlMm1AK2nucpjZ7eNU62c7q2+zStBjIcsghRzGQbDQQeNDNnbxYhiMjhyj8qu8nwg6eVXNr74v4nDlh1DRBeW+FhBC0rcMrAgwEk8IpdoHdjbOGxgCcQlLDvBxM5Ses+75261hi93X0CW4cbPFJF/Lj5UmTVrB7Rda/luLR/aSB6aUBtaVtyFtrQDEmCBPynwrbhtrrT7rkp5KvWjA754hFnMryeKVj5ER9av/AOqbPfu40tlUXyiR5EfpQE8DvTl95APVKoJ8AasubyNkWBE6yP3nnQROE2cv3MSpJ/3BQ+aY58a9GxsNqMc3fmpP68KAviNrti4zBUflEevCtTe9CgLtk+AM/Ghatj4ca41sjoofIGtLgwKJzPLcPJMx5GI6UBDEbyLOgS2DaTc34xzqk2XHFZkIWtX9R58+XCq42/hkGUYYqI4rUPLgayVvy+LIQ2keBP1+lBuDbrJSVoWgge8m48xy0tRXD7yWCVhKri6DlJ8jxpf/AOtsTxDf/wAfvWQ3oQ5Z/DIVbVEpPxmgacVvMB7qDNve/YGtR3jRxzEjjFp6A2HK1Lbe0MDxTiQNYBGvmqs0v4FX/cfQORTJ+EjnQMrO3W4kpI9NPM1SxO+KQISkcpPePw/WhKsVs5PB909YA+JEV6d6cO3/ACMIkHms/QCfjQbXdpYl+yULUOUEA+gArYxu/il3VlaRfUgfLShb2+mLVMLCRyShIjwtNBsZj3HTLji1/wByiaBrdVgcN76lYlziEHuDpOnzqhjt7llBbYQlhB1ymVH/ANuHlS1UoPVKmvKlSglSvQK34PBOPLCGkLcWdEoSVH0AJoK9StuKw6m1qQsQpJKVCQYIsRbrWqglSpUoJUqVKCVKlSglSpUoJUqVKCV7XlSg9qCpUoJXteVKDypUqUEqVKlBK9qVKCGvKlSglSpUoJUqVKCVkmpUoCGwWwrENBQBBWkEESCJHCuh+2VZwqmGcMSw0tuVNtfhoUbXKUwCfEVKlByqpUqUEqVKlB//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7175" name="Picture 7" descr="http://www.meddean.luc.edu/Lumen/meded/Radio/curriculum/Mechanisms/MHD/Renal_cysts.bmp"/>
          <p:cNvPicPr>
            <a:picLocks noChangeAspect="1" noChangeArrowheads="1"/>
          </p:cNvPicPr>
          <p:nvPr/>
        </p:nvPicPr>
        <p:blipFill>
          <a:blip r:embed="rId3"/>
          <a:srcRect/>
          <a:stretch>
            <a:fillRect/>
          </a:stretch>
        </p:blipFill>
        <p:spPr bwMode="auto">
          <a:xfrm>
            <a:off x="5410200" y="4702628"/>
            <a:ext cx="2895600" cy="2155372"/>
          </a:xfrm>
          <a:prstGeom prst="rect">
            <a:avLst/>
          </a:prstGeom>
          <a:noFill/>
        </p:spPr>
      </p:pic>
      <p:pic>
        <p:nvPicPr>
          <p:cNvPr id="7177" name="Picture 9" descr="http://www.kidney-cares.org/uploads/allimg/120925/3-120925163P1B2.jpg"/>
          <p:cNvPicPr>
            <a:picLocks noChangeAspect="1" noChangeArrowheads="1"/>
          </p:cNvPicPr>
          <p:nvPr/>
        </p:nvPicPr>
        <p:blipFill>
          <a:blip r:embed="rId4"/>
          <a:srcRect/>
          <a:stretch>
            <a:fillRect/>
          </a:stretch>
        </p:blipFill>
        <p:spPr bwMode="auto">
          <a:xfrm>
            <a:off x="7010400" y="609600"/>
            <a:ext cx="1660418" cy="2228850"/>
          </a:xfrm>
          <a:prstGeom prst="rect">
            <a:avLst/>
          </a:prstGeom>
          <a:noFill/>
        </p:spPr>
      </p:pic>
    </p:spTree>
  </p:cSld>
  <p:clrMapOvr>
    <a:masterClrMapping/>
  </p:clrMapOvr>
  <p:transition>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304800" y="533400"/>
            <a:ext cx="8534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C000"/>
                </a:solidFill>
                <a:effectLst/>
                <a:latin typeface="Arial Black" pitchFamily="34" charset="0"/>
                <a:ea typeface="Batang" pitchFamily="18" charset="-127"/>
                <a:cs typeface="Traditional Arabic" pitchFamily="18" charset="-78"/>
              </a:rPr>
              <a:t>Renal cell carcinoma</a:t>
            </a:r>
            <a:endParaRPr kumimoji="0" lang="en-US" sz="2400" b="0" i="0" u="none" strike="noStrike" cap="none" normalizeH="0" baseline="0" dirty="0" smtClean="0">
              <a:ln>
                <a:noFill/>
              </a:ln>
              <a:solidFill>
                <a:srgbClr val="FFC0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It represent 80-90% of all renal malignancy, peak age 55 year. It is bilateral in 2%.</a:t>
            </a:r>
            <a:r>
              <a:rPr lang="en-US" sz="2000" b="1" dirty="0" smtClean="0">
                <a:latin typeface="Arial" pitchFamily="34" charset="0"/>
                <a:ea typeface="Batang" pitchFamily="18" charset="-127"/>
                <a:cs typeface="Arial" pitchFamily="34" charset="0"/>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It metastasize to the lung, liver, bone(</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lytic</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expansile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regional LN, and adrenal glands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US: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solitary mass bulging from the renal outline. It is usually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iso</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or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hypoechoic</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compared to normal kidney. Most show some heterogeneity. It is of irregular outline. Necrosis will give areas of low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echogenicity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in the centre of large tumors.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CT</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spherical mass, often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lobulated</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usually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isodense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or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hypodense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compared to normal renal tissue, occasionally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hyperdense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They enhance variably with intravenous contrast but almost always less than normal renal tissue. About 1/3 have calcifications.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CT is the current method of choice for staging of RCC because: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1.it show the local direct spread</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2.can demonstrate enlargement of drainage LN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3.show tumor growing along the renal vein into IVC.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4.diagnose liver, adrenal and pancreatic metastases</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p>
        </p:txBody>
      </p:sp>
      <p:pic>
        <p:nvPicPr>
          <p:cNvPr id="51203" name="Picture 3" descr="http://radiology.casereports.net/index.php/rcr/article/viewFile/324/849/8185"/>
          <p:cNvPicPr>
            <a:picLocks noChangeAspect="1" noChangeArrowheads="1"/>
          </p:cNvPicPr>
          <p:nvPr/>
        </p:nvPicPr>
        <p:blipFill>
          <a:blip r:embed="rId2"/>
          <a:srcRect/>
          <a:stretch>
            <a:fillRect/>
          </a:stretch>
        </p:blipFill>
        <p:spPr bwMode="auto">
          <a:xfrm>
            <a:off x="6705600" y="5334000"/>
            <a:ext cx="2213348" cy="1524000"/>
          </a:xfrm>
          <a:prstGeom prst="rect">
            <a:avLst/>
          </a:prstGeom>
          <a:noFill/>
        </p:spPr>
      </p:pic>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457200"/>
            <a:ext cx="8458200" cy="3539430"/>
          </a:xfrm>
          <a:prstGeom prst="rect">
            <a:avLst/>
          </a:prstGeom>
          <a:noFill/>
        </p:spPr>
        <p:txBody>
          <a:bodyPr wrap="square" rtlCol="1">
            <a:spAutoFit/>
          </a:bodyPr>
          <a:lstStyle/>
          <a:p>
            <a:pPr algn="ctr"/>
            <a:r>
              <a:rPr lang="en-US" sz="2800" dirty="0" smtClean="0">
                <a:solidFill>
                  <a:schemeClr val="tx2">
                    <a:lumMod val="75000"/>
                  </a:schemeClr>
                </a:solidFill>
                <a:latin typeface="Arial Black" pitchFamily="34" charset="0"/>
              </a:rPr>
              <a:t>Renal trauma</a:t>
            </a:r>
            <a:r>
              <a:rPr lang="en-US" sz="2800" dirty="0" smtClean="0">
                <a:solidFill>
                  <a:schemeClr val="tx2">
                    <a:lumMod val="75000"/>
                  </a:schemeClr>
                </a:solidFill>
              </a:rPr>
              <a:t> </a:t>
            </a:r>
          </a:p>
          <a:p>
            <a:pPr algn="l"/>
            <a:r>
              <a:rPr lang="en-US" sz="2000" b="1" dirty="0" smtClean="0">
                <a:latin typeface="Batang" pitchFamily="18" charset="-127"/>
                <a:ea typeface="Batang" pitchFamily="18" charset="-127"/>
              </a:rPr>
              <a:t>The kidneys and the spleen are the most internal organs to be injured (¾ blunt and ¼ penetrating)</a:t>
            </a:r>
          </a:p>
          <a:p>
            <a:pPr algn="l"/>
            <a:r>
              <a:rPr lang="en-US" sz="2000" b="1" u="sng" dirty="0" smtClean="0">
                <a:latin typeface="Batang" pitchFamily="18" charset="-127"/>
                <a:ea typeface="Batang" pitchFamily="18" charset="-127"/>
              </a:rPr>
              <a:t>CT is the best investigation</a:t>
            </a:r>
          </a:p>
          <a:p>
            <a:pPr algn="l"/>
            <a:r>
              <a:rPr lang="en-US" sz="2000" b="1" dirty="0" smtClean="0">
                <a:latin typeface="Batang" pitchFamily="18" charset="-127"/>
                <a:ea typeface="Batang" pitchFamily="18" charset="-127"/>
              </a:rPr>
              <a:t>1. It demonstrate the presence or absence of perfusion to the injured kidney </a:t>
            </a:r>
          </a:p>
          <a:p>
            <a:pPr algn="l"/>
            <a:r>
              <a:rPr lang="en-US" sz="2000" b="1" dirty="0" smtClean="0">
                <a:latin typeface="Batang" pitchFamily="18" charset="-127"/>
                <a:ea typeface="Batang" pitchFamily="18" charset="-127"/>
              </a:rPr>
              <a:t>2. It insure that the opposite kidney is normal   </a:t>
            </a:r>
          </a:p>
          <a:p>
            <a:pPr algn="l"/>
            <a:r>
              <a:rPr lang="en-US" sz="2000" b="1" dirty="0" smtClean="0">
                <a:latin typeface="Batang" pitchFamily="18" charset="-127"/>
                <a:ea typeface="Batang" pitchFamily="18" charset="-127"/>
              </a:rPr>
              <a:t>3. it show the extent of renal parenchyma damage </a:t>
            </a:r>
          </a:p>
          <a:p>
            <a:pPr algn="l"/>
            <a:r>
              <a:rPr lang="en-US" sz="2000" b="1" dirty="0" smtClean="0">
                <a:latin typeface="Batang" pitchFamily="18" charset="-127"/>
                <a:ea typeface="Batang" pitchFamily="18" charset="-127"/>
              </a:rPr>
              <a:t>4. It demonstrate injuries to other organs  </a:t>
            </a:r>
          </a:p>
          <a:p>
            <a:pPr algn="l"/>
            <a:endParaRPr lang="en-US" dirty="0" smtClean="0"/>
          </a:p>
          <a:p>
            <a:pPr algn="l"/>
            <a:endParaRPr lang="ar-IQ" dirty="0"/>
          </a:p>
        </p:txBody>
      </p:sp>
      <p:pic>
        <p:nvPicPr>
          <p:cNvPr id="5122" name="Picture 2" descr="C:\Users\hp-2000\Documents\My Bluetooth\IMG_35850863279283-1.jpg"/>
          <p:cNvPicPr>
            <a:picLocks noChangeAspect="1" noChangeArrowheads="1"/>
          </p:cNvPicPr>
          <p:nvPr/>
        </p:nvPicPr>
        <p:blipFill>
          <a:blip r:embed="rId2"/>
          <a:srcRect/>
          <a:stretch>
            <a:fillRect/>
          </a:stretch>
        </p:blipFill>
        <p:spPr bwMode="auto">
          <a:xfrm>
            <a:off x="5943600" y="3217718"/>
            <a:ext cx="2988291" cy="3640282"/>
          </a:xfrm>
          <a:prstGeom prst="rect">
            <a:avLst/>
          </a:prstGeom>
          <a:noFill/>
        </p:spPr>
      </p:pic>
      <p:pic>
        <p:nvPicPr>
          <p:cNvPr id="4" name="Picture 4" descr="http://www.intechopen.com/source/html/38233/media/image24.jpeg"/>
          <p:cNvPicPr>
            <a:picLocks noChangeAspect="1" noChangeArrowheads="1"/>
          </p:cNvPicPr>
          <p:nvPr/>
        </p:nvPicPr>
        <p:blipFill>
          <a:blip r:embed="rId3"/>
          <a:srcRect/>
          <a:stretch>
            <a:fillRect/>
          </a:stretch>
        </p:blipFill>
        <p:spPr bwMode="auto">
          <a:xfrm>
            <a:off x="228600" y="3810000"/>
            <a:ext cx="2819400" cy="2057400"/>
          </a:xfrm>
          <a:prstGeom prst="rect">
            <a:avLst/>
          </a:prstGeom>
          <a:noFill/>
        </p:spPr>
      </p:pic>
      <p:pic>
        <p:nvPicPr>
          <p:cNvPr id="5" name="Picture 2" descr="http://www.learningradiology.com/caseofweek/caseoftheweekpix2007-1/cow268lg.jpg"/>
          <p:cNvPicPr>
            <a:picLocks noChangeAspect="1" noChangeArrowheads="1"/>
          </p:cNvPicPr>
          <p:nvPr/>
        </p:nvPicPr>
        <p:blipFill>
          <a:blip r:embed="rId4"/>
          <a:srcRect/>
          <a:stretch>
            <a:fillRect/>
          </a:stretch>
        </p:blipFill>
        <p:spPr bwMode="auto">
          <a:xfrm>
            <a:off x="3022895" y="3810000"/>
            <a:ext cx="2842733" cy="2667000"/>
          </a:xfrm>
          <a:prstGeom prst="rect">
            <a:avLst/>
          </a:prstGeom>
          <a:noFill/>
        </p:spPr>
      </p:pic>
    </p:spTree>
  </p:cSld>
  <p:clrMapOvr>
    <a:masterClrMapping/>
  </p:clrMapOvr>
  <p:transition>
    <p:wedg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idx="1"/>
          </p:nvPr>
        </p:nvSpPr>
        <p:spPr/>
        <p:txBody>
          <a:bodyPr/>
          <a:lstStyle/>
          <a:p>
            <a:endParaRPr lang="en-US"/>
          </a:p>
        </p:txBody>
      </p:sp>
      <p:pic>
        <p:nvPicPr>
          <p:cNvPr id="147459" name="Picture 3" descr="la_maison_de_provence"/>
          <p:cNvPicPr>
            <a:picLocks noChangeAspect="1" noChangeArrowheads="1"/>
          </p:cNvPicPr>
          <p:nvPr/>
        </p:nvPicPr>
        <p:blipFill>
          <a:blip r:embed="rId2"/>
          <a:srcRect/>
          <a:stretch>
            <a:fillRect/>
          </a:stretch>
        </p:blipFill>
        <p:spPr bwMode="auto">
          <a:xfrm>
            <a:off x="0" y="404813"/>
            <a:ext cx="9144000" cy="6096000"/>
          </a:xfrm>
          <a:prstGeom prst="rect">
            <a:avLst/>
          </a:prstGeom>
          <a:noFill/>
        </p:spPr>
      </p:pic>
      <p:sp>
        <p:nvSpPr>
          <p:cNvPr id="147460" name="WordArt 4"/>
          <p:cNvSpPr>
            <a:spLocks noChangeArrowheads="1" noChangeShapeType="1" noTextEdit="1"/>
          </p:cNvSpPr>
          <p:nvPr/>
        </p:nvSpPr>
        <p:spPr bwMode="auto">
          <a:xfrm>
            <a:off x="3276600" y="6572250"/>
            <a:ext cx="2581275" cy="285750"/>
          </a:xfrm>
          <a:prstGeom prst="rect">
            <a:avLst/>
          </a:prstGeom>
        </p:spPr>
        <p:txBody>
          <a:bodyPr wrap="none" fromWordArt="1">
            <a:prstTxWarp prst="textPlain">
              <a:avLst>
                <a:gd name="adj" fmla="val 50000"/>
              </a:avLst>
            </a:prstTxWarp>
          </a:bodyPr>
          <a:lstStyle/>
          <a:p>
            <a:pPr algn="ctr" rtl="0"/>
            <a:r>
              <a:rPr lang="en-US" sz="1600" kern="10">
                <a:ln w="9525">
                  <a:solidFill>
                    <a:srgbClr val="000000"/>
                  </a:solidFill>
                  <a:round/>
                  <a:headEnd/>
                  <a:tailEnd/>
                </a:ln>
                <a:solidFill>
                  <a:srgbClr val="FFFFFF"/>
                </a:solidFill>
                <a:latin typeface="Arial Black"/>
              </a:rPr>
              <a:t>La maison de provence</a:t>
            </a:r>
            <a:endParaRPr lang="ar-IQ" sz="1600" kern="10">
              <a:ln w="9525">
                <a:solidFill>
                  <a:srgbClr val="000000"/>
                </a:solidFill>
                <a:round/>
                <a:headEnd/>
                <a:tailEnd/>
              </a:ln>
              <a:solidFill>
                <a:srgbClr val="FFFFFF"/>
              </a:solidFill>
              <a:latin typeface="Arial Black"/>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147459"/>
                                        </p:tgtEl>
                                        <p:attrNameLst>
                                          <p:attrName>style.visibility</p:attrName>
                                        </p:attrNameLst>
                                      </p:cBhvr>
                                      <p:to>
                                        <p:strVal val="visible"/>
                                      </p:to>
                                    </p:set>
                                    <p:animEffect transition="in" filter="box(out)">
                                      <p:cBhvr>
                                        <p:cTn id="7" dur="1000"/>
                                        <p:tgtEl>
                                          <p:spTgt spid="147459"/>
                                        </p:tgtEl>
                                      </p:cBhvr>
                                    </p:animEffect>
                                  </p:childTnLst>
                                </p:cTn>
                              </p:par>
                            </p:childTnLst>
                          </p:cTn>
                        </p:par>
                        <p:par>
                          <p:cTn id="8" fill="hold">
                            <p:stCondLst>
                              <p:cond delay="1000"/>
                            </p:stCondLst>
                            <p:childTnLst>
                              <p:par>
                                <p:cTn id="9" presetID="7" presetClass="entr" presetSubtype="1" fill="hold" grpId="0" nodeType="afterEffect">
                                  <p:stCondLst>
                                    <p:cond delay="0"/>
                                  </p:stCondLst>
                                  <p:childTnLst>
                                    <p:set>
                                      <p:cBhvr>
                                        <p:cTn id="10" dur="1" fill="hold">
                                          <p:stCondLst>
                                            <p:cond delay="0"/>
                                          </p:stCondLst>
                                        </p:cTn>
                                        <p:tgtEl>
                                          <p:spTgt spid="147460"/>
                                        </p:tgtEl>
                                        <p:attrNameLst>
                                          <p:attrName>style.visibility</p:attrName>
                                        </p:attrNameLst>
                                      </p:cBhvr>
                                      <p:to>
                                        <p:strVal val="visible"/>
                                      </p:to>
                                    </p:set>
                                    <p:anim calcmode="lin" valueType="num">
                                      <p:cBhvr additive="base">
                                        <p:cTn id="11" dur="5000" fill="hold"/>
                                        <p:tgtEl>
                                          <p:spTgt spid="147460"/>
                                        </p:tgtEl>
                                        <p:attrNameLst>
                                          <p:attrName>ppt_x</p:attrName>
                                        </p:attrNameLst>
                                      </p:cBhvr>
                                      <p:tavLst>
                                        <p:tav tm="0">
                                          <p:val>
                                            <p:strVal val="#ppt_x"/>
                                          </p:val>
                                        </p:tav>
                                        <p:tav tm="100000">
                                          <p:val>
                                            <p:strVal val="#ppt_x"/>
                                          </p:val>
                                        </p:tav>
                                      </p:tavLst>
                                    </p:anim>
                                    <p:anim calcmode="lin" valueType="num">
                                      <p:cBhvr additive="base">
                                        <p:cTn id="12" dur="5000" fill="hold"/>
                                        <p:tgtEl>
                                          <p:spTgt spid="1474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3400" y="457200"/>
            <a:ext cx="8229600" cy="2369880"/>
          </a:xfrm>
          <a:prstGeom prst="rect">
            <a:avLst/>
          </a:prstGeom>
        </p:spPr>
        <p:txBody>
          <a:bodyPr wrap="square">
            <a:spAutoFit/>
          </a:bodyPr>
          <a:lstStyle/>
          <a:p>
            <a:pPr algn="ctr"/>
            <a:r>
              <a:rPr lang="en-US" sz="2800" b="1" dirty="0" smtClean="0">
                <a:solidFill>
                  <a:schemeClr val="tx2">
                    <a:lumMod val="50000"/>
                  </a:schemeClr>
                </a:solidFill>
                <a:latin typeface="Arial Black" pitchFamily="34" charset="0"/>
              </a:rPr>
              <a:t>Urinary bladder </a:t>
            </a:r>
          </a:p>
          <a:p>
            <a:pPr algn="l"/>
            <a:r>
              <a:rPr lang="en-US" sz="2000" b="1" dirty="0" smtClean="0">
                <a:latin typeface="Batang" pitchFamily="18" charset="-127"/>
                <a:ea typeface="Batang" pitchFamily="18" charset="-127"/>
              </a:rPr>
              <a:t>The bladder is well demonstrated on all imaging modalities. At US, the simplest routine method of imaging, the bladder lumen should be free of </a:t>
            </a:r>
            <a:r>
              <a:rPr lang="en-US" sz="2000" b="1" dirty="0" err="1" smtClean="0">
                <a:latin typeface="Batang" pitchFamily="18" charset="-127"/>
                <a:ea typeface="Batang" pitchFamily="18" charset="-127"/>
              </a:rPr>
              <a:t>echogenic</a:t>
            </a:r>
            <a:r>
              <a:rPr lang="en-US" sz="2000" b="1" dirty="0" smtClean="0">
                <a:latin typeface="Batang" pitchFamily="18" charset="-127"/>
                <a:ea typeface="Batang" pitchFamily="18" charset="-127"/>
              </a:rPr>
              <a:t> structures and it's wall should be of uniform thickness. When the bladder is distended, the wall should be less than 3 mm thick. The volume of the bladder may be calculated by measuring the dimensions of the bladder</a:t>
            </a:r>
            <a:endParaRPr lang="ar-IQ" sz="2000" dirty="0">
              <a:latin typeface="Batang" pitchFamily="18" charset="-127"/>
              <a:ea typeface="Batang" pitchFamily="18" charset="-127"/>
            </a:endParaRPr>
          </a:p>
        </p:txBody>
      </p:sp>
      <p:pic>
        <p:nvPicPr>
          <p:cNvPr id="5" name="Picture 2" descr="E:\GUS...S\GUS photos Sutton\SUTON GUT (10).jpg"/>
          <p:cNvPicPr>
            <a:picLocks noChangeAspect="1" noChangeArrowheads="1"/>
          </p:cNvPicPr>
          <p:nvPr/>
        </p:nvPicPr>
        <p:blipFill>
          <a:blip r:embed="rId2"/>
          <a:srcRect/>
          <a:stretch>
            <a:fillRect/>
          </a:stretch>
        </p:blipFill>
        <p:spPr bwMode="auto">
          <a:xfrm>
            <a:off x="2209800" y="2976996"/>
            <a:ext cx="6324600" cy="3881004"/>
          </a:xfrm>
          <a:prstGeom prst="rect">
            <a:avLst/>
          </a:prstGeom>
          <a:noFill/>
        </p:spPr>
      </p:pic>
    </p:spTree>
    <p:extLst>
      <p:ext uri="{BB962C8B-B14F-4D97-AF65-F5344CB8AC3E}">
        <p14:creationId xmlns:p14="http://schemas.microsoft.com/office/powerpoint/2010/main" val="257340179"/>
      </p:ext>
    </p:extLst>
  </p:cSld>
  <p:clrMapOvr>
    <a:masterClrMapping/>
  </p:clrMapOvr>
  <p:transition>
    <p:wedg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81000" y="381000"/>
            <a:ext cx="87630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Bladder tumors</a:t>
            </a:r>
            <a:endParaRPr kumimoji="0" lang="en-US" sz="2400" b="0" i="0" u="none" strike="noStrike" cap="none" normalizeH="0" baseline="0" dirty="0" smtClean="0">
              <a:ln>
                <a:noFill/>
              </a:ln>
              <a:solidFill>
                <a:srgbClr val="FFFF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The bladder is the most frequent site for neoplasm in the urinary tract. Almost all(95%) are transitional cell carcinoma. They vary in shape: papillary, sessile or flat plaque. US is the initial imaging investigation. The main role of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urography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(IVU or CT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urography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is to demonstrate any other lesions in the upper tracts (PCS and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ureters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as transitional cell carcinomas are often multifocal.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US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soft tissue masses protruding into the fluid-filled bladder or as localized bladder wall thickening, but the technique is poor for detecting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extravesical</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spread. There may be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echogenic</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foci on the tumor surface due to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calcific</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encrustation.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IVU</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is less sensitive than US in detecting small bladder masses, but if the mass is a large enough, a filling defect in the bladder may be seen.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Britannic Bold" pitchFamily="34" charset="0"/>
                <a:ea typeface="Batang" pitchFamily="18" charset="-127"/>
                <a:cs typeface="Traditional Arabic" pitchFamily="18" charset="-78"/>
              </a:rPr>
              <a:t>Cystoscopy</a:t>
            </a: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used for observation of the nature and extension of the tumor and to established the diagnosis by biopsy</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CT and MRI</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used for staging of the tumor by determining spread of the tumor beyond the bladder wall and assess LN involvement. MRI is better than CT in demonstration of early invasion of the deep muscular layer of the wall, but in advanced disease CT and MRI are of similar accuracy for staging.</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97268650"/>
      </p:ext>
    </p:extLst>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81000" y="457200"/>
            <a:ext cx="8382000" cy="4585871"/>
          </a:xfrm>
          <a:prstGeom prst="rect">
            <a:avLst/>
          </a:prstGeom>
          <a:noFill/>
        </p:spPr>
        <p:txBody>
          <a:bodyPr wrap="square" rtlCol="1">
            <a:spAutoFit/>
          </a:bodyPr>
          <a:lstStyle/>
          <a:p>
            <a:pPr algn="l"/>
            <a:r>
              <a:rPr lang="en-US" sz="2800" b="1" dirty="0" smtClean="0">
                <a:solidFill>
                  <a:schemeClr val="accent1"/>
                </a:solidFill>
                <a:latin typeface="Arial Black" pitchFamily="34" charset="0"/>
              </a:rPr>
              <a:t>Ultrasound</a:t>
            </a:r>
            <a:r>
              <a:rPr lang="en-US" sz="2400" dirty="0" smtClean="0"/>
              <a:t> </a:t>
            </a:r>
          </a:p>
          <a:p>
            <a:pPr algn="l"/>
            <a:r>
              <a:rPr lang="en-US" sz="2000" dirty="0" smtClean="0">
                <a:latin typeface="Batang" pitchFamily="18" charset="-127"/>
                <a:ea typeface="Batang" pitchFamily="18" charset="-127"/>
              </a:rPr>
              <a:t>US  is the first line investigation in most patient. It is non invasive , easy to perform , needs no preparation and not costly </a:t>
            </a:r>
          </a:p>
          <a:p>
            <a:pPr algn="l"/>
            <a:endParaRPr lang="en-US" sz="2000" u="sng" dirty="0" smtClean="0">
              <a:latin typeface="Batang" pitchFamily="18" charset="-127"/>
              <a:ea typeface="Batang" pitchFamily="18" charset="-127"/>
            </a:endParaRPr>
          </a:p>
          <a:p>
            <a:pPr algn="l"/>
            <a:r>
              <a:rPr lang="en-US" sz="2000" u="sng" dirty="0" smtClean="0">
                <a:latin typeface="Batang" pitchFamily="18" charset="-127"/>
                <a:ea typeface="Batang" pitchFamily="18" charset="-127"/>
              </a:rPr>
              <a:t>The main indications </a:t>
            </a:r>
            <a:r>
              <a:rPr lang="en-US" sz="2000" dirty="0" smtClean="0">
                <a:latin typeface="Batang" pitchFamily="18" charset="-127"/>
                <a:ea typeface="Batang" pitchFamily="18" charset="-127"/>
              </a:rPr>
              <a:t>include:</a:t>
            </a:r>
          </a:p>
          <a:p>
            <a:pPr algn="l"/>
            <a:r>
              <a:rPr lang="en-US" sz="2000" dirty="0" smtClean="0">
                <a:latin typeface="Batang" pitchFamily="18" charset="-127"/>
                <a:ea typeface="Batang" pitchFamily="18" charset="-127"/>
              </a:rPr>
              <a:t>1. Investigation patients with symptoms thought to be arise from urinary tract</a:t>
            </a:r>
          </a:p>
          <a:p>
            <a:pPr algn="l"/>
            <a:r>
              <a:rPr lang="en-US" sz="2000" dirty="0" smtClean="0">
                <a:latin typeface="Batang" pitchFamily="18" charset="-127"/>
                <a:ea typeface="Batang" pitchFamily="18" charset="-127"/>
              </a:rPr>
              <a:t>2. Demonstration of the size  and texture of the kidneys  in patient with renal failure </a:t>
            </a:r>
          </a:p>
          <a:p>
            <a:pPr algn="l"/>
            <a:r>
              <a:rPr lang="en-US" sz="2000" dirty="0" smtClean="0">
                <a:latin typeface="Batang" pitchFamily="18" charset="-127"/>
                <a:ea typeface="Batang" pitchFamily="18" charset="-127"/>
              </a:rPr>
              <a:t>3. Diagnose </a:t>
            </a:r>
            <a:r>
              <a:rPr lang="en-US" sz="2000" dirty="0" err="1" smtClean="0">
                <a:latin typeface="Batang" pitchFamily="18" charset="-127"/>
                <a:ea typeface="Batang" pitchFamily="18" charset="-127"/>
              </a:rPr>
              <a:t>hydronephrosis</a:t>
            </a:r>
            <a:r>
              <a:rPr lang="en-US" sz="2000" dirty="0" smtClean="0">
                <a:latin typeface="Batang" pitchFamily="18" charset="-127"/>
                <a:ea typeface="Batang" pitchFamily="18" charset="-127"/>
              </a:rPr>
              <a:t> , renal tumors, abscesses and cystic diseases </a:t>
            </a:r>
          </a:p>
          <a:p>
            <a:pPr algn="l"/>
            <a:r>
              <a:rPr lang="en-US" sz="2000" dirty="0" smtClean="0">
                <a:latin typeface="Batang" pitchFamily="18" charset="-127"/>
                <a:ea typeface="Batang" pitchFamily="18" charset="-127"/>
              </a:rPr>
              <a:t>4. Assess and follow up renal size and scarring in children with suspected urinary tract infection </a:t>
            </a:r>
          </a:p>
          <a:p>
            <a:pPr algn="l"/>
            <a:r>
              <a:rPr lang="en-US" sz="2000" dirty="0" smtClean="0">
                <a:latin typeface="Batang" pitchFamily="18" charset="-127"/>
                <a:ea typeface="Batang" pitchFamily="18" charset="-127"/>
              </a:rPr>
              <a:t>5. Assess the bladder and the prostate</a:t>
            </a:r>
            <a:r>
              <a:rPr lang="en-US" sz="2400" dirty="0" smtClean="0"/>
              <a:t>.</a:t>
            </a:r>
            <a:endParaRPr lang="ar-IQ" sz="2400" dirty="0"/>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E:\GUS...S\GUS photos Essential\2009-02-20_234639.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extLst>
      <p:ext uri="{BB962C8B-B14F-4D97-AF65-F5344CB8AC3E}">
        <p14:creationId xmlns:p14="http://schemas.microsoft.com/office/powerpoint/2010/main" val="2545336801"/>
      </p:ext>
    </p:extLst>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radiopaedia.org/images/2791407/3e3107fb97f68f359cf203525b4547.jpg"/>
          <p:cNvPicPr>
            <a:picLocks noChangeAspect="1" noChangeArrowheads="1"/>
          </p:cNvPicPr>
          <p:nvPr/>
        </p:nvPicPr>
        <p:blipFill>
          <a:blip r:embed="rId2"/>
          <a:srcRect/>
          <a:stretch>
            <a:fillRect/>
          </a:stretch>
        </p:blipFill>
        <p:spPr bwMode="auto">
          <a:xfrm>
            <a:off x="533400" y="4431968"/>
            <a:ext cx="3200400" cy="2426032"/>
          </a:xfrm>
          <a:prstGeom prst="rect">
            <a:avLst/>
          </a:prstGeom>
          <a:noFill/>
        </p:spPr>
      </p:pic>
      <p:pic>
        <p:nvPicPr>
          <p:cNvPr id="1028" name="Picture 4" descr="https://encrypted-tbn0.gstatic.com/images?q=tbn:ANd9GcT6Go_xef4-AOe3yOuCg7yS3TUoXeqBoaGesoZ_YMPVdjdc64AlSg"/>
          <p:cNvPicPr>
            <a:picLocks noChangeAspect="1" noChangeArrowheads="1"/>
          </p:cNvPicPr>
          <p:nvPr/>
        </p:nvPicPr>
        <p:blipFill>
          <a:blip r:embed="rId3"/>
          <a:srcRect/>
          <a:stretch>
            <a:fillRect/>
          </a:stretch>
        </p:blipFill>
        <p:spPr bwMode="auto">
          <a:xfrm>
            <a:off x="4572000" y="3276600"/>
            <a:ext cx="4375304" cy="3581400"/>
          </a:xfrm>
          <a:prstGeom prst="rect">
            <a:avLst/>
          </a:prstGeom>
          <a:noFill/>
        </p:spPr>
      </p:pic>
      <p:sp>
        <p:nvSpPr>
          <p:cNvPr id="1029" name="Rectangle 5"/>
          <p:cNvSpPr>
            <a:spLocks noChangeArrowheads="1"/>
          </p:cNvSpPr>
          <p:nvPr/>
        </p:nvSpPr>
        <p:spPr bwMode="auto">
          <a:xfrm>
            <a:off x="381000" y="152400"/>
            <a:ext cx="8382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Bladder </a:t>
            </a:r>
            <a:r>
              <a:rPr kumimoji="0" lang="en-US" sz="2000" b="1" i="0" u="none" strike="noStrike" cap="none" normalizeH="0" baseline="0" dirty="0" err="1" smtClean="0">
                <a:ln>
                  <a:noFill/>
                </a:ln>
                <a:solidFill>
                  <a:srgbClr val="FFFF00"/>
                </a:solidFill>
                <a:effectLst/>
                <a:latin typeface="Arial Black" pitchFamily="34" charset="0"/>
                <a:ea typeface="Batang" pitchFamily="18" charset="-127"/>
                <a:cs typeface="Traditional Arabic" pitchFamily="18" charset="-78"/>
              </a:rPr>
              <a:t>diverticula</a:t>
            </a:r>
            <a:r>
              <a:rPr kumimoji="0" lang="en-US" sz="20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Bladder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diverticula</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may be congenital in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orgin</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but are usually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aquired</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due to chronic bladder outlet obstruction. It have no muscle in its wall and increase in size during bladder emptying. Because of urinary stasis,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diverticula</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predispose to infection and stone formation and tumors may, on occasion, arise within them.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Most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diverticula</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fill at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urography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(IVU post-voiding film) and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micturating</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cystography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They are readily demonstrated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at US, CT, and MRI. When large,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diverticula</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may deform the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adjacent bladder or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ureter</a:t>
            </a:r>
            <a:r>
              <a:rPr kumimoji="0" lang="en-US" sz="2000" b="1" i="0" u="none" strike="noStrike" cap="none" normalizeH="0" baseline="0" dirty="0" smtClean="0">
                <a:ln>
                  <a:noFill/>
                </a:ln>
                <a:solidFill>
                  <a:schemeClr val="tx1"/>
                </a:solidFill>
                <a:effectLst/>
                <a:latin typeface="Arial" pitchFamily="34" charset="0"/>
                <a:cs typeface="Arial" pitchFamily="34" charset="0"/>
              </a:rPr>
              <a:t> </a:t>
            </a:r>
          </a:p>
        </p:txBody>
      </p:sp>
    </p:spTree>
    <p:extLst>
      <p:ext uri="{BB962C8B-B14F-4D97-AF65-F5344CB8AC3E}">
        <p14:creationId xmlns:p14="http://schemas.microsoft.com/office/powerpoint/2010/main" val="2590823722"/>
      </p:ext>
    </p:extLst>
  </p:cSld>
  <p:clrMapOvr>
    <a:masterClrMapping/>
  </p:clrMapOvr>
  <p:transition>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04800" y="228600"/>
            <a:ext cx="84582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Bladder calcification</a:t>
            </a:r>
            <a:endParaRPr kumimoji="0" lang="en-US" sz="2000" b="0" i="0" u="none" strike="noStrike" cap="none" normalizeH="0" baseline="0" dirty="0" smtClean="0">
              <a:ln>
                <a:noFill/>
              </a:ln>
              <a:solidFill>
                <a:srgbClr val="FFFF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The most frequent cause of calcification is calculi ( large and laminated). Calcification in the wall is rare and usually due to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schistosomiasis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or bladder tumor.</a:t>
            </a:r>
            <a:endParaRPr kumimoji="0" lang="en-US" sz="2000" b="1" i="0" u="none" strike="noStrike" cap="none" normalizeH="0" baseline="0" dirty="0" smtClean="0">
              <a:ln>
                <a:noFill/>
              </a:ln>
              <a:solidFill>
                <a:schemeClr val="tx1"/>
              </a:solidFill>
              <a:effectLst/>
              <a:latin typeface="Batang" pitchFamily="18" charset="-127"/>
              <a:ea typeface="Batang" pitchFamily="18"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1" name="AutoShape 3" descr="https://encrypted-tbn2.gstatic.com/images?q=tbn:ANd9GcTJNUFLU2qJsJIRi_clPojT_DCCotvNKFawCwMQ0JrWZ_myEZUgnw"/>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58373" name="Picture 5" descr="https://encrypted-tbn2.gstatic.com/images?q=tbn:ANd9GcTJNUFLU2qJsJIRi_clPojT_DCCotvNKFawCwMQ0JrWZ_myEZUgnw"/>
          <p:cNvPicPr>
            <a:picLocks noChangeAspect="1" noChangeArrowheads="1"/>
          </p:cNvPicPr>
          <p:nvPr/>
        </p:nvPicPr>
        <p:blipFill>
          <a:blip r:embed="rId2"/>
          <a:srcRect/>
          <a:stretch>
            <a:fillRect/>
          </a:stretch>
        </p:blipFill>
        <p:spPr bwMode="auto">
          <a:xfrm>
            <a:off x="533400" y="2895600"/>
            <a:ext cx="4183224" cy="3416301"/>
          </a:xfrm>
          <a:prstGeom prst="rect">
            <a:avLst/>
          </a:prstGeom>
          <a:noFill/>
        </p:spPr>
      </p:pic>
      <p:sp>
        <p:nvSpPr>
          <p:cNvPr id="58375" name="AutoShape 7" descr="data:image/jpeg;base64,/9j/4AAQSkZJRgABAQAAAQABAAD/2wCEAAkGBxQSEhUUExQVFhUXGBgYGBgXGBccGBgXHBwcHBgYGhwYHCggGBolHBcXITEhJSkrLi4uFx8zODMsNygtLisBCgoKDg0OFxAQGiwkHCQsLCwsLCwsLCwsLCwsLCwsLCwsLCwsLCwsLCwsLCwsLCwsLCwsLCwsLCwsLCwsLCs3N//AABEIAM4A9QMBIgACEQEDEQH/xAAcAAACAgMBAQAAAAAAAAAAAAAEBQMGAAIHAQj/xABIEAABAwIDAgkGCgoCAgMAAAABAAIDBBEFEiExQQYHE1FhcYGR0SIykrLD0hQXJFJTc6GxwfAjM0JDY4OTs8LhNKJy8RUWYv/EABgBAAMBAQAAAAAAAAAAAAAAAAABAgME/8QAIREBAQACAgICAwEAAAAAAAAAAAECESExAxIyQRMiYVH/2gAMAwEAAhEDEQA/AK5i+PVAqp28vOAJpQAJXgAB7rAC+wKOnx6ovbl5/wCq/wB5CY4y1XUH+PL/AHHKOnAuuXO88GuVLik5Z+ul/qP8UdFiMxH62X03eKU4YdEbALaLntoHDEJr/rZPTd4qZlbMf3knpu8UERrdFSHLHptJsp3SSS18o05V/Sc7u7apafEJB+8k7Xu8UstYa71LRv1RumsNNWv2ukfYf/o+KHnxSRzic7vSPigJZ76LxjkbpJp6qW2kknpu8URh9XKNsjz1ucfxQzWlFU7Be17a/kJbprPSVTjpmPPtKYF5ttKW0Tg1ot9y8q6xEtSMMx5z3oY1Ts1sx70oqqs9N0sjqzmN0bp6WiWY20c7XpKSYzUSsbo5+vM4+K3pqvcvMXdmYHWvYG6e6FTbVzFx/TS+m/xW0uLStAHKyem7xWQ1DbkFD1rWO3nuRuqENxmW362T03eKMpMZl28o884znxSMRA2FxZGQUpbrc26UraZxJXSHUSSem7xWza2XLflH+m7xSoTW0RUU1xZLdIxixCQAfpHk/wDkfFZ8MkOyR/pO8UC19wvJJco2o3QKlrJbgCSQ8/lu8VHVYhINkj/Td4qOA21cdT9iFrXJ+1oD1GKzA/rZPTd4oGfGJ/ppeyR/ivZXaoJzblVLTXDgDiErzPnlkdbk7ZnuNvPva56AsUXF6yxn/l/5rF1+K/rE1z7HG/Kaj66b13Ielj1Fk4xujvUznnll9cqKno7FZZUGmHssNUc4b0PAyyLiF1jRRMEgKllfpbddBciWnMNh3KcOuAkTWVt9CpKdu4L2Vq3jlDNmp5zsSCRkWwu0HOV66raPNHafBAvlc43J/wBL1jUU089c623uU9BMdqWykA863jqdyk9LfS19x5VgfvWlTINv5sk1MbgdaKmfptQnTWomuehL8pvdeyOW8HlFMxdKddVFilR5FudSxw22oLGLhunOgEETLkogkIRz+TBN9So6WoJ27E1PZm2KJpqlzfNPgopbWUcRQDQ1TT5zdeceCwTD9k+KAe8KCQ2JS0Dx1RYg8/3qelp3yuBtZoVffUnKDzG+qseHY81uXMNOhGiMJqTKNbJVVNVrpDHO3yHA9G/tSXFcOMZ1sfvQUqtTRhDtYj540K8KlLJwFaLzfy/81i94Cn9d/L/zWLr8XxiaqmMN+UTfWyesVFE3Yp8WP6eb62T1ioYljl2DGBu9GU8LtygowN6YVGMwU7LkG+7rWZVkcHztAgsRe1hAa6+qQ13CXOSb6cwKDGIFxBKfqciyVFWTboWZ7pLT1eZHslU2HofGVu+e2gQbX9KGlqT2pDSd5J2Lxjje1kIJSp4pD+fuSsNaMIIIIO5bTsIuEtwmXejpqsXKSb2X1jy0dK3oZLFQ1j9b6qGnkN0GsMDr/YguEE47de5aiqS+tdntfamWiqWIuXuTRTmyiJTikLnrVrls/W91FHsQEhfohpJ7KS+iVTG9ynIaR8x6V4cRcLIflOdRSuFlcgNcOxt0bwQSOfVXZ1WXsDr3uFzGNyu/ByfNBY7vwU5QrE8zyg5jdS1U1j0ISoksLpQLTwEd5U/VH/msQvF68l1Rfmi9osXZ4p+kKq9ir/lE31snrlZC/nQGKzWqpwT++l9coim8odyxynJGkT1WeENTmeW30b96tFLHcHtVFr3eW/rKnGAA12qYxG20pXA3ykcSrzM1pHpvSy3HSkMGwJhSSWKxpm7HIaSO114JtVK6YJEFZcKWKU3W7Wt6VkbLaixQZvRSgIpzBe5QNC3nTSSnJbcfm6gqWSS6rRrwtvghubryOi5ygxQOiGqyOdMaWhJG0aJZV05DjonCCfCW9i8aARdCzx2utQ/ROQ08hChzLQuQL3W3lPQFSu0KXyLYy3QlRPZVIb150Q0zlKHgi6ge25VyBvDsV34JxfJ3npVOiAuLdG+66RQUYio230J1U5lVfrp8upSl9dmNl7j1TmOVuwJPTnKblOY8HHSOLV13VH8r2ixQcV+2pPRF7RYurxfGJvaoY9/yqj66X13IjCp7WB2IPhAflVQf40vruUUElllnOSi94ftHSqFjFNkmkbzOPirHg2IagIbhvBlkEgGjx9qzx4ugp97XWzKr886Hn1K1GwrbU0o0hq9AmMclkkom6prnsFjnNUDWzd68EpJQ9K6550yZGCs7wE0DDzlHU9PzoaAJhG4BTQZ0UQtomOfySEtoWufYMaSehWOLAZC3UgdCkqr8uqGCtn/1fTz0O/gy4bHI5Lgto3kBR1DRcm6KkwuWO5IuOhKKyQhAL6wJZPHzIioqUPI/QKooMSbHVCSy2RMzrbkHOFeJg+X2oWeS5U9VGd3ahcmoutsZDFU40Urm2XlMNEQ1tzoovZJ8EpuVka0c4V14TV+QNhH7IAQvA/DmsvK4aNBPdqlOJ1Jkkc47yo7pfZPUNJOii5HKmGTS6hYy9yVezXLiw21HVF7ReKbizaB8It/C9osXT4/jE3tReETCKqo+ul9dyDiKbY9IPhM4P00vrlARsBPQVjleSE0ElnXBVhxVgqKYW2tVfjit2p9gsl8zOi46ws73s6oc8die1Lg7VWjhHh+R5cPNd9hVekg3rbCw5RFCQmJCUQOsUzjmuo8kuwMoY96aUx11SyB6OhCxoNWMCa4JhXKm50alFAzMQOmy6ThlGAxoCilbodgtExujWgAfanZpgoKaDKAEewK8MdkDdTnnWphPWmNl4rvj/o0XcmN4VZ4S8H2yAubYb9Fc5I7pZUU+2xWeWOg4xidE6M2cOpBPdZdMxbD2vuHD884XP8WojE7Kdm7pCUOUtmF0vnNimD0vqG6rTEwsk11EXXW0oUEWpWshmEDbAJrhdLmcENTRCyt3BqgsC8rLKkOr3CKnyjTNYdm9VZ9rKwY/Jme1u5oue1VeskUyFEFQ+/ghDIdgW0muxSx01vFaKXLivDvlF+aL2ixT8W41qOqL2i8XT4/jE1TMdhvU1BH00vruSsuINk8xoXqZ/rpfXcg304cOncfFY5dk0p5efZ9qYUb8kjXX0uk4NimdC/N5J37OgqLDNsUpRI0juVGq4i0lp0V7e8gNPQO/elONUAkGYbbIwuiUouN7IyllQlTGWusdFLTlb5TcUc0x1TSIpPA5MYnrlyhHGHzZXA9IXUMHqA5rVyOJyt/BbF8vkOPUfwUUV0qGVGRPSKnqw4DnTKnqLpyplHOctS9DmZaCYKvY9ii/RC1D1HNVAJfVVSm0rQ2KHS+/sVM4URBzL22KxTVN9qrHCaqAZbnSnYioTOsgibnX8ETM+6DLlrIsLUNXlIzVbSuuUdhlGXnTtK23rEG+DURfqditkL7NsNEpprRts3bZMKK5BvsGvcPFc1uyoHFXWvzk/YFXKkKwYmbn7EmdDd2qrERDBDbVSubfuU0+iibJoepBrTxb+dUfyvaL1a8Wx8qo6ovaLF1+P4xNVbF3fKKj66X13KKJZjB+U1A/jS+u5DwP1WGfYSV1Pfyh2raiZqNUQBcEdCjpYra/kqNmdSi7L81j3pfLNY9ibUEV25ee47doSXEY7OKRFuLYcJW3HnBVsRlpIOhVn5c9v4IerpRIOm21aY52cVRdSSbkyhlSaSJzDYomCZGWP3CPeW2Wvs38+/ZuREU/Sk7JVNFIs7AvGEY/lsHE9firbR46LDYeorkrZSjYK0ttYkKNFY61Hi7TtUgrWbjZctGJvA84rb/5uQb0epadFlrTfRwPWEuqavXWypMmPvsl1Xj0hFgbJ+uxpbcQxVrASSqhiOJcqbnsSWapc65cST0rHvVY46UlkkQsj1rK+yloKB0hvsC1kk5ptaKjdI7TZvKtFNGIhlCyGJsbbNUUj1GWWwZ07Lp62PLAd2ZwaOraUrwKAuItrdWjGKcNEbRsYD3rJNVfEIjmI3X150AKbVMKiQlxN7qFrrOCoFNRHrtQ73AI+vZqklW8DfdaYw124tXeVUfyvaLELxWPuanqh9osXVhOCqp47KPhVRf6aX13LSB3/tQ8IZR8KqPrpv7jlpRyLHyTkH1M269jNna7FoybKNFC6fRYmslM+zQQfNcCh+E1NY5gNHDMPx+1CYdXXNjvVgxlofSA72X7kp2m8Odyk3U0TyFGZL/kKVpCqqbuja8WIS+bC3N1ZqObemVsq2E1kpbOgSMfu2KVsiZPLH+c3XnGhQz8OH7Lu9VxQyObpRkT9iAFG8HwRlPTuuLghToDQ/Tao5XDTVbuiIGoSyqkN0tBvJMD3oaV35716ac3FiCNt9e78OxbtpL7XK5wC8yi3YpHSE2AF+pFMo4xe9ymbHtbbKAPvTlgC0eDk+VLp0b0zzhosBoonzX3rVoLjYJXdDflCSpHNUFRUMj0JBPRql02LEnTREwtDonA7TyjsbqjsXrw5rj09qpuDYg5tPe/nEoGaudc6nvU+l3UmhmJP+1JCwuO1JY8QI6VM3HiBsCv1pjsbcGN6VUah5KJrsXLjrfvSuWe628eGjkdB4pjrVdUPtVij4oneVVdUHtVi2hVTOEh+V1P1839xyzCLXGq04Tu+V1H1839xyAgqC3Ys88dxWlxqYDbTtQFiDqNAoafHDltvQVRXOcdq5/SpHMxANOg8E6w3E3ShzCbBzTbmVP5QnTpRtLOWEEbtqVx0ZMatwO3eiIcTeFBikWWV/MTmHUdUK1b+ssVpaKTGGOsHgjpGtkZNDpmY4OHOFUWFG0taWHoWd8f+FYYyS2W7ZlHLOHNubH715GARoewqCEsl1RkU+xLA0jap4CgGxlulWImzwUbAxKsSf8ApLJAbM61kOZdVNJsHV+CEygXN/zqidBsJLFExm5S9g2pjHIG7NqcAxsY2uNujeg6/E/2I/JG87z2oKrqzqO9ABy0xw+6NJS5ZGL9qiLkdhMflF581uvWdwWtuoZ7KQxjGfNH270Hnbv1CFlqS43WgkWMiUkj7ISSRSSuO1CSO3rXGCB5X3KhJWOC1VtHR+J3zqrqg++ZerzicHlVfVB7VYqiL2pvCn/l1H1839xySEp3woN6up0/fzf3HJS2MnclVSvIX2KnLxzHp/O5Rup3jXLosJU62VSsepOWubKAP0WuZL0IbiLS5jSN351O1Ky0gAkaG9jz2NtO1MqeXcdQdoQ9VT5T0bksZrg5QzVuHL3Itg1Vo0lNNY23FHNclzNNUZmuoyx2VMWm4UjYdFpTd6ZRR6aLHpLyGM2HOkuI35TtVitbmSDEj5YKIBgBICjMXdvRMUwIAC9mbopgJ5pLX5rKXlbISqdqp7LXHEA3G5WWRPItttN1LFSNOpJWu4rYaCAuIAR8z8oDG7Bt6SpXPbG2zRqdp3oJ8qnmk1c9RGdevcoXFVIekjqgm21RvluoiVqqh6bkLW2q2CxUHROJ8eVVdUHtVizig86q6oPar1NNVDhREPhVQcxvy02wfxHKDCcMbNccs5hJyi4O3KSCbbtF2rFuKumc6WZ9RI0Evkd5LbNBJc7sGqQ4XwPwyVzY4sQeTLbKCzLnsCRlLgMxsTsOxRcd/ZbcxfhIMLpBO9xuQG5CCSBc7XbNnelDwfxXe6PivpJ2WZUve2N8jDZrdJA6zwekFtuxbHiWpfp5u5ngiY05XA235ljbrutHxSUMucMqZncm8xvtk8l4AJafJ26jvWUvFJQyOkaypmcY3ZHgZPJdlDsp8nmc09qej3HD2XRUUlxlds3c67iOJmk+mn/6e6vfiapPpp/+nupXHZbjhT4LbD9i0y2Xdanimoo25pKiVrbgXcYwLk2A1btJIHapvido98s/ez3Uao24NHZEs513EcTtH9JP3s91bDiho/pJ+9nupXGlw41SP6E1jltquqs4p6UbJZu9nur13FXTH99P3s91Z3xZUOQVVXpolExubruvxUUv0k3ez3Vr8UlHvkn72e6l+LIOHwTFtkaKwHTZp+C7K3imox+3N6TPdWfFLRfOn9Jvuo/FkOHBqoWK2c5d2dxR0J2un9Nvur34paL503pN91XjhlBw4U09S9dKQu6jilofnTem33V6eKah55vTHup+lPccFdMtHS6rvvxSUH8b0/8ASz4pMP5pv6n+lXrT3Hz++RQ8qvoUcUOHfNm/qHwXnxQYdzTf1P8ASNU/aPnoPCxtivoYcUOHfNl/qf6W7eKTDh+xL/UKeqXtHz1yJWckeZfRbeK7Dx+xJ6ZW3xYUHzH+mUy25vxRRkGq6ofarF1rB+BlLS5uSa4Z8t7uJ829vWKxMrTDhH/xKj6mX1CuZxCdlDhMk08MsLX0BbAxmSUkhjY7PzHMWFwcRYZsp2LrcsYcC1wBBBBB2EHaD0JVQcFqKB4khpKeN42OZExrh1EC4QTn0NT5IgBmLpK/EncnFK2EPayU3L5SQ5jWl7TZupvzBbYJiclRHSwTVD2wvqquJz2TXc4RC8MPLgAnaTmFieTtddEq8ApZWZJKeF7M7pMro2FudxJc+xHnEk3O+62fgdMY3RGCExPOZzDG3I52nlFtrE6DXoQHOMPkseQFTJ8HmxOojkma+z3hsLSyPlG6glwy5hYnLtuUI+rfAKmOnme9kuKNhfKZQ1xZ8GYeT5Yg5CXtbHn26Wvc3XUzgtPyToeQi5J2ro8jchNgLltrHQDuCxmC07Y3RCCIRvtmYGNyOsA0Xbax0aB2BAc6+FVIjdBy7mNFbSxDLUcrLGyT9ZE6S1zcai9yM3UrfwoidT4c9kU/JFoY1ss0jr6vaLOkILgXA5c+pGYFN6fBqeNjY2QRNja4PaxrGhrXjY4ACwd0oqeFr2lr2hzXCxa4Agg7QQdoQHH8SeXU09PI6pjfFPQyFrqhszGtfKG3ZMPKINi6z9hAITbE6gluJSyVs0UtG4tgAksGsbEx0b3M2TGRzjq4G+wK+QYBSsidCynhbC/zoxGwMd1tAsV7LgNM58b3U8LnxgCNxjYXMA2BpIu0DoQFBxJ88zMRmfPPG+mp4pYmMeWtjl+D8o4kDzhmHmuuNumqHxTE6meabM9zBDTwSRltU2AMzxZ3TluU8qM9x5V2jJay6c+giPKXjYeVFpLtH6QWy2d84W013IetwKmmycrTwycnbJnja7JbZluNNiA94PVD5KWB8paZHRMc8s80uLQSW9BOqYLwBeoDFixYgMWLFiAxYsWIDFixYgMWLFiAxYsWIDFixYgMWLFiAxYsWID/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58377" name="Picture 9" descr="http://www.bladderclinic.com.au/images/bladder-conditions/bladder-stones.png"/>
          <p:cNvPicPr>
            <a:picLocks noChangeAspect="1" noChangeArrowheads="1"/>
          </p:cNvPicPr>
          <p:nvPr/>
        </p:nvPicPr>
        <p:blipFill>
          <a:blip r:embed="rId3"/>
          <a:srcRect/>
          <a:stretch>
            <a:fillRect/>
          </a:stretch>
        </p:blipFill>
        <p:spPr bwMode="auto">
          <a:xfrm>
            <a:off x="4800600" y="2895600"/>
            <a:ext cx="4067480" cy="3419475"/>
          </a:xfrm>
          <a:prstGeom prst="rect">
            <a:avLst/>
          </a:prstGeom>
          <a:noFill/>
        </p:spPr>
      </p:pic>
    </p:spTree>
    <p:extLst>
      <p:ext uri="{BB962C8B-B14F-4D97-AF65-F5344CB8AC3E}">
        <p14:creationId xmlns:p14="http://schemas.microsoft.com/office/powerpoint/2010/main" val="3786985772"/>
      </p:ext>
    </p:extLst>
  </p:cSld>
  <p:clrMapOvr>
    <a:masterClrMapping/>
  </p:clrMapOvr>
  <p:transition>
    <p:wedg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1"/>
          <p:cNvSpPr>
            <a:spLocks noChangeArrowheads="1"/>
          </p:cNvSpPr>
          <p:nvPr/>
        </p:nvSpPr>
        <p:spPr bwMode="auto">
          <a:xfrm>
            <a:off x="304800" y="304800"/>
            <a:ext cx="8534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Urinary bladder infection</a:t>
            </a:r>
            <a:endParaRPr kumimoji="0" lang="en-US" sz="2000" b="0" i="0" u="none" strike="noStrike" cap="none" normalizeH="0" baseline="0" dirty="0" smtClean="0">
              <a:ln>
                <a:noFill/>
              </a:ln>
              <a:solidFill>
                <a:srgbClr val="FFFF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Arial Black" pitchFamily="34" charset="0"/>
                <a:ea typeface="Batang" pitchFamily="18" charset="-127"/>
                <a:cs typeface="Traditional Arabic" pitchFamily="18" charset="-78"/>
              </a:rPr>
              <a:t>Acue</a:t>
            </a:r>
            <a:r>
              <a:rPr kumimoji="0" lang="en-US" sz="2000" b="1" i="0" u="none" strike="noStrike" cap="none" normalizeH="0" baseline="0" dirty="0" smtClean="0">
                <a:ln>
                  <a:noFill/>
                </a:ln>
                <a:solidFill>
                  <a:srgbClr val="FF0000"/>
                </a:solidFill>
                <a:effectLst/>
                <a:latin typeface="Arial Black" pitchFamily="34" charset="0"/>
                <a:ea typeface="Batang" pitchFamily="18" charset="-127"/>
                <a:cs typeface="Traditional Arabic" pitchFamily="18" charset="-78"/>
              </a:rPr>
              <a:t> bacterial cystitis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usually due to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E.coli</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Klebsiella</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and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Pseudomonous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Most frequently seen in young and middle age sexually active females without a predisposing factors. It may be seen in other people which have predisposing factors such as: calculi, bladder tumor or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neurogenic</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bladder.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IVU</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usually normal, but in severe cases may show irregularity or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nodularity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of the mucosa ( due  to edema)</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US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may show irregular and diffusely thickened bladder wall and some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echogenic</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debris within the bladder.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Black" pitchFamily="34" charset="0"/>
              <a:ea typeface="Batang" pitchFamily="18" charset="-127"/>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Black" pitchFamily="34" charset="0"/>
                <a:ea typeface="Batang" pitchFamily="18" charset="-127"/>
                <a:cs typeface="Traditional Arabic" pitchFamily="18" charset="-78"/>
              </a:rPr>
              <a:t>Tuberculosis: </a:t>
            </a:r>
            <a:r>
              <a:rPr kumimoji="0" lang="en-US" sz="2000" b="1" i="0" u="none" strike="noStrike" cap="none" normalizeH="0" baseline="0" dirty="0" smtClean="0">
                <a:ln>
                  <a:noFill/>
                </a:ln>
                <a:solidFill>
                  <a:srgbClr val="FF0000"/>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it is always associated with renal TB. It produce irregular wall thickening and decrease in bladder capacity due to fibrosis (thick contracted bladder). Calcifications is present in 10% of cases and could be seen on plain film and CT</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11159281"/>
      </p:ext>
    </p:extLst>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81000" y="228600"/>
            <a:ext cx="8458200" cy="2031325"/>
          </a:xfrm>
          <a:prstGeom prst="rect">
            <a:avLst/>
          </a:prstGeom>
        </p:spPr>
        <p:txBody>
          <a:bodyPr wrap="square">
            <a:spAutoFit/>
          </a:bodyPr>
          <a:lstStyle/>
          <a:p>
            <a:pPr lvl="0" algn="l" rtl="0" eaLnBrk="0" fontAlgn="base" hangingPunct="0">
              <a:spcBef>
                <a:spcPct val="0"/>
              </a:spcBef>
              <a:spcAft>
                <a:spcPct val="0"/>
              </a:spcAft>
            </a:pPr>
            <a:r>
              <a:rPr lang="en-US" b="1" dirty="0" err="1" smtClean="0">
                <a:solidFill>
                  <a:srgbClr val="FF0000"/>
                </a:solidFill>
                <a:latin typeface="Arial Black" pitchFamily="34" charset="0"/>
                <a:ea typeface="Batang" pitchFamily="18" charset="-127"/>
                <a:cs typeface="Traditional Arabic" pitchFamily="18" charset="-78"/>
              </a:rPr>
              <a:t>Schistosomiasis</a:t>
            </a:r>
            <a:r>
              <a:rPr lang="en-US" b="1" dirty="0" smtClean="0">
                <a:latin typeface="Batang" pitchFamily="18" charset="-127"/>
                <a:ea typeface="Batang" pitchFamily="18" charset="-127"/>
                <a:cs typeface="Traditional Arabic" pitchFamily="18" charset="-78"/>
              </a:rPr>
              <a:t>: US may be normal at early stage, latter will show wall thickening(up to 1 cm or more) and multiple </a:t>
            </a:r>
            <a:r>
              <a:rPr lang="en-US" b="1" dirty="0" err="1" smtClean="0">
                <a:latin typeface="Batang" pitchFamily="18" charset="-127"/>
                <a:ea typeface="Batang" pitchFamily="18" charset="-127"/>
                <a:cs typeface="Traditional Arabic" pitchFamily="18" charset="-78"/>
              </a:rPr>
              <a:t>polypoidal</a:t>
            </a:r>
            <a:r>
              <a:rPr lang="en-US" b="1" dirty="0" smtClean="0">
                <a:latin typeface="Batang" pitchFamily="18" charset="-127"/>
                <a:ea typeface="Batang" pitchFamily="18" charset="-127"/>
                <a:cs typeface="Traditional Arabic" pitchFamily="18" charset="-78"/>
              </a:rPr>
              <a:t> lesions. Latter on calcification may develop which appear on plain film in 50% of cases as egg shell or linear calcification in the bladder wall and lower </a:t>
            </a:r>
            <a:r>
              <a:rPr lang="en-US" b="1" dirty="0" err="1" smtClean="0">
                <a:latin typeface="Batang" pitchFamily="18" charset="-127"/>
                <a:ea typeface="Batang" pitchFamily="18" charset="-127"/>
                <a:cs typeface="Traditional Arabic" pitchFamily="18" charset="-78"/>
              </a:rPr>
              <a:t>ureters</a:t>
            </a:r>
            <a:r>
              <a:rPr lang="en-US" b="1" dirty="0" smtClean="0">
                <a:latin typeface="Batang" pitchFamily="18" charset="-127"/>
                <a:ea typeface="Batang" pitchFamily="18" charset="-127"/>
                <a:cs typeface="Traditional Arabic" pitchFamily="18" charset="-78"/>
              </a:rPr>
              <a:t>. In contrast to TB, the bladder capacity and contractility is well preserved. The condition predispose to </a:t>
            </a:r>
            <a:r>
              <a:rPr lang="en-US" b="1" dirty="0" err="1" smtClean="0">
                <a:latin typeface="Batang" pitchFamily="18" charset="-127"/>
                <a:ea typeface="Batang" pitchFamily="18" charset="-127"/>
                <a:cs typeface="Traditional Arabic" pitchFamily="18" charset="-78"/>
              </a:rPr>
              <a:t>squamous</a:t>
            </a:r>
            <a:r>
              <a:rPr lang="en-US" b="1" dirty="0" smtClean="0">
                <a:latin typeface="Batang" pitchFamily="18" charset="-127"/>
                <a:ea typeface="Batang" pitchFamily="18" charset="-127"/>
                <a:cs typeface="Traditional Arabic" pitchFamily="18" charset="-78"/>
              </a:rPr>
              <a:t> cell carcinoma due to epithelial </a:t>
            </a:r>
            <a:r>
              <a:rPr lang="en-US" b="1" dirty="0" err="1" smtClean="0">
                <a:latin typeface="Batang" pitchFamily="18" charset="-127"/>
                <a:ea typeface="Batang" pitchFamily="18" charset="-127"/>
                <a:cs typeface="Traditional Arabic" pitchFamily="18" charset="-78"/>
              </a:rPr>
              <a:t>metaplasia</a:t>
            </a:r>
            <a:r>
              <a:rPr lang="en-US" b="1" dirty="0" smtClean="0">
                <a:latin typeface="Batang" pitchFamily="18" charset="-127"/>
                <a:ea typeface="Batang" pitchFamily="18" charset="-127"/>
                <a:cs typeface="Traditional Arabic" pitchFamily="18" charset="-78"/>
              </a:rPr>
              <a:t>. </a:t>
            </a:r>
          </a:p>
        </p:txBody>
      </p:sp>
      <p:pic>
        <p:nvPicPr>
          <p:cNvPr id="81922" name="Picture 2" descr="http://img.medscape.com/pi/emed/ckb/radiology/336139-381509-6153tn.jpg"/>
          <p:cNvPicPr>
            <a:picLocks noChangeAspect="1" noChangeArrowheads="1"/>
          </p:cNvPicPr>
          <p:nvPr/>
        </p:nvPicPr>
        <p:blipFill>
          <a:blip r:embed="rId2"/>
          <a:srcRect/>
          <a:stretch>
            <a:fillRect/>
          </a:stretch>
        </p:blipFill>
        <p:spPr bwMode="auto">
          <a:xfrm>
            <a:off x="762000" y="2743200"/>
            <a:ext cx="3839817" cy="3532632"/>
          </a:xfrm>
          <a:prstGeom prst="rect">
            <a:avLst/>
          </a:prstGeom>
          <a:noFill/>
        </p:spPr>
      </p:pic>
      <p:pic>
        <p:nvPicPr>
          <p:cNvPr id="81924" name="Picture 4" descr="http://www.ultrasound-images.com/admin/uploads/bilharziasis-bladder-2b.jpg"/>
          <p:cNvPicPr>
            <a:picLocks noChangeAspect="1" noChangeArrowheads="1"/>
          </p:cNvPicPr>
          <p:nvPr/>
        </p:nvPicPr>
        <p:blipFill>
          <a:blip r:embed="rId3"/>
          <a:srcRect/>
          <a:stretch>
            <a:fillRect/>
          </a:stretch>
        </p:blipFill>
        <p:spPr bwMode="auto">
          <a:xfrm>
            <a:off x="4953000" y="2743200"/>
            <a:ext cx="3786292" cy="3501229"/>
          </a:xfrm>
          <a:prstGeom prst="rect">
            <a:avLst/>
          </a:prstGeom>
          <a:noFill/>
        </p:spPr>
      </p:pic>
    </p:spTree>
    <p:extLst>
      <p:ext uri="{BB962C8B-B14F-4D97-AF65-F5344CB8AC3E}">
        <p14:creationId xmlns:p14="http://schemas.microsoft.com/office/powerpoint/2010/main" val="1709885967"/>
      </p:ext>
    </p:extLst>
  </p:cSld>
  <p:clrMapOvr>
    <a:masterClrMapping/>
  </p:clrMapOvr>
  <p:transition>
    <p:wedg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381000" y="228600"/>
            <a:ext cx="8534400"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rgbClr val="FFFF00"/>
                </a:solidFill>
                <a:effectLst/>
                <a:latin typeface="Arial Black" pitchFamily="34" charset="0"/>
                <a:ea typeface="Batang" pitchFamily="18" charset="-127"/>
                <a:cs typeface="Traditional Arabic" pitchFamily="18" charset="-78"/>
              </a:rPr>
              <a:t>Neurogenic</a:t>
            </a:r>
            <a:r>
              <a:rPr kumimoji="0" lang="en-US" sz="24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 bladder</a:t>
            </a:r>
            <a:endParaRPr kumimoji="0" lang="en-US" sz="2400" b="0" i="0" u="none" strike="noStrike" cap="none" normalizeH="0" baseline="0" dirty="0" smtClean="0">
              <a:ln>
                <a:noFill/>
              </a:ln>
              <a:solidFill>
                <a:srgbClr val="FFFF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There are two basic types of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neurogenic</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bladder:</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Arial Black" pitchFamily="34" charset="0"/>
                <a:ea typeface="Batang" pitchFamily="18" charset="-127"/>
                <a:cs typeface="Traditional Arabic" pitchFamily="18" charset="-78"/>
              </a:rPr>
              <a:t>The large </a:t>
            </a:r>
            <a:r>
              <a:rPr kumimoji="0" lang="en-US" sz="2000" b="1" i="0" u="none" strike="noStrike" cap="none" normalizeH="0" baseline="0" dirty="0" err="1" smtClean="0">
                <a:ln>
                  <a:noFill/>
                </a:ln>
                <a:solidFill>
                  <a:srgbClr val="FFC000"/>
                </a:solidFill>
                <a:effectLst/>
                <a:latin typeface="Arial Black" pitchFamily="34" charset="0"/>
                <a:ea typeface="Batang" pitchFamily="18" charset="-127"/>
                <a:cs typeface="Traditional Arabic" pitchFamily="18" charset="-78"/>
              </a:rPr>
              <a:t>atonic</a:t>
            </a:r>
            <a:r>
              <a:rPr kumimoji="0" lang="en-US" sz="2000" b="1" i="0" u="none" strike="noStrike" cap="none" normalizeH="0" baseline="0" dirty="0" smtClean="0">
                <a:ln>
                  <a:noFill/>
                </a:ln>
                <a:solidFill>
                  <a:srgbClr val="FFC000"/>
                </a:solidFill>
                <a:effectLst/>
                <a:latin typeface="Arial Black" pitchFamily="34" charset="0"/>
                <a:ea typeface="Batang" pitchFamily="18" charset="-127"/>
                <a:cs typeface="Traditional Arabic" pitchFamily="18" charset="-78"/>
              </a:rPr>
              <a:t> smooth-walled bladder</a:t>
            </a:r>
            <a:r>
              <a:rPr kumimoji="0" lang="en-US" sz="2000" b="1" i="0" u="none" strike="noStrike" cap="none" normalizeH="0" baseline="0" dirty="0" smtClean="0">
                <a:ln>
                  <a:noFill/>
                </a:ln>
                <a:solidFill>
                  <a:srgbClr val="FFC000"/>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with poor or absent contractions and a large residual volume.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C000"/>
                </a:solidFill>
                <a:effectLst/>
                <a:latin typeface="Arial Black" pitchFamily="34" charset="0"/>
                <a:ea typeface="Batang" pitchFamily="18" charset="-127"/>
                <a:cs typeface="Traditional Arabic" pitchFamily="18" charset="-78"/>
              </a:rPr>
              <a:t>The hypertrophic type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which can be regarded as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neurogically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induced bladder outflow obstruction. In this condition, the bladder is of small volume, elongated shape, has a very thick, grossly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trabeculated</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wall and shows marked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sacculation</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Christmas tree bladder</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The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ureters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and PCS may be dilated.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D:\GENITOURINARY\RENAL\books\read GU books\urinary system\4-3-2008\spine bifda nerog.bladder.jpg"/>
          <p:cNvPicPr>
            <a:picLocks noChangeAspect="1" noChangeArrowheads="1"/>
          </p:cNvPicPr>
          <p:nvPr/>
        </p:nvPicPr>
        <p:blipFill>
          <a:blip r:embed="rId2"/>
          <a:srcRect/>
          <a:stretch>
            <a:fillRect/>
          </a:stretch>
        </p:blipFill>
        <p:spPr bwMode="auto">
          <a:xfrm>
            <a:off x="1066800" y="3505200"/>
            <a:ext cx="4220913" cy="2882776"/>
          </a:xfrm>
          <a:prstGeom prst="rect">
            <a:avLst/>
          </a:prstGeom>
          <a:noFill/>
        </p:spPr>
      </p:pic>
      <p:pic>
        <p:nvPicPr>
          <p:cNvPr id="84995" name="Picture 3" descr="https://encrypted-tbn0.gstatic.com/images?q=tbn:ANd9GcQoo5HRT_bs0vxexbBDg8SwfCgNLAGhxBqRD2ZInukB9sEmHFCLfQ"/>
          <p:cNvPicPr>
            <a:picLocks noChangeAspect="1" noChangeArrowheads="1"/>
          </p:cNvPicPr>
          <p:nvPr/>
        </p:nvPicPr>
        <p:blipFill>
          <a:blip r:embed="rId3"/>
          <a:srcRect/>
          <a:stretch>
            <a:fillRect/>
          </a:stretch>
        </p:blipFill>
        <p:spPr bwMode="auto">
          <a:xfrm>
            <a:off x="5562600" y="3505200"/>
            <a:ext cx="2895600" cy="2895600"/>
          </a:xfrm>
          <a:prstGeom prst="rect">
            <a:avLst/>
          </a:prstGeom>
          <a:noFill/>
        </p:spPr>
      </p:pic>
      <p:sp>
        <p:nvSpPr>
          <p:cNvPr id="5" name="مستطيل 4"/>
          <p:cNvSpPr/>
          <p:nvPr/>
        </p:nvSpPr>
        <p:spPr>
          <a:xfrm>
            <a:off x="1371600" y="6488668"/>
            <a:ext cx="3650358" cy="369332"/>
          </a:xfrm>
          <a:prstGeom prst="rect">
            <a:avLst/>
          </a:prstGeom>
        </p:spPr>
        <p:txBody>
          <a:bodyPr wrap="none">
            <a:spAutoFit/>
          </a:bodyPr>
          <a:lstStyle/>
          <a:p>
            <a:pPr algn="l"/>
            <a:r>
              <a:rPr lang="en-US" dirty="0" err="1" smtClean="0"/>
              <a:t>Neurogenic</a:t>
            </a:r>
            <a:r>
              <a:rPr lang="en-US" dirty="0" smtClean="0"/>
              <a:t> bladder  and </a:t>
            </a:r>
            <a:r>
              <a:rPr lang="en-US" dirty="0" err="1" smtClean="0"/>
              <a:t>spina</a:t>
            </a:r>
            <a:r>
              <a:rPr lang="en-US" dirty="0" smtClean="0"/>
              <a:t> bifida </a:t>
            </a:r>
            <a:endParaRPr lang="ar-IQ" dirty="0"/>
          </a:p>
        </p:txBody>
      </p:sp>
      <p:sp>
        <p:nvSpPr>
          <p:cNvPr id="6" name="مستطيل 5"/>
          <p:cNvSpPr/>
          <p:nvPr/>
        </p:nvSpPr>
        <p:spPr>
          <a:xfrm>
            <a:off x="5791200" y="6488668"/>
            <a:ext cx="2544286" cy="369332"/>
          </a:xfrm>
          <a:prstGeom prst="rect">
            <a:avLst/>
          </a:prstGeom>
        </p:spPr>
        <p:txBody>
          <a:bodyPr wrap="none">
            <a:spAutoFit/>
          </a:bodyPr>
          <a:lstStyle/>
          <a:p>
            <a:r>
              <a:rPr lang="en-US" b="1" dirty="0" smtClean="0">
                <a:latin typeface="Britannic Bold" pitchFamily="34" charset="0"/>
                <a:ea typeface="Batang" pitchFamily="18" charset="-127"/>
                <a:cs typeface="Traditional Arabic" pitchFamily="18" charset="-78"/>
              </a:rPr>
              <a:t>Christmas tree bladder</a:t>
            </a:r>
            <a:endParaRPr lang="ar-IQ" dirty="0"/>
          </a:p>
        </p:txBody>
      </p:sp>
    </p:spTree>
    <p:extLst>
      <p:ext uri="{BB962C8B-B14F-4D97-AF65-F5344CB8AC3E}">
        <p14:creationId xmlns:p14="http://schemas.microsoft.com/office/powerpoint/2010/main" val="501386931"/>
      </p:ext>
    </p:extLst>
  </p:cSld>
  <p:clrMapOvr>
    <a:masterClrMapping/>
  </p:clrMapOvr>
  <p:transition>
    <p:wedg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381000" y="152400"/>
            <a:ext cx="8458200" cy="41242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Trauma to the bladder </a:t>
            </a:r>
            <a:endParaRPr kumimoji="0" lang="en-US" sz="2400" b="0" i="0" u="none" strike="noStrike" cap="none" normalizeH="0" baseline="0" dirty="0" smtClean="0">
              <a:ln>
                <a:noFill/>
              </a:ln>
              <a:solidFill>
                <a:srgbClr val="FFFF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Cystography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is the best way of demonstrating the actual site of leakage from the bladder. If there is any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suspecious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associated urethral injury, an ascending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urethrogram</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should be done first. There are two main types of bladder rupture: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1">
                    <a:lumMod val="40000"/>
                    <a:lumOff val="60000"/>
                  </a:schemeClr>
                </a:solidFill>
                <a:effectLst/>
                <a:latin typeface="Arial Black" pitchFamily="34" charset="0"/>
                <a:ea typeface="Batang" pitchFamily="18" charset="-127"/>
                <a:cs typeface="Traditional Arabic" pitchFamily="18" charset="-78"/>
              </a:rPr>
              <a:t>Intraperitoneal</a:t>
            </a:r>
            <a:r>
              <a:rPr kumimoji="0" lang="en-US" sz="2000" b="1" i="0" u="none" strike="noStrike" cap="none" normalizeH="0" baseline="0" dirty="0" smtClean="0">
                <a:ln>
                  <a:noFill/>
                </a:ln>
                <a:solidFill>
                  <a:schemeClr val="accent1">
                    <a:lumMod val="40000"/>
                    <a:lumOff val="60000"/>
                  </a:schemeClr>
                </a:solidFill>
                <a:effectLst/>
                <a:latin typeface="Arial Black" pitchFamily="34" charset="0"/>
                <a:ea typeface="Batang" pitchFamily="18" charset="-127"/>
                <a:cs typeface="Traditional Arabic" pitchFamily="18" charset="-78"/>
              </a:rPr>
              <a:t> rupture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caused by a direct blow to the distended bladder. Contrast introduced into the bladder will leak into the peritoneal cavity.</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accent1">
                    <a:lumMod val="40000"/>
                    <a:lumOff val="60000"/>
                  </a:schemeClr>
                </a:solidFill>
                <a:effectLst/>
                <a:latin typeface="Arial Black" pitchFamily="34" charset="0"/>
                <a:ea typeface="Batang" pitchFamily="18" charset="-127"/>
                <a:cs typeface="Traditional Arabic" pitchFamily="18" charset="-78"/>
              </a:rPr>
              <a:t>Extraperitoneal</a:t>
            </a:r>
            <a:r>
              <a:rPr kumimoji="0" lang="en-US" sz="2000" b="1" i="0" u="none" strike="noStrike" cap="none" normalizeH="0" baseline="0" dirty="0" smtClean="0">
                <a:ln>
                  <a:noFill/>
                </a:ln>
                <a:solidFill>
                  <a:schemeClr val="accent1">
                    <a:lumMod val="40000"/>
                    <a:lumOff val="60000"/>
                  </a:schemeClr>
                </a:solidFill>
                <a:effectLst/>
                <a:latin typeface="Arial Black" pitchFamily="34" charset="0"/>
                <a:ea typeface="Batang" pitchFamily="18" charset="-127"/>
                <a:cs typeface="Traditional Arabic" pitchFamily="18" charset="-78"/>
              </a:rPr>
              <a:t> rupture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may be part of an extensive injury such as occurs with fractures of the pelvis. A common site of rupture is at the bladder base, in which case the bladder shows elevation and compression from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extravasated</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urine and hematoma</a:t>
            </a:r>
            <a:r>
              <a:rPr kumimoji="0" lang="en-US" sz="12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6020" name="Rectangle 4"/>
          <p:cNvSpPr>
            <a:spLocks noChangeArrowheads="1"/>
          </p:cNvSpPr>
          <p:nvPr/>
        </p:nvSpPr>
        <p:spPr bwMode="auto">
          <a:xfrm>
            <a:off x="-45085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IQ" sz="1800" b="0" i="0" u="none" strike="noStrike" cap="none" normalizeH="0" baseline="0" smtClean="0">
              <a:ln>
                <a:noFill/>
              </a:ln>
              <a:solidFill>
                <a:schemeClr val="tx1"/>
              </a:solidFill>
              <a:effectLst/>
              <a:latin typeface="Arial" pitchFamily="34" charset="0"/>
              <a:cs typeface="Arial" pitchFamily="34" charset="0"/>
            </a:endParaRPr>
          </a:p>
        </p:txBody>
      </p:sp>
      <p:pic>
        <p:nvPicPr>
          <p:cNvPr id="86022" name="Picture 6" descr="http://www.learningradiology.com/caseofweek/caseoftheweekpix/cow101.jpg"/>
          <p:cNvPicPr>
            <a:picLocks noChangeAspect="1" noChangeArrowheads="1"/>
          </p:cNvPicPr>
          <p:nvPr/>
        </p:nvPicPr>
        <p:blipFill>
          <a:blip r:embed="rId2"/>
          <a:srcRect/>
          <a:stretch>
            <a:fillRect/>
          </a:stretch>
        </p:blipFill>
        <p:spPr bwMode="auto">
          <a:xfrm>
            <a:off x="6248400" y="4049712"/>
            <a:ext cx="2133600" cy="2667001"/>
          </a:xfrm>
          <a:prstGeom prst="rect">
            <a:avLst/>
          </a:prstGeom>
          <a:noFill/>
        </p:spPr>
      </p:pic>
      <p:pic>
        <p:nvPicPr>
          <p:cNvPr id="86024" name="Picture 8" descr="http://img.medscape.com/pi/emed/ckb/radiology/336139-376239-377735-377844tn.jpg"/>
          <p:cNvPicPr>
            <a:picLocks noChangeAspect="1" noChangeArrowheads="1"/>
          </p:cNvPicPr>
          <p:nvPr/>
        </p:nvPicPr>
        <p:blipFill>
          <a:blip r:embed="rId3"/>
          <a:srcRect/>
          <a:stretch>
            <a:fillRect/>
          </a:stretch>
        </p:blipFill>
        <p:spPr bwMode="auto">
          <a:xfrm>
            <a:off x="2514600" y="4038600"/>
            <a:ext cx="2226944" cy="2667000"/>
          </a:xfrm>
          <a:prstGeom prst="rect">
            <a:avLst/>
          </a:prstGeom>
          <a:noFill/>
        </p:spPr>
      </p:pic>
      <p:sp>
        <p:nvSpPr>
          <p:cNvPr id="7" name="مستطيل 6"/>
          <p:cNvSpPr/>
          <p:nvPr/>
        </p:nvSpPr>
        <p:spPr>
          <a:xfrm>
            <a:off x="2133600" y="6488668"/>
            <a:ext cx="3162404" cy="369332"/>
          </a:xfrm>
          <a:prstGeom prst="rect">
            <a:avLst/>
          </a:prstGeom>
        </p:spPr>
        <p:txBody>
          <a:bodyPr wrap="none">
            <a:spAutoFit/>
          </a:bodyPr>
          <a:lstStyle/>
          <a:p>
            <a:r>
              <a:rPr lang="en-US" b="1" dirty="0" smtClean="0">
                <a:solidFill>
                  <a:srgbClr val="FF0000"/>
                </a:solidFill>
                <a:latin typeface="Arial Black" pitchFamily="34" charset="0"/>
                <a:ea typeface="Batang" pitchFamily="18" charset="-127"/>
                <a:cs typeface="Traditional Arabic" pitchFamily="18" charset="-78"/>
              </a:rPr>
              <a:t>Intra peritoneal rupture</a:t>
            </a:r>
            <a:endParaRPr lang="ar-IQ" dirty="0">
              <a:solidFill>
                <a:srgbClr val="FF0000"/>
              </a:solidFill>
            </a:endParaRPr>
          </a:p>
        </p:txBody>
      </p:sp>
      <p:sp>
        <p:nvSpPr>
          <p:cNvPr id="8" name="مستطيل 7"/>
          <p:cNvSpPr/>
          <p:nvPr/>
        </p:nvSpPr>
        <p:spPr>
          <a:xfrm>
            <a:off x="5640300" y="6488668"/>
            <a:ext cx="3239348" cy="369332"/>
          </a:xfrm>
          <a:prstGeom prst="rect">
            <a:avLst/>
          </a:prstGeom>
        </p:spPr>
        <p:txBody>
          <a:bodyPr wrap="none">
            <a:spAutoFit/>
          </a:bodyPr>
          <a:lstStyle/>
          <a:p>
            <a:r>
              <a:rPr lang="en-US" b="1" dirty="0" smtClean="0">
                <a:solidFill>
                  <a:srgbClr val="FF0000"/>
                </a:solidFill>
                <a:latin typeface="Arial Black" pitchFamily="34" charset="0"/>
                <a:ea typeface="Batang" pitchFamily="18" charset="-127"/>
                <a:cs typeface="Traditional Arabic" pitchFamily="18" charset="-78"/>
              </a:rPr>
              <a:t>Extra peritoneal rupture</a:t>
            </a:r>
            <a:endParaRPr lang="ar-IQ" dirty="0">
              <a:solidFill>
                <a:srgbClr val="FF0000"/>
              </a:solidFill>
            </a:endParaRPr>
          </a:p>
        </p:txBody>
      </p:sp>
    </p:spTree>
    <p:extLst>
      <p:ext uri="{BB962C8B-B14F-4D97-AF65-F5344CB8AC3E}">
        <p14:creationId xmlns:p14="http://schemas.microsoft.com/office/powerpoint/2010/main" val="3062655371"/>
      </p:ext>
    </p:extLst>
  </p:cSld>
  <p:clrMapOvr>
    <a:masterClrMapping/>
  </p:clrMapOvr>
  <p:transition>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304800" y="0"/>
            <a:ext cx="88392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lumMod val="75000"/>
                  </a:schemeClr>
                </a:solidFill>
                <a:effectLst/>
                <a:latin typeface="Arial Black" pitchFamily="34" charset="0"/>
                <a:ea typeface="Batang" pitchFamily="18" charset="-127"/>
                <a:cs typeface="Traditional Arabic" pitchFamily="18" charset="-78"/>
              </a:rPr>
              <a:t>Prostatic enlargement</a:t>
            </a:r>
            <a:endParaRPr kumimoji="0" lang="en-US" sz="2400" b="0" i="0" u="none" strike="noStrike" cap="none" normalizeH="0" baseline="0" dirty="0" smtClean="0">
              <a:ln>
                <a:noFill/>
              </a:ln>
              <a:solidFill>
                <a:schemeClr val="tx2">
                  <a:lumMod val="75000"/>
                </a:schemeClr>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Prostatic enlargement is very common in elderly men. It is usually due to benign prostatic hypertrophy but may be due to carcinoma.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TRUS: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can show the overall size of the prostate and can diagnose relatively small masses within its substance. TRUS-guided biopsy is used for the diagnosis of prostatic carcinoma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Trans-abdominal US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used for assessment the size and volume of prostate(the normal prostatic volume is &lt; 20 ml) ,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measurment</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of post voiding residual urine volume and determine if there is associated development of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hydronephrosis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IVU</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enlarged prostate may cause round central filling defect at the bladder base and hooking of the distal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ureters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due to elevation of the bladder base.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MRI</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the zonal anatomy of prostate is very well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demonstated</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by MRI. In T2 images, the peripheral zone(the most common origin of tumors) is of high signal intensity and the tumor is of low signal intensity. MRI is used to assess early stage prostatic cancer in patients being considered for radical surgery or radiotherapy. MRI is also used to demonstrate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extracapsular</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tumor spread, to show invasion of the seminal vesicles, and to demonstrate possible LN metastases.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CT</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does not demonstrate the internal structure of the prostate as well as TRUS or MRI.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56926272"/>
      </p:ext>
    </p:extLst>
  </p:cSld>
  <p:clrMapOvr>
    <a:masterClrMapping/>
  </p:clrMapOvr>
  <p:transition>
    <p:wedg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E:\GUS...S\GUS photos Fundemental\Untitled - 35.jpg"/>
          <p:cNvPicPr>
            <a:picLocks noChangeAspect="1" noChangeArrowheads="1"/>
          </p:cNvPicPr>
          <p:nvPr/>
        </p:nvPicPr>
        <p:blipFill>
          <a:blip r:embed="rId2"/>
          <a:srcRect/>
          <a:stretch>
            <a:fillRect/>
          </a:stretch>
        </p:blipFill>
        <p:spPr bwMode="auto">
          <a:xfrm>
            <a:off x="0" y="-28425"/>
            <a:ext cx="9144000" cy="6847057"/>
          </a:xfrm>
          <a:prstGeom prst="rect">
            <a:avLst/>
          </a:prstGeom>
          <a:noFill/>
        </p:spPr>
      </p:pic>
    </p:spTree>
    <p:extLst>
      <p:ext uri="{BB962C8B-B14F-4D97-AF65-F5344CB8AC3E}">
        <p14:creationId xmlns:p14="http://schemas.microsoft.com/office/powerpoint/2010/main" val="973785088"/>
      </p:ext>
    </p:extLst>
  </p:cSld>
  <p:clrMapOvr>
    <a:masterClrMapping/>
  </p:clrMapOvr>
  <p:transition>
    <p:wedg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E:\GUS...S\GUS photos Fundemental\Untitled - 37.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extLst>
      <p:ext uri="{BB962C8B-B14F-4D97-AF65-F5344CB8AC3E}">
        <p14:creationId xmlns:p14="http://schemas.microsoft.com/office/powerpoint/2010/main" val="3231759605"/>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QTEhUUExQVFhUXGBwbFxgYGBgfGxgXGBQXFxccGBgaHCggHBolHBQUITEhJSkrLi4uFx8zODMsNygtLiwBCgoKBQUFDgUFDisZExkrKysrKysrKysrKysrKysrKysrKysrKysrKysrKysrKysrKysrKysrKysrKysrKysrK//AABEIAOEA4QMBIgACEQEDEQH/xAAbAAACAwEBAQAAAAAAAAAAAAADBAACBQYBB//EADwQAAEDAgMFBQYFBAEFAQAAAAEAAhEDIQQSMQVBUWFxIjKBkaEGE7HB0fAUQlJi4RUjM/FyBxZDkrKi/8QAFAEBAAAAAAAAAAAAAAAAAAAAAP/EABQRAQAAAAAAAAAAAAAAAAAAAAD/2gAMAwEAAhEDEQA/APhqiiiCKKKIIooogi2dn4VzO0J3EkbuvAoGxaALw5wkDTqu72cKWUgCHGx58juQZTNpscclZsgjvAWPVu/4pLG+ztN5mg8dNR9QtrEYFzLNpUnGbOufApDFObvoupvH5mOddBy2J2XVZMsMDeLhJLusPijaKzKlrsqDLUA3Q4d4IdfC0nznZBncAR4HVBxKi6yt7O0iJa6J/d9UE+yvBx56H5oOZUXSn2Td+o+Xyles9lf1Od4Aet0HMqLqqfs/Rb36jZ4F4+ATlHCUGGQ3xgR5uQclh8DUf3WmOJsPMrY2f7PT2qpho13Dz+i08dtFrR2Mk9cxHgRAWLW2m94ILiY0k28kGy3EsZ2MOzOeOUx1jU9SsDaBfVcSTmI9EUYt+UgWEQSD6ImzagbJNgTwQYZC8Tu0Wy4vAIE7/ikkEUUUQRRRRBFFFEEUUUQRRReoPEShSLnADehrUwNHKJ/Mfgg2cBs5psDBFr71pHCPbPqPmsahXIK2qG1SRMg8iN3IoPMJtEixH3zTrMaKgjhvtI68knXLXjs25c+SzTTe07jHD5oN3+j0H3GYO4BwLT6IOL2GMsMqOEjTLbzWdhdo5dbLXobXa6xcB1B+KDApbKqMME5P3OdAPCEw/wBm6jmZ24mlUI1Y14zAcp7y3KmMpnv5XDwPoUOnhcKYdla2DYwYHHog48sLHEFzhHEH4BXbtCoNHnqCdF39KmyIY5pjjld0iUvW2O18l1Njt85Yk9Qg4VmLc4g5AXcRMouIDvzG8WHALtqPs/h2XyuGbcwfCSmP6JhXAf2Hi5lzn3jdvQfOxhS9vaO+wAkz4fNN4f2feQSXNpNjV5ieg1K76ngqFMBlMU6c/mLS9zvVK1Nm0STnfmPGYACDg8dg2UyAKgfvJAMA8BOq9wtF1WcjXGNTfTnuC7Sns/AtJLoedwLiZKcbj6AZkZlYCZIaNepQcPS2c4yMpIHetpK5/G4V1Nxa4Rw5jivrD8dSymBImYj7uuV9p8KKrCQ2HNPZ4lu8Hmg4pRRRBFFFEEUUUQRRRRBFFFZjCSANSgYwOHzG+g1WtHGFTD0soAH2UZ3nxQDLUenSeBMGOIEhUaB9ymaNRzdCfA/EICMrftMpgVbXny+KLRxg0e0OHkV7TpUX6vezqCR6IFDhg42IB4nQq39LeTAhw/aQmHhv5XNPnfxKZwuz6jz2ac9CB6ygQq4bLq0g85RRRZYT6g+q1q2z6rBDmFp/cJBSTy9pgsafD4FB7TwoBGU23g/wUb8P2rOgHgXfVBbXZF6ccTu/2mcOKM3BHNB5+Hter9bclRmGaT2qjjHWFqYHCUXGTm5QRC0hsin3i5gb+47+VkHOuNOLZiUGo9kdmlfiZK6mm6gJhsjiGj6q4oiZbReeboA8AEHEtaSYytjfzTtOJ7jPot/E0RP+JjDxKWImxygbzHwAQLtxAyxAnmNPDeqsqtb2suY8TuRalMScs8jAnz3LPqNJnW1huk80HHe1Wz8lT3gENfeOB3+eqw19BxOD960sLS6eHHjJ0XC4zCupPcx4gg/ZHJABRRRBFFFEEUUUQRamzMPHaI10SWDoZ3chqtsNtb74ILKQPFWyyjNocUEZS3o7GWuFajT0kmE5kkfOPigWq0xb7Cq6lvEBNli8LReLIFfdxGl7Hqr05DoFiN02RXst936KzGXug08Ltuo3jzvw6o9bGe+77gCLC3xWWaS8ynl9/NA7VwAAs4O6BLOwxUa5w0JEpyg9wEkSOBCCYCnlgl2WSmqnadGeRxSVTFt/QBbwUdXFrAIOi2Ts+mL5hUdw4eG8rQrbOddz3spti0m/kuZoQACC2f2kynPxRdF5jiTZBpUsFTcJdVMHeQvK2EoOsx/iRASGUk3vwAklDqtExB6XMINhuCYQGte2OoAHMkpXE4ChMB3V2s/8ULCYL3k9ogDofRVrsABaJJ0mw+ygHi6dOmyWnXRoF45lcd7VbHdWYazGy6mJfH6B9F1QAaDLcz9JJ06DilK1DsSTM/l49eKD5OvFq+0Gy3UXzByOu0/ELKQRRRRBF6AvEzhKd5Pgg0MLSyNjfv8AvgnaQnxS9GycoszReyAtOnB0TgozuVsNTte4TFIQg8Yy2n1/lE934Sn6eDJZnBB43EjwVMkoEgy3irNbfpzCbNDxQzSvqRyQVFhBbLeqq1o1gx1V6dHmeYlFFIbgI5m/igqaOkRKrkI138E04DcPPVVFtUHjSBqLoNa8xPFHcwGDHW8/YQ6rRz6oEaipn6+SPUYgZUB6NSD9U4yuQeHLikK9BzQCRqi0qnG/JBq08a9ujiOMQFYYkwbGEg11tURjuUINjC1wGEA5Z1uB/KXxFYSAHabo+aSa6Lm6rm370DtN7jMNHzKvRY4i8QDwsPqs3OZtPX6Ir6pgAmw5oD+0myadekaZfGUSCB+aLQvj9akWuLXCCDBHNfV3udNvVcp7ZbLBArMFx344cUHIKKKIL0qeYwtLDi4BEBUwlAZY/MnMNTAsb/e5AzQp7onlxWjhMOx9h2XDdolaWHsI3aLVNbMGktAe3RwFzyPHqgjGxYT4o4Fv4V3OBgkX4wmKeDe4FwbYcPjCCYWjAlwN+aby2kaIeFNteoTQbuGk8/mgBUZwuqsZN4tvvv6Jg079F4e9yKBcMk9kGV6WHeI5kfBMe8AMgQmPeg8POUCNNo433K9KkWm7RHw8U5kG76Kzmx3d/VBmPbGngqt2fUcC8Mc5o1MGB1WgWdqYM+YVhVdkI969oJuwAwepn5IMKo3ndAexatRrb9k+cfJZ7nb401lAu8cPVHp0eYCqNd3yVgSNPh8UDNOgBcmfvivRKASCN5PUqwdaEBi4aKpG8268FVpi86KjnElBYEu6cV5kneV62OZPAK7W2tadyD0mG/TVCyZgQbNIuNZCs/SDH38FWJ0sOA+qDJ/7Vw/Cp/7BerVyhRBxlOmQZsVpYJjSZ0TJwbKjA6mC2q3vN3O5j6I+FwwLZIg7+R+iAeS9rJrCNvfREZQmxtwKYbhyBYoKA3IAlN0Kb4zMcARqJg/yh06N9PHemm4dwI0n4oHaeKBpZXDtc2gg9DqFRjDEi33vCoWGdInUfNVFLKd5nmgsx8T3fFDe06K08o5IoAgAmB0IQAp4txlrmiNxA+aYbTsLW3R92RGwDoPAeqJ7reANdUFaWGc64a89BPpCJTpAG5IHMH1hEp1Ht0JjnuPJCrVHm9j80FKgkm9vGCFR/ZGg5T6I5Y0CbeB+SC5wsbW0QZ9eiLGY4jj0VMU+mGQ0X4kGfincVRGWdCT1kJak1oMwTH30QZFY2lUDt1zyC0MViC4ERA4QL+STaDuHj9EHjpjfJ+CPQEC8ITLJuk9o3F58YCAJ1tCuWotWoDy5BvzKGBKD0NAHDyUz8FSo/dPpMojQZv5cEFDU4C/G0IQB0uRvPHoEzkmZiF5VLQAGzG8nf05IFY6r1XzN5KIMyk7QxB3EfXcVvYfAufT956j4OG481z1LDvgkwR968CnqFRwEsLhxv9yEDWaNwCYL4iII9QUKnWD4zAZo1iJ6o1KkDqYG+dyD2mdxCeGFdAtPL6ckMMEwCCN/+0WgCO7pwN0BGWPd8Poh+7F/ROUmzwnl9Eejs8O0n76oM00IFo52hHpYYm+7itH3LWS18DnInwSYOVxgmOWqAtGixp7RAndHzRjUpM/dxAKzqxFzN/U9AhZnRe3P6gINYbUo/pceVh6pqhtihM+6MEaGCudq0zYuEDcdUJzxoIPn6IOuq7SwxH+Js8mtVMPUwhHaYAd9hdcmyqQbeX+1V2IM6yg6jFYLBzZ+S1pJWZX2LSgubiGAcz3ukLEqVhOpPifmo+qLDXxQNO2WSLOafvilKmzHCZ0GpCbw2LaNXOjgFf8AHs4E8iPmgymYY6iTzhQjXcPiVqf1Bn6Aeu5AqlrtGho6oEAvQOOi0WYWYEsk8Ln6BHbstxMC/T5nQIMdz9wEleX33TeKwbqRhwInfI+4Sr4G+UA8ribDrvhBrYg6I4pvO+G8FQsGg+CBT3o/UV6mfdjgFECtGBcGTv3GOY0TdHDZTMyD93QqeEddrxGXfvjmmaPZhriIOiArDwPhGibiRcAFJGnB5JigYNzbqgdwrgDcCDqPomGvBMA29QlhUg8Qd+7/AGjHEMbLYk89fNBp0WNpmXFs8ePVExW1W/lcPCLLCr1CRdxHUW80syRo5p5SL9JQazsaKtnEH/kIPgUX8L2dbDgPmkaBbva4Txj4rcwTYEF8DhP3KBGrQESJcOYshNdTiCxxJ3g28Vo1Gtb3sxadHNI9QV5QETkzlutt3ogyq+FYBJsd2Uk+iHQokXIc0cgb+a2cW4uaD2NdZ7XiEsNnVHmS/N5x0QIOoZiJaCOG8+SXxuGg9lsTp2vkuhxFM02dwFzvzSYCBgarQSCGvd0BAQc67DkRuPCF46gSd3RdRi8KykM72OdN9DHmViYqs1xsyBwAjzJQJupXPLeNEnUqm8Qea06OynOByuaP2l1z0AXlbYtVo7h53CDLa4zafJENWeqIaZ3mAgVSNGjxQMtxhbZsW3ItPabt5nobeQWe1s9N9l65m8fRBr0KYqHtTfTn/CcxOyWMABdDjw4LGw9bLcEzuTdHGl089XHU+J3IK/gAJMjrMrw7NqOjK3XTimKFY/kAMb9wWpQu3N2ieM28ALkoMX/t+vwPmFFpfhnfod5/yog584wVAGumRod48UGkC3suuNxj4pWm+8b02Ks6mHBA0ylpJ7J3jRNUMI78rh/CFR5COI3InvGxFmn0QHexuk33wfkvWUueml1ne8IOs+oXodJuPAW8kD9V2aRYnhYH+Um/DvnssfH/ABkfwtBlPMAcpI3iwd4FdDgKdNkEGq127M23mEHP4djmcuRuPJO++khthOpH0W3X2hmBzNpu3S4CR4r1uwTUbmaGzxDwfMIMctptjNFuIMHyWnh9sNDMglg3ZYIPndY2MpdvK4PEcxHlvQPw7BqSeGg+qDb/ABFJ7hN+rb+ELbw+yqEAl2QHmST5aLjqGSQYeI4OH0WuMY3LDnFvUzPyQObQxdFroplrmjXNcnzWbifaMhp/D0vd7i4NbfzCUxVFrpIDY4kx8Eg7DkCAbdd/KyC9XE1an+V7yOH8aIuD2dn7mYH90BviSkqOHdmBbPPUrZwmMa2c9z+mCB4lBd9KpQu00juOWSfhCt+O7JNRw/4gfIJv34eJ7IB3DQLFx7iHDJccfogZqbMZUbnLS1p5XPmhvwNBw93SoEu/UTJ9LLNdjCD/AHLjhKHjPaCoB2XOA4N7PqLlBpbS2MKDAagY2fyyJ8tVgYzGMiGgHw/hLVMcXGXNzk6SSTfTxKG6g9xALcnbyHMQ3K/UhwNxG8mwQRte8xPX6K8g6z8l4/DOGUuc1oOa5JMZeLWguEnQxfpdeNywCS9xLdAAMr5sLky3nY30sg2Nmw+Gkm5AAFpJMD1K6rD7PnD1WmnldTqhpfJ0GcPEyQQCIssD2d2phqTmh1AVXF1PtVI/tkEZnCN2pjkLrT9qfaGpVL2HI2mKjshYSM7cxDS695F9BqgB7ulx9HKLnfLzP1UQY1KfsLXwbGnv5hzAlLtwENmT8x9U5s+nIs643ceiBjEUgwS0yDv4eG5LteH2lvWPjvS+0MQ7iBy0KRZiY7wMcRFkGu+jG9ngUTCNne0dSVjiu1xhs9Y0XRYLCw0ZtPvfoUB8LjXU57OZvK481rbP9oKYIMeBHzXN4hrRIY6DwkoVNxGrkH07D+0LHAf2w6Nxa0gfNGobSpgyGsA4Btv4XCbJxIaZlp/a/f4hb9HbFLL/AIA08WmyDU2jSwta8Pa79unqsoezgeP7dVg5VLf/ADKDjcRTqwGCo2QSCLNOXvRMTCzxVFMWdum55xH/AC5cLoHK/sbi83ZdQjk76hM0fZU/+XM4jcCAPUpHD7d93MOB00Bgk94HNER0M+q3MLtSlUEhxN7SWmBvCBoYWlTZ2aDhGvaBHkSrYXE0p/xAn91MR4QShmvxyBusls24G8HyWDtHbDadqb5iRJgROsIOqqFtUHLkZAvYAAcbLg9v0YqOAcyWxMO708OPPgs3GbZe497NaJBNhwCUrYtzuv3qg0cPiKbTldUaBmiQHOtvcBABHjPKLpjGYjCRZ9aoRrlGQHhHDnqsM3vN0lXrFu/1hA/76nI7H5SDmc43OjgGxccLhOYNtN4cHMMFoaQMrQ4Aze0zIEkXsuYrV3bnEcYBlVp1Y1D+uYoOrxtGllJHvHFxBfLi1nZENET2oBIFrblg18deGBoH7dfM3SNbFQDEnrdL5zvcgbr1J7x9ZP8ACGK7Rx6fUpOJKcwOAc82BJ4R8UDWDxLiewAPvitloPAvdxPdCLs7Znu2zUAHXXwaPmh4hwFmyPvcEEl/JRVgfu8iogJiqDhERHWx+iGMK0tzRpryT9bB5yYIn9unkibINbDvMQ0uEdtrSHCZtmBE2Qc9t3AmjWdRe5ri2ND+pjXi5vo4LOdQePykgRuNp0893FfQvbuvUrZwzKaTg2YpsDjDWz2suaJB3+i4OtWqSZc90kEhziZIEDXgLDgEHlCkaZmAzt5DncG5X6nMDdoG8kQugwXtCyGtqe7/ADdoZpbl0LsgI7RsLczAuuaa6i49sOa7kinZodek4OHAj6IOkpbSw9TV+o3hoh+4EzdvOxuqOw7QXDIYIEEOJg2lwiBeNDpJ1suVdhHtsWx6q9DEOabEjxQdMzE5XHLDQSCBkkNI0ALiXRviUyzaT5kviHZpkiHHUgDQrnW4tzjxKbw+JfpEeSDarYokWcHdAAUv+IZlObMHbpuEua8HQk8xCUruJ1tzQDq1nA7vBEwmNewdlLOwv7p6oFRrmaEQg3Dt95EOfbqs3F4prtL+JKReZ3ABVA/SAg0MHgS8wHR13K1fC1Gz2xHUArOAdvci1A6LoKurZTY/fVL1a06gFF/DOsQBCZbsd7ohpPT/AEgzBiXDgByVX1HHmPFdTQ9hcZUjLRd1Nh5ldBgv+m2UTicQymBqAZPyQfNA1x/Kfvkn8BsarUNhHMr6lg9gbMo76lZ3WB8lojbWHpiKVCmyN5AJ+CDgsB7DPdE/RdCNhNw7YDSD1TGO2xWqSWlzW73E5fJYdfGGbvLup+CB6pg2ES4wOLnQPLUpV2EpjuuEnT+B9Vl1Me3dE8/qUpWxp1zAc96DoP6W79Xo1Rc1+PP6z5qIN+ts0sdv8Fo4PFPAyntjgbEdE5itpN/aeX8FKNxdFx7QLTx3eSB+mKdUZCQ2fyvt5OC57bXsnVpy9jHPZxEGPJbLKIPcc14/SdfBMYfaNakYY4gfpOiD5y/AH9N+hVaWAdNpB5L6lVx1KqP7lFpO/Lb4JOpgqI7VMOHHMJjxQcDFQa35EJd7HG2URwj5r6B7lusDqQmKVKnoWsPgJ8EHzemCez7vxi/mE43Bujf4hfQ6uCw+uWDyEfAwrfhMEBLiZ4Fp+RQcBQpEWInnf6or8MYsJ5SfRd7SxuCaIFCehN/NAO2KYsymxo/df1QfP27MrOMNovM8BPqnqfsji3RNEt6xHqu1obWqu7j2ADdIEdJQcTtXEtua1OOsn4IOao/9PcQTc02jm74WWlhP+njP/JXY3pf4lHq7VcTL6hJ6CEmdoGZFxzN/RBqUPZDZzO/XqO6WHwKcZszZlPSkah4vc6PvwXPUXOe6Q0dJTbQ6YDGg8z9Sg6CntHDsH9vD0Rw7I/2ksT7S1AYaKYP7WXHiUmHObupieCSrU5Mn/wDLSgYxO36h79d/QD7CUqYpjxcPceLj8glKjWT3CTvmB6L2m3NpDes/JBKtYA9lkIT8QYuYRnUS0xI+AQH1gXQT5D5oF6tYjWY6rNr4vNppwH1WliKwFi2eWvoszEVQdAGjgEC3u3FNB7GC7Q48XX8holnAxYGFR7P1eQ+ZQOf1D9rf/UKLM943h6lRB21fZxcdQT5IVXYNQ3GnMytqq+r3XsEjiId4HeiUXFt5IHTTxQc7R2W+m65I4LbaypAzHMPUJmpUziA5rhzFwqtGXWY4CP8AaCjXHhPOITQxDv3dQQfil21h+VxjgVHPym89QgL71rtTPEED6Jao1u4R0JQq9UC4JKjXtfxBHIoCUqLT3nEEeqDVqjRpMcJ+Erx/AmelkBtO9r8nIDHKR3STz/hCbTAMCWzxAI9USoxwE5QOhQaTWO70z4oGa2HcRNndBCSq04uQfvxTZplggOEcwkaszefEBAE1RNsw6x9ERrjuHUgT8ldl9LDoAEZ1UxDTA5fNBSlimt0F/H5JtmNB0pknmEkyrfUdQl8TiKk9j4oGsRi3g27Phf1WfiNoOOr3OPCUPGYhxb2j5JLC1YNpQaVAuInLHAfYQqhfmufBWp7Re0yB53RhWLnSQAeMIJ7o6AkngJlBq4dzbZg3jaSjOqkGx8knXxe46oPQ2kJ7xPEkD4JWrUZ+Vg8yV64DeJ6FL1HToPAD5oJVJ0mOiC0N35nHnp6Ipc4aBeNYTqUFczP0hRW903kvUH1fHdxqyH94KKIEz3ytDe1RRAnV/wAifOgXqiBfel3qKILUdQiYlRRB5h9Cg4vcoogHjNAnMT3W9FFEGSzUqFeKIDYfQrLrd5yiiBOtp4INNRRA87QItPUKKIINFl1O8V6ogozemsJooog8dvWe/VRRB6ooog//2Q=="/>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1028" name="Picture 4" descr="http://web.stanford.edu/dept/radiology/radiologysite/images/Med%20students%2014,%20kidney/Kidney,%20normal%20US.png"/>
          <p:cNvPicPr>
            <a:picLocks noChangeAspect="1" noChangeArrowheads="1"/>
          </p:cNvPicPr>
          <p:nvPr/>
        </p:nvPicPr>
        <p:blipFill>
          <a:blip r:embed="rId2"/>
          <a:srcRect/>
          <a:stretch>
            <a:fillRect/>
          </a:stretch>
        </p:blipFill>
        <p:spPr bwMode="auto">
          <a:xfrm>
            <a:off x="152400" y="152400"/>
            <a:ext cx="4114800" cy="4114800"/>
          </a:xfrm>
          <a:prstGeom prst="rect">
            <a:avLst/>
          </a:prstGeom>
          <a:noFill/>
        </p:spPr>
      </p:pic>
      <p:pic>
        <p:nvPicPr>
          <p:cNvPr id="1030" name="Picture 6" descr="http://esciencecentral.org/ebooks/ultrasound-approach/images/UAKD_AKD-g004.gif"/>
          <p:cNvPicPr>
            <a:picLocks noChangeAspect="1" noChangeArrowheads="1"/>
          </p:cNvPicPr>
          <p:nvPr/>
        </p:nvPicPr>
        <p:blipFill>
          <a:blip r:embed="rId3"/>
          <a:srcRect/>
          <a:stretch>
            <a:fillRect/>
          </a:stretch>
        </p:blipFill>
        <p:spPr bwMode="auto">
          <a:xfrm>
            <a:off x="4495800" y="-1"/>
            <a:ext cx="4381500" cy="3014473"/>
          </a:xfrm>
          <a:prstGeom prst="rect">
            <a:avLst/>
          </a:prstGeom>
          <a:noFill/>
        </p:spPr>
      </p:pic>
      <p:graphicFrame>
        <p:nvGraphicFramePr>
          <p:cNvPr id="5" name="جدول 4"/>
          <p:cNvGraphicFramePr>
            <a:graphicFrameLocks noGrp="1"/>
          </p:cNvGraphicFramePr>
          <p:nvPr/>
        </p:nvGraphicFramePr>
        <p:xfrm>
          <a:off x="4419600" y="3154680"/>
          <a:ext cx="4724400" cy="3296322"/>
        </p:xfrm>
        <a:graphic>
          <a:graphicData uri="http://schemas.openxmlformats.org/drawingml/2006/table">
            <a:tbl>
              <a:tblPr/>
              <a:tblGrid>
                <a:gridCol w="4724400"/>
              </a:tblGrid>
              <a:tr h="188259">
                <a:tc>
                  <a:txBody>
                    <a:bodyPr/>
                    <a:lstStyle/>
                    <a:p>
                      <a:pPr algn="l"/>
                      <a:r>
                        <a:rPr lang="en-US" sz="1600" b="1" dirty="0">
                          <a:latin typeface="Batang" pitchFamily="18" charset="-127"/>
                          <a:ea typeface="Batang" pitchFamily="18" charset="-127"/>
                        </a:rPr>
                        <a:t>Classification of </a:t>
                      </a:r>
                      <a:r>
                        <a:rPr lang="en-US" sz="1600" b="1" dirty="0" err="1">
                          <a:latin typeface="Batang" pitchFamily="18" charset="-127"/>
                          <a:ea typeface="Batang" pitchFamily="18" charset="-127"/>
                        </a:rPr>
                        <a:t>hydronephrosis</a:t>
                      </a:r>
                      <a:r>
                        <a:rPr lang="en-US" sz="1600" b="1" dirty="0">
                          <a:latin typeface="Batang" pitchFamily="18" charset="-127"/>
                          <a:ea typeface="Batang" pitchFamily="18" charset="-127"/>
                        </a:rPr>
                        <a:t> in grade I–IV</a:t>
                      </a:r>
                      <a:r>
                        <a:rPr lang="en-US" sz="1500" dirty="0"/>
                        <a:t>.</a:t>
                      </a:r>
                    </a:p>
                  </a:txBody>
                  <a:tcPr marL="0" marR="0" marT="0" marB="0" anchor="ctr">
                    <a:lnL>
                      <a:noFill/>
                    </a:lnL>
                    <a:lnR>
                      <a:noFill/>
                    </a:lnR>
                    <a:lnT>
                      <a:noFill/>
                    </a:lnT>
                    <a:lnB>
                      <a:noFill/>
                    </a:lnB>
                  </a:tcPr>
                </a:tc>
              </a:tr>
              <a:tr h="188259">
                <a:tc>
                  <a:txBody>
                    <a:bodyPr/>
                    <a:lstStyle/>
                    <a:p>
                      <a:pPr algn="l"/>
                      <a:r>
                        <a:rPr lang="ar-IQ" sz="1500" dirty="0"/>
                        <a:t> </a:t>
                      </a:r>
                    </a:p>
                  </a:txBody>
                  <a:tcPr marL="0" marR="0" marT="0" marB="0" anchor="ctr">
                    <a:lnL>
                      <a:noFill/>
                    </a:lnL>
                    <a:lnR>
                      <a:noFill/>
                    </a:lnR>
                    <a:lnT>
                      <a:noFill/>
                    </a:lnT>
                    <a:lnB>
                      <a:noFill/>
                    </a:lnB>
                  </a:tcPr>
                </a:tc>
              </a:tr>
              <a:tr h="2823882">
                <a:tc>
                  <a:txBody>
                    <a:bodyPr/>
                    <a:lstStyle/>
                    <a:p>
                      <a:pPr algn="l"/>
                      <a:r>
                        <a:rPr lang="en-US" sz="1500" dirty="0"/>
                        <a:t>• </a:t>
                      </a:r>
                      <a:r>
                        <a:rPr lang="en-US" sz="1400" b="1" dirty="0" err="1"/>
                        <a:t>Hydronephrosis</a:t>
                      </a:r>
                      <a:r>
                        <a:rPr lang="en-US" sz="1400" b="1" dirty="0"/>
                        <a:t> grade I: dilatation of the renal pelvis without dilatation of the </a:t>
                      </a:r>
                      <a:r>
                        <a:rPr lang="en-US" sz="1400" b="1" dirty="0" smtClean="0"/>
                        <a:t>calices</a:t>
                      </a:r>
                      <a:r>
                        <a:rPr lang="en-US" sz="1400" b="1" baseline="0" dirty="0" smtClean="0"/>
                        <a:t> </a:t>
                      </a:r>
                      <a:r>
                        <a:rPr lang="en-US" sz="1400" b="1" dirty="0" smtClean="0"/>
                        <a:t>without </a:t>
                      </a:r>
                      <a:r>
                        <a:rPr lang="en-US" sz="1400" b="1" dirty="0"/>
                        <a:t>signs of </a:t>
                      </a:r>
                      <a:r>
                        <a:rPr lang="en-US" sz="1400" b="1" dirty="0" err="1"/>
                        <a:t>parenchymal</a:t>
                      </a:r>
                      <a:r>
                        <a:rPr lang="en-US" sz="1400" b="1" dirty="0"/>
                        <a:t> atrophy. </a:t>
                      </a:r>
                      <a:br>
                        <a:rPr lang="en-US" sz="1400" b="1" dirty="0"/>
                      </a:br>
                      <a:r>
                        <a:rPr lang="en-US" sz="1400" b="1" dirty="0"/>
                        <a:t/>
                      </a:r>
                      <a:br>
                        <a:rPr lang="en-US" sz="1400" b="1" dirty="0"/>
                      </a:br>
                      <a:r>
                        <a:rPr lang="en-US" sz="1400" b="1" dirty="0"/>
                        <a:t>• </a:t>
                      </a:r>
                      <a:r>
                        <a:rPr lang="en-US" sz="1400" b="1" dirty="0" err="1"/>
                        <a:t>Hydronephrosis</a:t>
                      </a:r>
                      <a:r>
                        <a:rPr lang="en-US" sz="1400" b="1" dirty="0"/>
                        <a:t> grade II: dilatation of the renal pelvis and </a:t>
                      </a:r>
                      <a:r>
                        <a:rPr lang="en-US" sz="1400" b="1" dirty="0" smtClean="0"/>
                        <a:t>calices. </a:t>
                      </a:r>
                      <a:r>
                        <a:rPr lang="en-US" sz="1400" b="1" dirty="0"/>
                        <a:t>No signs of </a:t>
                      </a:r>
                      <a:r>
                        <a:rPr lang="en-US" sz="1400" b="1" dirty="0" err="1"/>
                        <a:t>parenchymal</a:t>
                      </a:r>
                      <a:r>
                        <a:rPr lang="en-US" sz="1400" b="1" dirty="0"/>
                        <a:t> atrophy. </a:t>
                      </a:r>
                      <a:br>
                        <a:rPr lang="en-US" sz="1400" b="1" dirty="0"/>
                      </a:br>
                      <a:r>
                        <a:rPr lang="en-US" sz="1400" b="1" dirty="0"/>
                        <a:t/>
                      </a:r>
                      <a:br>
                        <a:rPr lang="en-US" sz="1400" b="1" dirty="0"/>
                      </a:br>
                      <a:r>
                        <a:rPr lang="en-US" sz="1400" b="1" dirty="0"/>
                        <a:t>• </a:t>
                      </a:r>
                      <a:r>
                        <a:rPr lang="en-US" sz="1400" b="1" dirty="0" err="1"/>
                        <a:t>Hydronephrosis</a:t>
                      </a:r>
                      <a:r>
                        <a:rPr lang="en-US" sz="1400" b="1" dirty="0"/>
                        <a:t> grade III: </a:t>
                      </a:r>
                      <a:r>
                        <a:rPr lang="en-US" sz="1400" b="1" dirty="0" smtClean="0"/>
                        <a:t>Minor </a:t>
                      </a:r>
                      <a:r>
                        <a:rPr lang="en-US" sz="1400" b="1" dirty="0"/>
                        <a:t>signs of organ atrophy present (flat papillae and blunt </a:t>
                      </a:r>
                      <a:r>
                        <a:rPr lang="en-US" sz="1400" b="1" dirty="0" err="1"/>
                        <a:t>fornices</a:t>
                      </a:r>
                      <a:r>
                        <a:rPr lang="en-US" sz="1400" b="1" dirty="0"/>
                        <a:t>).</a:t>
                      </a:r>
                      <a:br>
                        <a:rPr lang="en-US" sz="1400" b="1" dirty="0"/>
                      </a:br>
                      <a:r>
                        <a:rPr lang="en-US" sz="1400" b="1" dirty="0"/>
                        <a:t/>
                      </a:r>
                      <a:br>
                        <a:rPr lang="en-US" sz="1400" b="1" dirty="0"/>
                      </a:br>
                      <a:r>
                        <a:rPr lang="en-US" sz="1400" b="1" dirty="0"/>
                        <a:t>• </a:t>
                      </a:r>
                      <a:r>
                        <a:rPr lang="en-US" sz="1400" b="1" dirty="0" err="1"/>
                        <a:t>Hydronephrosis</a:t>
                      </a:r>
                      <a:r>
                        <a:rPr lang="en-US" sz="1400" b="1" dirty="0"/>
                        <a:t> grade IV: massive dilatation of the renal pelvis and </a:t>
                      </a:r>
                      <a:r>
                        <a:rPr lang="en-US" sz="1400" b="1" dirty="0" smtClean="0"/>
                        <a:t>calices. </a:t>
                      </a:r>
                      <a:r>
                        <a:rPr lang="en-US" sz="1400" b="1" dirty="0"/>
                        <a:t>Significant signs of renal atrophy (thin parenchyma</a:t>
                      </a:r>
                      <a:r>
                        <a:rPr lang="en-US" sz="1500" dirty="0"/>
                        <a:t>). </a:t>
                      </a:r>
                    </a:p>
                  </a:txBody>
                  <a:tcPr marL="0" marR="0" marT="0" marB="0" anchor="ctr">
                    <a:lnL>
                      <a:noFill/>
                    </a:lnL>
                    <a:lnR>
                      <a:noFill/>
                    </a:lnR>
                    <a:lnT>
                      <a:noFill/>
                    </a:lnT>
                    <a:lnB>
                      <a:noFill/>
                    </a:lnB>
                  </a:tcPr>
                </a:tc>
              </a:tr>
            </a:tbl>
          </a:graphicData>
        </a:graphic>
      </p:graphicFrame>
      <p:sp>
        <p:nvSpPr>
          <p:cNvPr id="6" name="مربع نص 5"/>
          <p:cNvSpPr txBox="1"/>
          <p:nvPr/>
        </p:nvSpPr>
        <p:spPr>
          <a:xfrm>
            <a:off x="228600" y="4648200"/>
            <a:ext cx="3810000" cy="584775"/>
          </a:xfrm>
          <a:prstGeom prst="rect">
            <a:avLst/>
          </a:prstGeom>
          <a:noFill/>
        </p:spPr>
        <p:txBody>
          <a:bodyPr wrap="square" rtlCol="1">
            <a:spAutoFit/>
          </a:bodyPr>
          <a:lstStyle/>
          <a:p>
            <a:r>
              <a:rPr lang="en-US" sz="1600" b="1" dirty="0" smtClean="0">
                <a:latin typeface="Batang" pitchFamily="18" charset="-127"/>
                <a:ea typeface="Batang" pitchFamily="18" charset="-127"/>
              </a:rPr>
              <a:t>Measurement of renal length by US     </a:t>
            </a:r>
            <a:endParaRPr lang="ar-IQ" sz="1600" b="1" dirty="0">
              <a:latin typeface="Batang" pitchFamily="18" charset="-127"/>
              <a:ea typeface="Batang" pitchFamily="18" charset="-127"/>
            </a:endParaRPr>
          </a:p>
        </p:txBody>
      </p:sp>
    </p:spTree>
  </p:cSld>
  <p:clrMapOvr>
    <a:masterClrMapping/>
  </p:clrMapOvr>
  <p:transition>
    <p:wedg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E:\GUS...S\GUS photos Fundemental\Untitled - 42.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extLst>
      <p:ext uri="{BB962C8B-B14F-4D97-AF65-F5344CB8AC3E}">
        <p14:creationId xmlns:p14="http://schemas.microsoft.com/office/powerpoint/2010/main" val="4225310783"/>
      </p:ext>
    </p:extLst>
  </p:cSld>
  <p:clrMapOvr>
    <a:masterClrMapping/>
  </p:clrMapOvr>
  <p:transition>
    <p:wedg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E:\GUS...S\GUS photos Essential\2009-02-20_234650.jpg"/>
          <p:cNvPicPr>
            <a:picLocks noChangeAspect="1" noChangeArrowheads="1"/>
          </p:cNvPicPr>
          <p:nvPr/>
        </p:nvPicPr>
        <p:blipFill>
          <a:blip r:embed="rId2"/>
          <a:srcRect/>
          <a:stretch>
            <a:fillRect/>
          </a:stretch>
        </p:blipFill>
        <p:spPr bwMode="auto">
          <a:xfrm>
            <a:off x="52287" y="92522"/>
            <a:ext cx="7186713" cy="5409832"/>
          </a:xfrm>
          <a:prstGeom prst="rect">
            <a:avLst/>
          </a:prstGeom>
          <a:noFill/>
        </p:spPr>
      </p:pic>
      <p:pic>
        <p:nvPicPr>
          <p:cNvPr id="3" name="Picture 2" descr="E:\GUS...S\GUS Photos Gringger\GRAINGER GUT (137).jpg"/>
          <p:cNvPicPr>
            <a:picLocks noChangeAspect="1" noChangeArrowheads="1"/>
          </p:cNvPicPr>
          <p:nvPr/>
        </p:nvPicPr>
        <p:blipFill>
          <a:blip r:embed="rId3"/>
          <a:srcRect/>
          <a:stretch>
            <a:fillRect/>
          </a:stretch>
        </p:blipFill>
        <p:spPr bwMode="auto">
          <a:xfrm>
            <a:off x="3962400" y="152400"/>
            <a:ext cx="6248400" cy="4686300"/>
          </a:xfrm>
          <a:prstGeom prst="rect">
            <a:avLst/>
          </a:prstGeom>
          <a:noFill/>
        </p:spPr>
      </p:pic>
    </p:spTree>
    <p:extLst>
      <p:ext uri="{BB962C8B-B14F-4D97-AF65-F5344CB8AC3E}">
        <p14:creationId xmlns:p14="http://schemas.microsoft.com/office/powerpoint/2010/main" val="4029884751"/>
      </p:ext>
    </p:extLst>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304800" y="228600"/>
            <a:ext cx="8839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Bladder outflow obstruction</a:t>
            </a:r>
            <a:endParaRPr kumimoji="0" lang="en-US" sz="2400" b="1" i="0" u="none" strike="noStrike" cap="none" normalizeH="0" baseline="0" dirty="0" smtClean="0">
              <a:ln>
                <a:noFill/>
              </a:ln>
              <a:solidFill>
                <a:srgbClr val="FFFF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Black" pitchFamily="34" charset="0"/>
                <a:ea typeface="Batang" pitchFamily="18" charset="-127"/>
                <a:cs typeface="Traditional Arabic" pitchFamily="18" charset="-78"/>
              </a:rPr>
              <a:t>Causes: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1.benign prostatic hypertrophy is the most frequent cause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2.bladder lesions, such as tumor or calculi</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3.urethral stricture: infective, traumatic or post operative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4.posterior urethral valve: the commonest cause in male children</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Black" pitchFamily="34" charset="0"/>
                <a:ea typeface="Batang" pitchFamily="18" charset="-127"/>
                <a:cs typeface="Traditional Arabic" pitchFamily="18" charset="-78"/>
              </a:rPr>
              <a:t>Radiological signs: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1.incomplete bladder emptying(normally, there should be no residual urine)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2.increased thickness of the bladder wall</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3.trabeculation: undulated inner side of the bladder wall due to prominent muscles strands(muscular hypertrophy), these are well seen on US and IVU</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4.Sacculations and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diverticulae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formation: they are focal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herniation</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of the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urothelium</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and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submucosa</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through week sites in the bladder wall. Small protrusions called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sacculations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and as they enlarged above 2 cm, they called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diverticulae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They can be seen on US, IVU and CT.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5.in severe cases, there may be dilatation of the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ureters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and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hydronephrotic</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changes in the kidneys.</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86435526"/>
      </p:ext>
    </p:extLst>
  </p:cSld>
  <p:clrMapOvr>
    <a:masterClrMapping/>
  </p:clrMapOvr>
  <p:transition>
    <p:wedg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E:\GUS...S\GUS Photos Gringger\GRAINGER GUT (147).jpg"/>
          <p:cNvPicPr>
            <a:picLocks noChangeAspect="1" noChangeArrowheads="1"/>
          </p:cNvPicPr>
          <p:nvPr/>
        </p:nvPicPr>
        <p:blipFill>
          <a:blip r:embed="rId2"/>
          <a:srcRect/>
          <a:stretch>
            <a:fillRect/>
          </a:stretch>
        </p:blipFill>
        <p:spPr bwMode="auto">
          <a:xfrm>
            <a:off x="5105400" y="3962400"/>
            <a:ext cx="3581400" cy="2686050"/>
          </a:xfrm>
          <a:prstGeom prst="rect">
            <a:avLst/>
          </a:prstGeom>
          <a:noFill/>
        </p:spPr>
      </p:pic>
      <p:sp>
        <p:nvSpPr>
          <p:cNvPr id="38913" name="Rectangle 1"/>
          <p:cNvSpPr>
            <a:spLocks noChangeArrowheads="1"/>
          </p:cNvSpPr>
          <p:nvPr/>
        </p:nvSpPr>
        <p:spPr bwMode="auto">
          <a:xfrm>
            <a:off x="457200" y="228600"/>
            <a:ext cx="8458200"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Black" pitchFamily="34" charset="0"/>
                <a:ea typeface="Batang" pitchFamily="18" charset="-127"/>
                <a:cs typeface="Traditional Arabic" pitchFamily="18" charset="-78"/>
              </a:rPr>
              <a:t>Posterior urethral valves</a:t>
            </a:r>
            <a:endParaRPr kumimoji="0" lang="en-US" sz="2000" b="0" i="0" u="none" strike="noStrike" cap="none" normalizeH="0" baseline="0" dirty="0" smtClean="0">
              <a:ln>
                <a:noFill/>
              </a:ln>
              <a:solidFill>
                <a:srgbClr val="FFFF00"/>
              </a:solidFill>
              <a:effectLst/>
              <a:latin typeface="Arial Black"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Congenital valves in the posterior urethra in boys are the commonest cause of bladder outflow obstruction in male children. The diagnosis may be first suspected at antenatal US, where there is bilateral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hydronephrosis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After birth, US confirms bilateral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hydronephrosis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and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hydroureters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and a thick-walled bladder. Urethral valves cannot be demonstrated by retrograde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urethrography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as there is no obstruction to retrograde flow. They are easily demonstrated at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micturating</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cystourethrography</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where substantial dilatation of the posterior urethra is seen which terminates abruptly in a convex border formed by the valves.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24400489"/>
      </p:ext>
    </p:extLst>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image.slidesharecdn.com/lec6-101225052725-phpapp01/95/slide-9-728.jpg?cb=1293276482"/>
          <p:cNvPicPr>
            <a:picLocks noChangeAspect="1" noChangeArrowheads="1"/>
          </p:cNvPicPr>
          <p:nvPr/>
        </p:nvPicPr>
        <p:blipFill>
          <a:blip r:embed="rId2"/>
          <a:srcRect/>
          <a:stretch>
            <a:fillRect/>
          </a:stretch>
        </p:blipFill>
        <p:spPr bwMode="auto">
          <a:xfrm>
            <a:off x="0" y="0"/>
            <a:ext cx="9144000" cy="6819901"/>
          </a:xfrm>
          <a:prstGeom prst="rect">
            <a:avLst/>
          </a:prstGeom>
          <a:noFill/>
        </p:spPr>
      </p:pic>
      <p:sp>
        <p:nvSpPr>
          <p:cNvPr id="4" name="Rounded Rectangle 3"/>
          <p:cNvSpPr/>
          <p:nvPr/>
        </p:nvSpPr>
        <p:spPr>
          <a:xfrm>
            <a:off x="990600" y="304800"/>
            <a:ext cx="6781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en-US" sz="4400" dirty="0" smtClean="0">
              <a:solidFill>
                <a:srgbClr val="FFFF00"/>
              </a:solidFill>
            </a:endParaRPr>
          </a:p>
          <a:p>
            <a:pPr algn="ctr"/>
            <a:r>
              <a:rPr lang="en-US" sz="4400" dirty="0" smtClean="0">
                <a:solidFill>
                  <a:srgbClr val="FFFF00"/>
                </a:solidFill>
              </a:rPr>
              <a:t>Urethral strictures</a:t>
            </a:r>
            <a:endParaRPr lang="ar-IQ" sz="4400" dirty="0" smtClean="0">
              <a:solidFill>
                <a:srgbClr val="FFFF00"/>
              </a:solidFill>
            </a:endParaRPr>
          </a:p>
          <a:p>
            <a:pPr algn="ctr"/>
            <a:endParaRPr lang="ar-IQ" sz="4400" dirty="0">
              <a:solidFill>
                <a:srgbClr val="FFFF00"/>
              </a:solidFill>
            </a:endParaRPr>
          </a:p>
        </p:txBody>
      </p:sp>
    </p:spTree>
    <p:extLst>
      <p:ext uri="{BB962C8B-B14F-4D97-AF65-F5344CB8AC3E}">
        <p14:creationId xmlns:p14="http://schemas.microsoft.com/office/powerpoint/2010/main" val="2576980285"/>
      </p:ext>
    </p:extLst>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E:\GUS...S\GUS photos Fundemental\Untitled - 34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686680041"/>
      </p:ext>
    </p:extLst>
  </p:cSld>
  <p:clrMapOvr>
    <a:masterClrMapping/>
  </p:clrMapOvr>
  <p:transition>
    <p:wedg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E:\GUS...S\GUS Photos Gringger\GRAINGER GUT (14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187081844"/>
      </p:ext>
    </p:extLst>
  </p:cSld>
  <p:clrMapOvr>
    <a:masterClrMapping/>
  </p:clrMapOvr>
  <p:transition>
    <p:wedg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GUS...S\GUS photos Fundemental\Untitled - 35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475298460"/>
      </p:ext>
    </p:extLst>
  </p:cSld>
  <p:clrMapOvr>
    <a:masterClrMapping/>
  </p:clrMapOvr>
  <p:transition>
    <p:wedg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28600" y="228600"/>
            <a:ext cx="85344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F0"/>
                </a:solidFill>
                <a:effectLst/>
                <a:latin typeface="Arial Black" pitchFamily="34" charset="0"/>
                <a:ea typeface="Batang" pitchFamily="18" charset="-127"/>
                <a:cs typeface="Traditional Arabic" pitchFamily="18" charset="-78"/>
              </a:rPr>
              <a:t>Scrotum and testes</a:t>
            </a:r>
            <a:r>
              <a:rPr kumimoji="0" lang="en-US" sz="2800" b="1" i="0" u="none" strike="noStrike" cap="none" normalizeH="0" baseline="0" dirty="0" smtClean="0">
                <a:ln>
                  <a:noFill/>
                </a:ln>
                <a:solidFill>
                  <a:schemeClr val="tx1"/>
                </a:solidFill>
                <a:effectLst/>
                <a:latin typeface="Arial Black" pitchFamily="34" charset="0"/>
                <a:ea typeface="Batang" pitchFamily="18" charset="-127"/>
                <a:cs typeface="Traditional Arabic" pitchFamily="18" charset="-7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The scrotal contents are usually imaged with US, but MRI is occasionally used</a:t>
            </a:r>
            <a:endParaRPr kumimoji="0" lang="en-US" sz="2000" b="0" i="0" u="none" strike="noStrike" cap="none" normalizeH="0" baseline="0" dirty="0" smtClean="0">
              <a:ln>
                <a:noFill/>
              </a:ln>
              <a:solidFill>
                <a:schemeClr val="tx1"/>
              </a:solidFill>
              <a:effectLst/>
              <a:latin typeface="Batang" pitchFamily="18" charset="-127"/>
              <a:ea typeface="Batang" pitchFamily="18"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The two main indications for scrotal US are scrotal swelling or scrotal pain.</a:t>
            </a:r>
            <a:endParaRPr kumimoji="0" lang="en-US" sz="2000" b="0" i="0" u="none" strike="noStrike" cap="none" normalizeH="0" baseline="0" dirty="0" smtClean="0">
              <a:ln>
                <a:noFill/>
              </a:ln>
              <a:solidFill>
                <a:schemeClr val="tx1"/>
              </a:solidFill>
              <a:effectLst/>
              <a:latin typeface="Batang" pitchFamily="18" charset="-127"/>
              <a:ea typeface="Batang" pitchFamily="18"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Differential diagnosis for scrotal swelling include: testicular tumor,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varicocele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hydrocele</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or infection. </a:t>
            </a:r>
            <a:endParaRPr kumimoji="0" lang="en-US" sz="2000" b="0" i="0" u="none" strike="noStrike" cap="none" normalizeH="0" baseline="0" dirty="0" smtClean="0">
              <a:ln>
                <a:noFill/>
              </a:ln>
              <a:solidFill>
                <a:schemeClr val="tx1"/>
              </a:solidFill>
              <a:effectLst/>
              <a:latin typeface="Batang" pitchFamily="18" charset="-127"/>
              <a:ea typeface="Batang" pitchFamily="18"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Doppler US can be used to differentiate between testicular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tortion</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in which testicular perfusion is dramatically decreased, and acute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epididymitis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orchitis</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in which testicular perfusion is normal or increased. </a:t>
            </a:r>
            <a:endParaRPr kumimoji="0" lang="en-US" sz="2000" b="0" i="0" u="none" strike="noStrike" cap="none" normalizeH="0" baseline="0" dirty="0" smtClean="0">
              <a:ln>
                <a:noFill/>
              </a:ln>
              <a:solidFill>
                <a:schemeClr val="tx1"/>
              </a:solidFill>
              <a:effectLst/>
              <a:latin typeface="Batang" pitchFamily="18" charset="-127"/>
              <a:ea typeface="Batang" pitchFamily="18"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Ectopic testis in the inguinal canal can be diagnosed by US. When the ectopic testis lies within the abdomen, or where the US is inconclusive, MRI is the investigation of choice.   </a:t>
            </a:r>
            <a:endParaRPr kumimoji="0" lang="en-US" sz="2000" b="0" i="0" u="none" strike="noStrike" cap="none" normalizeH="0" baseline="0" dirty="0" smtClean="0">
              <a:ln>
                <a:noFill/>
              </a:ln>
              <a:solidFill>
                <a:schemeClr val="tx1"/>
              </a:solidFill>
              <a:effectLst/>
              <a:latin typeface="Batang" pitchFamily="18" charset="-127"/>
              <a:ea typeface="Batang" pitchFamily="18" charset="-127"/>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Batang" pitchFamily="18" charset="-127"/>
              <a:ea typeface="Batang" pitchFamily="18" charset="-127"/>
              <a:cs typeface="Arial" pitchFamily="34" charset="0"/>
            </a:endParaRPr>
          </a:p>
        </p:txBody>
      </p:sp>
    </p:spTree>
    <p:extLst>
      <p:ext uri="{BB962C8B-B14F-4D97-AF65-F5344CB8AC3E}">
        <p14:creationId xmlns:p14="http://schemas.microsoft.com/office/powerpoint/2010/main" val="1969059984"/>
      </p:ext>
    </p:extLst>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E:\GUS...S\GUS photos Fundemental\Untitled - 16.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41445824"/>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81000" y="609600"/>
            <a:ext cx="8382000" cy="3354765"/>
          </a:xfrm>
          <a:prstGeom prst="rect">
            <a:avLst/>
          </a:prstGeom>
          <a:noFill/>
        </p:spPr>
        <p:txBody>
          <a:bodyPr wrap="square" rtlCol="1">
            <a:spAutoFit/>
          </a:bodyPr>
          <a:lstStyle/>
          <a:p>
            <a:pPr algn="l"/>
            <a:r>
              <a:rPr lang="en-US" sz="2800" b="1" dirty="0" smtClean="0">
                <a:solidFill>
                  <a:schemeClr val="accent1"/>
                </a:solidFill>
                <a:latin typeface="Arial Black" pitchFamily="34" charset="0"/>
              </a:rPr>
              <a:t>Intravenous </a:t>
            </a:r>
            <a:r>
              <a:rPr lang="en-US" sz="2800" b="1" dirty="0" err="1" smtClean="0">
                <a:solidFill>
                  <a:schemeClr val="accent1"/>
                </a:solidFill>
                <a:latin typeface="Arial Black" pitchFamily="34" charset="0"/>
              </a:rPr>
              <a:t>urography</a:t>
            </a:r>
            <a:r>
              <a:rPr lang="en-US" sz="2800" b="1" dirty="0" smtClean="0">
                <a:solidFill>
                  <a:schemeClr val="accent1"/>
                </a:solidFill>
                <a:latin typeface="Arial Black" pitchFamily="34" charset="0"/>
              </a:rPr>
              <a:t> </a:t>
            </a:r>
          </a:p>
          <a:p>
            <a:pPr algn="l"/>
            <a:r>
              <a:rPr lang="en-US" sz="2000" b="1" dirty="0" smtClean="0">
                <a:latin typeface="Batang" pitchFamily="18" charset="-127"/>
                <a:ea typeface="Batang" pitchFamily="18" charset="-127"/>
              </a:rPr>
              <a:t>The IVU as a standard technique has now been largely replaced  </a:t>
            </a:r>
          </a:p>
          <a:p>
            <a:pPr algn="l"/>
            <a:r>
              <a:rPr lang="en-US" sz="2000" b="1" dirty="0" smtClean="0">
                <a:latin typeface="Batang" pitchFamily="18" charset="-127"/>
                <a:ea typeface="Batang" pitchFamily="18" charset="-127"/>
              </a:rPr>
              <a:t>by US</a:t>
            </a:r>
          </a:p>
          <a:p>
            <a:pPr algn="l"/>
            <a:endParaRPr lang="en-US" sz="2000" b="1" u="sng" dirty="0" smtClean="0">
              <a:latin typeface="Batang" pitchFamily="18" charset="-127"/>
              <a:ea typeface="Batang" pitchFamily="18" charset="-127"/>
            </a:endParaRPr>
          </a:p>
          <a:p>
            <a:pPr algn="l"/>
            <a:r>
              <a:rPr lang="en-US" sz="2000" b="1" u="sng" dirty="0" smtClean="0">
                <a:latin typeface="Arial Black" pitchFamily="34" charset="0"/>
                <a:ea typeface="Batang" pitchFamily="18" charset="-127"/>
              </a:rPr>
              <a:t>The main indications </a:t>
            </a:r>
            <a:r>
              <a:rPr lang="en-US" sz="2000" b="1" dirty="0" smtClean="0">
                <a:latin typeface="Arial Black" pitchFamily="34" charset="0"/>
                <a:ea typeface="Batang" pitchFamily="18" charset="-127"/>
              </a:rPr>
              <a:t>for IVU are</a:t>
            </a:r>
            <a:r>
              <a:rPr lang="en-US" sz="2000" b="1" dirty="0" smtClean="0">
                <a:latin typeface="Batang" pitchFamily="18" charset="-127"/>
                <a:ea typeface="Batang" pitchFamily="18" charset="-127"/>
              </a:rPr>
              <a:t>: </a:t>
            </a:r>
          </a:p>
          <a:p>
            <a:pPr algn="l"/>
            <a:r>
              <a:rPr lang="en-US" sz="2000" b="1" dirty="0" smtClean="0">
                <a:latin typeface="Batang" pitchFamily="18" charset="-127"/>
                <a:ea typeface="Batang" pitchFamily="18" charset="-127"/>
              </a:rPr>
              <a:t>1. When detailed demonstration of the PCS and </a:t>
            </a:r>
            <a:r>
              <a:rPr lang="en-US" sz="2000" b="1" dirty="0" err="1" smtClean="0">
                <a:latin typeface="Batang" pitchFamily="18" charset="-127"/>
                <a:ea typeface="Batang" pitchFamily="18" charset="-127"/>
              </a:rPr>
              <a:t>ureter</a:t>
            </a:r>
            <a:r>
              <a:rPr lang="en-US" sz="2000" b="1" dirty="0" smtClean="0">
                <a:latin typeface="Batang" pitchFamily="18" charset="-127"/>
                <a:ea typeface="Batang" pitchFamily="18" charset="-127"/>
              </a:rPr>
              <a:t> is required </a:t>
            </a:r>
          </a:p>
          <a:p>
            <a:pPr algn="l"/>
            <a:r>
              <a:rPr lang="en-US" sz="2000" b="1" dirty="0" smtClean="0">
                <a:latin typeface="Batang" pitchFamily="18" charset="-127"/>
                <a:ea typeface="Batang" pitchFamily="18" charset="-127"/>
              </a:rPr>
              <a:t>2. The assessment of suspected acute </a:t>
            </a:r>
            <a:r>
              <a:rPr lang="en-US" sz="2000" b="1" dirty="0" err="1" smtClean="0">
                <a:latin typeface="Batang" pitchFamily="18" charset="-127"/>
                <a:ea typeface="Batang" pitchFamily="18" charset="-127"/>
              </a:rPr>
              <a:t>ureteric</a:t>
            </a:r>
            <a:r>
              <a:rPr lang="en-US" sz="2000" b="1" dirty="0" smtClean="0">
                <a:latin typeface="Batang" pitchFamily="18" charset="-127"/>
                <a:ea typeface="Batang" pitchFamily="18" charset="-127"/>
              </a:rPr>
              <a:t> colic</a:t>
            </a:r>
          </a:p>
          <a:p>
            <a:pPr algn="l"/>
            <a:r>
              <a:rPr lang="en-US" sz="2000" b="1" dirty="0" smtClean="0">
                <a:latin typeface="Batang" pitchFamily="18" charset="-127"/>
                <a:ea typeface="Batang" pitchFamily="18" charset="-127"/>
              </a:rPr>
              <a:t>3. The assessment of renal system congenital anomalies</a:t>
            </a:r>
          </a:p>
          <a:p>
            <a:pPr algn="l"/>
            <a:r>
              <a:rPr lang="en-US" sz="2000" b="1" dirty="0" smtClean="0">
                <a:latin typeface="Batang" pitchFamily="18" charset="-127"/>
                <a:ea typeface="Batang" pitchFamily="18" charset="-127"/>
              </a:rPr>
              <a:t>4. The investigation of renal calculi </a:t>
            </a:r>
          </a:p>
          <a:p>
            <a:pPr algn="l"/>
            <a:r>
              <a:rPr lang="en-US" sz="2000" b="1" dirty="0" smtClean="0">
                <a:latin typeface="Batang" pitchFamily="18" charset="-127"/>
                <a:ea typeface="Batang" pitchFamily="18" charset="-127"/>
              </a:rPr>
              <a:t>5. The investigation of </a:t>
            </a:r>
            <a:r>
              <a:rPr lang="en-US" sz="2000" b="1" dirty="0" err="1" smtClean="0">
                <a:latin typeface="Batang" pitchFamily="18" charset="-127"/>
                <a:ea typeface="Batang" pitchFamily="18" charset="-127"/>
              </a:rPr>
              <a:t>hematuria</a:t>
            </a:r>
            <a:r>
              <a:rPr lang="en-US" sz="2000" b="1" dirty="0" smtClean="0">
                <a:latin typeface="Batang" pitchFamily="18" charset="-127"/>
                <a:ea typeface="Batang" pitchFamily="18" charset="-127"/>
              </a:rPr>
              <a:t> </a:t>
            </a:r>
            <a:r>
              <a:rPr lang="en-US" sz="2400" dirty="0" smtClean="0"/>
              <a:t>.</a:t>
            </a:r>
            <a:endParaRPr lang="ar-IQ" sz="2400" dirty="0"/>
          </a:p>
        </p:txBody>
      </p:sp>
      <p:pic>
        <p:nvPicPr>
          <p:cNvPr id="3" name="Picture 2" descr="https://management.fmhs.auckland.ac.nz/soph/centres/goodfellow/_images/normal_ivu_sm.jpg"/>
          <p:cNvPicPr>
            <a:picLocks noChangeAspect="1" noChangeArrowheads="1"/>
          </p:cNvPicPr>
          <p:nvPr/>
        </p:nvPicPr>
        <p:blipFill>
          <a:blip r:embed="rId2"/>
          <a:srcRect/>
          <a:stretch>
            <a:fillRect/>
          </a:stretch>
        </p:blipFill>
        <p:spPr bwMode="auto">
          <a:xfrm>
            <a:off x="7100888" y="3200400"/>
            <a:ext cx="2043112" cy="2971801"/>
          </a:xfrm>
          <a:prstGeom prst="rect">
            <a:avLst/>
          </a:prstGeom>
          <a:noFill/>
        </p:spPr>
      </p:pic>
      <p:sp>
        <p:nvSpPr>
          <p:cNvPr id="4" name="مستطيل 3"/>
          <p:cNvSpPr/>
          <p:nvPr/>
        </p:nvSpPr>
        <p:spPr>
          <a:xfrm>
            <a:off x="381000" y="4343400"/>
            <a:ext cx="8229600" cy="2523768"/>
          </a:xfrm>
          <a:prstGeom prst="rect">
            <a:avLst/>
          </a:prstGeom>
        </p:spPr>
        <p:txBody>
          <a:bodyPr wrap="square">
            <a:spAutoFit/>
          </a:bodyPr>
          <a:lstStyle/>
          <a:p>
            <a:pPr lvl="0" algn="l" rtl="0" fontAlgn="base">
              <a:spcBef>
                <a:spcPct val="0"/>
              </a:spcBef>
              <a:spcAft>
                <a:spcPct val="0"/>
              </a:spcAft>
            </a:pPr>
            <a:r>
              <a:rPr lang="en-US" b="1" u="sng" dirty="0" smtClean="0">
                <a:latin typeface="Arial Black" pitchFamily="34" charset="0"/>
                <a:ea typeface="Batang" pitchFamily="18" charset="-127"/>
                <a:cs typeface="Traditional Arabic" pitchFamily="18" charset="-78"/>
              </a:rPr>
              <a:t>Contraindications :</a:t>
            </a:r>
            <a:endParaRPr lang="en-US" dirty="0" smtClean="0">
              <a:latin typeface="Arial" pitchFamily="34" charset="0"/>
              <a:cs typeface="Arial" pitchFamily="34" charset="0"/>
            </a:endParaRPr>
          </a:p>
          <a:p>
            <a:pPr lvl="0" algn="l" rtl="0" eaLnBrk="0" fontAlgn="base" hangingPunct="0">
              <a:spcBef>
                <a:spcPct val="0"/>
              </a:spcBef>
              <a:spcAft>
                <a:spcPct val="0"/>
              </a:spcAft>
            </a:pPr>
            <a:r>
              <a:rPr lang="en-US" sz="2000" b="1" dirty="0" smtClean="0">
                <a:latin typeface="Batang" pitchFamily="18" charset="-127"/>
                <a:ea typeface="Batang" pitchFamily="18" charset="-127"/>
                <a:cs typeface="Times New Roman" pitchFamily="18" charset="0"/>
              </a:rPr>
              <a:t>1. </a:t>
            </a:r>
            <a:r>
              <a:rPr lang="en-US" sz="2000" b="1" dirty="0" err="1" smtClean="0">
                <a:latin typeface="Batang" pitchFamily="18" charset="-127"/>
                <a:ea typeface="Batang" pitchFamily="18" charset="-127"/>
                <a:cs typeface="Times New Roman" pitchFamily="18" charset="0"/>
              </a:rPr>
              <a:t>Anuria</a:t>
            </a:r>
            <a:r>
              <a:rPr lang="en-US" sz="2000" b="1" dirty="0" smtClean="0">
                <a:latin typeface="Batang" pitchFamily="18" charset="-127"/>
                <a:ea typeface="Batang" pitchFamily="18" charset="-127"/>
                <a:cs typeface="Times New Roman" pitchFamily="18" charset="0"/>
              </a:rPr>
              <a:t> (absence of urine production)</a:t>
            </a:r>
            <a:endParaRPr lang="en-US" sz="2000" b="1" dirty="0" smtClean="0">
              <a:latin typeface="Batang" pitchFamily="18" charset="-127"/>
              <a:ea typeface="Batang" pitchFamily="18" charset="-127"/>
              <a:cs typeface="Arial" pitchFamily="34" charset="0"/>
            </a:endParaRPr>
          </a:p>
          <a:p>
            <a:pPr lvl="0" algn="l" rtl="0" eaLnBrk="0" fontAlgn="base" hangingPunct="0">
              <a:spcBef>
                <a:spcPct val="0"/>
              </a:spcBef>
              <a:spcAft>
                <a:spcPct val="0"/>
              </a:spcAft>
            </a:pPr>
            <a:r>
              <a:rPr lang="en-US" sz="2000" b="1" dirty="0" smtClean="0">
                <a:latin typeface="Batang" pitchFamily="18" charset="-127"/>
                <a:ea typeface="Batang" pitchFamily="18" charset="-127"/>
                <a:cs typeface="Times New Roman" pitchFamily="18" charset="0"/>
              </a:rPr>
              <a:t>2. Severe dehydration.</a:t>
            </a:r>
            <a:endParaRPr lang="en-US" sz="2000" b="1" dirty="0" smtClean="0">
              <a:latin typeface="Batang" pitchFamily="18" charset="-127"/>
              <a:ea typeface="Batang" pitchFamily="18" charset="-127"/>
              <a:cs typeface="Arial" pitchFamily="34" charset="0"/>
            </a:endParaRPr>
          </a:p>
          <a:p>
            <a:pPr lvl="0" algn="l" rtl="0" eaLnBrk="0" fontAlgn="base" hangingPunct="0">
              <a:spcBef>
                <a:spcPct val="0"/>
              </a:spcBef>
              <a:spcAft>
                <a:spcPct val="0"/>
              </a:spcAft>
            </a:pPr>
            <a:r>
              <a:rPr lang="en-US" sz="2000" b="1" dirty="0" smtClean="0">
                <a:latin typeface="Batang" pitchFamily="18" charset="-127"/>
                <a:ea typeface="Batang" pitchFamily="18" charset="-127"/>
                <a:cs typeface="Times New Roman" pitchFamily="18" charset="0"/>
              </a:rPr>
              <a:t>3. Uremia is not a contraindication as long as the </a:t>
            </a:r>
          </a:p>
          <a:p>
            <a:pPr lvl="0" algn="l" rtl="0" eaLnBrk="0" fontAlgn="base" hangingPunct="0">
              <a:spcBef>
                <a:spcPct val="0"/>
              </a:spcBef>
              <a:spcAft>
                <a:spcPct val="0"/>
              </a:spcAft>
            </a:pPr>
            <a:r>
              <a:rPr lang="en-US" sz="2000" b="1" dirty="0" smtClean="0">
                <a:latin typeface="Batang" pitchFamily="18" charset="-127"/>
                <a:ea typeface="Batang" pitchFamily="18" charset="-127"/>
                <a:cs typeface="Times New Roman" pitchFamily="18" charset="0"/>
              </a:rPr>
              <a:t>patient is hydrated and producing urine. However, </a:t>
            </a:r>
          </a:p>
          <a:p>
            <a:pPr lvl="0" algn="l" rtl="0" eaLnBrk="0" fontAlgn="base" hangingPunct="0">
              <a:spcBef>
                <a:spcPct val="0"/>
              </a:spcBef>
              <a:spcAft>
                <a:spcPct val="0"/>
              </a:spcAft>
            </a:pPr>
            <a:r>
              <a:rPr lang="en-US" sz="2000" b="1" dirty="0" smtClean="0">
                <a:latin typeface="Batang" pitchFamily="18" charset="-127"/>
                <a:ea typeface="Batang" pitchFamily="18" charset="-127"/>
                <a:cs typeface="Times New Roman" pitchFamily="18" charset="0"/>
              </a:rPr>
              <a:t>the diagnostic quality of the study may be compromised </a:t>
            </a:r>
          </a:p>
          <a:p>
            <a:pPr lvl="0" algn="l" rtl="0" eaLnBrk="0" fontAlgn="base" hangingPunct="0">
              <a:spcBef>
                <a:spcPct val="0"/>
              </a:spcBef>
              <a:spcAft>
                <a:spcPct val="0"/>
              </a:spcAft>
            </a:pPr>
            <a:r>
              <a:rPr lang="en-US" sz="2000" b="1" dirty="0" smtClean="0">
                <a:latin typeface="Batang" pitchFamily="18" charset="-127"/>
                <a:ea typeface="Batang" pitchFamily="18" charset="-127"/>
                <a:cs typeface="Times New Roman" pitchFamily="18" charset="0"/>
              </a:rPr>
              <a:t>because of poor contrast concentration.</a:t>
            </a:r>
            <a:endParaRPr lang="en-US" sz="2000" b="1" dirty="0" smtClean="0">
              <a:latin typeface="Batang" pitchFamily="18" charset="-127"/>
              <a:ea typeface="Batang" pitchFamily="18" charset="-127"/>
              <a:cs typeface="Arial" pitchFamily="34" charset="0"/>
            </a:endParaRPr>
          </a:p>
          <a:p>
            <a:pPr lvl="0" algn="l" rtl="0" eaLnBrk="0" fontAlgn="base" hangingPunct="0">
              <a:spcBef>
                <a:spcPct val="0"/>
              </a:spcBef>
              <a:spcAft>
                <a:spcPct val="0"/>
              </a:spcAft>
            </a:pPr>
            <a:r>
              <a:rPr lang="en-US" sz="2000" b="1" dirty="0" smtClean="0">
                <a:latin typeface="Batang" pitchFamily="18" charset="-127"/>
                <a:ea typeface="Batang" pitchFamily="18" charset="-127"/>
                <a:cs typeface="Times New Roman" pitchFamily="18" charset="0"/>
              </a:rPr>
              <a:t>4. Known allergy to iodine </a:t>
            </a:r>
            <a:endParaRPr lang="ar-IQ" sz="2000" b="1" dirty="0">
              <a:latin typeface="Batang" pitchFamily="18" charset="-127"/>
              <a:ea typeface="Batang" pitchFamily="18" charset="-127"/>
            </a:endParaRPr>
          </a:p>
        </p:txBody>
      </p:sp>
    </p:spTree>
  </p:cSld>
  <p:clrMapOvr>
    <a:masterClrMapping/>
  </p:clrMapOvr>
  <p:transition>
    <p:wedg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GUS...S\GUS photos Fundemental\Untitled - 1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745296794"/>
      </p:ext>
    </p:extLst>
  </p:cSld>
  <p:clrMapOvr>
    <a:masterClrMapping/>
  </p:clrMapOvr>
  <p:transition>
    <p:wedg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GUS...S\GUS photos Fundemental\Untitled - 1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809239337"/>
      </p:ext>
    </p:extLst>
  </p:cSld>
  <p:clrMapOvr>
    <a:masterClrMapping/>
  </p:clrMapOvr>
  <p:transition>
    <p:wedg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E:\GUS...S\GUS Photos Gringger\GRAINGER GUT (20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082433053"/>
      </p:ext>
    </p:extLst>
  </p:cSld>
  <p:clrMapOvr>
    <a:masterClrMapping/>
  </p:clrMapOvr>
  <p:transition>
    <p:wedg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E:\GUS...S\GUS Photos Gringger\GRAINGER GUT (210).jpg"/>
          <p:cNvPicPr>
            <a:picLocks noChangeAspect="1" noChangeArrowheads="1"/>
          </p:cNvPicPr>
          <p:nvPr/>
        </p:nvPicPr>
        <p:blipFill>
          <a:blip r:embed="rId2"/>
          <a:srcRect/>
          <a:stretch>
            <a:fillRect/>
          </a:stretch>
        </p:blipFill>
        <p:spPr bwMode="auto">
          <a:xfrm>
            <a:off x="0" y="0"/>
            <a:ext cx="9144000" cy="6886957"/>
          </a:xfrm>
          <a:prstGeom prst="rect">
            <a:avLst/>
          </a:prstGeom>
          <a:noFill/>
        </p:spPr>
      </p:pic>
    </p:spTree>
    <p:extLst>
      <p:ext uri="{BB962C8B-B14F-4D97-AF65-F5344CB8AC3E}">
        <p14:creationId xmlns:p14="http://schemas.microsoft.com/office/powerpoint/2010/main" val="3781708896"/>
      </p:ext>
    </p:extLst>
  </p:cSld>
  <p:clrMapOvr>
    <a:masterClrMapping/>
  </p:clrMapOvr>
  <p:transition>
    <p:wedg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lidesharecdn.com/chestx-rays-130201000418-phpapp02/95/slide-102-1024.jpg?cb=1359698958"/>
          <p:cNvPicPr>
            <a:picLocks noChangeAspect="1" noChangeArrowheads="1"/>
          </p:cNvPicPr>
          <p:nvPr/>
        </p:nvPicPr>
        <p:blipFill>
          <a:blip r:embed="rId2"/>
          <a:srcRect/>
          <a:stretch>
            <a:fillRect/>
          </a:stretch>
        </p:blipFill>
        <p:spPr bwMode="auto">
          <a:xfrm>
            <a:off x="1676399" y="609600"/>
            <a:ext cx="5997825" cy="5638800"/>
          </a:xfrm>
          <a:prstGeom prst="rect">
            <a:avLst/>
          </a:prstGeom>
          <a:noFill/>
        </p:spPr>
      </p:pic>
    </p:spTree>
    <p:extLst>
      <p:ext uri="{BB962C8B-B14F-4D97-AF65-F5344CB8AC3E}">
        <p14:creationId xmlns:p14="http://schemas.microsoft.com/office/powerpoint/2010/main" val="1555850076"/>
      </p:ext>
    </p:extLst>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152400"/>
            <a:ext cx="86106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Batang" pitchFamily="18" charset="-127"/>
                <a:ea typeface="Batang" pitchFamily="18" charset="-127"/>
                <a:cs typeface="Times New Roman" pitchFamily="18" charset="0"/>
              </a:rPr>
              <a:t>is an absolute contraindication.</a:t>
            </a:r>
            <a:endParaRPr kumimoji="0" lang="en-US" sz="2000" b="1" i="0" u="sng" strike="noStrike" cap="none" normalizeH="0" baseline="0" dirty="0" smtClean="0">
              <a:ln>
                <a:noFill/>
              </a:ln>
              <a:solidFill>
                <a:schemeClr val="tx1"/>
              </a:solidFill>
              <a:effectLst/>
              <a:latin typeface="Arial Black" pitchFamily="34" charset="0"/>
              <a:ea typeface="Batang" pitchFamily="18" charset="-127"/>
              <a:cs typeface="Traditional Arabic"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chemeClr val="tx1"/>
                </a:solidFill>
                <a:effectLst/>
                <a:latin typeface="Arial Black" pitchFamily="34" charset="0"/>
                <a:ea typeface="Batang" pitchFamily="18" charset="-127"/>
                <a:cs typeface="Traditional Arabic" pitchFamily="18" charset="-78"/>
              </a:rPr>
              <a:t>Films timing: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Batang" pitchFamily="18" charset="-127"/>
                <a:ea typeface="Batang" pitchFamily="18" charset="-127"/>
                <a:cs typeface="Traditional Arabic" pitchFamily="18" charset="-78"/>
              </a:rPr>
              <a:t>1</a:t>
            </a:r>
            <a:r>
              <a:rPr kumimoji="0" lang="en-US" sz="2000" b="1" i="0" u="none" strike="noStrike" cap="none" normalizeH="0" baseline="0" dirty="0" smtClean="0">
                <a:ln>
                  <a:noFill/>
                </a:ln>
                <a:solidFill>
                  <a:srgbClr val="FFFF00"/>
                </a:solidFill>
                <a:effectLst/>
                <a:latin typeface="Britannic Bold" pitchFamily="34" charset="0"/>
                <a:ea typeface="Batang" pitchFamily="18" charset="-127"/>
                <a:cs typeface="Traditional Arabic" pitchFamily="18" charset="-78"/>
              </a:rPr>
              <a:t>.Plain film (KUB):</a:t>
            </a:r>
            <a:r>
              <a:rPr kumimoji="0" lang="en-US" sz="2000" b="1" i="0" u="none" strike="noStrike" cap="none" normalizeH="0" baseline="0" dirty="0" smtClean="0">
                <a:ln>
                  <a:noFill/>
                </a:ln>
                <a:solidFill>
                  <a:srgbClr val="FFFF00"/>
                </a:solidFill>
                <a:effectLst/>
                <a:latin typeface="Batang" pitchFamily="18" charset="-127"/>
                <a:ea typeface="Batang" pitchFamily="18" charset="-127"/>
                <a:cs typeface="Traditional Arabic" pitchFamily="18" charset="-78"/>
              </a:rPr>
              <a:t> </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to identify calcifications in the urinary tract region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Batang" pitchFamily="18" charset="-127"/>
                <a:ea typeface="Batang" pitchFamily="18" charset="-127"/>
                <a:cs typeface="Traditional Arabic" pitchFamily="18" charset="-78"/>
              </a:rPr>
              <a:t>2.</a:t>
            </a:r>
            <a:r>
              <a:rPr kumimoji="0" lang="en-US" sz="2000" b="1" i="0" u="none" strike="noStrike" cap="none" normalizeH="0" baseline="0" dirty="0" smtClean="0">
                <a:ln>
                  <a:noFill/>
                </a:ln>
                <a:solidFill>
                  <a:srgbClr val="FFFF00"/>
                </a:solidFill>
                <a:effectLst/>
                <a:latin typeface="Britannic Bold" pitchFamily="34" charset="0"/>
                <a:ea typeface="Batang" pitchFamily="18" charset="-127"/>
                <a:cs typeface="Traditional Arabic" pitchFamily="18" charset="-78"/>
              </a:rPr>
              <a:t>immediate film</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taken immediately after contrast injection&amp; it is aimed to show the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nephrogram</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(contrast in renal parenchyma), may be omitted to decrease radiation dose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Batang" pitchFamily="18" charset="-127"/>
                <a:ea typeface="Batang" pitchFamily="18" charset="-127"/>
                <a:cs typeface="Traditional Arabic" pitchFamily="18" charset="-78"/>
              </a:rPr>
              <a:t>3.</a:t>
            </a:r>
            <a:r>
              <a:rPr kumimoji="0" lang="en-US" sz="2000" b="1" i="0" u="none" strike="noStrike" cap="none" normalizeH="0" baseline="0" dirty="0" smtClean="0">
                <a:ln>
                  <a:noFill/>
                </a:ln>
                <a:solidFill>
                  <a:srgbClr val="FFFF00"/>
                </a:solidFill>
                <a:effectLst/>
                <a:latin typeface="Britannic Bold" pitchFamily="34" charset="0"/>
                <a:ea typeface="Batang" pitchFamily="18" charset="-127"/>
                <a:cs typeface="Traditional Arabic" pitchFamily="18" charset="-78"/>
              </a:rPr>
              <a:t>five min. film</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to determine if excretion is symmetrical(calices appear at the same time on both sides). After this film, compression band applied around the patient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Batang" pitchFamily="18" charset="-127"/>
                <a:ea typeface="Batang" pitchFamily="18" charset="-127"/>
                <a:cs typeface="Traditional Arabic" pitchFamily="18" charset="-78"/>
              </a:rPr>
              <a:t>4.</a:t>
            </a:r>
            <a:r>
              <a:rPr kumimoji="0" lang="en-US" sz="2000" b="1" i="0" u="none" strike="noStrike" cap="none" normalizeH="0" baseline="0" dirty="0" smtClean="0">
                <a:ln>
                  <a:noFill/>
                </a:ln>
                <a:solidFill>
                  <a:srgbClr val="FFFF00"/>
                </a:solidFill>
                <a:effectLst/>
                <a:latin typeface="Britannic Bold" pitchFamily="34" charset="0"/>
                <a:ea typeface="Batang" pitchFamily="18" charset="-127"/>
                <a:cs typeface="Traditional Arabic" pitchFamily="18" charset="-78"/>
              </a:rPr>
              <a:t>15 min. film</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to show the PCS adequately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distended with opaque urine.  After this film,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compression band is released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Batang" pitchFamily="18" charset="-127"/>
                <a:ea typeface="Batang" pitchFamily="18" charset="-127"/>
                <a:cs typeface="Traditional Arabic" pitchFamily="18" charset="-78"/>
              </a:rPr>
              <a:t>5.</a:t>
            </a:r>
            <a:r>
              <a:rPr kumimoji="0" lang="en-US" sz="2000" b="1" i="0" u="none" strike="noStrike" cap="none" normalizeH="0" baseline="0" dirty="0" smtClean="0">
                <a:ln>
                  <a:noFill/>
                </a:ln>
                <a:solidFill>
                  <a:srgbClr val="FFFF00"/>
                </a:solidFill>
                <a:effectLst/>
                <a:latin typeface="Britannic Bold" pitchFamily="34" charset="0"/>
                <a:ea typeface="Batang" pitchFamily="18" charset="-127"/>
                <a:cs typeface="Traditional Arabic" pitchFamily="18" charset="-78"/>
              </a:rPr>
              <a:t>post compression film</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to show the whole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urinary tract.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latin typeface="Batang" pitchFamily="18" charset="-127"/>
                <a:ea typeface="Batang" pitchFamily="18" charset="-127"/>
                <a:cs typeface="Traditional Arabic" pitchFamily="18" charset="-78"/>
              </a:rPr>
              <a:t>6.</a:t>
            </a:r>
            <a:r>
              <a:rPr kumimoji="0" lang="en-US" sz="2000" b="1" i="0" u="none" strike="noStrike" cap="none" normalizeH="0" baseline="0" dirty="0" smtClean="0">
                <a:ln>
                  <a:noFill/>
                </a:ln>
                <a:solidFill>
                  <a:srgbClr val="FFFF00"/>
                </a:solidFill>
                <a:effectLst/>
                <a:latin typeface="Britannic Bold" pitchFamily="34" charset="0"/>
                <a:ea typeface="Batang" pitchFamily="18" charset="-127"/>
                <a:cs typeface="Traditional Arabic" pitchFamily="18" charset="-78"/>
              </a:rPr>
              <a:t>post voiding film</a:t>
            </a:r>
            <a:r>
              <a:rPr kumimoji="0" lang="en-US" sz="2000" b="1" i="0" u="none" strike="noStrike" cap="none" normalizeH="0" baseline="0" dirty="0" smtClean="0">
                <a:ln>
                  <a:noFill/>
                </a:ln>
                <a:solidFill>
                  <a:schemeClr val="tx1"/>
                </a:solidFill>
                <a:effectLst/>
                <a:latin typeface="Britannic Bold" pitchFamily="34" charset="0"/>
                <a:ea typeface="Batang" pitchFamily="18" charset="-127"/>
                <a:cs typeface="Traditional Arabic" pitchFamily="18" charset="-78"/>
              </a:rPr>
              <a:t>:</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to assess residual urine,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&amp; to confirm </a:t>
            </a:r>
            <a:r>
              <a:rPr kumimoji="0" lang="en-US" sz="2000" b="1" i="0" u="none" strike="noStrike" cap="none" normalizeH="0" baseline="0" dirty="0" err="1" smtClean="0">
                <a:ln>
                  <a:noFill/>
                </a:ln>
                <a:solidFill>
                  <a:schemeClr val="tx1"/>
                </a:solidFill>
                <a:effectLst/>
                <a:latin typeface="Batang" pitchFamily="18" charset="-127"/>
                <a:ea typeface="Batang" pitchFamily="18" charset="-127"/>
                <a:cs typeface="Traditional Arabic" pitchFamily="18" charset="-78"/>
              </a:rPr>
              <a:t>ureterovesical</a:t>
            </a:r>
            <a:r>
              <a:rPr kumimoji="0" lang="en-US" sz="2000" b="1" i="0" u="none" strike="noStrike" cap="none" normalizeH="0" baseline="0" dirty="0" smtClean="0">
                <a:ln>
                  <a:noFill/>
                </a:ln>
                <a:solidFill>
                  <a:schemeClr val="tx1"/>
                </a:solidFill>
                <a:effectLst/>
                <a:latin typeface="Batang" pitchFamily="18" charset="-127"/>
                <a:ea typeface="Batang" pitchFamily="18" charset="-127"/>
                <a:cs typeface="Traditional Arabic" pitchFamily="18" charset="-78"/>
              </a:rPr>
              <a:t> junction stone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C:\Users\hp-2000\Documents\My Bluetooth\Screenshot_٢٠١٥-٠٤-١٢-١٠-٣٤-٠٣-1.png"/>
          <p:cNvPicPr>
            <a:picLocks noChangeAspect="1" noChangeArrowheads="1"/>
          </p:cNvPicPr>
          <p:nvPr/>
        </p:nvPicPr>
        <p:blipFill>
          <a:blip r:embed="rId2" cstate="print"/>
          <a:srcRect/>
          <a:stretch>
            <a:fillRect/>
          </a:stretch>
        </p:blipFill>
        <p:spPr bwMode="auto">
          <a:xfrm flipH="1">
            <a:off x="5715000" y="2819400"/>
            <a:ext cx="3276601" cy="3835249"/>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28600" y="457200"/>
            <a:ext cx="8458200" cy="5201424"/>
          </a:xfrm>
          <a:prstGeom prst="rect">
            <a:avLst/>
          </a:prstGeom>
          <a:noFill/>
        </p:spPr>
        <p:txBody>
          <a:bodyPr wrap="square" rtlCol="1">
            <a:spAutoFit/>
          </a:bodyPr>
          <a:lstStyle/>
          <a:p>
            <a:pPr algn="l"/>
            <a:r>
              <a:rPr lang="en-US" sz="2800" dirty="0" smtClean="0">
                <a:solidFill>
                  <a:schemeClr val="accent1"/>
                </a:solidFill>
                <a:latin typeface="Arial Black" pitchFamily="34" charset="0"/>
              </a:rPr>
              <a:t>CT</a:t>
            </a:r>
            <a:r>
              <a:rPr lang="en-US" sz="2800" dirty="0" smtClean="0">
                <a:latin typeface="Arial Black" pitchFamily="34" charset="0"/>
              </a:rPr>
              <a:t> </a:t>
            </a:r>
          </a:p>
          <a:p>
            <a:pPr algn="l"/>
            <a:r>
              <a:rPr lang="en-US" sz="2000" b="1" dirty="0" smtClean="0">
                <a:latin typeface="Batang" pitchFamily="18" charset="-127"/>
                <a:ea typeface="Batang" pitchFamily="18" charset="-127"/>
              </a:rPr>
              <a:t>The role of CT in urinary tact imaging is expanding like US </a:t>
            </a:r>
          </a:p>
          <a:p>
            <a:pPr algn="l"/>
            <a:r>
              <a:rPr lang="en-US" sz="2000" b="1" dirty="0" smtClean="0">
                <a:latin typeface="Batang" pitchFamily="18" charset="-127"/>
                <a:ea typeface="Batang" pitchFamily="18" charset="-127"/>
              </a:rPr>
              <a:t>CT characterize masses, in addition can show retroperitoneal structures </a:t>
            </a:r>
          </a:p>
          <a:p>
            <a:pPr algn="l"/>
            <a:r>
              <a:rPr lang="en-US" sz="2000" b="1" dirty="0" smtClean="0">
                <a:latin typeface="Batang" pitchFamily="18" charset="-127"/>
                <a:ea typeface="Batang" pitchFamily="18" charset="-127"/>
              </a:rPr>
              <a:t>&amp; is very sensitive to detecting calculi </a:t>
            </a:r>
          </a:p>
          <a:p>
            <a:pPr algn="l"/>
            <a:endParaRPr lang="en-US" sz="2000" b="1" dirty="0" smtClean="0">
              <a:latin typeface="Batang" pitchFamily="18" charset="-127"/>
              <a:ea typeface="Batang" pitchFamily="18" charset="-127"/>
            </a:endParaRPr>
          </a:p>
          <a:p>
            <a:pPr algn="l"/>
            <a:r>
              <a:rPr lang="en-US" sz="2000" b="1" u="sng" dirty="0" smtClean="0">
                <a:latin typeface="Batang" pitchFamily="18" charset="-127"/>
                <a:ea typeface="Batang" pitchFamily="18" charset="-127"/>
              </a:rPr>
              <a:t>The main indication of CT are:</a:t>
            </a:r>
            <a:r>
              <a:rPr lang="en-US" sz="2000" b="1" dirty="0" smtClean="0">
                <a:latin typeface="Batang" pitchFamily="18" charset="-127"/>
                <a:ea typeface="Batang" pitchFamily="18" charset="-127"/>
              </a:rPr>
              <a:t> </a:t>
            </a:r>
          </a:p>
          <a:p>
            <a:pPr algn="l"/>
            <a:r>
              <a:rPr lang="en-US" sz="2000" b="1" dirty="0" smtClean="0">
                <a:latin typeface="Batang" pitchFamily="18" charset="-127"/>
                <a:ea typeface="Batang" pitchFamily="18" charset="-127"/>
              </a:rPr>
              <a:t>1. To demonstrate renal masses </a:t>
            </a:r>
          </a:p>
          <a:p>
            <a:pPr algn="l"/>
            <a:r>
              <a:rPr lang="en-US" sz="2000" b="1" dirty="0" smtClean="0">
                <a:latin typeface="Batang" pitchFamily="18" charset="-127"/>
                <a:ea typeface="Batang" pitchFamily="18" charset="-127"/>
              </a:rPr>
              <a:t>and staging renal tumors</a:t>
            </a:r>
          </a:p>
          <a:p>
            <a:pPr algn="l"/>
            <a:r>
              <a:rPr lang="en-US" sz="2000" b="1" dirty="0" smtClean="0">
                <a:latin typeface="Batang" pitchFamily="18" charset="-127"/>
                <a:ea typeface="Batang" pitchFamily="18" charset="-127"/>
              </a:rPr>
              <a:t>2. To delineate renal vascular</a:t>
            </a:r>
          </a:p>
          <a:p>
            <a:pPr algn="l"/>
            <a:r>
              <a:rPr lang="en-US" sz="2000" b="1" dirty="0" smtClean="0">
                <a:latin typeface="Batang" pitchFamily="18" charset="-127"/>
                <a:ea typeface="Batang" pitchFamily="18" charset="-127"/>
              </a:rPr>
              <a:t> anatomy </a:t>
            </a:r>
          </a:p>
          <a:p>
            <a:pPr algn="l"/>
            <a:r>
              <a:rPr lang="en-US" sz="2000" b="1" dirty="0" smtClean="0">
                <a:latin typeface="Batang" pitchFamily="18" charset="-127"/>
                <a:ea typeface="Batang" pitchFamily="18" charset="-127"/>
              </a:rPr>
              <a:t>3. To diagnose or exclude renal </a:t>
            </a:r>
          </a:p>
          <a:p>
            <a:pPr algn="l"/>
            <a:r>
              <a:rPr lang="en-US" sz="2000" b="1" dirty="0" smtClean="0">
                <a:latin typeface="Batang" pitchFamily="18" charset="-127"/>
                <a:ea typeface="Batang" pitchFamily="18" charset="-127"/>
              </a:rPr>
              <a:t>trauma </a:t>
            </a:r>
          </a:p>
          <a:p>
            <a:pPr algn="l"/>
            <a:r>
              <a:rPr lang="en-US" sz="2000" b="1" dirty="0" smtClean="0">
                <a:latin typeface="Batang" pitchFamily="18" charset="-127"/>
                <a:ea typeface="Batang" pitchFamily="18" charset="-127"/>
              </a:rPr>
              <a:t>4. To demonstrate renal stones </a:t>
            </a:r>
          </a:p>
          <a:p>
            <a:pPr algn="l"/>
            <a:r>
              <a:rPr lang="en-US" sz="2000" b="1" dirty="0" smtClean="0">
                <a:latin typeface="Batang" pitchFamily="18" charset="-127"/>
                <a:ea typeface="Batang" pitchFamily="18" charset="-127"/>
              </a:rPr>
              <a:t>5. Assessment of acute </a:t>
            </a:r>
            <a:r>
              <a:rPr lang="en-US" sz="2000" b="1" dirty="0" err="1" smtClean="0">
                <a:latin typeface="Batang" pitchFamily="18" charset="-127"/>
                <a:ea typeface="Batang" pitchFamily="18" charset="-127"/>
              </a:rPr>
              <a:t>ureteric</a:t>
            </a:r>
            <a:endParaRPr lang="en-US" sz="2000" b="1" dirty="0" smtClean="0">
              <a:latin typeface="Batang" pitchFamily="18" charset="-127"/>
              <a:ea typeface="Batang" pitchFamily="18" charset="-127"/>
            </a:endParaRPr>
          </a:p>
          <a:p>
            <a:pPr algn="l"/>
            <a:r>
              <a:rPr lang="en-US" sz="2000" b="1" dirty="0" smtClean="0">
                <a:latin typeface="Batang" pitchFamily="18" charset="-127"/>
                <a:ea typeface="Batang" pitchFamily="18" charset="-127"/>
              </a:rPr>
              <a:t> calculi in some centers</a:t>
            </a:r>
            <a:r>
              <a:rPr lang="en-US" sz="2400" dirty="0" smtClean="0"/>
              <a:t> </a:t>
            </a:r>
            <a:endParaRPr lang="ar-IQ" sz="2400" dirty="0"/>
          </a:p>
        </p:txBody>
      </p:sp>
      <p:pic>
        <p:nvPicPr>
          <p:cNvPr id="3" name="Picture 2" descr="http://i.ytimg.com/vi/2j5jr2BKhFo/hqdefault.jpg"/>
          <p:cNvPicPr>
            <a:picLocks noChangeAspect="1" noChangeArrowheads="1"/>
          </p:cNvPicPr>
          <p:nvPr/>
        </p:nvPicPr>
        <p:blipFill>
          <a:blip r:embed="rId2"/>
          <a:srcRect/>
          <a:stretch>
            <a:fillRect/>
          </a:stretch>
        </p:blipFill>
        <p:spPr bwMode="auto">
          <a:xfrm>
            <a:off x="5257800" y="1676400"/>
            <a:ext cx="3733800" cy="3086101"/>
          </a:xfrm>
          <a:prstGeom prst="rect">
            <a:avLst/>
          </a:prstGeom>
          <a:noFill/>
        </p:spPr>
      </p:pic>
      <p:pic>
        <p:nvPicPr>
          <p:cNvPr id="4" name="Picture 8" descr="https://files.nyu.edu/rabenr01/public/CT%20Uro3.gif"/>
          <p:cNvPicPr>
            <a:picLocks noChangeAspect="1" noChangeArrowheads="1"/>
          </p:cNvPicPr>
          <p:nvPr/>
        </p:nvPicPr>
        <p:blipFill>
          <a:blip r:embed="rId3"/>
          <a:srcRect/>
          <a:stretch>
            <a:fillRect/>
          </a:stretch>
        </p:blipFill>
        <p:spPr bwMode="auto">
          <a:xfrm>
            <a:off x="5257800" y="4226159"/>
            <a:ext cx="1752600" cy="2631841"/>
          </a:xfrm>
          <a:prstGeom prst="rect">
            <a:avLst/>
          </a:prstGeom>
          <a:noFill/>
        </p:spPr>
      </p:pic>
      <p:pic>
        <p:nvPicPr>
          <p:cNvPr id="5" name="Picture 6" descr="https://files.nyu.edu/rabenr01/public/CT%20Uro2.jpg"/>
          <p:cNvPicPr>
            <a:picLocks noChangeAspect="1" noChangeArrowheads="1"/>
          </p:cNvPicPr>
          <p:nvPr/>
        </p:nvPicPr>
        <p:blipFill>
          <a:blip r:embed="rId4"/>
          <a:srcRect/>
          <a:stretch>
            <a:fillRect/>
          </a:stretch>
        </p:blipFill>
        <p:spPr bwMode="auto">
          <a:xfrm>
            <a:off x="7162800" y="4260746"/>
            <a:ext cx="1781808" cy="2597254"/>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381000"/>
            <a:ext cx="8610600" cy="3354765"/>
          </a:xfrm>
          <a:prstGeom prst="rect">
            <a:avLst/>
          </a:prstGeom>
          <a:noFill/>
        </p:spPr>
        <p:txBody>
          <a:bodyPr wrap="square" rtlCol="1">
            <a:spAutoFit/>
          </a:bodyPr>
          <a:lstStyle/>
          <a:p>
            <a:pPr algn="l"/>
            <a:r>
              <a:rPr lang="en-US" sz="2800" b="1" dirty="0" smtClean="0">
                <a:solidFill>
                  <a:schemeClr val="accent1"/>
                </a:solidFill>
                <a:latin typeface="Arial Black" pitchFamily="34" charset="0"/>
              </a:rPr>
              <a:t>MRI </a:t>
            </a:r>
          </a:p>
          <a:p>
            <a:pPr algn="l"/>
            <a:r>
              <a:rPr lang="en-US" sz="2000" b="1" dirty="0" smtClean="0">
                <a:latin typeface="Batang" pitchFamily="18" charset="-127"/>
                <a:ea typeface="Batang" pitchFamily="18" charset="-127"/>
              </a:rPr>
              <a:t>MRI play limited role in the investigations of urinary tract system </a:t>
            </a:r>
          </a:p>
          <a:p>
            <a:pPr algn="l"/>
            <a:endParaRPr lang="en-US" sz="2000" b="1" u="sng" dirty="0" smtClean="0">
              <a:latin typeface="Batang" pitchFamily="18" charset="-127"/>
              <a:ea typeface="Batang" pitchFamily="18" charset="-127"/>
            </a:endParaRPr>
          </a:p>
          <a:p>
            <a:pPr algn="l"/>
            <a:r>
              <a:rPr lang="en-US" sz="2000" b="1" u="sng" dirty="0" smtClean="0">
                <a:latin typeface="Batang" pitchFamily="18" charset="-127"/>
                <a:ea typeface="Batang" pitchFamily="18" charset="-127"/>
              </a:rPr>
              <a:t>It is only used in selected cases </a:t>
            </a:r>
          </a:p>
          <a:p>
            <a:pPr algn="l"/>
            <a:r>
              <a:rPr lang="en-US" sz="2000" b="1" dirty="0" smtClean="0">
                <a:latin typeface="Batang" pitchFamily="18" charset="-127"/>
                <a:ea typeface="Batang" pitchFamily="18" charset="-127"/>
              </a:rPr>
              <a:t>1. To demonstrate renal artery </a:t>
            </a:r>
            <a:r>
              <a:rPr lang="en-US" sz="2000" b="1" dirty="0" err="1" smtClean="0">
                <a:latin typeface="Batang" pitchFamily="18" charset="-127"/>
                <a:ea typeface="Batang" pitchFamily="18" charset="-127"/>
              </a:rPr>
              <a:t>stenosis</a:t>
            </a:r>
            <a:r>
              <a:rPr lang="en-US" sz="2000" b="1" dirty="0" smtClean="0">
                <a:latin typeface="Batang" pitchFamily="18" charset="-127"/>
                <a:ea typeface="Batang" pitchFamily="18" charset="-127"/>
              </a:rPr>
              <a:t> </a:t>
            </a:r>
          </a:p>
          <a:p>
            <a:pPr algn="l"/>
            <a:r>
              <a:rPr lang="en-US" sz="2000" b="1" dirty="0" smtClean="0">
                <a:latin typeface="Batang" pitchFamily="18" charset="-127"/>
                <a:ea typeface="Batang" pitchFamily="18" charset="-127"/>
              </a:rPr>
              <a:t>2. To demonstrate IVC extension of renal tumor </a:t>
            </a:r>
          </a:p>
          <a:p>
            <a:pPr algn="l"/>
            <a:r>
              <a:rPr lang="en-US" sz="2000" b="1" dirty="0" smtClean="0">
                <a:latin typeface="Batang" pitchFamily="18" charset="-127"/>
                <a:ea typeface="Batang" pitchFamily="18" charset="-127"/>
              </a:rPr>
              <a:t>3. Local Staging of urinary bladder carcinoma and prostatic carcinoma </a:t>
            </a:r>
          </a:p>
          <a:p>
            <a:pPr algn="l"/>
            <a:endParaRPr lang="en-US" sz="2000" b="1" dirty="0" smtClean="0">
              <a:latin typeface="Batang" pitchFamily="18" charset="-127"/>
              <a:ea typeface="Batang" pitchFamily="18" charset="-127"/>
            </a:endParaRPr>
          </a:p>
          <a:p>
            <a:pPr algn="l"/>
            <a:r>
              <a:rPr lang="en-US" sz="2000" b="1" dirty="0" smtClean="0">
                <a:latin typeface="Batang" pitchFamily="18" charset="-127"/>
                <a:ea typeface="Batang" pitchFamily="18" charset="-127"/>
              </a:rPr>
              <a:t>The main disadvantage of MRI is the inability to demonstrate stone or calcification </a:t>
            </a:r>
            <a:r>
              <a:rPr lang="en-US" sz="2400" dirty="0" smtClean="0"/>
              <a:t>  </a:t>
            </a:r>
            <a:endParaRPr lang="ar-IQ" sz="2400" dirty="0"/>
          </a:p>
        </p:txBody>
      </p:sp>
      <p:sp>
        <p:nvSpPr>
          <p:cNvPr id="3" name="مستطيل 2"/>
          <p:cNvSpPr/>
          <p:nvPr/>
        </p:nvSpPr>
        <p:spPr>
          <a:xfrm>
            <a:off x="304800" y="4495800"/>
            <a:ext cx="7924800" cy="1754326"/>
          </a:xfrm>
          <a:prstGeom prst="rect">
            <a:avLst/>
          </a:prstGeom>
        </p:spPr>
        <p:txBody>
          <a:bodyPr wrap="square">
            <a:spAutoFit/>
          </a:bodyPr>
          <a:lstStyle/>
          <a:p>
            <a:pPr marL="342900" indent="-342900" algn="l"/>
            <a:r>
              <a:rPr lang="en-US" sz="2800" b="1" dirty="0" smtClean="0">
                <a:solidFill>
                  <a:schemeClr val="accent1"/>
                </a:solidFill>
                <a:latin typeface="Arial Black" pitchFamily="34" charset="0"/>
              </a:rPr>
              <a:t>Radionuclide examination </a:t>
            </a:r>
          </a:p>
          <a:p>
            <a:pPr marL="342900" indent="-342900" algn="l"/>
            <a:r>
              <a:rPr lang="en-US" sz="2000" b="1" dirty="0" smtClean="0">
                <a:latin typeface="Batang" pitchFamily="18" charset="-127"/>
                <a:ea typeface="Batang" pitchFamily="18" charset="-127"/>
              </a:rPr>
              <a:t>There are two main radionuclide techniques for studying the kidneys </a:t>
            </a:r>
          </a:p>
          <a:p>
            <a:pPr marL="342900" indent="-342900" algn="l"/>
            <a:r>
              <a:rPr lang="en-US" sz="2000" b="1" dirty="0" smtClean="0">
                <a:latin typeface="Batang" pitchFamily="18" charset="-127"/>
                <a:ea typeface="Batang" pitchFamily="18" charset="-127"/>
              </a:rPr>
              <a:t>1.The </a:t>
            </a:r>
            <a:r>
              <a:rPr lang="en-US" sz="2000" b="1" dirty="0" err="1" smtClean="0">
                <a:latin typeface="Batang" pitchFamily="18" charset="-127"/>
                <a:ea typeface="Batang" pitchFamily="18" charset="-127"/>
              </a:rPr>
              <a:t>renogram</a:t>
            </a:r>
            <a:r>
              <a:rPr lang="en-US" sz="2000" b="1" dirty="0" smtClean="0">
                <a:latin typeface="Batang" pitchFamily="18" charset="-127"/>
                <a:ea typeface="Batang" pitchFamily="18" charset="-127"/>
              </a:rPr>
              <a:t> which measure the renal function </a:t>
            </a:r>
          </a:p>
          <a:p>
            <a:pPr marL="342900" indent="-342900" algn="l"/>
            <a:r>
              <a:rPr lang="en-US" sz="2000" b="1" dirty="0" smtClean="0">
                <a:latin typeface="Batang" pitchFamily="18" charset="-127"/>
                <a:ea typeface="Batang" pitchFamily="18" charset="-127"/>
              </a:rPr>
              <a:t>2.Scan for study the morphology DMSA scan </a:t>
            </a: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04800" y="228600"/>
            <a:ext cx="8382000" cy="5016758"/>
          </a:xfrm>
          <a:prstGeom prst="rect">
            <a:avLst/>
          </a:prstGeom>
          <a:noFill/>
        </p:spPr>
        <p:txBody>
          <a:bodyPr wrap="square" rtlCol="1">
            <a:spAutoFit/>
          </a:bodyPr>
          <a:lstStyle/>
          <a:p>
            <a:pPr marL="342900" indent="-342900" algn="l"/>
            <a:r>
              <a:rPr lang="en-US" sz="2800" b="1" dirty="0" smtClean="0">
                <a:solidFill>
                  <a:schemeClr val="accent1"/>
                </a:solidFill>
                <a:latin typeface="Arial Black" pitchFamily="34" charset="0"/>
              </a:rPr>
              <a:t>Ascending </a:t>
            </a:r>
            <a:r>
              <a:rPr lang="en-US" sz="2800" b="1" dirty="0" err="1" smtClean="0">
                <a:solidFill>
                  <a:schemeClr val="accent1"/>
                </a:solidFill>
                <a:latin typeface="Arial Black" pitchFamily="34" charset="0"/>
              </a:rPr>
              <a:t>urethrogram</a:t>
            </a:r>
            <a:r>
              <a:rPr lang="en-US" sz="2800" b="1" dirty="0" smtClean="0">
                <a:solidFill>
                  <a:schemeClr val="accent1"/>
                </a:solidFill>
                <a:latin typeface="Arial Black" pitchFamily="34" charset="0"/>
              </a:rPr>
              <a:t> </a:t>
            </a:r>
          </a:p>
          <a:p>
            <a:pPr marL="342900" indent="-342900" algn="l"/>
            <a:r>
              <a:rPr lang="en-US" sz="2000" b="1" dirty="0" smtClean="0">
                <a:latin typeface="Batang" pitchFamily="18" charset="-127"/>
                <a:ea typeface="Batang" pitchFamily="18" charset="-127"/>
              </a:rPr>
              <a:t>used mainly for diagnosis of urethral stricture </a:t>
            </a:r>
          </a:p>
          <a:p>
            <a:pPr marL="342900" indent="-342900" algn="l"/>
            <a:endParaRPr lang="ar-IQ" sz="2400" dirty="0" smtClean="0"/>
          </a:p>
          <a:p>
            <a:pPr marL="342900" indent="-342900" algn="l"/>
            <a:r>
              <a:rPr lang="en-US" sz="2400" dirty="0" smtClean="0"/>
              <a:t> </a:t>
            </a:r>
          </a:p>
          <a:p>
            <a:pPr marL="342900" indent="-342900" algn="l"/>
            <a:r>
              <a:rPr lang="en-US" sz="2800" b="1" dirty="0" smtClean="0">
                <a:solidFill>
                  <a:schemeClr val="accent1"/>
                </a:solidFill>
                <a:latin typeface="Arial Black" pitchFamily="34" charset="0"/>
              </a:rPr>
              <a:t>Retrograde &amp; </a:t>
            </a:r>
            <a:r>
              <a:rPr lang="en-US" sz="2800" b="1" dirty="0" err="1" smtClean="0">
                <a:solidFill>
                  <a:schemeClr val="accent1"/>
                </a:solidFill>
                <a:latin typeface="Arial Black" pitchFamily="34" charset="0"/>
              </a:rPr>
              <a:t>antegrade</a:t>
            </a:r>
            <a:r>
              <a:rPr lang="en-US" sz="2800" b="1" dirty="0" smtClean="0">
                <a:solidFill>
                  <a:schemeClr val="accent1"/>
                </a:solidFill>
                <a:latin typeface="Arial Black" pitchFamily="34" charset="0"/>
              </a:rPr>
              <a:t> </a:t>
            </a:r>
            <a:r>
              <a:rPr lang="en-US" sz="2800" b="1" dirty="0" err="1" smtClean="0">
                <a:solidFill>
                  <a:schemeClr val="accent1"/>
                </a:solidFill>
                <a:latin typeface="Arial Black" pitchFamily="34" charset="0"/>
              </a:rPr>
              <a:t>pyelography</a:t>
            </a:r>
            <a:r>
              <a:rPr lang="en-US" sz="2800" b="1" dirty="0" smtClean="0">
                <a:solidFill>
                  <a:schemeClr val="accent1"/>
                </a:solidFill>
                <a:latin typeface="Arial Black" pitchFamily="34" charset="0"/>
              </a:rPr>
              <a:t>  </a:t>
            </a:r>
          </a:p>
          <a:p>
            <a:pPr marL="342900" indent="-342900" algn="l"/>
            <a:r>
              <a:rPr lang="en-US" sz="2000" b="1" dirty="0" smtClean="0">
                <a:latin typeface="Batang" pitchFamily="18" charset="-127"/>
                <a:ea typeface="Batang" pitchFamily="18" charset="-127"/>
              </a:rPr>
              <a:t>limited indication and replaced now by </a:t>
            </a:r>
          </a:p>
          <a:p>
            <a:pPr marL="342900" indent="-342900" algn="l"/>
            <a:r>
              <a:rPr lang="en-US" sz="2000" b="1" dirty="0" smtClean="0">
                <a:latin typeface="Batang" pitchFamily="18" charset="-127"/>
                <a:ea typeface="Batang" pitchFamily="18" charset="-127"/>
              </a:rPr>
              <a:t>other investigation</a:t>
            </a:r>
          </a:p>
          <a:p>
            <a:pPr marL="342900" indent="-342900" algn="l"/>
            <a:endParaRPr lang="en-US" sz="2400" b="1" dirty="0" smtClean="0"/>
          </a:p>
          <a:p>
            <a:pPr marL="342900" indent="-342900" algn="l"/>
            <a:endParaRPr lang="en-US" sz="2400" b="1" dirty="0" smtClean="0"/>
          </a:p>
          <a:p>
            <a:pPr marL="342900" indent="-342900" algn="l"/>
            <a:endParaRPr lang="en-US" sz="2800" b="1" dirty="0" smtClean="0"/>
          </a:p>
          <a:p>
            <a:pPr marL="342900" indent="-342900" algn="l"/>
            <a:endParaRPr lang="en-US" sz="2800" b="1" dirty="0" smtClean="0"/>
          </a:p>
          <a:p>
            <a:pPr marL="342900" indent="-342900" algn="l"/>
            <a:endParaRPr lang="en-US" sz="2800" b="1" dirty="0" smtClean="0"/>
          </a:p>
          <a:p>
            <a:pPr marL="342900" indent="-342900" algn="l"/>
            <a:r>
              <a:rPr lang="en-US" sz="2400" dirty="0" smtClean="0"/>
              <a:t> </a:t>
            </a:r>
          </a:p>
        </p:txBody>
      </p:sp>
      <p:pic>
        <p:nvPicPr>
          <p:cNvPr id="3" name="Picture 2" descr="http://www.learningradiology.com/caseofweek/caseoftheweekpix/cow130.jpg"/>
          <p:cNvPicPr>
            <a:picLocks noChangeAspect="1" noChangeArrowheads="1"/>
          </p:cNvPicPr>
          <p:nvPr/>
        </p:nvPicPr>
        <p:blipFill>
          <a:blip r:embed="rId2"/>
          <a:srcRect/>
          <a:stretch>
            <a:fillRect/>
          </a:stretch>
        </p:blipFill>
        <p:spPr bwMode="auto">
          <a:xfrm>
            <a:off x="6324600" y="2362200"/>
            <a:ext cx="2057400" cy="3373264"/>
          </a:xfrm>
          <a:prstGeom prst="rect">
            <a:avLst/>
          </a:prstGeom>
          <a:noFill/>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حركة">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حركة">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حركة">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6383615</TotalTime>
  <Words>3394</Words>
  <Application>Microsoft Office PowerPoint</Application>
  <PresentationFormat>On-screen Show (4:3)</PresentationFormat>
  <Paragraphs>350</Paragraphs>
  <Slides>54</Slides>
  <Notes>1</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حركة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lateef 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Dr lateef</dc:creator>
  <cp:lastModifiedBy>Mostafa Hatim</cp:lastModifiedBy>
  <cp:revision>399</cp:revision>
  <dcterms:created xsi:type="dcterms:W3CDTF">2013-01-27T20:14:19Z</dcterms:created>
  <dcterms:modified xsi:type="dcterms:W3CDTF">2016-06-28T09:56:10Z</dcterms:modified>
</cp:coreProperties>
</file>