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008112"/>
          </a:xfrm>
          <a:solidFill>
            <a:schemeClr val="accent6">
              <a:lumMod val="20000"/>
              <a:lumOff val="80000"/>
            </a:schemeClr>
          </a:solidFill>
          <a:ln w="38100">
            <a:solidFill>
              <a:srgbClr val="FFC000"/>
            </a:solidFill>
          </a:ln>
        </p:spPr>
        <p:txBody>
          <a:bodyPr>
            <a:normAutofit/>
          </a:bodyPr>
          <a:lstStyle/>
          <a:p>
            <a:r>
              <a:rPr lang="en-US" sz="4000" b="1" dirty="0" smtClean="0">
                <a:solidFill>
                  <a:srgbClr val="FF0000"/>
                </a:solidFill>
              </a:rPr>
              <a:t>Bronchoscopy </a:t>
            </a:r>
            <a:endParaRPr lang="ar-IQ" sz="4000" b="1" dirty="0">
              <a:solidFill>
                <a:srgbClr val="FF0000"/>
              </a:solidFill>
            </a:endParaRPr>
          </a:p>
        </p:txBody>
      </p:sp>
      <p:sp>
        <p:nvSpPr>
          <p:cNvPr id="4" name="Rectangle 4"/>
          <p:cNvSpPr>
            <a:spLocks noGrp="1" noChangeArrowheads="1"/>
          </p:cNvSpPr>
          <p:nvPr>
            <p:ph idx="1"/>
          </p:nvPr>
        </p:nvSpPr>
        <p:spPr>
          <a:xfrm>
            <a:off x="323528" y="1340769"/>
            <a:ext cx="8496944" cy="2592287"/>
          </a:xfrm>
          <a:solidFill>
            <a:srgbClr val="E6BFB8"/>
          </a:solidFill>
          <a:ln w="28575">
            <a:solidFill>
              <a:schemeClr val="tx1"/>
            </a:solidFill>
          </a:ln>
        </p:spPr>
        <p:txBody>
          <a:bodyPr>
            <a:normAutofit fontScale="92500" lnSpcReduction="20000"/>
          </a:bodyPr>
          <a:lstStyle/>
          <a:p>
            <a:pPr algn="l">
              <a:buNone/>
            </a:pPr>
            <a:r>
              <a:rPr lang="en-US" b="1" i="1" dirty="0"/>
              <a:t> </a:t>
            </a:r>
            <a:r>
              <a:rPr lang="en-US" sz="2000" b="1" i="1" u="sng" dirty="0"/>
              <a:t>Bronchoscopy </a:t>
            </a:r>
            <a:r>
              <a:rPr lang="en-US" sz="2000" dirty="0"/>
              <a:t/>
            </a:r>
            <a:br>
              <a:rPr lang="en-US" sz="2000" dirty="0"/>
            </a:br>
            <a:r>
              <a:rPr lang="en-US" sz="2000" dirty="0"/>
              <a:t>                          </a:t>
            </a:r>
            <a:r>
              <a:rPr lang="en-US" sz="1800" b="1" dirty="0"/>
              <a:t>Looking into the living lungs (Chevalier Jackson 1928)</a:t>
            </a:r>
            <a:r>
              <a:rPr lang="en-US" sz="1800" dirty="0"/>
              <a:t/>
            </a:r>
            <a:br>
              <a:rPr lang="en-US" sz="1800" dirty="0"/>
            </a:br>
            <a:r>
              <a:rPr lang="en-US" sz="1800" dirty="0"/>
              <a:t/>
            </a:r>
            <a:br>
              <a:rPr lang="en-US" sz="1800" dirty="0"/>
            </a:br>
            <a:r>
              <a:rPr lang="en-US" sz="2000" b="1" u="sng" dirty="0"/>
              <a:t>Today</a:t>
            </a:r>
            <a:r>
              <a:rPr lang="en-US" sz="2000" b="1" dirty="0"/>
              <a:t> </a:t>
            </a:r>
            <a:r>
              <a:rPr lang="en-US" sz="1800" b="1" dirty="0"/>
              <a:t>       </a:t>
            </a:r>
            <a:r>
              <a:rPr lang="en-US" sz="2000" b="1" dirty="0"/>
              <a:t>      </a:t>
            </a:r>
            <a:r>
              <a:rPr lang="en-US" sz="1800" b="1" dirty="0"/>
              <a:t>with the major advance in technology </a:t>
            </a:r>
            <a:br>
              <a:rPr lang="en-US" sz="1800" b="1" dirty="0"/>
            </a:br>
            <a:r>
              <a:rPr lang="en-US" sz="1800" b="1" dirty="0"/>
              <a:t>                         View the fine details of the end bronchial anatomy </a:t>
            </a:r>
            <a:br>
              <a:rPr lang="en-US" sz="1800" b="1" dirty="0"/>
            </a:br>
            <a:r>
              <a:rPr lang="en-US" sz="1800" b="1" dirty="0"/>
              <a:t>                         Diagnosis of the disease </a:t>
            </a:r>
            <a:br>
              <a:rPr lang="en-US" sz="1800" b="1" dirty="0"/>
            </a:br>
            <a:r>
              <a:rPr lang="en-US" sz="1800" b="1" dirty="0"/>
              <a:t>                         Treating diseases</a:t>
            </a:r>
            <a:r>
              <a:rPr lang="en-US" sz="2000" b="1" dirty="0"/>
              <a:t>  </a:t>
            </a:r>
            <a:br>
              <a:rPr lang="en-US" sz="2000" b="1" dirty="0"/>
            </a:br>
            <a:r>
              <a:rPr lang="en-US" sz="1600" b="1" dirty="0">
                <a:solidFill>
                  <a:srgbClr val="FF3300"/>
                </a:solidFill>
              </a:rPr>
              <a:t>It is the visualization of the air way  using either rigid Bronchoscope (GA) or the flexible (Fiber optic Bronchoscope ) (LA) or both simultaneously .Through which we can remove FB , take BAL , brushing lesions &amp;Trans bronchial Biopsy</a:t>
            </a:r>
            <a:r>
              <a:rPr lang="en-US" sz="2000" b="1" dirty="0">
                <a:solidFill>
                  <a:srgbClr val="FF3300"/>
                </a:solidFill>
              </a:rPr>
              <a:t> .</a:t>
            </a:r>
            <a:r>
              <a:rPr lang="en-US" sz="2000" b="1" dirty="0"/>
              <a:t> </a:t>
            </a:r>
            <a:endParaRPr lang="en-US" b="1" u="sng" dirty="0"/>
          </a:p>
        </p:txBody>
      </p:sp>
      <p:pic>
        <p:nvPicPr>
          <p:cNvPr id="7" name="Picture 8" descr="br"/>
          <p:cNvPicPr>
            <a:picLocks noChangeAspect="1" noChangeArrowheads="1"/>
          </p:cNvPicPr>
          <p:nvPr/>
        </p:nvPicPr>
        <p:blipFill>
          <a:blip r:embed="rId2" cstate="print"/>
          <a:srcRect/>
          <a:stretch>
            <a:fillRect/>
          </a:stretch>
        </p:blipFill>
        <p:spPr bwMode="auto">
          <a:xfrm>
            <a:off x="5486400" y="4077072"/>
            <a:ext cx="3478088" cy="2780928"/>
          </a:xfrm>
          <a:prstGeom prst="rect">
            <a:avLst/>
          </a:prstGeom>
          <a:solidFill>
            <a:schemeClr val="bg1">
              <a:lumMod val="95000"/>
            </a:schemeClr>
          </a:solidFill>
        </p:spPr>
      </p:pic>
      <p:pic>
        <p:nvPicPr>
          <p:cNvPr id="8" name="Picture 7" descr="bb"/>
          <p:cNvPicPr>
            <a:picLocks noChangeAspect="1" noChangeArrowheads="1"/>
          </p:cNvPicPr>
          <p:nvPr/>
        </p:nvPicPr>
        <p:blipFill>
          <a:blip r:embed="rId3" cstate="print"/>
          <a:srcRect/>
          <a:stretch>
            <a:fillRect/>
          </a:stretch>
        </p:blipFill>
        <p:spPr bwMode="auto">
          <a:xfrm>
            <a:off x="0" y="4077072"/>
            <a:ext cx="5410200" cy="2780928"/>
          </a:xfrm>
          <a:prstGeom prst="rect">
            <a:avLst/>
          </a:prstGeom>
          <a:noFill/>
        </p:spPr>
      </p:pic>
    </p:spTree>
    <p:extLst>
      <p:ext uri="{BB962C8B-B14F-4D97-AF65-F5344CB8AC3E}">
        <p14:creationId xmlns:p14="http://schemas.microsoft.com/office/powerpoint/2010/main" val="1429500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188640"/>
            <a:ext cx="8229600" cy="1080120"/>
          </a:xfrm>
          <a:solidFill>
            <a:schemeClr val="accent5">
              <a:lumMod val="40000"/>
              <a:lumOff val="60000"/>
            </a:schemeClr>
          </a:solidFill>
          <a:ln>
            <a:solidFill>
              <a:srgbClr val="FF3300"/>
            </a:solidFill>
          </a:ln>
        </p:spPr>
        <p:txBody>
          <a:bodyPr/>
          <a:lstStyle/>
          <a:p>
            <a:r>
              <a:rPr lang="en-US" dirty="0"/>
              <a:t> </a:t>
            </a:r>
            <a:r>
              <a:rPr lang="en-US" sz="3200" b="1" dirty="0">
                <a:solidFill>
                  <a:srgbClr val="FF3300"/>
                </a:solidFill>
              </a:rPr>
              <a:t>Bronchoscopy     (Pediatric Set )</a:t>
            </a:r>
            <a:endParaRPr lang="en-US" dirty="0"/>
          </a:p>
        </p:txBody>
      </p:sp>
      <p:sp>
        <p:nvSpPr>
          <p:cNvPr id="5" name="Rectangle 3"/>
          <p:cNvSpPr txBox="1">
            <a:spLocks noChangeArrowheads="1"/>
          </p:cNvSpPr>
          <p:nvPr/>
        </p:nvSpPr>
        <p:spPr>
          <a:xfrm>
            <a:off x="457200" y="1905000"/>
            <a:ext cx="8229600" cy="4648200"/>
          </a:xfrm>
          <a:prstGeom prst="rect">
            <a:avLst/>
          </a:prstGeom>
        </p:spPr>
        <p:txBody>
          <a:bodyPr vert="horz" lIns="91440" tIns="45720" rIns="91440" bIns="45720" rtlCol="1">
            <a:normAutofit/>
          </a:bodyPr>
          <a:lstStyle/>
          <a:p>
            <a:pPr marL="342900" marR="0" lvl="0" indent="-342900" algn="r" defTabSz="914400" rtl="1"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4" descr="pediatric B copy"/>
          <p:cNvPicPr>
            <a:picLocks noChangeAspect="1" noChangeArrowheads="1"/>
          </p:cNvPicPr>
          <p:nvPr/>
        </p:nvPicPr>
        <p:blipFill>
          <a:blip r:embed="rId2" cstate="print"/>
          <a:srcRect/>
          <a:stretch>
            <a:fillRect/>
          </a:stretch>
        </p:blipFill>
        <p:spPr bwMode="auto">
          <a:xfrm>
            <a:off x="0" y="1484784"/>
            <a:ext cx="8991600" cy="5373216"/>
          </a:xfrm>
          <a:prstGeom prst="rect">
            <a:avLst/>
          </a:prstGeom>
          <a:noFill/>
        </p:spPr>
      </p:pic>
    </p:spTree>
    <p:extLst>
      <p:ext uri="{BB962C8B-B14F-4D97-AF65-F5344CB8AC3E}">
        <p14:creationId xmlns:p14="http://schemas.microsoft.com/office/powerpoint/2010/main" val="3165876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DSC03717"/>
          <p:cNvPicPr>
            <a:picLocks noChangeAspect="1" noChangeArrowheads="1"/>
          </p:cNvPicPr>
          <p:nvPr/>
        </p:nvPicPr>
        <p:blipFill>
          <a:blip r:embed="rId2" cstate="print"/>
          <a:srcRect/>
          <a:stretch>
            <a:fillRect/>
          </a:stretch>
        </p:blipFill>
        <p:spPr bwMode="auto">
          <a:xfrm>
            <a:off x="381000" y="260648"/>
            <a:ext cx="8763000" cy="6324600"/>
          </a:xfrm>
          <a:prstGeom prst="rect">
            <a:avLst/>
          </a:prstGeom>
          <a:noFill/>
        </p:spPr>
      </p:pic>
    </p:spTree>
    <p:extLst>
      <p:ext uri="{BB962C8B-B14F-4D97-AF65-F5344CB8AC3E}">
        <p14:creationId xmlns:p14="http://schemas.microsoft.com/office/powerpoint/2010/main" val="3037122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الاجسام الغريبه (السوباري)"/>
          <p:cNvPicPr>
            <a:picLocks noChangeAspect="1" noChangeArrowheads="1"/>
          </p:cNvPicPr>
          <p:nvPr/>
        </p:nvPicPr>
        <p:blipFill>
          <a:blip r:embed="rId2" cstate="print"/>
          <a:srcRect/>
          <a:stretch>
            <a:fillRect/>
          </a:stretch>
        </p:blipFill>
        <p:spPr bwMode="auto">
          <a:xfrm>
            <a:off x="152400" y="148652"/>
            <a:ext cx="4328410" cy="2518348"/>
          </a:xfrm>
          <a:prstGeom prst="rect">
            <a:avLst/>
          </a:prstGeom>
          <a:noFill/>
        </p:spPr>
      </p:pic>
      <p:pic>
        <p:nvPicPr>
          <p:cNvPr id="5" name="Picture 5" descr="sunflower"/>
          <p:cNvPicPr>
            <a:picLocks noChangeAspect="1" noChangeArrowheads="1"/>
          </p:cNvPicPr>
          <p:nvPr/>
        </p:nvPicPr>
        <p:blipFill>
          <a:blip r:embed="rId3" cstate="print"/>
          <a:srcRect/>
          <a:stretch>
            <a:fillRect/>
          </a:stretch>
        </p:blipFill>
        <p:spPr bwMode="auto">
          <a:xfrm>
            <a:off x="4343400" y="148652"/>
            <a:ext cx="4800600" cy="2518348"/>
          </a:xfrm>
          <a:prstGeom prst="rect">
            <a:avLst/>
          </a:prstGeom>
          <a:noFill/>
        </p:spPr>
      </p:pic>
      <p:pic>
        <p:nvPicPr>
          <p:cNvPr id="6" name="Picture 6" descr="1111"/>
          <p:cNvPicPr>
            <a:picLocks noChangeAspect="1" noChangeArrowheads="1"/>
          </p:cNvPicPr>
          <p:nvPr/>
        </p:nvPicPr>
        <p:blipFill>
          <a:blip r:embed="rId4" cstate="print"/>
          <a:srcRect/>
          <a:stretch>
            <a:fillRect/>
          </a:stretch>
        </p:blipFill>
        <p:spPr bwMode="auto">
          <a:xfrm>
            <a:off x="152399" y="2694482"/>
            <a:ext cx="4203577" cy="3934918"/>
          </a:xfrm>
          <a:prstGeom prst="rect">
            <a:avLst/>
          </a:prstGeom>
          <a:noFill/>
        </p:spPr>
      </p:pic>
      <p:pic>
        <p:nvPicPr>
          <p:cNvPr id="7" name="Picture 7" descr="222"/>
          <p:cNvPicPr>
            <a:picLocks noChangeAspect="1" noChangeArrowheads="1"/>
          </p:cNvPicPr>
          <p:nvPr/>
        </p:nvPicPr>
        <p:blipFill>
          <a:blip r:embed="rId5" cstate="print"/>
          <a:srcRect/>
          <a:stretch>
            <a:fillRect/>
          </a:stretch>
        </p:blipFill>
        <p:spPr bwMode="auto">
          <a:xfrm>
            <a:off x="4648199" y="2770682"/>
            <a:ext cx="4244281" cy="3934918"/>
          </a:xfrm>
          <a:prstGeom prst="rect">
            <a:avLst/>
          </a:prstGeom>
          <a:noFill/>
        </p:spPr>
      </p:pic>
    </p:spTree>
    <p:extLst>
      <p:ext uri="{BB962C8B-B14F-4D97-AF65-F5344CB8AC3E}">
        <p14:creationId xmlns:p14="http://schemas.microsoft.com/office/powerpoint/2010/main" val="1021603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333"/>
          <p:cNvPicPr>
            <a:picLocks noChangeAspect="1" noChangeArrowheads="1"/>
          </p:cNvPicPr>
          <p:nvPr/>
        </p:nvPicPr>
        <p:blipFill>
          <a:blip r:embed="rId2" cstate="print"/>
          <a:srcRect/>
          <a:stretch>
            <a:fillRect/>
          </a:stretch>
        </p:blipFill>
        <p:spPr bwMode="auto">
          <a:xfrm>
            <a:off x="152400" y="381000"/>
            <a:ext cx="4724400" cy="4648200"/>
          </a:xfrm>
          <a:prstGeom prst="rect">
            <a:avLst/>
          </a:prstGeom>
          <a:noFill/>
        </p:spPr>
      </p:pic>
      <p:pic>
        <p:nvPicPr>
          <p:cNvPr id="6" name="Picture 5" descr="4444"/>
          <p:cNvPicPr>
            <a:picLocks noChangeAspect="1" noChangeArrowheads="1"/>
          </p:cNvPicPr>
          <p:nvPr/>
        </p:nvPicPr>
        <p:blipFill>
          <a:blip r:embed="rId3" cstate="print"/>
          <a:srcRect/>
          <a:stretch>
            <a:fillRect/>
          </a:stretch>
        </p:blipFill>
        <p:spPr bwMode="auto">
          <a:xfrm>
            <a:off x="4876800" y="381000"/>
            <a:ext cx="4114800" cy="4648200"/>
          </a:xfrm>
          <a:prstGeom prst="rect">
            <a:avLst/>
          </a:prstGeom>
          <a:noFill/>
        </p:spPr>
      </p:pic>
      <p:sp>
        <p:nvSpPr>
          <p:cNvPr id="7" name="Rectangle 6"/>
          <p:cNvSpPr>
            <a:spLocks noChangeArrowheads="1"/>
          </p:cNvSpPr>
          <p:nvPr/>
        </p:nvSpPr>
        <p:spPr bwMode="auto">
          <a:xfrm>
            <a:off x="1676400" y="5257800"/>
            <a:ext cx="5334000" cy="914400"/>
          </a:xfrm>
          <a:prstGeom prst="rect">
            <a:avLst/>
          </a:prstGeom>
          <a:solidFill>
            <a:schemeClr val="accent1"/>
          </a:solidFill>
          <a:ln w="28575">
            <a:solidFill>
              <a:srgbClr val="C00000"/>
            </a:solidFill>
            <a:miter lim="800000"/>
            <a:headEnd/>
            <a:tailEnd/>
          </a:ln>
          <a:effectLst/>
        </p:spPr>
        <p:txBody>
          <a:bodyPr wrap="none" anchor="ctr"/>
          <a:lstStyle/>
          <a:p>
            <a:pPr algn="ctr"/>
            <a:r>
              <a:rPr lang="en-US" sz="2000" dirty="0"/>
              <a:t> Foreign Body (RMB) </a:t>
            </a:r>
          </a:p>
        </p:txBody>
      </p:sp>
      <p:sp>
        <p:nvSpPr>
          <p:cNvPr id="8" name="Line 7"/>
          <p:cNvSpPr>
            <a:spLocks noChangeShapeType="1"/>
          </p:cNvSpPr>
          <p:nvPr/>
        </p:nvSpPr>
        <p:spPr bwMode="auto">
          <a:xfrm flipV="1">
            <a:off x="2438400" y="2971800"/>
            <a:ext cx="0" cy="2286000"/>
          </a:xfrm>
          <a:prstGeom prst="line">
            <a:avLst/>
          </a:prstGeom>
          <a:noFill/>
          <a:ln w="9525">
            <a:solidFill>
              <a:srgbClr val="FF3300"/>
            </a:solidFill>
            <a:round/>
            <a:headEnd/>
            <a:tailEnd type="triangle" w="med" len="med"/>
          </a:ln>
          <a:effectLst/>
        </p:spPr>
        <p:txBody>
          <a:bodyPr/>
          <a:lstStyle/>
          <a:p>
            <a:endParaRPr lang="ar-IQ"/>
          </a:p>
        </p:txBody>
      </p:sp>
      <p:sp>
        <p:nvSpPr>
          <p:cNvPr id="9" name="Line 8"/>
          <p:cNvSpPr>
            <a:spLocks noChangeShapeType="1"/>
          </p:cNvSpPr>
          <p:nvPr/>
        </p:nvSpPr>
        <p:spPr bwMode="auto">
          <a:xfrm flipV="1">
            <a:off x="4419600" y="2895600"/>
            <a:ext cx="2438400" cy="2362200"/>
          </a:xfrm>
          <a:prstGeom prst="line">
            <a:avLst/>
          </a:prstGeom>
          <a:noFill/>
          <a:ln w="9525">
            <a:solidFill>
              <a:schemeClr val="bg1"/>
            </a:solidFill>
            <a:round/>
            <a:headEnd/>
            <a:tailEnd type="triangle" w="med" len="med"/>
          </a:ln>
          <a:effectLst/>
        </p:spPr>
        <p:txBody>
          <a:bodyPr/>
          <a:lstStyle/>
          <a:p>
            <a:endParaRPr lang="ar-IQ"/>
          </a:p>
        </p:txBody>
      </p:sp>
    </p:spTree>
    <p:extLst>
      <p:ext uri="{BB962C8B-B14F-4D97-AF65-F5344CB8AC3E}">
        <p14:creationId xmlns:p14="http://schemas.microsoft.com/office/powerpoint/2010/main" val="2481311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icture 006"/>
          <p:cNvPicPr>
            <a:picLocks noChangeAspect="1" noChangeArrowheads="1"/>
          </p:cNvPicPr>
          <p:nvPr/>
        </p:nvPicPr>
        <p:blipFill>
          <a:blip r:embed="rId2" cstate="print"/>
          <a:srcRect/>
          <a:stretch>
            <a:fillRect/>
          </a:stretch>
        </p:blipFill>
        <p:spPr bwMode="auto">
          <a:xfrm>
            <a:off x="251520" y="152400"/>
            <a:ext cx="4464496" cy="6705600"/>
          </a:xfrm>
          <a:prstGeom prst="rect">
            <a:avLst/>
          </a:prstGeom>
          <a:noFill/>
        </p:spPr>
      </p:pic>
      <p:pic>
        <p:nvPicPr>
          <p:cNvPr id="5" name="Picture 5" descr="Picture 007"/>
          <p:cNvPicPr>
            <a:picLocks noChangeAspect="1" noChangeArrowheads="1"/>
          </p:cNvPicPr>
          <p:nvPr/>
        </p:nvPicPr>
        <p:blipFill>
          <a:blip r:embed="rId3" cstate="print"/>
          <a:srcRect/>
          <a:stretch>
            <a:fillRect/>
          </a:stretch>
        </p:blipFill>
        <p:spPr bwMode="auto">
          <a:xfrm>
            <a:off x="4975813" y="188640"/>
            <a:ext cx="3916667" cy="2783160"/>
          </a:xfrm>
          <a:prstGeom prst="rect">
            <a:avLst/>
          </a:prstGeom>
          <a:noFill/>
        </p:spPr>
      </p:pic>
      <p:pic>
        <p:nvPicPr>
          <p:cNvPr id="6" name="Picture 7" descr="Picture 009"/>
          <p:cNvPicPr>
            <a:picLocks noChangeAspect="1" noChangeArrowheads="1"/>
          </p:cNvPicPr>
          <p:nvPr/>
        </p:nvPicPr>
        <p:blipFill>
          <a:blip r:embed="rId4" cstate="print"/>
          <a:srcRect/>
          <a:stretch>
            <a:fillRect/>
          </a:stretch>
        </p:blipFill>
        <p:spPr bwMode="auto">
          <a:xfrm>
            <a:off x="4932040" y="3124200"/>
            <a:ext cx="3930135" cy="3733800"/>
          </a:xfrm>
          <a:prstGeom prst="rect">
            <a:avLst/>
          </a:prstGeom>
          <a:noFill/>
        </p:spPr>
      </p:pic>
    </p:spTree>
    <p:extLst>
      <p:ext uri="{BB962C8B-B14F-4D97-AF65-F5344CB8AC3E}">
        <p14:creationId xmlns:p14="http://schemas.microsoft.com/office/powerpoint/2010/main" val="1528647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51520" y="304800"/>
            <a:ext cx="8663880" cy="1143000"/>
          </a:xfrm>
          <a:solidFill>
            <a:schemeClr val="accent3">
              <a:lumMod val="40000"/>
              <a:lumOff val="60000"/>
            </a:schemeClr>
          </a:solidFill>
          <a:ln>
            <a:solidFill>
              <a:srgbClr val="FF3300"/>
            </a:solidFill>
          </a:ln>
        </p:spPr>
        <p:txBody>
          <a:bodyPr/>
          <a:lstStyle/>
          <a:p>
            <a:pPr algn="ctr"/>
            <a:r>
              <a:rPr lang="en-US" sz="2800" b="1" dirty="0">
                <a:solidFill>
                  <a:srgbClr val="FF3300"/>
                </a:solidFill>
              </a:rPr>
              <a:t>Flexible  Bronchoscopy </a:t>
            </a:r>
            <a:endParaRPr lang="en-US" sz="2800" b="1" dirty="0"/>
          </a:p>
        </p:txBody>
      </p:sp>
      <p:pic>
        <p:nvPicPr>
          <p:cNvPr id="5" name="Picture 4" descr="3-bronchoscopy"/>
          <p:cNvPicPr>
            <a:picLocks noChangeAspect="1" noChangeArrowheads="1"/>
          </p:cNvPicPr>
          <p:nvPr/>
        </p:nvPicPr>
        <p:blipFill>
          <a:blip r:embed="rId2" cstate="print"/>
          <a:srcRect/>
          <a:stretch>
            <a:fillRect/>
          </a:stretch>
        </p:blipFill>
        <p:spPr bwMode="auto">
          <a:xfrm>
            <a:off x="251520" y="1556792"/>
            <a:ext cx="4248472" cy="3816424"/>
          </a:xfrm>
          <a:prstGeom prst="rect">
            <a:avLst/>
          </a:prstGeom>
          <a:noFill/>
        </p:spPr>
      </p:pic>
      <p:pic>
        <p:nvPicPr>
          <p:cNvPr id="6" name="Picture 9" descr="2-bronchoscope"/>
          <p:cNvPicPr>
            <a:picLocks noChangeAspect="1" noChangeArrowheads="1"/>
          </p:cNvPicPr>
          <p:nvPr/>
        </p:nvPicPr>
        <p:blipFill>
          <a:blip r:embed="rId3" cstate="print"/>
          <a:srcRect/>
          <a:stretch>
            <a:fillRect/>
          </a:stretch>
        </p:blipFill>
        <p:spPr bwMode="auto">
          <a:xfrm>
            <a:off x="4648200" y="1524000"/>
            <a:ext cx="4267200" cy="3921224"/>
          </a:xfrm>
          <a:prstGeom prst="rect">
            <a:avLst/>
          </a:prstGeom>
          <a:noFill/>
        </p:spPr>
      </p:pic>
      <p:sp>
        <p:nvSpPr>
          <p:cNvPr id="7" name="Line 12"/>
          <p:cNvSpPr>
            <a:spLocks noChangeShapeType="1"/>
          </p:cNvSpPr>
          <p:nvPr/>
        </p:nvSpPr>
        <p:spPr bwMode="auto">
          <a:xfrm flipV="1">
            <a:off x="2555776" y="2399044"/>
            <a:ext cx="492224" cy="3118188"/>
          </a:xfrm>
          <a:prstGeom prst="line">
            <a:avLst/>
          </a:prstGeom>
          <a:noFill/>
          <a:ln w="9525">
            <a:solidFill>
              <a:schemeClr val="tx1"/>
            </a:solidFill>
            <a:round/>
            <a:headEnd/>
            <a:tailEnd type="triangle" w="med" len="med"/>
          </a:ln>
          <a:effectLst/>
        </p:spPr>
        <p:txBody>
          <a:bodyPr/>
          <a:lstStyle/>
          <a:p>
            <a:endParaRPr lang="ar-IQ"/>
          </a:p>
        </p:txBody>
      </p:sp>
      <p:sp>
        <p:nvSpPr>
          <p:cNvPr id="8" name="Line 13"/>
          <p:cNvSpPr>
            <a:spLocks noChangeShapeType="1"/>
          </p:cNvSpPr>
          <p:nvPr/>
        </p:nvSpPr>
        <p:spPr bwMode="auto">
          <a:xfrm flipV="1">
            <a:off x="5867400" y="4056184"/>
            <a:ext cx="1905000" cy="1582615"/>
          </a:xfrm>
          <a:prstGeom prst="line">
            <a:avLst/>
          </a:prstGeom>
          <a:noFill/>
          <a:ln w="9525">
            <a:solidFill>
              <a:srgbClr val="C00000"/>
            </a:solidFill>
            <a:round/>
            <a:headEnd/>
            <a:tailEnd type="triangle" w="med" len="med"/>
          </a:ln>
          <a:effectLst/>
        </p:spPr>
        <p:txBody>
          <a:bodyPr/>
          <a:lstStyle/>
          <a:p>
            <a:endParaRPr lang="ar-IQ"/>
          </a:p>
        </p:txBody>
      </p:sp>
      <p:sp>
        <p:nvSpPr>
          <p:cNvPr id="9" name="Line 14"/>
          <p:cNvSpPr>
            <a:spLocks noChangeShapeType="1"/>
          </p:cNvSpPr>
          <p:nvPr/>
        </p:nvSpPr>
        <p:spPr bwMode="auto">
          <a:xfrm flipH="1" flipV="1">
            <a:off x="2123728" y="2276870"/>
            <a:ext cx="2520280" cy="3600401"/>
          </a:xfrm>
          <a:prstGeom prst="line">
            <a:avLst/>
          </a:prstGeom>
          <a:noFill/>
          <a:ln w="9525">
            <a:solidFill>
              <a:schemeClr val="tx1"/>
            </a:solidFill>
            <a:round/>
            <a:headEnd/>
            <a:tailEnd type="triangle" w="med" len="med"/>
          </a:ln>
          <a:effectLst/>
        </p:spPr>
        <p:txBody>
          <a:bodyPr/>
          <a:lstStyle/>
          <a:p>
            <a:endParaRPr lang="ar-IQ"/>
          </a:p>
        </p:txBody>
      </p:sp>
      <p:sp>
        <p:nvSpPr>
          <p:cNvPr id="10" name="Line 15"/>
          <p:cNvSpPr>
            <a:spLocks noChangeShapeType="1"/>
          </p:cNvSpPr>
          <p:nvPr/>
        </p:nvSpPr>
        <p:spPr bwMode="auto">
          <a:xfrm flipV="1">
            <a:off x="457200" y="4210258"/>
            <a:ext cx="457200" cy="1733341"/>
          </a:xfrm>
          <a:prstGeom prst="line">
            <a:avLst/>
          </a:prstGeom>
          <a:noFill/>
          <a:ln w="9525">
            <a:solidFill>
              <a:schemeClr val="bg1"/>
            </a:solidFill>
            <a:round/>
            <a:headEnd/>
            <a:tailEnd type="triangle" w="med" len="med"/>
          </a:ln>
          <a:effectLst/>
        </p:spPr>
        <p:txBody>
          <a:bodyPr/>
          <a:lstStyle/>
          <a:p>
            <a:endParaRPr lang="ar-IQ"/>
          </a:p>
        </p:txBody>
      </p:sp>
      <p:sp>
        <p:nvSpPr>
          <p:cNvPr id="12" name="Line 17"/>
          <p:cNvSpPr>
            <a:spLocks noChangeShapeType="1"/>
          </p:cNvSpPr>
          <p:nvPr/>
        </p:nvSpPr>
        <p:spPr bwMode="auto">
          <a:xfrm flipV="1">
            <a:off x="4716016" y="2476080"/>
            <a:ext cx="2751584" cy="3185168"/>
          </a:xfrm>
          <a:prstGeom prst="line">
            <a:avLst/>
          </a:prstGeom>
          <a:noFill/>
          <a:ln w="9525">
            <a:solidFill>
              <a:srgbClr val="FF0000"/>
            </a:solidFill>
            <a:round/>
            <a:headEnd/>
            <a:tailEnd type="triangle" w="med" len="med"/>
          </a:ln>
          <a:effectLst/>
        </p:spPr>
        <p:txBody>
          <a:bodyPr/>
          <a:lstStyle/>
          <a:p>
            <a:endParaRPr lang="ar-IQ"/>
          </a:p>
        </p:txBody>
      </p:sp>
      <p:sp>
        <p:nvSpPr>
          <p:cNvPr id="13" name="Line 18"/>
          <p:cNvSpPr>
            <a:spLocks noChangeShapeType="1"/>
          </p:cNvSpPr>
          <p:nvPr/>
        </p:nvSpPr>
        <p:spPr bwMode="auto">
          <a:xfrm flipH="1" flipV="1">
            <a:off x="3505200" y="2325356"/>
            <a:ext cx="1143000" cy="3542044"/>
          </a:xfrm>
          <a:prstGeom prst="line">
            <a:avLst/>
          </a:prstGeom>
          <a:noFill/>
          <a:ln w="9525">
            <a:solidFill>
              <a:schemeClr val="bg1"/>
            </a:solidFill>
            <a:round/>
            <a:headEnd/>
            <a:tailEnd type="triangle" w="med" len="med"/>
          </a:ln>
          <a:effectLst/>
        </p:spPr>
        <p:txBody>
          <a:bodyPr/>
          <a:lstStyle/>
          <a:p>
            <a:endParaRPr lang="ar-IQ"/>
          </a:p>
        </p:txBody>
      </p:sp>
      <p:sp>
        <p:nvSpPr>
          <p:cNvPr id="14" name="Text Box 11"/>
          <p:cNvSpPr txBox="1">
            <a:spLocks noChangeArrowheads="1"/>
          </p:cNvSpPr>
          <p:nvPr/>
        </p:nvSpPr>
        <p:spPr bwMode="auto">
          <a:xfrm>
            <a:off x="152400" y="5486400"/>
            <a:ext cx="8763000" cy="1311275"/>
          </a:xfrm>
          <a:prstGeom prst="rect">
            <a:avLst/>
          </a:prstGeom>
          <a:solidFill>
            <a:schemeClr val="accent1"/>
          </a:solidFill>
          <a:ln w="9525">
            <a:noFill/>
            <a:miter lim="800000"/>
            <a:headEnd/>
            <a:tailEnd/>
          </a:ln>
          <a:effectLst/>
        </p:spPr>
        <p:txBody>
          <a:bodyPr wrap="square">
            <a:spAutoFit/>
          </a:bodyPr>
          <a:lstStyle/>
          <a:p>
            <a:pPr algn="l">
              <a:spcBef>
                <a:spcPct val="50000"/>
              </a:spcBef>
            </a:pPr>
            <a:r>
              <a:rPr lang="en-US" sz="2000" dirty="0"/>
              <a:t>It consists of Control section , a flexible insertion tube &amp; a bending tip .The control section contains  the eye piece ,control lever and a channel for aspiration  or for introduction of solution and instruments.</a:t>
            </a:r>
          </a:p>
        </p:txBody>
      </p:sp>
    </p:spTree>
    <p:extLst>
      <p:ext uri="{BB962C8B-B14F-4D97-AF65-F5344CB8AC3E}">
        <p14:creationId xmlns:p14="http://schemas.microsoft.com/office/powerpoint/2010/main" val="3639676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152400"/>
            <a:ext cx="8740080" cy="2590800"/>
          </a:xfrm>
          <a:prstGeom prst="rect">
            <a:avLst/>
          </a:prstGeom>
          <a:solidFill>
            <a:schemeClr val="accent6">
              <a:lumMod val="20000"/>
              <a:lumOff val="80000"/>
            </a:schemeClr>
          </a:solidFill>
          <a:ln>
            <a:solidFill>
              <a:srgbClr val="FF3300"/>
            </a:solidFill>
          </a:ln>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These </a:t>
            </a:r>
            <a:r>
              <a:rPr kumimoji="0" lang="en-US" sz="2000" b="1" i="0" u="none" strike="noStrike" kern="1200" cap="none" spc="0" normalizeH="0" baseline="0" noProof="0" dirty="0" smtClean="0">
                <a:ln>
                  <a:noFill/>
                </a:ln>
                <a:solidFill>
                  <a:srgbClr val="FF3300"/>
                </a:solidFill>
                <a:effectLst/>
                <a:uLnTx/>
                <a:uFillTx/>
                <a:latin typeface="+mj-lt"/>
                <a:ea typeface="+mj-ea"/>
                <a:cs typeface="+mj-cs"/>
              </a:rPr>
              <a:t>flexible bronchoscopes</a:t>
            </a:r>
            <a:r>
              <a:rPr kumimoji="0" lang="en-US" sz="2000" b="1" i="0" u="none" strike="noStrike" kern="1200" cap="none" spc="0" normalizeH="0" baseline="0" noProof="0" dirty="0" smtClean="0">
                <a:ln>
                  <a:noFill/>
                </a:ln>
                <a:solidFill>
                  <a:schemeClr val="tx1"/>
                </a:solidFill>
                <a:effectLst/>
                <a:uLnTx/>
                <a:uFillTx/>
                <a:latin typeface="+mj-lt"/>
                <a:ea typeface="+mj-ea"/>
                <a:cs typeface="+mj-cs"/>
              </a:rPr>
              <a:t> have variable outside diameter (1.8 -6 mm) with inner channel ranging from (1.8 -2.6 mm) . Highly maneuverable  and can reach areas in the endo bronchial tree not accessible to the rigid bronchoscopes .</a:t>
            </a:r>
            <a:br>
              <a:rPr kumimoji="0" lang="en-US" sz="2000" b="1" i="0" u="none" strike="noStrike" kern="1200" cap="none" spc="0" normalizeH="0" baseline="0" noProof="0" dirty="0" smtClean="0">
                <a:ln>
                  <a:noFill/>
                </a:ln>
                <a:solidFill>
                  <a:schemeClr val="tx1"/>
                </a:solidFill>
                <a:effectLst/>
                <a:uLnTx/>
                <a:uFillTx/>
                <a:latin typeface="+mj-lt"/>
                <a:ea typeface="+mj-ea"/>
                <a:cs typeface="+mj-cs"/>
              </a:rPr>
            </a:br>
            <a:r>
              <a:rPr kumimoji="0" lang="en-US" sz="2000" b="1" i="0" u="none" strike="noStrike" kern="1200" cap="none" spc="0" normalizeH="0" baseline="0" noProof="0" dirty="0" smtClean="0">
                <a:ln>
                  <a:noFill/>
                </a:ln>
                <a:solidFill>
                  <a:schemeClr val="tx1"/>
                </a:solidFill>
                <a:effectLst/>
                <a:uLnTx/>
                <a:uFillTx/>
                <a:latin typeface="+mj-lt"/>
                <a:ea typeface="+mj-ea"/>
                <a:cs typeface="+mj-cs"/>
              </a:rPr>
              <a:t>Can  be inserted either transorally or transnasally or through the rigid bronchoscope.</a:t>
            </a:r>
            <a:br>
              <a:rPr kumimoji="0" lang="en-US" sz="2000" b="1" i="0" u="none" strike="noStrike" kern="1200" cap="none" spc="0" normalizeH="0" baseline="0" noProof="0" dirty="0" smtClean="0">
                <a:ln>
                  <a:noFill/>
                </a:ln>
                <a:solidFill>
                  <a:schemeClr val="tx1"/>
                </a:solidFill>
                <a:effectLst/>
                <a:uLnTx/>
                <a:uFillTx/>
                <a:latin typeface="+mj-lt"/>
                <a:ea typeface="+mj-ea"/>
                <a:cs typeface="+mj-cs"/>
              </a:rPr>
            </a:br>
            <a:r>
              <a:rPr kumimoji="0" lang="en-US" sz="2000" b="1" i="0" u="none" strike="noStrike" kern="1200" cap="none" spc="0" normalizeH="0" baseline="0" noProof="0" dirty="0" smtClean="0">
                <a:ln>
                  <a:noFill/>
                </a:ln>
                <a:solidFill>
                  <a:schemeClr val="tx1"/>
                </a:solidFill>
                <a:effectLst/>
                <a:uLnTx/>
                <a:uFillTx/>
                <a:latin typeface="+mj-lt"/>
                <a:ea typeface="+mj-ea"/>
                <a:cs typeface="+mj-cs"/>
              </a:rPr>
              <a:t>We have the </a:t>
            </a:r>
            <a:r>
              <a:rPr kumimoji="0" lang="en-US" sz="2000" b="1" i="0" u="none" strike="noStrike" kern="1200" cap="none" spc="0" normalizeH="0" baseline="0" noProof="0" dirty="0" smtClean="0">
                <a:ln>
                  <a:noFill/>
                </a:ln>
                <a:solidFill>
                  <a:srgbClr val="FF3300"/>
                </a:solidFill>
                <a:effectLst/>
                <a:uLnTx/>
                <a:uFillTx/>
                <a:latin typeface="+mj-lt"/>
                <a:ea typeface="+mj-ea"/>
                <a:cs typeface="+mj-cs"/>
              </a:rPr>
              <a:t>Infantile</a:t>
            </a:r>
            <a:r>
              <a:rPr kumimoji="0" lang="en-US" sz="2000" b="1" i="0" u="none" strike="noStrike" kern="1200" cap="none" spc="0" normalizeH="0" baseline="0" noProof="0" dirty="0" smtClean="0">
                <a:ln>
                  <a:noFill/>
                </a:ln>
                <a:solidFill>
                  <a:schemeClr val="tx1"/>
                </a:solidFill>
                <a:effectLst/>
                <a:uLnTx/>
                <a:uFillTx/>
                <a:latin typeface="+mj-lt"/>
                <a:ea typeface="+mj-ea"/>
                <a:cs typeface="+mj-cs"/>
              </a:rPr>
              <a:t> , </a:t>
            </a:r>
            <a:r>
              <a:rPr kumimoji="0" lang="en-US" sz="2000" b="1" i="0" u="none" strike="noStrike" kern="1200" cap="none" spc="0" normalizeH="0" baseline="0" noProof="0" dirty="0" smtClean="0">
                <a:ln>
                  <a:noFill/>
                </a:ln>
                <a:solidFill>
                  <a:srgbClr val="FF3300"/>
                </a:solidFill>
                <a:effectLst/>
                <a:uLnTx/>
                <a:uFillTx/>
                <a:latin typeface="+mj-lt"/>
                <a:ea typeface="+mj-ea"/>
                <a:cs typeface="+mj-cs"/>
              </a:rPr>
              <a:t>Pediatric</a:t>
            </a:r>
            <a:r>
              <a:rPr kumimoji="0" lang="en-US" sz="2000" b="1" i="0" u="none" strike="noStrike" kern="1200" cap="none" spc="0" normalizeH="0" baseline="0" noProof="0" dirty="0" smtClean="0">
                <a:ln>
                  <a:noFill/>
                </a:ln>
                <a:solidFill>
                  <a:schemeClr val="tx1"/>
                </a:solidFill>
                <a:effectLst/>
                <a:uLnTx/>
                <a:uFillTx/>
                <a:latin typeface="+mj-lt"/>
                <a:ea typeface="+mj-ea"/>
                <a:cs typeface="+mj-cs"/>
              </a:rPr>
              <a:t> , </a:t>
            </a:r>
            <a:r>
              <a:rPr kumimoji="0" lang="en-US" sz="2000" b="1" i="0" u="none" strike="noStrike" kern="1200" cap="none" spc="0" normalizeH="0" baseline="0" noProof="0" dirty="0" smtClean="0">
                <a:ln>
                  <a:noFill/>
                </a:ln>
                <a:solidFill>
                  <a:srgbClr val="FF3300"/>
                </a:solidFill>
                <a:effectLst/>
                <a:uLnTx/>
                <a:uFillTx/>
                <a:latin typeface="+mj-lt"/>
                <a:ea typeface="+mj-ea"/>
                <a:cs typeface="+mj-cs"/>
              </a:rPr>
              <a:t>adult</a:t>
            </a:r>
            <a:r>
              <a:rPr kumimoji="0" lang="en-US" sz="2000" b="1" i="0" u="none" strike="noStrike" kern="1200" cap="none" spc="0" normalizeH="0" baseline="0" noProof="0" dirty="0" smtClean="0">
                <a:ln>
                  <a:noFill/>
                </a:ln>
                <a:solidFill>
                  <a:schemeClr val="tx1"/>
                </a:solidFill>
                <a:effectLst/>
                <a:uLnTx/>
                <a:uFillTx/>
                <a:latin typeface="+mj-lt"/>
                <a:ea typeface="+mj-ea"/>
                <a:cs typeface="+mj-cs"/>
              </a:rPr>
              <a:t> types  and the </a:t>
            </a:r>
            <a:r>
              <a:rPr kumimoji="0" lang="en-US" sz="2000" b="1" i="0" u="none" strike="noStrike" kern="1200" cap="none" spc="0" normalizeH="0" baseline="0" noProof="0" dirty="0" smtClean="0">
                <a:ln>
                  <a:noFill/>
                </a:ln>
                <a:solidFill>
                  <a:srgbClr val="FF3300"/>
                </a:solidFill>
                <a:effectLst/>
                <a:uLnTx/>
                <a:uFillTx/>
                <a:latin typeface="+mj-lt"/>
                <a:ea typeface="+mj-ea"/>
                <a:cs typeface="+mj-cs"/>
              </a:rPr>
              <a:t>Video </a:t>
            </a:r>
            <a:r>
              <a:rPr kumimoji="0" lang="en-US" sz="2000" b="1" i="0" u="none" strike="noStrike" kern="1200" cap="none" spc="0" normalizeH="0" baseline="0" noProof="0" dirty="0" smtClean="0">
                <a:ln>
                  <a:noFill/>
                </a:ln>
                <a:solidFill>
                  <a:srgbClr val="FF3300"/>
                </a:solidFill>
                <a:effectLst/>
                <a:uLnTx/>
                <a:uFillTx/>
                <a:latin typeface="Arial"/>
                <a:ea typeface="+mj-ea"/>
                <a:cs typeface="+mj-cs"/>
              </a:rPr>
              <a:t>–</a:t>
            </a:r>
            <a:r>
              <a:rPr kumimoji="0" lang="en-US" sz="2000" b="1" i="0" u="none" strike="noStrike" kern="1200" cap="none" spc="0" normalizeH="0" baseline="0" noProof="0" dirty="0" smtClean="0">
                <a:ln>
                  <a:noFill/>
                </a:ln>
                <a:solidFill>
                  <a:srgbClr val="FF3300"/>
                </a:solidFill>
                <a:effectLst/>
                <a:uLnTx/>
                <a:uFillTx/>
                <a:latin typeface="+mj-lt"/>
                <a:ea typeface="+mj-ea"/>
                <a:cs typeface="+mj-cs"/>
              </a:rPr>
              <a:t>Bronchoscopes </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5" descr="BronchoscopyNose"/>
          <p:cNvPicPr>
            <a:picLocks noChangeAspect="1" noChangeArrowheads="1"/>
          </p:cNvPicPr>
          <p:nvPr/>
        </p:nvPicPr>
        <p:blipFill>
          <a:blip r:embed="rId2" cstate="print"/>
          <a:srcRect/>
          <a:stretch>
            <a:fillRect/>
          </a:stretch>
        </p:blipFill>
        <p:spPr bwMode="auto">
          <a:xfrm>
            <a:off x="152400" y="2819400"/>
            <a:ext cx="8740080" cy="3886200"/>
          </a:xfrm>
          <a:prstGeom prst="rect">
            <a:avLst/>
          </a:prstGeom>
          <a:solidFill>
            <a:schemeClr val="accent6">
              <a:lumMod val="20000"/>
              <a:lumOff val="80000"/>
            </a:schemeClr>
          </a:solidFill>
        </p:spPr>
      </p:pic>
    </p:spTree>
    <p:extLst>
      <p:ext uri="{BB962C8B-B14F-4D97-AF65-F5344CB8AC3E}">
        <p14:creationId xmlns:p14="http://schemas.microsoft.com/office/powerpoint/2010/main" val="2116884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5105400"/>
            <a:ext cx="8763000" cy="1447800"/>
          </a:xfrm>
          <a:prstGeom prst="rect">
            <a:avLst/>
          </a:prstGeom>
          <a:solidFill>
            <a:schemeClr val="accent3">
              <a:lumMod val="40000"/>
              <a:lumOff val="60000"/>
            </a:schemeClr>
          </a:solidFill>
          <a:ln>
            <a:solidFill>
              <a:srgbClr val="FF3300"/>
            </a:solidFill>
          </a:ln>
        </p:spPr>
        <p:txBody>
          <a:bodyPr/>
          <a:lstStyle/>
          <a:p>
            <a:pPr marL="342900" marR="0" lvl="0" indent="-342900" algn="l" defTabSz="914400" rtl="1" eaLnBrk="1" fontAlgn="auto" latinLnBrk="0" hangingPunct="1">
              <a:lnSpc>
                <a:spcPct val="80000"/>
              </a:lnSpc>
              <a:spcBef>
                <a:spcPct val="20000"/>
              </a:spcBef>
              <a:spcAft>
                <a:spcPts val="0"/>
              </a:spcAft>
              <a:buClrTx/>
              <a:buSzTx/>
              <a:buFontTx/>
              <a:buNone/>
              <a:tabLst/>
              <a:defRPr/>
            </a:pPr>
            <a:r>
              <a:rPr kumimoji="0" lang="en-US" sz="1800" b="1" i="0" u="none" strike="noStrike" kern="1200" cap="none" spc="0" normalizeH="0" baseline="0" noProof="0" dirty="0" smtClean="0">
                <a:ln>
                  <a:noFill/>
                </a:ln>
                <a:solidFill>
                  <a:srgbClr val="080808"/>
                </a:solidFill>
                <a:effectLst>
                  <a:outerShdw blurRad="38100" dist="38100" dir="2700000" algn="tl">
                    <a:srgbClr val="FFFFFF"/>
                  </a:outerShdw>
                </a:effectLst>
                <a:uLnTx/>
                <a:uFillTx/>
                <a:latin typeface="+mn-lt"/>
                <a:ea typeface="+mn-ea"/>
                <a:cs typeface="+mn-cs"/>
              </a:rPr>
              <a:t>Major disadvantage of the flexible Bronchoscope is that  it is a closed system that does not provide an airway , and the relatively small inner channel  is considered to be incapable of allowing adequate suction  when confronted with copious secretions or massive haemoptysis .</a:t>
            </a:r>
          </a:p>
          <a:p>
            <a:pPr marL="342900" marR="0" lvl="0" indent="-342900" algn="l" defTabSz="914400" rtl="1" eaLnBrk="1" fontAlgn="auto" latinLnBrk="0" hangingPunct="1">
              <a:lnSpc>
                <a:spcPct val="80000"/>
              </a:lnSpc>
              <a:spcBef>
                <a:spcPct val="20000"/>
              </a:spcBef>
              <a:spcAft>
                <a:spcPts val="0"/>
              </a:spcAft>
              <a:buClrTx/>
              <a:buSzTx/>
              <a:buFontTx/>
              <a:buNone/>
              <a:tabLst/>
              <a:defRPr/>
            </a:pPr>
            <a:r>
              <a:rPr kumimoji="0" lang="en-US" sz="1800" b="1" i="0" u="none" strike="noStrike" kern="1200" cap="none" spc="0" normalizeH="0" baseline="0" noProof="0" dirty="0" smtClean="0">
                <a:ln>
                  <a:noFill/>
                </a:ln>
                <a:solidFill>
                  <a:srgbClr val="080808"/>
                </a:solidFill>
                <a:effectLst>
                  <a:outerShdw blurRad="38100" dist="38100" dir="2700000" algn="tl">
                    <a:srgbClr val="FFFFFF"/>
                  </a:outerShdw>
                </a:effectLst>
                <a:uLnTx/>
                <a:uFillTx/>
                <a:latin typeface="+mn-lt"/>
                <a:ea typeface="+mn-ea"/>
                <a:cs typeface="+mn-cs"/>
              </a:rPr>
              <a:t>It is not  so much effective in the removal of foreign bodies .</a:t>
            </a:r>
            <a:endParaRPr kumimoji="0" lang="en-US" sz="1800" b="1" i="0" u="none" strike="noStrike" kern="1200" cap="none" spc="0" normalizeH="0" baseline="0" noProof="0" dirty="0">
              <a:ln>
                <a:noFill/>
              </a:ln>
              <a:solidFill>
                <a:srgbClr val="080808"/>
              </a:solidFill>
              <a:effectLst>
                <a:outerShdw blurRad="38100" dist="38100" dir="2700000" algn="tl">
                  <a:srgbClr val="FFFFFF"/>
                </a:outerShdw>
              </a:effectLst>
              <a:uLnTx/>
              <a:uFillTx/>
              <a:latin typeface="+mn-lt"/>
              <a:ea typeface="+mn-ea"/>
              <a:cs typeface="+mn-cs"/>
            </a:endParaRPr>
          </a:p>
        </p:txBody>
      </p:sp>
      <p:sp>
        <p:nvSpPr>
          <p:cNvPr id="3" name="Text Box 7"/>
          <p:cNvSpPr txBox="1">
            <a:spLocks noChangeArrowheads="1"/>
          </p:cNvSpPr>
          <p:nvPr/>
        </p:nvSpPr>
        <p:spPr bwMode="auto">
          <a:xfrm>
            <a:off x="152400" y="228600"/>
            <a:ext cx="8686800" cy="4594225"/>
          </a:xfrm>
          <a:prstGeom prst="rect">
            <a:avLst/>
          </a:prstGeom>
          <a:solidFill>
            <a:schemeClr val="accent3">
              <a:lumMod val="40000"/>
              <a:lumOff val="60000"/>
            </a:schemeClr>
          </a:solidFill>
          <a:ln w="9525">
            <a:solidFill>
              <a:srgbClr val="FF3300"/>
            </a:solidFill>
            <a:miter lim="800000"/>
            <a:headEnd/>
            <a:tailEnd/>
          </a:ln>
          <a:effectLst/>
        </p:spPr>
        <p:txBody>
          <a:bodyPr>
            <a:spAutoFit/>
          </a:bodyPr>
          <a:lstStyle/>
          <a:p>
            <a:pPr algn="ctr">
              <a:spcBef>
                <a:spcPct val="50000"/>
              </a:spcBef>
            </a:pPr>
            <a:r>
              <a:rPr lang="en-US" b="1" i="1" u="sng" dirty="0">
                <a:solidFill>
                  <a:srgbClr val="080808"/>
                </a:solidFill>
              </a:rPr>
              <a:t>Indications for flexible Bronchoscopy</a:t>
            </a:r>
            <a:r>
              <a:rPr lang="en-US" b="1" i="1" u="sng" dirty="0">
                <a:solidFill>
                  <a:schemeClr val="accent2"/>
                </a:solidFill>
              </a:rPr>
              <a:t> </a:t>
            </a:r>
          </a:p>
          <a:p>
            <a:pPr algn="l">
              <a:spcBef>
                <a:spcPct val="50000"/>
              </a:spcBef>
            </a:pPr>
            <a:r>
              <a:rPr lang="en-US" sz="1800" b="1" dirty="0">
                <a:solidFill>
                  <a:srgbClr val="080808"/>
                </a:solidFill>
              </a:rPr>
              <a:t>1-For routine examinations .</a:t>
            </a:r>
          </a:p>
          <a:p>
            <a:pPr algn="l">
              <a:spcBef>
                <a:spcPct val="50000"/>
              </a:spcBef>
            </a:pPr>
            <a:r>
              <a:rPr lang="en-US" sz="1800" b="1" dirty="0">
                <a:solidFill>
                  <a:srgbClr val="080808"/>
                </a:solidFill>
              </a:rPr>
              <a:t>2-Treatment of acute respiratory problems in the ICU.</a:t>
            </a:r>
          </a:p>
          <a:p>
            <a:pPr algn="l">
              <a:spcBef>
                <a:spcPct val="50000"/>
              </a:spcBef>
            </a:pPr>
            <a:r>
              <a:rPr lang="en-US" sz="1800" b="1" dirty="0">
                <a:solidFill>
                  <a:srgbClr val="080808"/>
                </a:solidFill>
              </a:rPr>
              <a:t>3-Suction under visual control .</a:t>
            </a:r>
          </a:p>
          <a:p>
            <a:pPr algn="l">
              <a:spcBef>
                <a:spcPct val="50000"/>
              </a:spcBef>
            </a:pPr>
            <a:r>
              <a:rPr lang="en-US" sz="1800" b="1" dirty="0">
                <a:solidFill>
                  <a:srgbClr val="080808"/>
                </a:solidFill>
              </a:rPr>
              <a:t>4-Use of catheter and brushes for cytology.</a:t>
            </a:r>
          </a:p>
          <a:p>
            <a:pPr algn="l">
              <a:spcBef>
                <a:spcPct val="50000"/>
              </a:spcBef>
            </a:pPr>
            <a:r>
              <a:rPr lang="en-US" sz="1800" b="1" dirty="0">
                <a:solidFill>
                  <a:srgbClr val="080808"/>
                </a:solidFill>
              </a:rPr>
              <a:t>5-For obtaining secretions for bacteriological tests.</a:t>
            </a:r>
          </a:p>
          <a:p>
            <a:pPr algn="l">
              <a:spcBef>
                <a:spcPct val="50000"/>
              </a:spcBef>
            </a:pPr>
            <a:r>
              <a:rPr lang="en-US" sz="1800" b="1" dirty="0">
                <a:solidFill>
                  <a:srgbClr val="080808"/>
                </a:solidFill>
              </a:rPr>
              <a:t>6-Localization of the bleeding site in case of hemoptysis.</a:t>
            </a:r>
          </a:p>
          <a:p>
            <a:pPr algn="l">
              <a:spcBef>
                <a:spcPct val="50000"/>
              </a:spcBef>
            </a:pPr>
            <a:r>
              <a:rPr lang="en-US" sz="1800" b="1" dirty="0">
                <a:solidFill>
                  <a:srgbClr val="080808"/>
                </a:solidFill>
              </a:rPr>
              <a:t>7-Theraputic suction &amp; irrigation .</a:t>
            </a:r>
          </a:p>
          <a:p>
            <a:pPr algn="l">
              <a:spcBef>
                <a:spcPct val="50000"/>
              </a:spcBef>
            </a:pPr>
            <a:r>
              <a:rPr lang="en-US" sz="1800" b="1" dirty="0">
                <a:solidFill>
                  <a:srgbClr val="080808"/>
                </a:solidFill>
              </a:rPr>
              <a:t>8-Transbronchial lung biopsy .</a:t>
            </a:r>
          </a:p>
          <a:p>
            <a:pPr algn="l">
              <a:spcBef>
                <a:spcPct val="50000"/>
              </a:spcBef>
            </a:pPr>
            <a:r>
              <a:rPr lang="en-US" sz="1800" b="1" dirty="0">
                <a:solidFill>
                  <a:srgbClr val="080808"/>
                </a:solidFill>
              </a:rPr>
              <a:t>9-Selective bronchography .</a:t>
            </a:r>
          </a:p>
          <a:p>
            <a:pPr algn="l">
              <a:spcBef>
                <a:spcPct val="50000"/>
              </a:spcBef>
            </a:pPr>
            <a:r>
              <a:rPr lang="en-US" sz="1800" b="1" dirty="0">
                <a:solidFill>
                  <a:srgbClr val="080808"/>
                </a:solidFill>
              </a:rPr>
              <a:t>10-Autofluorescence &amp; photodynamic diagnosis </a:t>
            </a:r>
            <a:r>
              <a:rPr lang="en-US" sz="1800" dirty="0">
                <a:solidFill>
                  <a:srgbClr val="080808"/>
                </a:solidFill>
              </a:rPr>
              <a:t>.</a:t>
            </a:r>
          </a:p>
        </p:txBody>
      </p:sp>
    </p:spTree>
    <p:extLst>
      <p:ext uri="{BB962C8B-B14F-4D97-AF65-F5344CB8AC3E}">
        <p14:creationId xmlns:p14="http://schemas.microsoft.com/office/powerpoint/2010/main" val="1717691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292100"/>
            <a:ext cx="8229600" cy="17653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4" descr="combined R&amp;F"/>
          <p:cNvPicPr>
            <a:picLocks noChangeAspect="1" noChangeArrowheads="1"/>
          </p:cNvPicPr>
          <p:nvPr/>
        </p:nvPicPr>
        <p:blipFill>
          <a:blip r:embed="rId2" cstate="print"/>
          <a:srcRect/>
          <a:stretch>
            <a:fillRect/>
          </a:stretch>
        </p:blipFill>
        <p:spPr bwMode="auto">
          <a:xfrm>
            <a:off x="0" y="0"/>
            <a:ext cx="4495800" cy="3581400"/>
          </a:xfrm>
          <a:prstGeom prst="rect">
            <a:avLst/>
          </a:prstGeom>
          <a:noFill/>
        </p:spPr>
      </p:pic>
      <p:pic>
        <p:nvPicPr>
          <p:cNvPr id="9" name="Picture 5" descr="ffff"/>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p:spPr>
      </p:pic>
      <p:pic>
        <p:nvPicPr>
          <p:cNvPr id="10" name="Picture 6" descr="Model"/>
          <p:cNvPicPr>
            <a:picLocks noChangeAspect="1" noChangeArrowheads="1"/>
          </p:cNvPicPr>
          <p:nvPr/>
        </p:nvPicPr>
        <p:blipFill>
          <a:blip r:embed="rId4" cstate="print"/>
          <a:srcRect/>
          <a:stretch>
            <a:fillRect/>
          </a:stretch>
        </p:blipFill>
        <p:spPr bwMode="auto">
          <a:xfrm>
            <a:off x="0" y="3657600"/>
            <a:ext cx="4419600" cy="2819400"/>
          </a:xfrm>
          <a:prstGeom prst="rect">
            <a:avLst/>
          </a:prstGeom>
          <a:noFill/>
        </p:spPr>
      </p:pic>
      <p:sp>
        <p:nvSpPr>
          <p:cNvPr id="11" name="Text Box 7"/>
          <p:cNvSpPr txBox="1">
            <a:spLocks noChangeArrowheads="1"/>
          </p:cNvSpPr>
          <p:nvPr/>
        </p:nvSpPr>
        <p:spPr bwMode="auto">
          <a:xfrm>
            <a:off x="304800" y="6477000"/>
            <a:ext cx="3886200" cy="314325"/>
          </a:xfrm>
          <a:prstGeom prst="rect">
            <a:avLst/>
          </a:prstGeom>
          <a:solidFill>
            <a:schemeClr val="accent1">
              <a:lumMod val="40000"/>
              <a:lumOff val="60000"/>
            </a:schemeClr>
          </a:solidFill>
          <a:ln w="9525">
            <a:solidFill>
              <a:srgbClr val="FF3300"/>
            </a:solidFill>
            <a:miter lim="800000"/>
            <a:headEnd/>
            <a:tailEnd/>
          </a:ln>
          <a:effectLst/>
        </p:spPr>
        <p:txBody>
          <a:bodyPr>
            <a:spAutoFit/>
          </a:bodyPr>
          <a:lstStyle/>
          <a:p>
            <a:pPr algn="l">
              <a:spcBef>
                <a:spcPct val="50000"/>
              </a:spcBef>
            </a:pPr>
            <a:r>
              <a:rPr lang="en-US" sz="1400" dirty="0"/>
              <a:t>Tracheo-Bronchial Trainer</a:t>
            </a:r>
            <a:r>
              <a:rPr lang="en-US" sz="1400" b="0" dirty="0"/>
              <a:t> </a:t>
            </a:r>
          </a:p>
        </p:txBody>
      </p:sp>
    </p:spTree>
    <p:extLst>
      <p:ext uri="{BB962C8B-B14F-4D97-AF65-F5344CB8AC3E}">
        <p14:creationId xmlns:p14="http://schemas.microsoft.com/office/powerpoint/2010/main" val="634068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lexible Br"/>
          <p:cNvPicPr>
            <a:picLocks noChangeAspect="1" noChangeArrowheads="1"/>
          </p:cNvPicPr>
          <p:nvPr/>
        </p:nvPicPr>
        <p:blipFill>
          <a:blip r:embed="rId2" cstate="print"/>
          <a:srcRect/>
          <a:stretch>
            <a:fillRect/>
          </a:stretch>
        </p:blipFill>
        <p:spPr bwMode="auto">
          <a:xfrm>
            <a:off x="0" y="98156"/>
            <a:ext cx="9144000" cy="3254644"/>
          </a:xfrm>
          <a:prstGeom prst="rect">
            <a:avLst/>
          </a:prstGeom>
          <a:noFill/>
        </p:spPr>
      </p:pic>
      <p:pic>
        <p:nvPicPr>
          <p:cNvPr id="3" name="Picture 5" descr="lecture scope"/>
          <p:cNvPicPr>
            <a:picLocks noChangeAspect="1" noChangeArrowheads="1"/>
          </p:cNvPicPr>
          <p:nvPr/>
        </p:nvPicPr>
        <p:blipFill>
          <a:blip r:embed="rId3" cstate="print"/>
          <a:srcRect/>
          <a:stretch>
            <a:fillRect/>
          </a:stretch>
        </p:blipFill>
        <p:spPr bwMode="auto">
          <a:xfrm>
            <a:off x="0" y="3847454"/>
            <a:ext cx="9144000" cy="2324746"/>
          </a:xfrm>
          <a:prstGeom prst="rect">
            <a:avLst/>
          </a:prstGeom>
          <a:noFill/>
        </p:spPr>
      </p:pic>
      <p:sp>
        <p:nvSpPr>
          <p:cNvPr id="4" name="Rectangle 6"/>
          <p:cNvSpPr>
            <a:spLocks noChangeArrowheads="1"/>
          </p:cNvSpPr>
          <p:nvPr/>
        </p:nvSpPr>
        <p:spPr bwMode="auto">
          <a:xfrm>
            <a:off x="5791200" y="3429000"/>
            <a:ext cx="2944678" cy="304800"/>
          </a:xfrm>
          <a:prstGeom prst="rect">
            <a:avLst/>
          </a:prstGeom>
          <a:solidFill>
            <a:schemeClr val="accent1"/>
          </a:solidFill>
          <a:ln w="9525">
            <a:solidFill>
              <a:schemeClr val="tx1"/>
            </a:solidFill>
            <a:miter lim="800000"/>
            <a:headEnd/>
            <a:tailEnd/>
          </a:ln>
          <a:effectLst/>
        </p:spPr>
        <p:txBody>
          <a:bodyPr wrap="none" anchor="ctr"/>
          <a:lstStyle/>
          <a:p>
            <a:pPr algn="l"/>
            <a:r>
              <a:rPr lang="en-US" sz="1600" b="1" dirty="0">
                <a:solidFill>
                  <a:srgbClr val="FF3300"/>
                </a:solidFill>
              </a:rPr>
              <a:t>Sample collection (BAL)</a:t>
            </a:r>
          </a:p>
        </p:txBody>
      </p:sp>
      <p:sp>
        <p:nvSpPr>
          <p:cNvPr id="5" name="Line 7"/>
          <p:cNvSpPr>
            <a:spLocks noChangeShapeType="1"/>
          </p:cNvSpPr>
          <p:nvPr/>
        </p:nvSpPr>
        <p:spPr bwMode="auto">
          <a:xfrm flipH="1" flipV="1">
            <a:off x="6705600" y="1295400"/>
            <a:ext cx="309966" cy="2133600"/>
          </a:xfrm>
          <a:prstGeom prst="line">
            <a:avLst/>
          </a:prstGeom>
          <a:noFill/>
          <a:ln w="9525">
            <a:solidFill>
              <a:schemeClr val="tx1"/>
            </a:solidFill>
            <a:round/>
            <a:headEnd/>
            <a:tailEnd type="triangle" w="med" len="med"/>
          </a:ln>
          <a:effectLst/>
        </p:spPr>
        <p:txBody>
          <a:bodyPr/>
          <a:lstStyle/>
          <a:p>
            <a:endParaRPr lang="ar-IQ"/>
          </a:p>
        </p:txBody>
      </p:sp>
      <p:sp>
        <p:nvSpPr>
          <p:cNvPr id="6" name="Rectangle 8"/>
          <p:cNvSpPr>
            <a:spLocks noChangeArrowheads="1"/>
          </p:cNvSpPr>
          <p:nvPr/>
        </p:nvSpPr>
        <p:spPr bwMode="auto">
          <a:xfrm>
            <a:off x="3657600" y="3429000"/>
            <a:ext cx="2014780" cy="381000"/>
          </a:xfrm>
          <a:prstGeom prst="rect">
            <a:avLst/>
          </a:prstGeom>
          <a:solidFill>
            <a:schemeClr val="accent1"/>
          </a:solidFill>
          <a:ln w="9525">
            <a:solidFill>
              <a:schemeClr val="hlink"/>
            </a:solidFill>
            <a:miter lim="800000"/>
            <a:headEnd/>
            <a:tailEnd/>
          </a:ln>
          <a:effectLst/>
        </p:spPr>
        <p:txBody>
          <a:bodyPr wrap="none" anchor="ctr"/>
          <a:lstStyle/>
          <a:p>
            <a:pPr algn="l"/>
            <a:r>
              <a:rPr lang="en-US" sz="1400" b="1" dirty="0"/>
              <a:t>Saline for  irrigation </a:t>
            </a:r>
          </a:p>
        </p:txBody>
      </p:sp>
      <p:sp>
        <p:nvSpPr>
          <p:cNvPr id="7" name="Line 9"/>
          <p:cNvSpPr>
            <a:spLocks noChangeShapeType="1"/>
          </p:cNvSpPr>
          <p:nvPr/>
        </p:nvSpPr>
        <p:spPr bwMode="auto">
          <a:xfrm flipV="1">
            <a:off x="4800600" y="1828800"/>
            <a:ext cx="929898" cy="1600200"/>
          </a:xfrm>
          <a:prstGeom prst="line">
            <a:avLst/>
          </a:prstGeom>
          <a:noFill/>
          <a:ln w="9525">
            <a:solidFill>
              <a:schemeClr val="tx1"/>
            </a:solidFill>
            <a:round/>
            <a:headEnd/>
            <a:tailEnd type="triangle" w="med" len="med"/>
          </a:ln>
          <a:effectLst/>
        </p:spPr>
        <p:txBody>
          <a:bodyPr/>
          <a:lstStyle/>
          <a:p>
            <a:endParaRPr lang="ar-IQ"/>
          </a:p>
        </p:txBody>
      </p:sp>
      <p:sp>
        <p:nvSpPr>
          <p:cNvPr id="8" name="Rectangle 10"/>
          <p:cNvSpPr>
            <a:spLocks noChangeArrowheads="1"/>
          </p:cNvSpPr>
          <p:nvPr/>
        </p:nvSpPr>
        <p:spPr bwMode="auto">
          <a:xfrm>
            <a:off x="1828799" y="3429000"/>
            <a:ext cx="1782305" cy="381000"/>
          </a:xfrm>
          <a:prstGeom prst="rect">
            <a:avLst/>
          </a:prstGeom>
          <a:solidFill>
            <a:schemeClr val="accent1"/>
          </a:solidFill>
          <a:ln w="9525">
            <a:solidFill>
              <a:srgbClr val="FF3300"/>
            </a:solidFill>
            <a:miter lim="800000"/>
            <a:headEnd/>
            <a:tailEnd/>
          </a:ln>
          <a:effectLst/>
        </p:spPr>
        <p:txBody>
          <a:bodyPr wrap="none" anchor="ctr"/>
          <a:lstStyle/>
          <a:p>
            <a:pPr algn="ctr"/>
            <a:r>
              <a:rPr lang="en-US" sz="1600" dirty="0">
                <a:solidFill>
                  <a:srgbClr val="FF3300"/>
                </a:solidFill>
              </a:rPr>
              <a:t>Lever</a:t>
            </a:r>
            <a:r>
              <a:rPr lang="en-US" sz="1600" dirty="0"/>
              <a:t>  </a:t>
            </a:r>
          </a:p>
        </p:txBody>
      </p:sp>
      <p:sp>
        <p:nvSpPr>
          <p:cNvPr id="9" name="Line 11"/>
          <p:cNvSpPr>
            <a:spLocks noChangeShapeType="1"/>
          </p:cNvSpPr>
          <p:nvPr/>
        </p:nvSpPr>
        <p:spPr bwMode="auto">
          <a:xfrm flipV="1">
            <a:off x="2971799" y="1981200"/>
            <a:ext cx="1549831" cy="1676400"/>
          </a:xfrm>
          <a:prstGeom prst="line">
            <a:avLst/>
          </a:prstGeom>
          <a:noFill/>
          <a:ln w="9525">
            <a:solidFill>
              <a:schemeClr val="tx1"/>
            </a:solidFill>
            <a:round/>
            <a:headEnd/>
            <a:tailEnd type="triangle" w="med" len="med"/>
          </a:ln>
          <a:effectLst/>
        </p:spPr>
        <p:txBody>
          <a:bodyPr/>
          <a:lstStyle/>
          <a:p>
            <a:endParaRPr lang="ar-IQ"/>
          </a:p>
        </p:txBody>
      </p:sp>
      <p:sp>
        <p:nvSpPr>
          <p:cNvPr id="10" name="Rectangle 12"/>
          <p:cNvSpPr>
            <a:spLocks noChangeArrowheads="1"/>
          </p:cNvSpPr>
          <p:nvPr/>
        </p:nvSpPr>
        <p:spPr bwMode="auto">
          <a:xfrm>
            <a:off x="304799" y="3505200"/>
            <a:ext cx="1394847" cy="228600"/>
          </a:xfrm>
          <a:prstGeom prst="rect">
            <a:avLst/>
          </a:prstGeom>
          <a:solidFill>
            <a:schemeClr val="accent1"/>
          </a:solidFill>
          <a:ln w="9525">
            <a:solidFill>
              <a:schemeClr val="tx1"/>
            </a:solidFill>
            <a:miter lim="800000"/>
            <a:headEnd/>
            <a:tailEnd/>
          </a:ln>
          <a:effectLst/>
        </p:spPr>
        <p:txBody>
          <a:bodyPr wrap="none" anchor="ctr"/>
          <a:lstStyle/>
          <a:p>
            <a:pPr algn="ctr"/>
            <a:r>
              <a:rPr lang="en-US" sz="1600" dirty="0"/>
              <a:t>Suction </a:t>
            </a:r>
          </a:p>
        </p:txBody>
      </p:sp>
      <p:sp>
        <p:nvSpPr>
          <p:cNvPr id="11" name="Line 13"/>
          <p:cNvSpPr>
            <a:spLocks noChangeShapeType="1"/>
          </p:cNvSpPr>
          <p:nvPr/>
        </p:nvSpPr>
        <p:spPr bwMode="auto">
          <a:xfrm flipV="1">
            <a:off x="1295399" y="1676400"/>
            <a:ext cx="3022169" cy="1828800"/>
          </a:xfrm>
          <a:prstGeom prst="line">
            <a:avLst/>
          </a:prstGeom>
          <a:noFill/>
          <a:ln w="9525">
            <a:solidFill>
              <a:schemeClr val="tx1"/>
            </a:solidFill>
            <a:round/>
            <a:headEnd/>
            <a:tailEnd type="triangle" w="med" len="med"/>
          </a:ln>
          <a:effectLst/>
        </p:spPr>
        <p:txBody>
          <a:bodyPr/>
          <a:lstStyle/>
          <a:p>
            <a:endParaRPr lang="ar-IQ"/>
          </a:p>
        </p:txBody>
      </p:sp>
      <p:sp>
        <p:nvSpPr>
          <p:cNvPr id="12" name="Rectangle 14"/>
          <p:cNvSpPr>
            <a:spLocks noChangeArrowheads="1"/>
          </p:cNvSpPr>
          <p:nvPr/>
        </p:nvSpPr>
        <p:spPr bwMode="auto">
          <a:xfrm>
            <a:off x="3048000" y="6324600"/>
            <a:ext cx="5501898" cy="304800"/>
          </a:xfrm>
          <a:prstGeom prst="rect">
            <a:avLst/>
          </a:prstGeom>
          <a:solidFill>
            <a:schemeClr val="accent6">
              <a:lumMod val="20000"/>
              <a:lumOff val="80000"/>
            </a:schemeClr>
          </a:solidFill>
          <a:ln w="38100">
            <a:solidFill>
              <a:schemeClr val="hlink"/>
            </a:solidFill>
            <a:miter lim="800000"/>
            <a:headEnd/>
            <a:tailEnd/>
          </a:ln>
          <a:effectLst/>
        </p:spPr>
        <p:txBody>
          <a:bodyPr wrap="none" anchor="ctr"/>
          <a:lstStyle/>
          <a:p>
            <a:pPr algn="ctr"/>
            <a:r>
              <a:rPr lang="en-US" sz="2000" dirty="0"/>
              <a:t>Lecture scope </a:t>
            </a:r>
          </a:p>
        </p:txBody>
      </p:sp>
      <p:sp>
        <p:nvSpPr>
          <p:cNvPr id="13" name="Line 15"/>
          <p:cNvSpPr>
            <a:spLocks noChangeShapeType="1"/>
          </p:cNvSpPr>
          <p:nvPr/>
        </p:nvSpPr>
        <p:spPr bwMode="auto">
          <a:xfrm flipV="1">
            <a:off x="7391399" y="5486400"/>
            <a:ext cx="154983" cy="838200"/>
          </a:xfrm>
          <a:prstGeom prst="line">
            <a:avLst/>
          </a:prstGeom>
          <a:noFill/>
          <a:ln w="9525">
            <a:solidFill>
              <a:schemeClr val="hlink"/>
            </a:solidFill>
            <a:round/>
            <a:headEnd/>
            <a:tailEnd type="triangle" w="med" len="med"/>
          </a:ln>
          <a:effectLst/>
        </p:spPr>
        <p:txBody>
          <a:bodyPr/>
          <a:lstStyle/>
          <a:p>
            <a:endParaRPr lang="ar-IQ"/>
          </a:p>
        </p:txBody>
      </p:sp>
    </p:spTree>
    <p:extLst>
      <p:ext uri="{BB962C8B-B14F-4D97-AF65-F5344CB8AC3E}">
        <p14:creationId xmlns:p14="http://schemas.microsoft.com/office/powerpoint/2010/main" val="63535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51520" y="228600"/>
            <a:ext cx="8435280" cy="914400"/>
          </a:xfrm>
          <a:solidFill>
            <a:schemeClr val="accent6">
              <a:lumMod val="20000"/>
              <a:lumOff val="80000"/>
            </a:schemeClr>
          </a:solidFill>
          <a:ln w="28575">
            <a:solidFill>
              <a:srgbClr val="C00000"/>
            </a:solidFill>
          </a:ln>
        </p:spPr>
        <p:txBody>
          <a:bodyPr/>
          <a:lstStyle/>
          <a:p>
            <a:pPr algn="ctr"/>
            <a:r>
              <a:rPr lang="en-US" sz="3200" b="1" i="1" u="sng" dirty="0"/>
              <a:t>HISTORY </a:t>
            </a:r>
          </a:p>
        </p:txBody>
      </p:sp>
      <p:sp>
        <p:nvSpPr>
          <p:cNvPr id="5" name="Rectangle 3"/>
          <p:cNvSpPr txBox="1">
            <a:spLocks noChangeArrowheads="1"/>
          </p:cNvSpPr>
          <p:nvPr/>
        </p:nvSpPr>
        <p:spPr>
          <a:xfrm>
            <a:off x="228600" y="2132856"/>
            <a:ext cx="5791200" cy="2896344"/>
          </a:xfrm>
          <a:prstGeom prst="rect">
            <a:avLst/>
          </a:prstGeom>
          <a:solidFill>
            <a:schemeClr val="accent6">
              <a:lumMod val="20000"/>
              <a:lumOff val="80000"/>
            </a:schemeClr>
          </a:solidFill>
          <a:ln w="28575">
            <a:solidFill>
              <a:schemeClr val="accent1">
                <a:lumMod val="60000"/>
                <a:lumOff val="40000"/>
              </a:schemeClr>
            </a:solidFill>
          </a:ln>
        </p:spPr>
        <p:txBody>
          <a:bodyPr vert="horz" lIns="91440" tIns="45720" rIns="91440" bIns="45720" rtlCol="1">
            <a:normAutofit/>
          </a:bodyPr>
          <a:lstStyle/>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1" i="0" u="none" strike="noStrike" kern="1200" cap="none" spc="0" normalizeH="0" baseline="0" noProof="0" dirty="0" smtClean="0">
                <a:ln>
                  <a:noFill/>
                </a:ln>
                <a:solidFill>
                  <a:srgbClr val="FF3300"/>
                </a:solidFill>
                <a:effectLst/>
                <a:uLnTx/>
                <a:uFillTx/>
                <a:latin typeface="+mn-lt"/>
                <a:ea typeface="+mn-ea"/>
                <a:cs typeface="+mn-cs"/>
              </a:rPr>
              <a:t>Gustav Killian</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in 1897  succeeded in removing</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aspirated pork bone from the bronchus of a 63 </a:t>
            </a:r>
            <a:r>
              <a:rPr kumimoji="0" lang="en-US" sz="1600" b="1" i="0" u="none" strike="noStrike" kern="1200" cap="none" spc="0" normalizeH="0" baseline="0" noProof="0" dirty="0" smtClean="0">
                <a:ln>
                  <a:noFill/>
                </a:ln>
                <a:solidFill>
                  <a:schemeClr val="tx1"/>
                </a:solidFill>
                <a:effectLst/>
                <a:uLnTx/>
                <a:uFillTx/>
                <a:latin typeface="Arial"/>
                <a:ea typeface="+mn-ea"/>
                <a:cs typeface="+mn-cs"/>
              </a:rPr>
              <a:t>–</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year-old farmer  under cocaine anesthesia .He used external light source ,  a head mirror  ,  esophagoscope  and forceps  to remove the bone .</a:t>
            </a:r>
          </a:p>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He became famous &amp; his clinic attracted patients from far and wide for his expertise in removing different kind of (FB) such as bones ,beans ,buttons ,coins &amp; tin whistle .</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4" descr="BBB"/>
          <p:cNvPicPr>
            <a:picLocks noChangeAspect="1" noChangeArrowheads="1"/>
          </p:cNvPicPr>
          <p:nvPr/>
        </p:nvPicPr>
        <p:blipFill>
          <a:blip r:embed="rId2" cstate="print"/>
          <a:srcRect/>
          <a:stretch>
            <a:fillRect/>
          </a:stretch>
        </p:blipFill>
        <p:spPr bwMode="auto">
          <a:xfrm>
            <a:off x="304799" y="5107675"/>
            <a:ext cx="8659689" cy="1064525"/>
          </a:xfrm>
          <a:prstGeom prst="rect">
            <a:avLst/>
          </a:prstGeom>
          <a:solidFill>
            <a:schemeClr val="accent6">
              <a:lumMod val="20000"/>
              <a:lumOff val="80000"/>
            </a:schemeClr>
          </a:solidFill>
          <a:ln w="28575">
            <a:solidFill>
              <a:srgbClr val="92D050"/>
            </a:solidFill>
          </a:ln>
        </p:spPr>
      </p:pic>
      <p:sp>
        <p:nvSpPr>
          <p:cNvPr id="7" name="Line 7"/>
          <p:cNvSpPr>
            <a:spLocks noChangeShapeType="1"/>
          </p:cNvSpPr>
          <p:nvPr/>
        </p:nvSpPr>
        <p:spPr bwMode="auto">
          <a:xfrm flipV="1">
            <a:off x="5436096" y="5663820"/>
            <a:ext cx="3022104" cy="789515"/>
          </a:xfrm>
          <a:prstGeom prst="line">
            <a:avLst/>
          </a:prstGeom>
          <a:noFill/>
          <a:ln w="9525">
            <a:solidFill>
              <a:srgbClr val="FF3300"/>
            </a:solidFill>
            <a:round/>
            <a:headEnd/>
            <a:tailEnd type="triangle" w="med" len="med"/>
          </a:ln>
          <a:effectLst/>
        </p:spPr>
        <p:txBody>
          <a:bodyPr/>
          <a:lstStyle/>
          <a:p>
            <a:endParaRPr lang="ar-IQ"/>
          </a:p>
        </p:txBody>
      </p:sp>
      <p:sp>
        <p:nvSpPr>
          <p:cNvPr id="8" name="Line 8"/>
          <p:cNvSpPr>
            <a:spLocks noChangeShapeType="1"/>
          </p:cNvSpPr>
          <p:nvPr/>
        </p:nvSpPr>
        <p:spPr bwMode="auto">
          <a:xfrm flipV="1">
            <a:off x="2133600" y="5587621"/>
            <a:ext cx="76200" cy="736979"/>
          </a:xfrm>
          <a:prstGeom prst="line">
            <a:avLst/>
          </a:prstGeom>
          <a:noFill/>
          <a:ln w="9525">
            <a:solidFill>
              <a:schemeClr val="bg1"/>
            </a:solidFill>
            <a:round/>
            <a:headEnd/>
            <a:tailEnd type="triangle" w="med" len="med"/>
          </a:ln>
          <a:effectLst/>
        </p:spPr>
        <p:txBody>
          <a:bodyPr/>
          <a:lstStyle/>
          <a:p>
            <a:endParaRPr lang="ar-IQ"/>
          </a:p>
        </p:txBody>
      </p:sp>
      <p:sp>
        <p:nvSpPr>
          <p:cNvPr id="9" name="Rectangle 9"/>
          <p:cNvSpPr>
            <a:spLocks noChangeArrowheads="1"/>
          </p:cNvSpPr>
          <p:nvPr/>
        </p:nvSpPr>
        <p:spPr bwMode="auto">
          <a:xfrm>
            <a:off x="228600" y="1268761"/>
            <a:ext cx="8382000" cy="788640"/>
          </a:xfrm>
          <a:prstGeom prst="rect">
            <a:avLst/>
          </a:prstGeom>
          <a:solidFill>
            <a:schemeClr val="accent6">
              <a:lumMod val="20000"/>
              <a:lumOff val="80000"/>
            </a:schemeClr>
          </a:solidFill>
          <a:ln w="28575">
            <a:solidFill>
              <a:schemeClr val="hlink"/>
            </a:solidFill>
            <a:miter lim="800000"/>
            <a:headEnd/>
            <a:tailEnd/>
          </a:ln>
          <a:effectLst/>
        </p:spPr>
        <p:txBody>
          <a:bodyPr wrap="none" anchor="ctr"/>
          <a:lstStyle/>
          <a:p>
            <a:pPr algn="l"/>
            <a:r>
              <a:rPr lang="en-US" sz="2000" dirty="0">
                <a:solidFill>
                  <a:srgbClr val="FF3300"/>
                </a:solidFill>
              </a:rPr>
              <a:t>Gustav Killian</a:t>
            </a:r>
            <a:r>
              <a:rPr lang="en-US" sz="2000" dirty="0"/>
              <a:t> </a:t>
            </a:r>
            <a:r>
              <a:rPr lang="en-US" sz="1800" dirty="0">
                <a:effectLst>
                  <a:outerShdw blurRad="38100" dist="38100" dir="2700000" algn="tl">
                    <a:srgbClr val="000000"/>
                  </a:outerShdw>
                </a:effectLst>
              </a:rPr>
              <a:t>(The father of bronchoscopy ) , was appointed professor </a:t>
            </a:r>
          </a:p>
          <a:p>
            <a:pPr algn="l"/>
            <a:r>
              <a:rPr lang="en-US" sz="1800" dirty="0">
                <a:effectLst>
                  <a:outerShdw blurRad="38100" dist="38100" dir="2700000" algn="tl">
                    <a:srgbClr val="000000"/>
                  </a:outerShdw>
                </a:effectLst>
              </a:rPr>
              <a:t>of  ENT  at the university of Freiburg in 1892 .</a:t>
            </a:r>
            <a:r>
              <a:rPr lang="en-US" dirty="0"/>
              <a:t> </a:t>
            </a:r>
          </a:p>
        </p:txBody>
      </p:sp>
      <p:pic>
        <p:nvPicPr>
          <p:cNvPr id="10" name="Picture 5" descr="1217972832!Killian"/>
          <p:cNvPicPr>
            <a:picLocks noChangeAspect="1" noChangeArrowheads="1"/>
          </p:cNvPicPr>
          <p:nvPr/>
        </p:nvPicPr>
        <p:blipFill>
          <a:blip r:embed="rId3" cstate="print"/>
          <a:srcRect/>
          <a:stretch>
            <a:fillRect/>
          </a:stretch>
        </p:blipFill>
        <p:spPr bwMode="auto">
          <a:xfrm>
            <a:off x="6096000" y="2132856"/>
            <a:ext cx="2895600" cy="2820144"/>
          </a:xfrm>
          <a:prstGeom prst="rect">
            <a:avLst/>
          </a:prstGeom>
          <a:noFill/>
        </p:spPr>
      </p:pic>
      <p:sp>
        <p:nvSpPr>
          <p:cNvPr id="11" name="Text Box 6"/>
          <p:cNvSpPr txBox="1">
            <a:spLocks noChangeArrowheads="1"/>
          </p:cNvSpPr>
          <p:nvPr/>
        </p:nvSpPr>
        <p:spPr bwMode="auto">
          <a:xfrm>
            <a:off x="304800" y="6248400"/>
            <a:ext cx="8659688" cy="369332"/>
          </a:xfrm>
          <a:prstGeom prst="rect">
            <a:avLst/>
          </a:prstGeom>
          <a:solidFill>
            <a:schemeClr val="accent1"/>
          </a:solidFill>
          <a:ln w="9525">
            <a:noFill/>
            <a:miter lim="800000"/>
            <a:headEnd/>
            <a:tailEnd/>
          </a:ln>
          <a:effectLst/>
        </p:spPr>
        <p:txBody>
          <a:bodyPr wrap="square">
            <a:spAutoFit/>
          </a:bodyPr>
          <a:lstStyle/>
          <a:p>
            <a:pPr algn="l">
              <a:spcBef>
                <a:spcPct val="50000"/>
              </a:spcBef>
            </a:pPr>
            <a:r>
              <a:rPr lang="en-US" sz="1800" dirty="0">
                <a:solidFill>
                  <a:srgbClr val="FF3300"/>
                </a:solidFill>
              </a:rPr>
              <a:t>Gustav Killian Bronchoscope     ,      external light source </a:t>
            </a:r>
          </a:p>
        </p:txBody>
      </p:sp>
      <p:sp>
        <p:nvSpPr>
          <p:cNvPr id="12" name="Line 8"/>
          <p:cNvSpPr>
            <a:spLocks noChangeShapeType="1"/>
          </p:cNvSpPr>
          <p:nvPr/>
        </p:nvSpPr>
        <p:spPr bwMode="auto">
          <a:xfrm flipH="1" flipV="1">
            <a:off x="2267744" y="5661247"/>
            <a:ext cx="72008" cy="648071"/>
          </a:xfrm>
          <a:prstGeom prst="line">
            <a:avLst/>
          </a:prstGeom>
          <a:noFill/>
          <a:ln w="9525">
            <a:solidFill>
              <a:schemeClr val="bg1"/>
            </a:solidFill>
            <a:round/>
            <a:headEnd/>
            <a:tailEnd type="triangle" w="med" len="med"/>
          </a:ln>
          <a:effectLst/>
        </p:spPr>
        <p:txBody>
          <a:bodyPr/>
          <a:lstStyle/>
          <a:p>
            <a:endParaRPr lang="ar-IQ"/>
          </a:p>
        </p:txBody>
      </p:sp>
    </p:spTree>
    <p:extLst>
      <p:ext uri="{BB962C8B-B14F-4D97-AF65-F5344CB8AC3E}">
        <p14:creationId xmlns:p14="http://schemas.microsoft.com/office/powerpoint/2010/main" val="2156741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1196752"/>
            <a:ext cx="8610600" cy="2088232"/>
          </a:xfrm>
          <a:prstGeom prst="rect">
            <a:avLst/>
          </a:prstGeom>
          <a:solidFill>
            <a:schemeClr val="accent3">
              <a:lumMod val="60000"/>
              <a:lumOff val="40000"/>
            </a:schemeClr>
          </a:solidFill>
          <a:ln>
            <a:solidFill>
              <a:srgbClr val="FF3300"/>
            </a:solidFill>
          </a:ln>
        </p:spPr>
        <p:txBody>
          <a:bodyPr/>
          <a:lstStyle/>
          <a:p>
            <a:pPr lvl="0" algn="ctr">
              <a:spcBef>
                <a:spcPct val="0"/>
              </a:spcBef>
            </a:pPr>
            <a:r>
              <a:rPr kumimoji="0" lang="en-US" sz="2800" b="1" i="1" u="sng" strike="noStrike" kern="1200" cap="none" spc="0" normalizeH="0" baseline="0" noProof="0" dirty="0" smtClean="0">
                <a:ln>
                  <a:noFill/>
                </a:ln>
                <a:solidFill>
                  <a:srgbClr val="FF3300"/>
                </a:solidFill>
                <a:effectLst/>
                <a:uLnTx/>
                <a:uFillTx/>
                <a:latin typeface="+mj-lt"/>
                <a:ea typeface="+mj-ea"/>
                <a:cs typeface="+mj-cs"/>
              </a:rPr>
              <a:t>Rigid  </a:t>
            </a:r>
            <a:r>
              <a:rPr kumimoji="0" lang="en-US" sz="3200" b="1" i="1" u="sng" strike="noStrike" kern="1200" cap="none" spc="0" normalizeH="0" baseline="0" noProof="0" dirty="0" smtClean="0">
                <a:ln>
                  <a:noFill/>
                </a:ln>
                <a:solidFill>
                  <a:srgbClr val="FF3300"/>
                </a:solidFill>
                <a:effectLst/>
                <a:uLnTx/>
                <a:uFillTx/>
                <a:latin typeface="+mj-lt"/>
                <a:ea typeface="+mj-ea"/>
                <a:cs typeface="+mj-cs"/>
              </a:rPr>
              <a:t>Bronchoscopy</a:t>
            </a:r>
            <a:r>
              <a:rPr kumimoji="0" lang="en-US" sz="2800" b="1" i="1" u="sng" strike="noStrike" kern="1200" cap="none" spc="0" normalizeH="0" baseline="0" noProof="0" dirty="0" smtClean="0">
                <a:ln>
                  <a:noFill/>
                </a:ln>
                <a:solidFill>
                  <a:schemeClr val="tx1"/>
                </a:solidFill>
                <a:effectLst/>
                <a:uLnTx/>
                <a:uFillTx/>
                <a:latin typeface="+mj-lt"/>
                <a:ea typeface="+mj-ea"/>
                <a:cs typeface="+mj-cs"/>
              </a:rPr>
              <a:t> </a:t>
            </a:r>
            <a:br>
              <a:rPr kumimoji="0" lang="en-US" sz="2800" b="1" i="1" u="sng" strike="noStrike" kern="1200" cap="none" spc="0" normalizeH="0" baseline="0" noProof="0" dirty="0" smtClean="0">
                <a:ln>
                  <a:noFill/>
                </a:ln>
                <a:solidFill>
                  <a:schemeClr val="tx1"/>
                </a:solidFill>
                <a:effectLst/>
                <a:uLnTx/>
                <a:uFillTx/>
                <a:latin typeface="+mj-lt"/>
                <a:ea typeface="+mj-ea"/>
                <a:cs typeface="+mj-cs"/>
              </a:rPr>
            </a:br>
            <a:r>
              <a:rPr kumimoji="0" lang="en-US" sz="2800" b="1" i="1" u="sng" strike="noStrike" kern="1200" cap="none" spc="0" normalizeH="0" baseline="0" noProof="0" dirty="0" smtClean="0">
                <a:ln>
                  <a:noFill/>
                </a:ln>
                <a:solidFill>
                  <a:schemeClr val="tx1"/>
                </a:solidFill>
                <a:effectLst/>
                <a:uLnTx/>
                <a:uFillTx/>
                <a:latin typeface="+mj-lt"/>
                <a:ea typeface="+mj-ea"/>
                <a:cs typeface="+mj-cs"/>
              </a:rPr>
              <a:t/>
            </a:r>
            <a:br>
              <a:rPr kumimoji="0" lang="en-US" sz="2800" b="1" i="1" u="sng" strike="noStrike" kern="1200" cap="none" spc="0" normalizeH="0" baseline="0" noProof="0" dirty="0" smtClean="0">
                <a:ln>
                  <a:noFill/>
                </a:ln>
                <a:solidFill>
                  <a:schemeClr val="tx1"/>
                </a:solidFill>
                <a:effectLst/>
                <a:uLnTx/>
                <a:uFillTx/>
                <a:latin typeface="+mj-lt"/>
                <a:ea typeface="+mj-ea"/>
                <a:cs typeface="+mj-cs"/>
              </a:rPr>
            </a:br>
            <a:r>
              <a:rPr kumimoji="0" lang="en-US" sz="2000" b="1" i="0" u="none" strike="noStrike" kern="1200" cap="none" spc="0" normalizeH="0" baseline="0" noProof="0" dirty="0" smtClean="0">
                <a:ln>
                  <a:noFill/>
                </a:ln>
                <a:solidFill>
                  <a:schemeClr val="accent6">
                    <a:lumMod val="50000"/>
                  </a:schemeClr>
                </a:solidFill>
                <a:effectLst/>
                <a:uLnTx/>
                <a:uFillTx/>
                <a:latin typeface="+mj-lt"/>
                <a:ea typeface="+mj-ea"/>
                <a:cs typeface="+mj-cs"/>
              </a:rPr>
              <a:t>Is best avoided in the presence of </a:t>
            </a:r>
            <a:r>
              <a:rPr kumimoji="0" lang="en-US" sz="2000" b="1" i="1" u="none" strike="noStrike" kern="1200" cap="none" spc="0" normalizeH="0" baseline="0" noProof="0" dirty="0" smtClean="0">
                <a:ln>
                  <a:noFill/>
                </a:ln>
                <a:solidFill>
                  <a:schemeClr val="accent6">
                    <a:lumMod val="50000"/>
                  </a:schemeClr>
                </a:solidFill>
                <a:effectLst>
                  <a:outerShdw blurRad="38100" dist="38100" dir="2700000" algn="tl">
                    <a:srgbClr val="FFFFFF"/>
                  </a:outerShdw>
                </a:effectLst>
                <a:uLnTx/>
                <a:uFillTx/>
                <a:latin typeface="+mj-lt"/>
                <a:ea typeface="+mj-ea"/>
                <a:cs typeface="+mj-cs"/>
              </a:rPr>
              <a:t>Cervical </a:t>
            </a:r>
            <a:r>
              <a:rPr kumimoji="0" lang="en-US" sz="2400" b="1" i="1" u="none" strike="noStrike" kern="1200" cap="none" spc="0" normalizeH="0" baseline="0" noProof="0" dirty="0" smtClean="0">
                <a:ln>
                  <a:noFill/>
                </a:ln>
                <a:solidFill>
                  <a:schemeClr val="accent6">
                    <a:lumMod val="50000"/>
                  </a:schemeClr>
                </a:solidFill>
                <a:effectLst>
                  <a:outerShdw blurRad="38100" dist="38100" dir="2700000" algn="tl">
                    <a:srgbClr val="FFFFFF"/>
                  </a:outerShdw>
                </a:effectLst>
                <a:uLnTx/>
                <a:uFillTx/>
                <a:latin typeface="+mj-lt"/>
                <a:ea typeface="+mj-ea"/>
                <a:cs typeface="+mj-cs"/>
              </a:rPr>
              <a:t>spine</a:t>
            </a:r>
            <a:r>
              <a:rPr kumimoji="0" lang="en-US" sz="2000" b="1" i="1" u="none" strike="noStrike" kern="1200" cap="none" spc="0" normalizeH="0" baseline="0" noProof="0" dirty="0" smtClean="0">
                <a:ln>
                  <a:noFill/>
                </a:ln>
                <a:solidFill>
                  <a:schemeClr val="accent6">
                    <a:lumMod val="50000"/>
                  </a:schemeClr>
                </a:solidFill>
                <a:effectLst>
                  <a:outerShdw blurRad="38100" dist="38100" dir="2700000" algn="tl">
                    <a:srgbClr val="FFFFFF"/>
                  </a:outerShdw>
                </a:effectLst>
                <a:uLnTx/>
                <a:uFillTx/>
                <a:latin typeface="+mj-lt"/>
                <a:ea typeface="+mj-ea"/>
                <a:cs typeface="+mj-cs"/>
              </a:rPr>
              <a:t> injury </a:t>
            </a:r>
            <a:r>
              <a:rPr kumimoji="0" lang="en-US" sz="2000" b="1" i="0" u="none" strike="noStrike" kern="1200" cap="none" spc="0" normalizeH="0" baseline="0" noProof="0" dirty="0" smtClean="0">
                <a:ln>
                  <a:noFill/>
                </a:ln>
                <a:solidFill>
                  <a:schemeClr val="accent6">
                    <a:lumMod val="50000"/>
                  </a:schemeClr>
                </a:solidFill>
                <a:effectLst>
                  <a:outerShdw blurRad="38100" dist="38100" dir="2700000" algn="tl">
                    <a:srgbClr val="FFFFFF"/>
                  </a:outerShdw>
                </a:effectLst>
                <a:uLnTx/>
                <a:uFillTx/>
                <a:latin typeface="+mj-lt"/>
                <a:ea typeface="+mj-ea"/>
                <a:cs typeface="+mj-cs"/>
              </a:rPr>
              <a:t>thoracic</a:t>
            </a:r>
            <a:r>
              <a:rPr lang="en-US" sz="2000" b="1" i="1" dirty="0" smtClean="0">
                <a:solidFill>
                  <a:schemeClr val="accent6">
                    <a:lumMod val="50000"/>
                  </a:schemeClr>
                </a:solidFill>
                <a:effectLst>
                  <a:outerShdw blurRad="38100" dist="38100" dir="2700000" algn="tl">
                    <a:srgbClr val="FFFFFF"/>
                  </a:outerShdw>
                </a:effectLst>
                <a:latin typeface="+mj-lt"/>
                <a:ea typeface="+mj-ea"/>
                <a:cs typeface="+mj-cs"/>
              </a:rPr>
              <a:t/>
            </a:r>
            <a:br>
              <a:rPr lang="en-US" sz="2000" b="1" i="1" dirty="0" smtClean="0">
                <a:solidFill>
                  <a:schemeClr val="accent6">
                    <a:lumMod val="50000"/>
                  </a:schemeClr>
                </a:solidFill>
                <a:effectLst>
                  <a:outerShdw blurRad="38100" dist="38100" dir="2700000" algn="tl">
                    <a:srgbClr val="FFFFFF"/>
                  </a:outerShdw>
                </a:effectLst>
                <a:latin typeface="+mj-lt"/>
                <a:ea typeface="+mj-ea"/>
                <a:cs typeface="+mj-cs"/>
              </a:rPr>
            </a:br>
            <a:r>
              <a:rPr lang="en-US" sz="2000" b="1" dirty="0" smtClean="0">
                <a:solidFill>
                  <a:schemeClr val="accent6">
                    <a:lumMod val="50000"/>
                  </a:schemeClr>
                </a:solidFill>
                <a:latin typeface="+mj-lt"/>
                <a:ea typeface="+mj-ea"/>
                <a:cs typeface="+mj-cs"/>
              </a:rPr>
              <a:t>to prevent hyperextension of the neck  &amp; in patient with  </a:t>
            </a:r>
            <a:r>
              <a:rPr lang="en-US" sz="2000" b="1" dirty="0" smtClean="0">
                <a:solidFill>
                  <a:schemeClr val="accent6">
                    <a:lumMod val="50000"/>
                  </a:schemeClr>
                </a:solidFill>
                <a:effectLst>
                  <a:outerShdw blurRad="38100" dist="38100" dir="2700000" algn="tl">
                    <a:srgbClr val="FFFFFF"/>
                  </a:outerShdw>
                </a:effectLst>
                <a:latin typeface="+mj-lt"/>
                <a:ea typeface="+mj-ea"/>
                <a:cs typeface="+mj-cs"/>
              </a:rPr>
              <a:t>Aneurysm of  the  </a:t>
            </a:r>
            <a:r>
              <a:rPr kumimoji="0" lang="en-US" sz="2000" b="1" i="0" u="none" strike="noStrike" kern="1200" cap="none" spc="0" normalizeH="0" baseline="0" noProof="0" dirty="0" smtClean="0">
                <a:ln>
                  <a:noFill/>
                </a:ln>
                <a:solidFill>
                  <a:schemeClr val="accent6">
                    <a:lumMod val="50000"/>
                  </a:schemeClr>
                </a:solidFill>
                <a:effectLst>
                  <a:outerShdw blurRad="38100" dist="38100" dir="2700000" algn="tl">
                    <a:srgbClr val="FFFFFF"/>
                  </a:outerShdw>
                </a:effectLst>
                <a:uLnTx/>
                <a:uFillTx/>
                <a:latin typeface="+mj-lt"/>
                <a:ea typeface="+mj-ea"/>
                <a:cs typeface="+mj-cs"/>
              </a:rPr>
              <a:t>aorta</a:t>
            </a:r>
            <a:r>
              <a:rPr kumimoji="0" lang="en-US" sz="2000" b="1" i="0" u="none" strike="noStrike" kern="1200" cap="none" spc="0" normalizeH="0" baseline="0" noProof="0" dirty="0" smtClean="0">
                <a:ln>
                  <a:noFill/>
                </a:ln>
                <a:solidFill>
                  <a:schemeClr val="accent6">
                    <a:lumMod val="50000"/>
                  </a:schemeClr>
                </a:solidFill>
                <a:effectLst/>
                <a:uLnTx/>
                <a:uFillTx/>
                <a:latin typeface="+mj-lt"/>
                <a:ea typeface="+mj-ea"/>
                <a:cs typeface="+mj-cs"/>
              </a:rPr>
              <a:t> </a:t>
            </a:r>
            <a:r>
              <a:rPr kumimoji="0" lang="en-US" sz="2000" b="1" i="0" u="none" strike="noStrike" kern="1200" cap="none" spc="0" normalizeH="0" baseline="0" noProof="0" dirty="0" smtClean="0">
                <a:ln>
                  <a:noFill/>
                </a:ln>
                <a:solidFill>
                  <a:srgbClr val="FF3300"/>
                </a:solidFill>
                <a:effectLst/>
                <a:uLnTx/>
                <a:uFillTx/>
                <a:latin typeface="+mj-lt"/>
                <a:ea typeface="+mj-ea"/>
                <a:cs typeface="+mj-cs"/>
              </a:rPr>
              <a:t> </a:t>
            </a:r>
            <a:endParaRPr kumimoji="0" lang="en-US" sz="2800" b="1" i="1" u="sng" strike="noStrike" kern="1200" cap="none" spc="0" normalizeH="0" baseline="0" noProof="0" dirty="0">
              <a:ln>
                <a:noFill/>
              </a:ln>
              <a:solidFill>
                <a:schemeClr val="tx1"/>
              </a:solidFill>
              <a:effectLst/>
              <a:uLnTx/>
              <a:uFillTx/>
              <a:latin typeface="+mj-lt"/>
              <a:ea typeface="+mj-ea"/>
              <a:cs typeface="+mj-cs"/>
            </a:endParaRPr>
          </a:p>
        </p:txBody>
      </p:sp>
      <p:sp>
        <p:nvSpPr>
          <p:cNvPr id="3" name="Rectangle 3"/>
          <p:cNvSpPr txBox="1">
            <a:spLocks noChangeArrowheads="1"/>
          </p:cNvSpPr>
          <p:nvPr/>
        </p:nvSpPr>
        <p:spPr>
          <a:xfrm>
            <a:off x="228600" y="3645024"/>
            <a:ext cx="8533720" cy="1368152"/>
          </a:xfrm>
          <a:prstGeom prst="rect">
            <a:avLst/>
          </a:prstGeom>
          <a:solidFill>
            <a:schemeClr val="accent6">
              <a:lumMod val="40000"/>
              <a:lumOff val="60000"/>
            </a:schemeClr>
          </a:solidFill>
          <a:ln w="28575">
            <a:solidFill>
              <a:srgbClr val="C00000"/>
            </a:solidFill>
          </a:ln>
        </p:spPr>
        <p:txBody>
          <a:bodyPr/>
          <a:lstStyle/>
          <a:p>
            <a:pPr marL="342900" marR="0" lvl="0" indent="-342900" algn="ctr" defTabSz="914400" rtl="1" eaLnBrk="1" fontAlgn="auto" latinLnBrk="0" hangingPunct="1">
              <a:lnSpc>
                <a:spcPct val="100000"/>
              </a:lnSpc>
              <a:spcBef>
                <a:spcPct val="20000"/>
              </a:spcBef>
              <a:spcAft>
                <a:spcPts val="0"/>
              </a:spcAft>
              <a:buClrTx/>
              <a:buSzTx/>
              <a:buFontTx/>
              <a:buNone/>
              <a:tabLst/>
              <a:defRPr/>
            </a:pPr>
            <a:r>
              <a:rPr kumimoji="0" lang="en-US" sz="3200" b="1" i="1" u="sng" strike="noStrike" kern="1200" cap="none" spc="0" normalizeH="0" baseline="0" noProof="0" dirty="0" smtClean="0">
                <a:ln>
                  <a:noFill/>
                </a:ln>
                <a:solidFill>
                  <a:schemeClr val="tx1"/>
                </a:solidFill>
                <a:effectLst/>
                <a:uLnTx/>
                <a:uFillTx/>
                <a:latin typeface="+mn-lt"/>
                <a:ea typeface="+mn-ea"/>
                <a:cs typeface="+mn-cs"/>
              </a:rPr>
              <a:t> </a:t>
            </a:r>
            <a:r>
              <a:rPr kumimoji="0" lang="en-US" sz="2800" b="1" i="1" u="sng" strike="noStrike" kern="1200" cap="none" spc="0" normalizeH="0" baseline="0" noProof="0" dirty="0" smtClean="0">
                <a:ln>
                  <a:noFill/>
                </a:ln>
                <a:solidFill>
                  <a:srgbClr val="FF3300"/>
                </a:solidFill>
                <a:effectLst/>
                <a:uLnTx/>
                <a:uFillTx/>
                <a:latin typeface="+mn-lt"/>
                <a:ea typeface="+mn-ea"/>
                <a:cs typeface="+mn-cs"/>
              </a:rPr>
              <a:t>Flexible Bronchoscopy </a:t>
            </a:r>
            <a:endParaRPr kumimoji="0" lang="en-US" sz="2800" b="1" i="0" u="none" strike="noStrike" kern="1200" cap="none" spc="0" normalizeH="0" baseline="0" noProof="0" dirty="0" smtClean="0">
              <a:ln>
                <a:noFill/>
              </a:ln>
              <a:solidFill>
                <a:srgbClr val="FF3300"/>
              </a:solidFill>
              <a:effectLst/>
              <a:uLnTx/>
              <a:uFillTx/>
              <a:latin typeface="+mn-lt"/>
              <a:ea typeface="+mn-ea"/>
              <a:cs typeface="+mn-cs"/>
            </a:endParaRPr>
          </a:p>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Best avoided in patient with </a:t>
            </a:r>
            <a:r>
              <a:rPr kumimoji="0" lang="en-US" sz="2000" b="1" i="1" u="none" strike="noStrike" kern="1200" cap="none" spc="0" normalizeH="0" baseline="0" noProof="0" dirty="0" smtClean="0">
                <a:ln>
                  <a:noFill/>
                </a:ln>
                <a:solidFill>
                  <a:srgbClr val="080808"/>
                </a:solidFill>
                <a:effectLst>
                  <a:outerShdw blurRad="38100" dist="38100" dir="2700000" algn="tl">
                    <a:srgbClr val="FFFFFF"/>
                  </a:outerShdw>
                </a:effectLst>
                <a:uLnTx/>
                <a:uFillTx/>
                <a:latin typeface="+mn-lt"/>
                <a:ea typeface="+mn-ea"/>
                <a:cs typeface="+mn-cs"/>
              </a:rPr>
              <a:t>Massive Haemoptysis  </a:t>
            </a:r>
            <a:r>
              <a:rPr kumimoji="0" lang="en-US" sz="2000" b="1" i="1" u="none" strike="noStrike" kern="1200" cap="none" spc="0" normalizeH="0" baseline="0" noProof="0" dirty="0" smtClean="0">
                <a:ln>
                  <a:noFill/>
                </a:ln>
                <a:solidFill>
                  <a:schemeClr val="tx2"/>
                </a:solidFill>
                <a:effectLst/>
                <a:uLnTx/>
                <a:uFillTx/>
                <a:latin typeface="+mn-lt"/>
                <a:ea typeface="+mn-ea"/>
                <a:cs typeface="+mn-cs"/>
              </a:rPr>
              <a:t>&amp;  patients  with </a:t>
            </a:r>
            <a:r>
              <a:rPr kumimoji="0" lang="en-US" sz="2000" b="1" i="1" u="none" strike="noStrike" kern="1200" cap="none" spc="0" normalizeH="0" baseline="0" noProof="0" dirty="0" smtClean="0">
                <a:ln>
                  <a:noFill/>
                </a:ln>
                <a:solidFill>
                  <a:srgbClr val="080808"/>
                </a:solidFill>
                <a:effectLst>
                  <a:outerShdw blurRad="38100" dist="38100" dir="2700000" algn="tl">
                    <a:srgbClr val="FFFFFF"/>
                  </a:outerShdw>
                </a:effectLst>
                <a:uLnTx/>
                <a:uFillTx/>
                <a:latin typeface="+mn-lt"/>
                <a:ea typeface="+mn-ea"/>
                <a:cs typeface="+mn-cs"/>
              </a:rPr>
              <a:t>air way problems</a:t>
            </a:r>
            <a:endParaRPr kumimoji="0" lang="en-US" sz="2000" b="1" i="0" u="none" strike="noStrike" kern="1200" cap="none" spc="0" normalizeH="0" baseline="0" noProof="0" dirty="0">
              <a:ln>
                <a:noFill/>
              </a:ln>
              <a:solidFill>
                <a:srgbClr val="080808"/>
              </a:solidFill>
              <a:effectLst>
                <a:outerShdw blurRad="38100" dist="38100" dir="2700000" algn="tl">
                  <a:srgbClr val="FFFFFF"/>
                </a:outerShdw>
              </a:effectLst>
              <a:uLnTx/>
              <a:uFillTx/>
              <a:latin typeface="+mn-lt"/>
              <a:ea typeface="+mn-ea"/>
              <a:cs typeface="+mn-cs"/>
            </a:endParaRPr>
          </a:p>
        </p:txBody>
      </p:sp>
      <p:sp>
        <p:nvSpPr>
          <p:cNvPr id="4" name="Text Box 4"/>
          <p:cNvSpPr txBox="1">
            <a:spLocks noChangeArrowheads="1"/>
          </p:cNvSpPr>
          <p:nvPr/>
        </p:nvSpPr>
        <p:spPr bwMode="auto">
          <a:xfrm>
            <a:off x="838199" y="332656"/>
            <a:ext cx="7534275" cy="584775"/>
          </a:xfrm>
          <a:prstGeom prst="rect">
            <a:avLst/>
          </a:prstGeom>
          <a:solidFill>
            <a:schemeClr val="accent1"/>
          </a:solidFill>
          <a:ln w="9525">
            <a:solidFill>
              <a:srgbClr val="C00000"/>
            </a:solidFill>
            <a:miter lim="800000"/>
            <a:headEnd/>
            <a:tailEnd/>
          </a:ln>
          <a:effectLst/>
        </p:spPr>
        <p:txBody>
          <a:bodyPr wrap="square">
            <a:spAutoFit/>
          </a:bodyPr>
          <a:lstStyle/>
          <a:p>
            <a:pPr algn="ctr">
              <a:spcBef>
                <a:spcPct val="50000"/>
              </a:spcBef>
            </a:pPr>
            <a:r>
              <a:rPr lang="en-US" sz="3200" i="1" u="sng" dirty="0">
                <a:solidFill>
                  <a:srgbClr val="FF3300"/>
                </a:solidFill>
              </a:rPr>
              <a:t>Contra indications</a:t>
            </a:r>
            <a:r>
              <a:rPr lang="en-US" sz="2800" i="1" u="sng" dirty="0"/>
              <a:t> </a:t>
            </a:r>
          </a:p>
        </p:txBody>
      </p:sp>
      <p:sp>
        <p:nvSpPr>
          <p:cNvPr id="5" name="Text Box 7"/>
          <p:cNvSpPr txBox="1">
            <a:spLocks noChangeArrowheads="1"/>
          </p:cNvSpPr>
          <p:nvPr/>
        </p:nvSpPr>
        <p:spPr bwMode="auto">
          <a:xfrm>
            <a:off x="152399" y="5301208"/>
            <a:ext cx="8764361" cy="1338828"/>
          </a:xfrm>
          <a:prstGeom prst="rect">
            <a:avLst/>
          </a:prstGeom>
          <a:solidFill>
            <a:schemeClr val="accent1">
              <a:lumMod val="20000"/>
              <a:lumOff val="80000"/>
            </a:schemeClr>
          </a:solidFill>
          <a:ln w="28575">
            <a:solidFill>
              <a:schemeClr val="tx1"/>
            </a:solidFill>
            <a:miter lim="800000"/>
            <a:headEnd/>
            <a:tailEnd/>
          </a:ln>
          <a:effectLst/>
        </p:spPr>
        <p:txBody>
          <a:bodyPr wrap="square">
            <a:spAutoFit/>
          </a:bodyPr>
          <a:lstStyle/>
          <a:p>
            <a:pPr algn="l">
              <a:spcBef>
                <a:spcPct val="50000"/>
              </a:spcBef>
            </a:pPr>
            <a:r>
              <a:rPr lang="en-US" sz="1800" b="1" dirty="0"/>
              <a:t>In cases of doubt as to whether bronchoscopy should be done or not , bronchoscopy should always be done ( </a:t>
            </a:r>
            <a:r>
              <a:rPr lang="en-US" sz="1800" b="1" dirty="0">
                <a:solidFill>
                  <a:srgbClr val="FF3300"/>
                </a:solidFill>
              </a:rPr>
              <a:t>Jackson</a:t>
            </a:r>
            <a:r>
              <a:rPr lang="en-US" sz="1800" b="1" dirty="0">
                <a:solidFill>
                  <a:srgbClr val="FF3300"/>
                </a:solidFill>
                <a:latin typeface="Arial"/>
              </a:rPr>
              <a:t>’</a:t>
            </a:r>
            <a:r>
              <a:rPr lang="en-US" sz="1800" b="1" dirty="0">
                <a:solidFill>
                  <a:srgbClr val="FF3300"/>
                </a:solidFill>
              </a:rPr>
              <a:t>s 1915 statement</a:t>
            </a:r>
            <a:r>
              <a:rPr lang="en-US" sz="1800" b="1" dirty="0"/>
              <a:t> ) . </a:t>
            </a:r>
          </a:p>
          <a:p>
            <a:pPr algn="l">
              <a:spcBef>
                <a:spcPct val="50000"/>
              </a:spcBef>
            </a:pPr>
            <a:r>
              <a:rPr lang="en-US" sz="1800" b="1" dirty="0"/>
              <a:t>In suspected cases of F.B inhalation it is better to have a negative bronchoscopy rather than to miss a F.B inside with all its pathological consequences .</a:t>
            </a:r>
          </a:p>
        </p:txBody>
      </p:sp>
    </p:spTree>
    <p:extLst>
      <p:ext uri="{BB962C8B-B14F-4D97-AF65-F5344CB8AC3E}">
        <p14:creationId xmlns:p14="http://schemas.microsoft.com/office/powerpoint/2010/main" val="1855569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6023718"/>
            <a:ext cx="7648583" cy="605682"/>
          </a:xfrm>
          <a:prstGeom prst="rect">
            <a:avLst/>
          </a:prstGeom>
          <a:solidFill>
            <a:schemeClr val="accent5">
              <a:lumMod val="60000"/>
              <a:lumOff val="40000"/>
            </a:schemeClr>
          </a:solidFill>
          <a:ln w="19050">
            <a:solidFill>
              <a:schemeClr val="tx1"/>
            </a:solidFill>
          </a:ln>
        </p:spPr>
        <p:txBody>
          <a:bodyPr/>
          <a:lstStyle/>
          <a:p>
            <a:pPr marL="342900" marR="0" lvl="0" indent="-342900" algn="ctr" defTabSz="914400" rtl="1"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Normal  Bronchoscopic Findings </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5" descr="findings"/>
          <p:cNvPicPr>
            <a:picLocks noChangeAspect="1" noChangeArrowheads="1"/>
          </p:cNvPicPr>
          <p:nvPr/>
        </p:nvPicPr>
        <p:blipFill>
          <a:blip r:embed="rId2" cstate="print"/>
          <a:srcRect/>
          <a:stretch>
            <a:fillRect/>
          </a:stretch>
        </p:blipFill>
        <p:spPr bwMode="auto">
          <a:xfrm>
            <a:off x="152400" y="188640"/>
            <a:ext cx="8596064" cy="5602560"/>
          </a:xfrm>
          <a:prstGeom prst="rect">
            <a:avLst/>
          </a:prstGeom>
          <a:noFill/>
        </p:spPr>
      </p:pic>
    </p:spTree>
    <p:extLst>
      <p:ext uri="{BB962C8B-B14F-4D97-AF65-F5344CB8AC3E}">
        <p14:creationId xmlns:p14="http://schemas.microsoft.com/office/powerpoint/2010/main" val="79031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92100"/>
            <a:ext cx="8229600" cy="41275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3"/>
          <p:cNvSpPr txBox="1">
            <a:spLocks noChangeArrowheads="1"/>
          </p:cNvSpPr>
          <p:nvPr/>
        </p:nvSpPr>
        <p:spPr>
          <a:xfrm>
            <a:off x="457200" y="5949280"/>
            <a:ext cx="8363272" cy="756320"/>
          </a:xfrm>
          <a:prstGeom prst="rect">
            <a:avLst/>
          </a:prstGeom>
          <a:solidFill>
            <a:schemeClr val="accent1"/>
          </a:solidFill>
          <a:ln>
            <a:solidFill>
              <a:srgbClr val="FF3300"/>
            </a:solidFill>
          </a:ln>
        </p:spPr>
        <p:txBody>
          <a:bodyPr/>
          <a:lstStyle/>
          <a:p>
            <a:pPr marL="342900" marR="0" lvl="0" indent="-342900" algn="ctr" defTabSz="914400" rtl="1"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Abnormal  Bronchoscopic Findings </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4" descr="abnormal B"/>
          <p:cNvPicPr>
            <a:picLocks noChangeAspect="1" noChangeArrowheads="1"/>
          </p:cNvPicPr>
          <p:nvPr/>
        </p:nvPicPr>
        <p:blipFill>
          <a:blip r:embed="rId2" cstate="print"/>
          <a:srcRect/>
          <a:stretch>
            <a:fillRect/>
          </a:stretch>
        </p:blipFill>
        <p:spPr bwMode="auto">
          <a:xfrm>
            <a:off x="152400" y="0"/>
            <a:ext cx="8763000" cy="5791200"/>
          </a:xfrm>
          <a:prstGeom prst="rect">
            <a:avLst/>
          </a:prstGeom>
          <a:noFill/>
        </p:spPr>
      </p:pic>
      <p:pic>
        <p:nvPicPr>
          <p:cNvPr id="5" name="Picture 4" descr="abnormal B"/>
          <p:cNvPicPr>
            <a:picLocks noChangeAspect="1" noChangeArrowheads="1"/>
          </p:cNvPicPr>
          <p:nvPr/>
        </p:nvPicPr>
        <p:blipFill>
          <a:blip r:embed="rId2" cstate="print"/>
          <a:srcRect/>
          <a:stretch>
            <a:fillRect/>
          </a:stretch>
        </p:blipFill>
        <p:spPr bwMode="auto">
          <a:xfrm>
            <a:off x="214282" y="0"/>
            <a:ext cx="8763000" cy="5791200"/>
          </a:xfrm>
          <a:prstGeom prst="rect">
            <a:avLst/>
          </a:prstGeom>
          <a:noFill/>
        </p:spPr>
      </p:pic>
    </p:spTree>
    <p:extLst>
      <p:ext uri="{BB962C8B-B14F-4D97-AF65-F5344CB8AC3E}">
        <p14:creationId xmlns:p14="http://schemas.microsoft.com/office/powerpoint/2010/main" val="1933581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228600"/>
            <a:ext cx="8458200" cy="1066800"/>
          </a:xfrm>
          <a:prstGeom prst="rect">
            <a:avLst/>
          </a:prstGeom>
          <a:solidFill>
            <a:schemeClr val="accent6">
              <a:lumMod val="40000"/>
              <a:lumOff val="60000"/>
            </a:schemeClr>
          </a:solidFill>
          <a:ln>
            <a:solidFill>
              <a:srgbClr val="FF3300"/>
            </a:solidFill>
          </a:ln>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200" b="1" i="1" u="sng" strike="noStrike" kern="1200" cap="none" spc="0" normalizeH="0" baseline="0" noProof="0" dirty="0" smtClean="0">
                <a:ln>
                  <a:noFill/>
                </a:ln>
                <a:solidFill>
                  <a:srgbClr val="FF3300"/>
                </a:solidFill>
                <a:effectLst/>
                <a:uLnTx/>
                <a:uFillTx/>
                <a:latin typeface="+mj-lt"/>
                <a:ea typeface="+mj-ea"/>
                <a:cs typeface="+mj-cs"/>
              </a:rPr>
              <a:t>COMPLICATIONS </a:t>
            </a:r>
            <a:endParaRPr kumimoji="0" lang="en-US" sz="3200" b="1" i="1" u="sng" strike="noStrike" kern="1200" cap="none" spc="0" normalizeH="0" baseline="0" noProof="0" dirty="0">
              <a:ln>
                <a:noFill/>
              </a:ln>
              <a:solidFill>
                <a:srgbClr val="FF3300"/>
              </a:solidFill>
              <a:effectLst/>
              <a:uLnTx/>
              <a:uFillTx/>
              <a:latin typeface="+mj-lt"/>
              <a:ea typeface="+mj-ea"/>
              <a:cs typeface="+mj-cs"/>
            </a:endParaRPr>
          </a:p>
        </p:txBody>
      </p:sp>
      <p:sp>
        <p:nvSpPr>
          <p:cNvPr id="3" name="Rectangle 3"/>
          <p:cNvSpPr txBox="1">
            <a:spLocks noChangeArrowheads="1"/>
          </p:cNvSpPr>
          <p:nvPr/>
        </p:nvSpPr>
        <p:spPr>
          <a:xfrm>
            <a:off x="228600" y="1447800"/>
            <a:ext cx="8686800" cy="4953000"/>
          </a:xfrm>
          <a:prstGeom prst="rect">
            <a:avLst/>
          </a:prstGeom>
          <a:solidFill>
            <a:schemeClr val="accent5">
              <a:lumMod val="60000"/>
              <a:lumOff val="40000"/>
            </a:schemeClr>
          </a:solidFill>
          <a:ln w="28575">
            <a:solidFill>
              <a:schemeClr val="tx1"/>
            </a:solidFill>
          </a:ln>
        </p:spPr>
        <p:txBody>
          <a:bodyPr/>
          <a:lstStyle/>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When bronchoscopy performed by properly trained individuals </a:t>
            </a:r>
          </a:p>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It is a safe procedure .However a variety of other problems have been reported including</a:t>
            </a:r>
          </a:p>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rgbClr val="FF3300"/>
                </a:solidFill>
                <a:effectLst/>
                <a:uLnTx/>
                <a:uFillTx/>
                <a:latin typeface="+mn-lt"/>
                <a:ea typeface="+mn-ea"/>
                <a:cs typeface="+mn-cs"/>
              </a:rPr>
              <a:t>Pneumothorax  ,  bronchospasm  ,     Bronchial perforation  (Surgical emphysema  &amp;  tension pneumothorax ) , </a:t>
            </a:r>
          </a:p>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rgbClr val="FF3300"/>
                </a:solidFill>
                <a:effectLst/>
                <a:uLnTx/>
                <a:uFillTx/>
                <a:latin typeface="+mn-lt"/>
                <a:ea typeface="+mn-ea"/>
                <a:cs typeface="+mn-cs"/>
              </a:rPr>
              <a:t>  Subglottic edema , Uncontrolled bleeding ,  Infections</a:t>
            </a:r>
          </a:p>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rgbClr val="FF3300"/>
                </a:solidFill>
                <a:effectLst/>
                <a:uLnTx/>
                <a:uFillTx/>
                <a:latin typeface="+mn-lt"/>
                <a:ea typeface="+mn-ea"/>
                <a:cs typeface="+mn-cs"/>
              </a:rPr>
              <a:t> Arrhythmias   rarely  ( Cardiopulmonary arrest ) </a:t>
            </a:r>
          </a:p>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rgbClr val="FF3300"/>
                </a:solidFill>
                <a:effectLst/>
                <a:uLnTx/>
                <a:uFillTx/>
                <a:latin typeface="+mn-lt"/>
                <a:ea typeface="+mn-ea"/>
                <a:cs typeface="+mn-cs"/>
              </a:rPr>
              <a:t>  Hypoventilation     (Hypoxia&amp; hypercapnia) </a:t>
            </a:r>
          </a:p>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noProof="0" dirty="0" smtClean="0">
                <a:ln>
                  <a:noFill/>
                </a:ln>
                <a:solidFill>
                  <a:srgbClr val="080808"/>
                </a:solidFill>
                <a:effectLst>
                  <a:outerShdw blurRad="38100" dist="38100" dir="2700000" algn="tl">
                    <a:srgbClr val="FFFFFF"/>
                  </a:outerShdw>
                </a:effectLst>
                <a:uLnTx/>
                <a:uFillTx/>
                <a:latin typeface="+mn-lt"/>
                <a:ea typeface="+mn-ea"/>
                <a:cs typeface="+mn-cs"/>
              </a:rPr>
              <a:t>Majority related to   a  biopsy procedure  </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So explorative thoracotomy may be safer than (injudicious biopsy ) </a:t>
            </a:r>
            <a:endParaRPr kumimoji="0" lang="en-US" sz="1800" b="1" i="0" u="none" strike="noStrike" kern="1200" cap="none" spc="0" normalizeH="0" baseline="0" noProof="0" dirty="0" smtClean="0">
              <a:ln>
                <a:noFill/>
              </a:ln>
              <a:solidFill>
                <a:srgbClr val="080808"/>
              </a:solidFill>
              <a:effectLst>
                <a:outerShdw blurRad="38100" dist="38100" dir="2700000" algn="tl">
                  <a:srgbClr val="FFFFFF"/>
                </a:outerShdw>
              </a:effectLst>
              <a:uLnTx/>
              <a:uFillTx/>
              <a:latin typeface="+mn-lt"/>
              <a:ea typeface="+mn-ea"/>
              <a:cs typeface="+mn-cs"/>
            </a:endParaRPr>
          </a:p>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rgbClr val="FF3300"/>
                </a:solidFill>
                <a:effectLst/>
                <a:uLnTx/>
                <a:uFillTx/>
                <a:latin typeface="+mn-lt"/>
                <a:ea typeface="+mn-ea"/>
                <a:cs typeface="+mn-cs"/>
              </a:rPr>
              <a:t> </a:t>
            </a:r>
          </a:p>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rgbClr val="080808"/>
                </a:solidFill>
                <a:effectLst>
                  <a:outerShdw blurRad="38100" dist="38100" dir="2700000" algn="tl">
                    <a:srgbClr val="FFFFFF"/>
                  </a:outerShdw>
                </a:effectLst>
                <a:uLnTx/>
                <a:uFillTx/>
                <a:latin typeface="+mn-lt"/>
                <a:ea typeface="+mn-ea"/>
                <a:cs typeface="+mn-cs"/>
              </a:rPr>
              <a:t>Some </a:t>
            </a:r>
            <a:r>
              <a:rPr kumimoji="0" lang="en-US" sz="2000" b="1" i="1" u="none" strike="noStrike" kern="1200" cap="none" spc="0" normalizeH="0" baseline="0" noProof="0" dirty="0" smtClean="0">
                <a:ln>
                  <a:noFill/>
                </a:ln>
                <a:solidFill>
                  <a:srgbClr val="080808"/>
                </a:solidFill>
                <a:effectLst>
                  <a:outerShdw blurRad="38100" dist="38100" dir="2700000" algn="tl">
                    <a:srgbClr val="FFFFFF"/>
                  </a:outerShdw>
                </a:effectLst>
                <a:uLnTx/>
                <a:uFillTx/>
                <a:latin typeface="+mn-lt"/>
                <a:ea typeface="+mn-ea"/>
                <a:cs typeface="+mn-cs"/>
              </a:rPr>
              <a:t>minor complications</a:t>
            </a:r>
            <a:r>
              <a:rPr kumimoji="0" lang="en-US" sz="2000" b="1" i="0" u="none" strike="noStrike" kern="1200" cap="none" spc="0" normalizeH="0" baseline="0" noProof="0" dirty="0" smtClean="0">
                <a:ln>
                  <a:noFill/>
                </a:ln>
                <a:solidFill>
                  <a:srgbClr val="FF3300"/>
                </a:solidFill>
                <a:effectLst/>
                <a:uLnTx/>
                <a:uFillTx/>
                <a:latin typeface="+mn-lt"/>
                <a:ea typeface="+mn-ea"/>
                <a:cs typeface="+mn-cs"/>
              </a:rPr>
              <a:t>   </a:t>
            </a:r>
          </a:p>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rgbClr val="FF3300"/>
                </a:solidFill>
                <a:effectLst/>
                <a:uLnTx/>
                <a:uFillTx/>
                <a:latin typeface="+mn-lt"/>
                <a:ea typeface="+mn-ea"/>
                <a:cs typeface="+mn-cs"/>
              </a:rPr>
              <a:t>Damage of teeth , Injuries  to lips or mouth</a:t>
            </a:r>
            <a:endParaRPr kumimoji="0" lang="en-US" sz="2000" b="1" i="0" u="none" strike="noStrike" kern="1200" cap="none" spc="0" normalizeH="0" baseline="0" noProof="0" dirty="0">
              <a:ln>
                <a:noFill/>
              </a:ln>
              <a:solidFill>
                <a:srgbClr val="FF3300"/>
              </a:solidFill>
              <a:effectLst/>
              <a:uLnTx/>
              <a:uFillTx/>
              <a:latin typeface="+mn-lt"/>
              <a:ea typeface="+mn-ea"/>
              <a:cs typeface="+mn-cs"/>
            </a:endParaRPr>
          </a:p>
        </p:txBody>
      </p:sp>
    </p:spTree>
    <p:extLst>
      <p:ext uri="{BB962C8B-B14F-4D97-AF65-F5344CB8AC3E}">
        <p14:creationId xmlns:p14="http://schemas.microsoft.com/office/powerpoint/2010/main" val="2222924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85720" y="214290"/>
            <a:ext cx="8534400" cy="1263352"/>
          </a:xfrm>
          <a:prstGeom prst="rect">
            <a:avLst/>
          </a:prstGeom>
          <a:solidFill>
            <a:schemeClr val="accent1">
              <a:lumMod val="40000"/>
              <a:lumOff val="60000"/>
            </a:schemeClr>
          </a:solidFill>
          <a:ln w="28575">
            <a:solidFill>
              <a:srgbClr val="FF0000"/>
            </a:solidFill>
          </a:ln>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800" b="1" i="1" u="sng" strike="noStrike" kern="1200" cap="none" spc="0" normalizeH="0" baseline="0" noProof="0" dirty="0" smtClean="0">
                <a:ln>
                  <a:noFill/>
                </a:ln>
                <a:solidFill>
                  <a:srgbClr val="FF3300"/>
                </a:solidFill>
                <a:effectLst/>
                <a:uLnTx/>
                <a:uFillTx/>
                <a:latin typeface="+mj-lt"/>
                <a:ea typeface="+mj-ea"/>
                <a:cs typeface="+mj-cs"/>
              </a:rPr>
              <a:t>Post bronchoscopy care</a:t>
            </a:r>
            <a:r>
              <a:rPr kumimoji="0" lang="en-US" sz="2800" b="1" i="1" u="sng" strike="noStrike" kern="1200" cap="none" spc="0" normalizeH="0" baseline="0" noProof="0" dirty="0" smtClean="0">
                <a:ln>
                  <a:noFill/>
                </a:ln>
                <a:solidFill>
                  <a:schemeClr val="tx1"/>
                </a:solidFill>
                <a:effectLst/>
                <a:uLnTx/>
                <a:uFillTx/>
                <a:latin typeface="+mj-lt"/>
                <a:ea typeface="+mj-ea"/>
                <a:cs typeface="+mj-cs"/>
              </a:rPr>
              <a:t> </a:t>
            </a:r>
            <a:endParaRPr kumimoji="0" lang="en-US" sz="2800" b="1" i="1" u="sng" strike="noStrike" kern="1200" cap="none" spc="0" normalizeH="0" baseline="0" noProof="0" dirty="0">
              <a:ln>
                <a:noFill/>
              </a:ln>
              <a:solidFill>
                <a:schemeClr val="tx1"/>
              </a:solidFill>
              <a:effectLst/>
              <a:uLnTx/>
              <a:uFillTx/>
              <a:latin typeface="+mj-lt"/>
              <a:ea typeface="+mj-ea"/>
              <a:cs typeface="+mj-cs"/>
            </a:endParaRPr>
          </a:p>
        </p:txBody>
      </p:sp>
      <p:sp>
        <p:nvSpPr>
          <p:cNvPr id="3" name="Rectangle 3"/>
          <p:cNvSpPr txBox="1">
            <a:spLocks noChangeArrowheads="1"/>
          </p:cNvSpPr>
          <p:nvPr/>
        </p:nvSpPr>
        <p:spPr>
          <a:xfrm>
            <a:off x="228599" y="1988840"/>
            <a:ext cx="8765059" cy="4608512"/>
          </a:xfrm>
          <a:prstGeom prst="rect">
            <a:avLst/>
          </a:prstGeom>
          <a:solidFill>
            <a:schemeClr val="accent3">
              <a:lumMod val="40000"/>
              <a:lumOff val="60000"/>
            </a:schemeClr>
          </a:solidFill>
          <a:ln w="28575">
            <a:solidFill>
              <a:srgbClr val="92D050"/>
            </a:solidFill>
          </a:ln>
        </p:spPr>
        <p:txBody>
          <a:bodyPr/>
          <a:lstStyle/>
          <a:p>
            <a:pPr marL="609600" marR="0" lvl="0" indent="-609600" algn="l" defTabSz="914400" rtl="1"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1-Close monitoring for 2-4 hours after the procedure </a:t>
            </a:r>
          </a:p>
          <a:p>
            <a:pPr marL="609600" marR="0" lvl="0" indent="-609600" algn="l" defTabSz="914400" rtl="1"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2-Eating and drinking is not allowed until the effect of anesthesia have worn off .</a:t>
            </a:r>
          </a:p>
          <a:p>
            <a:pPr marL="609600" marR="0" lvl="0" indent="-609600" algn="l" defTabSz="914400" rtl="1"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3-Some may advise routine CXR  after performing a biopsy to check for signs of pneumothorax .</a:t>
            </a:r>
          </a:p>
          <a:p>
            <a:pPr marL="609600" marR="0" lvl="0" indent="-609600" algn="l" defTabSz="914400" rtl="1"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3-Those patients develop complications may need to stay in the hospital for additional time .</a:t>
            </a:r>
          </a:p>
          <a:p>
            <a:pPr marL="609600" marR="0" lvl="0" indent="-609600" algn="l" defTabSz="914400" rtl="1"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4-The patients may have </a:t>
            </a:r>
            <a:r>
              <a:rPr kumimoji="0" lang="en-US" sz="2000" b="1" i="0" u="none" strike="noStrike" kern="1200" cap="none" spc="0" normalizeH="0" baseline="0" noProof="0" dirty="0" smtClean="0">
                <a:ln>
                  <a:noFill/>
                </a:ln>
                <a:solidFill>
                  <a:srgbClr val="FF3300"/>
                </a:solidFill>
                <a:effectLst/>
                <a:uLnTx/>
                <a:uFillTx/>
                <a:latin typeface="+mn-lt"/>
                <a:ea typeface="+mn-ea"/>
                <a:cs typeface="+mn-cs"/>
              </a:rPr>
              <a:t>sore throat , hoarseness ,cough or muscle ache .</a:t>
            </a:r>
          </a:p>
          <a:p>
            <a:pPr marL="609600" marR="0" lvl="0" indent="-609600" algn="l" defTabSz="914400" rtl="1"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rgbClr val="FF3300"/>
                </a:solidFill>
                <a:effectLst/>
                <a:uLnTx/>
                <a:uFillTx/>
                <a:latin typeface="+mn-lt"/>
                <a:ea typeface="+mn-ea"/>
                <a:cs typeface="+mn-cs"/>
              </a:rPr>
              <a:t>Fever </a:t>
            </a:r>
            <a:r>
              <a:rPr kumimoji="0" lang="en-US" sz="2000" b="1" i="0" u="none" strike="noStrike" kern="1200" cap="none" spc="0" normalizeH="0" baseline="0" noProof="0" dirty="0" smtClean="0">
                <a:ln>
                  <a:noFill/>
                </a:ln>
                <a:solidFill>
                  <a:schemeClr val="tx2"/>
                </a:solidFill>
                <a:effectLst/>
                <a:uLnTx/>
                <a:uFillTx/>
                <a:latin typeface="+mn-lt"/>
                <a:ea typeface="+mn-ea"/>
                <a:cs typeface="+mn-cs"/>
              </a:rPr>
              <a:t> up to temperature 38 </a:t>
            </a:r>
            <a:r>
              <a:rPr kumimoji="0" lang="en-US" sz="2000" b="1" i="0" u="none" strike="noStrike" kern="1200" cap="none" spc="0" normalizeH="0" baseline="0" noProof="0" dirty="0" smtClean="0">
                <a:ln>
                  <a:noFill/>
                </a:ln>
                <a:solidFill>
                  <a:schemeClr val="tx2"/>
                </a:solidFill>
                <a:effectLst/>
                <a:uLnTx/>
                <a:uFillTx/>
                <a:latin typeface="Arial"/>
                <a:ea typeface="+mn-ea"/>
                <a:cs typeface="+mn-cs"/>
              </a:rPr>
              <a:t>“</a:t>
            </a:r>
            <a:r>
              <a:rPr kumimoji="0" lang="en-US" sz="2000" b="1" i="0" u="none" strike="noStrike" kern="1200" cap="none" spc="0" normalizeH="0" baseline="0" noProof="0" dirty="0" smtClean="0">
                <a:ln>
                  <a:noFill/>
                </a:ln>
                <a:solidFill>
                  <a:schemeClr val="tx2"/>
                </a:solidFill>
                <a:effectLst/>
                <a:uLnTx/>
                <a:uFillTx/>
                <a:latin typeface="+mn-lt"/>
                <a:ea typeface="+mn-ea"/>
                <a:cs typeface="+mn-cs"/>
              </a:rPr>
              <a:t> c  is common after bronchoscopy but usually for only 24 hours .</a:t>
            </a: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758937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304800"/>
            <a:ext cx="8686800" cy="1371600"/>
          </a:xfrm>
          <a:prstGeom prst="rect">
            <a:avLst/>
          </a:prstGeom>
          <a:solidFill>
            <a:schemeClr val="accent1">
              <a:lumMod val="40000"/>
              <a:lumOff val="60000"/>
            </a:schemeClr>
          </a:solidFill>
          <a:ln w="19050">
            <a:solidFill>
              <a:schemeClr val="tx1"/>
            </a:solidFill>
          </a:ln>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200" b="1" i="1" u="sng" strike="noStrike" kern="1200" cap="none" spc="0" normalizeH="0" baseline="0" noProof="0" dirty="0" smtClean="0">
                <a:ln>
                  <a:noFill/>
                </a:ln>
                <a:solidFill>
                  <a:srgbClr val="FF3300"/>
                </a:solidFill>
                <a:effectLst/>
                <a:uLnTx/>
                <a:uFillTx/>
                <a:latin typeface="+mj-lt"/>
                <a:ea typeface="+mj-ea"/>
                <a:cs typeface="+mj-cs"/>
              </a:rPr>
              <a:t>Advances in Bronchoscopy</a:t>
            </a:r>
            <a:r>
              <a:rPr kumimoji="0" lang="en-US" sz="2800" b="1" i="1" u="sng" strike="noStrike" kern="1200" cap="none" spc="0" normalizeH="0" baseline="0" noProof="0" dirty="0" smtClean="0">
                <a:ln>
                  <a:noFill/>
                </a:ln>
                <a:solidFill>
                  <a:schemeClr val="tx1"/>
                </a:solidFill>
                <a:effectLst/>
                <a:uLnTx/>
                <a:uFillTx/>
                <a:latin typeface="+mj-lt"/>
                <a:ea typeface="+mj-ea"/>
                <a:cs typeface="+mj-cs"/>
              </a:rPr>
              <a:t> </a:t>
            </a:r>
            <a:endParaRPr kumimoji="0" lang="en-US" sz="2800" b="1" i="1" u="sng" strike="noStrike" kern="1200" cap="none" spc="0" normalizeH="0" baseline="0" noProof="0" dirty="0">
              <a:ln>
                <a:noFill/>
              </a:ln>
              <a:solidFill>
                <a:schemeClr val="tx1"/>
              </a:solidFill>
              <a:effectLst/>
              <a:uLnTx/>
              <a:uFillTx/>
              <a:latin typeface="+mj-lt"/>
              <a:ea typeface="+mj-ea"/>
              <a:cs typeface="+mj-cs"/>
            </a:endParaRPr>
          </a:p>
        </p:txBody>
      </p:sp>
      <p:sp>
        <p:nvSpPr>
          <p:cNvPr id="3" name="Rectangle 3"/>
          <p:cNvSpPr txBox="1">
            <a:spLocks noChangeArrowheads="1"/>
          </p:cNvSpPr>
          <p:nvPr/>
        </p:nvSpPr>
        <p:spPr>
          <a:xfrm>
            <a:off x="228600" y="1869346"/>
            <a:ext cx="8763674" cy="4379053"/>
          </a:xfrm>
          <a:prstGeom prst="rect">
            <a:avLst/>
          </a:prstGeom>
          <a:solidFill>
            <a:schemeClr val="accent3">
              <a:lumMod val="40000"/>
              <a:lumOff val="60000"/>
            </a:schemeClr>
          </a:solidFill>
          <a:ln w="28575">
            <a:solidFill>
              <a:schemeClr val="tx1"/>
            </a:solidFill>
          </a:ln>
        </p:spPr>
        <p:txBody>
          <a:bodyPr/>
          <a:lstStyle/>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1- Brochoscopic Ultra-sound </a:t>
            </a:r>
          </a:p>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2-Bronchoscopic stenting (Air way prosthesis ) </a:t>
            </a:r>
          </a:p>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3-PDD &amp;  AF Bronchoscopy .</a:t>
            </a:r>
          </a:p>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4-Bronchoscopic Laser therapy .</a:t>
            </a:r>
          </a:p>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5-Bronchoscopic  Electro Cautery </a:t>
            </a:r>
          </a:p>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6-Cryo therapy</a:t>
            </a:r>
          </a:p>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7-Brachy therapy</a:t>
            </a:r>
          </a:p>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8-Photo therapy   </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5326913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323528" y="152400"/>
            <a:ext cx="8363272" cy="1764432"/>
          </a:xfrm>
          <a:prstGeom prst="rect">
            <a:avLst/>
          </a:prstGeom>
          <a:solidFill>
            <a:schemeClr val="accent6">
              <a:lumMod val="40000"/>
              <a:lumOff val="60000"/>
            </a:schemeClr>
          </a:solidFill>
          <a:ln w="28575">
            <a:solidFill>
              <a:schemeClr val="tx2">
                <a:lumMod val="60000"/>
                <a:lumOff val="40000"/>
              </a:schemeClr>
            </a:solidFill>
            <a:miter lim="800000"/>
            <a:headEnd/>
            <a:tailEnd/>
          </a:ln>
          <a:effectLst/>
        </p:spPr>
        <p:txBody>
          <a:bodyPr wrap="none" anchor="ctr"/>
          <a:lstStyle/>
          <a:p>
            <a:pPr algn="l"/>
            <a:r>
              <a:rPr lang="en-US" sz="1600" b="1" dirty="0"/>
              <a:t>Bronchoscopy  need   cooperation and mutual understanding Between</a:t>
            </a:r>
            <a:r>
              <a:rPr lang="en-US" b="1" dirty="0"/>
              <a:t> </a:t>
            </a:r>
            <a:endParaRPr lang="en-US" sz="1400" b="1" dirty="0"/>
          </a:p>
          <a:p>
            <a:pPr algn="l"/>
            <a:endParaRPr lang="en-US" sz="1600" b="1" dirty="0"/>
          </a:p>
          <a:p>
            <a:pPr algn="l"/>
            <a:r>
              <a:rPr lang="en-US" sz="1600" b="1" dirty="0"/>
              <a:t>1-A well trained endoscopist </a:t>
            </a:r>
          </a:p>
          <a:p>
            <a:pPr algn="l"/>
            <a:r>
              <a:rPr lang="en-US" sz="1600" b="1" dirty="0"/>
              <a:t>2-a qualified staff</a:t>
            </a:r>
          </a:p>
          <a:p>
            <a:pPr algn="l"/>
            <a:r>
              <a:rPr lang="en-US" sz="1600" b="1" dirty="0"/>
              <a:t>3-Expert and well trained anesthetist </a:t>
            </a:r>
          </a:p>
          <a:p>
            <a:pPr algn="l"/>
            <a:r>
              <a:rPr lang="en-US" sz="1600" dirty="0"/>
              <a:t>   </a:t>
            </a:r>
          </a:p>
        </p:txBody>
      </p:sp>
      <p:sp>
        <p:nvSpPr>
          <p:cNvPr id="3" name="Rectangle 6"/>
          <p:cNvSpPr>
            <a:spLocks noChangeArrowheads="1"/>
          </p:cNvSpPr>
          <p:nvPr/>
        </p:nvSpPr>
        <p:spPr bwMode="auto">
          <a:xfrm>
            <a:off x="228600" y="2316445"/>
            <a:ext cx="8686800" cy="2893100"/>
          </a:xfrm>
          <a:prstGeom prst="rect">
            <a:avLst/>
          </a:prstGeom>
          <a:solidFill>
            <a:schemeClr val="accent1">
              <a:lumMod val="40000"/>
              <a:lumOff val="60000"/>
            </a:schemeClr>
          </a:solidFill>
          <a:ln w="28575">
            <a:solidFill>
              <a:srgbClr val="C00000"/>
            </a:solidFill>
            <a:miter lim="800000"/>
            <a:headEnd/>
            <a:tailEnd/>
          </a:ln>
          <a:effectLst/>
        </p:spPr>
        <p:txBody>
          <a:bodyPr wrap="square" anchor="ctr">
            <a:spAutoFit/>
          </a:bodyPr>
          <a:lstStyle/>
          <a:p>
            <a:pPr algn="l"/>
            <a:r>
              <a:rPr lang="en-US" sz="2000" dirty="0">
                <a:solidFill>
                  <a:srgbClr val="FF3300"/>
                </a:solidFill>
              </a:rPr>
              <a:t>Bronchoscopy</a:t>
            </a:r>
          </a:p>
          <a:p>
            <a:pPr algn="l"/>
            <a:r>
              <a:rPr lang="en-US" sz="1800" dirty="0"/>
              <a:t>                       is now an integral part of respiratory medicine.</a:t>
            </a:r>
          </a:p>
          <a:p>
            <a:pPr algn="l"/>
            <a:r>
              <a:rPr lang="en-US" sz="1800" dirty="0"/>
              <a:t>                </a:t>
            </a:r>
            <a:r>
              <a:rPr lang="en-US" sz="1800" u="sng" dirty="0">
                <a:solidFill>
                  <a:srgbClr val="FF3300"/>
                </a:solidFill>
              </a:rPr>
              <a:t>Diagnostic indications</a:t>
            </a:r>
            <a:r>
              <a:rPr lang="en-US" sz="1800" dirty="0"/>
              <a:t> include tissue diagnosis, detection and staging of lung malignancy, evaluation of diffuse lung diseases like sarcoidosis and idiopathic interstitial pneumonias, pulmonary inspection of burn patients, identification of organisms infecting the respiratory tract and lungs.</a:t>
            </a:r>
            <a:endParaRPr lang="ar-AE" sz="1800" dirty="0"/>
          </a:p>
          <a:p>
            <a:pPr algn="l"/>
            <a:endParaRPr lang="en-US" sz="1800" dirty="0"/>
          </a:p>
          <a:p>
            <a:pPr algn="l"/>
            <a:r>
              <a:rPr lang="en-US" sz="1800" dirty="0"/>
              <a:t>                      As a </a:t>
            </a:r>
            <a:r>
              <a:rPr lang="en-US" sz="1800" dirty="0">
                <a:solidFill>
                  <a:srgbClr val="FF3300"/>
                </a:solidFill>
              </a:rPr>
              <a:t>therapeutic modality</a:t>
            </a:r>
            <a:r>
              <a:rPr lang="en-US" sz="1800" dirty="0"/>
              <a:t>, bronchoscopy is used to place stents to protect airways vulnerable to collapse or occlusion, to remove foreign bodies or masses, to treat early stage endobronchial malignancy</a:t>
            </a:r>
            <a:r>
              <a:rPr lang="ar-SA" sz="1800" dirty="0"/>
              <a:t>. </a:t>
            </a:r>
          </a:p>
        </p:txBody>
      </p:sp>
    </p:spTree>
    <p:extLst>
      <p:ext uri="{BB962C8B-B14F-4D97-AF65-F5344CB8AC3E}">
        <p14:creationId xmlns:p14="http://schemas.microsoft.com/office/powerpoint/2010/main" val="2049141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04800" y="260648"/>
            <a:ext cx="5181600" cy="4616152"/>
          </a:xfrm>
          <a:solidFill>
            <a:schemeClr val="accent6">
              <a:lumMod val="20000"/>
              <a:lumOff val="80000"/>
            </a:schemeClr>
          </a:solidFill>
        </p:spPr>
        <p:txBody>
          <a:bodyPr/>
          <a:lstStyle/>
          <a:p>
            <a:r>
              <a:rPr lang="en-US" sz="2000" b="1" dirty="0">
                <a:solidFill>
                  <a:srgbClr val="FF3300"/>
                </a:solidFill>
              </a:rPr>
              <a:t/>
            </a:r>
            <a:br>
              <a:rPr lang="en-US" sz="2000" b="1" dirty="0">
                <a:solidFill>
                  <a:srgbClr val="FF3300"/>
                </a:solidFill>
              </a:rPr>
            </a:br>
            <a:r>
              <a:rPr lang="en-US" sz="2000" b="1" dirty="0">
                <a:solidFill>
                  <a:srgbClr val="080808"/>
                </a:solidFill>
                <a:effectLst>
                  <a:outerShdw blurRad="38100" dist="38100" dir="2700000" algn="tl">
                    <a:srgbClr val="FFFFFF"/>
                  </a:outerShdw>
                </a:effectLst>
              </a:rPr>
              <a:t>Bronchoscopy   rapidly developed into a science (with the creation of a better instruments and techniques )</a:t>
            </a:r>
            <a:r>
              <a:rPr lang="en-US" sz="2000" b="1" dirty="0">
                <a:solidFill>
                  <a:srgbClr val="FF3300"/>
                </a:solidFill>
              </a:rPr>
              <a:t/>
            </a:r>
            <a:br>
              <a:rPr lang="en-US" sz="2000" b="1" dirty="0">
                <a:solidFill>
                  <a:srgbClr val="FF3300"/>
                </a:solidFill>
              </a:rPr>
            </a:br>
            <a:r>
              <a:rPr lang="en-US" sz="2000" b="1" dirty="0">
                <a:solidFill>
                  <a:srgbClr val="FF3300"/>
                </a:solidFill>
              </a:rPr>
              <a:t/>
            </a:r>
            <a:br>
              <a:rPr lang="en-US" sz="2000" b="1" dirty="0">
                <a:solidFill>
                  <a:srgbClr val="FF3300"/>
                </a:solidFill>
              </a:rPr>
            </a:br>
            <a:r>
              <a:rPr lang="en-US" sz="2000" b="1" dirty="0">
                <a:solidFill>
                  <a:srgbClr val="FF3300"/>
                </a:solidFill>
              </a:rPr>
              <a:t>Chevalier Jackson</a:t>
            </a:r>
            <a:r>
              <a:rPr lang="en-US" sz="2000" b="1" dirty="0"/>
              <a:t> </a:t>
            </a:r>
            <a:br>
              <a:rPr lang="en-US" sz="2000" b="1" dirty="0"/>
            </a:br>
            <a:r>
              <a:rPr lang="en-US" sz="2000" b="1" dirty="0"/>
              <a:t>Founded philadelphia school of </a:t>
            </a:r>
            <a:r>
              <a:rPr lang="en-US" sz="2000" b="1" dirty="0" err="1" smtClean="0"/>
              <a:t>bronchoesophagology</a:t>
            </a:r>
            <a:r>
              <a:rPr lang="en-US" sz="2000" b="1" dirty="0" smtClean="0"/>
              <a:t> </a:t>
            </a:r>
            <a:r>
              <a:rPr lang="en-US" sz="2000" b="1" dirty="0"/>
              <a:t/>
            </a:r>
            <a:br>
              <a:rPr lang="en-US" sz="2000" b="1" dirty="0"/>
            </a:br>
            <a:r>
              <a:rPr lang="en-US" sz="2000" b="1" dirty="0"/>
              <a:t/>
            </a:r>
            <a:br>
              <a:rPr lang="en-US" sz="2000" b="1" dirty="0"/>
            </a:br>
            <a:r>
              <a:rPr lang="en-US" sz="2000" b="1" dirty="0"/>
              <a:t>Jackson</a:t>
            </a:r>
            <a:r>
              <a:rPr lang="en-US" sz="2000" b="1" dirty="0">
                <a:latin typeface="Arial"/>
              </a:rPr>
              <a:t>‘</a:t>
            </a:r>
            <a:r>
              <a:rPr lang="en-US" sz="2000" b="1" dirty="0"/>
              <a:t>s  monograph   first published  in 1950  </a:t>
            </a:r>
          </a:p>
        </p:txBody>
      </p:sp>
      <p:pic>
        <p:nvPicPr>
          <p:cNvPr id="5" name="Picture 5" descr="jackson"/>
          <p:cNvPicPr>
            <a:picLocks noChangeAspect="1" noChangeArrowheads="1"/>
          </p:cNvPicPr>
          <p:nvPr/>
        </p:nvPicPr>
        <p:blipFill>
          <a:blip r:embed="rId2" cstate="print"/>
          <a:srcRect/>
          <a:stretch>
            <a:fillRect/>
          </a:stretch>
        </p:blipFill>
        <p:spPr bwMode="auto">
          <a:xfrm>
            <a:off x="5580112" y="260648"/>
            <a:ext cx="3563888" cy="4616152"/>
          </a:xfrm>
          <a:prstGeom prst="rect">
            <a:avLst/>
          </a:prstGeom>
          <a:noFill/>
        </p:spPr>
      </p:pic>
      <p:pic>
        <p:nvPicPr>
          <p:cNvPr id="6" name="Picture 6" descr="Picture 0jackson"/>
          <p:cNvPicPr>
            <a:picLocks noChangeAspect="1" noChangeArrowheads="1"/>
          </p:cNvPicPr>
          <p:nvPr/>
        </p:nvPicPr>
        <p:blipFill>
          <a:blip r:embed="rId3" cstate="print"/>
          <a:srcRect/>
          <a:stretch>
            <a:fillRect/>
          </a:stretch>
        </p:blipFill>
        <p:spPr bwMode="auto">
          <a:xfrm>
            <a:off x="304800" y="4953000"/>
            <a:ext cx="8610600" cy="1143000"/>
          </a:xfrm>
          <a:prstGeom prst="rect">
            <a:avLst/>
          </a:prstGeom>
          <a:noFill/>
        </p:spPr>
      </p:pic>
      <p:sp>
        <p:nvSpPr>
          <p:cNvPr id="7" name="Text Box 7"/>
          <p:cNvSpPr txBox="1">
            <a:spLocks noChangeArrowheads="1"/>
          </p:cNvSpPr>
          <p:nvPr/>
        </p:nvSpPr>
        <p:spPr bwMode="auto">
          <a:xfrm>
            <a:off x="228600" y="6309320"/>
            <a:ext cx="8735888" cy="351830"/>
          </a:xfrm>
          <a:prstGeom prst="rect">
            <a:avLst/>
          </a:prstGeom>
          <a:solidFill>
            <a:schemeClr val="accent1"/>
          </a:solidFill>
          <a:ln w="9525">
            <a:noFill/>
            <a:miter lim="800000"/>
            <a:headEnd/>
            <a:tailEnd/>
          </a:ln>
          <a:effectLst/>
        </p:spPr>
        <p:txBody>
          <a:bodyPr wrap="square">
            <a:spAutoFit/>
          </a:bodyPr>
          <a:lstStyle/>
          <a:p>
            <a:pPr algn="l">
              <a:spcBef>
                <a:spcPct val="50000"/>
              </a:spcBef>
            </a:pPr>
            <a:r>
              <a:rPr lang="en-US" sz="1600" dirty="0">
                <a:solidFill>
                  <a:srgbClr val="FF3300"/>
                </a:solidFill>
              </a:rPr>
              <a:t>Chevalier Jackson</a:t>
            </a:r>
            <a:r>
              <a:rPr lang="en-US" sz="1600" dirty="0">
                <a:solidFill>
                  <a:srgbClr val="FF3300"/>
                </a:solidFill>
                <a:latin typeface="Arial"/>
              </a:rPr>
              <a:t>’</a:t>
            </a:r>
            <a:r>
              <a:rPr lang="en-US" sz="1600" dirty="0">
                <a:solidFill>
                  <a:srgbClr val="FF3300"/>
                </a:solidFill>
              </a:rPr>
              <a:t>s Bronchoscope with a small distal bulb &amp; built </a:t>
            </a:r>
            <a:r>
              <a:rPr lang="en-US" sz="1600" dirty="0">
                <a:solidFill>
                  <a:srgbClr val="FF3300"/>
                </a:solidFill>
                <a:latin typeface="Arial"/>
              </a:rPr>
              <a:t>–</a:t>
            </a:r>
            <a:r>
              <a:rPr lang="en-US" sz="1600" dirty="0">
                <a:solidFill>
                  <a:srgbClr val="FF3300"/>
                </a:solidFill>
              </a:rPr>
              <a:t>in suction tube </a:t>
            </a:r>
          </a:p>
        </p:txBody>
      </p:sp>
    </p:spTree>
    <p:extLst>
      <p:ext uri="{BB962C8B-B14F-4D97-AF65-F5344CB8AC3E}">
        <p14:creationId xmlns:p14="http://schemas.microsoft.com/office/powerpoint/2010/main" val="2523053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323528" y="3962400"/>
            <a:ext cx="8439472" cy="1143000"/>
          </a:xfrm>
          <a:prstGeom prst="rect">
            <a:avLst/>
          </a:prstGeom>
          <a:solidFill>
            <a:schemeClr val="accent6">
              <a:lumMod val="40000"/>
              <a:lumOff val="60000"/>
            </a:schemeClr>
          </a:solidFill>
          <a:ln w="28575">
            <a:solidFill>
              <a:srgbClr val="FF0000"/>
            </a:solidFill>
          </a:ln>
        </p:spPr>
        <p:txBody>
          <a:bodyPr vert="horz" lIns="91440" tIns="45720" rIns="91440" bIns="45720" rtlCol="1">
            <a:normAutofit/>
          </a:bodyPr>
          <a:lstStyle/>
          <a:p>
            <a:pPr marL="342900" marR="0" lvl="0" indent="-342900" algn="l" defTabSz="914400" rtl="1" eaLnBrk="1" fontAlgn="auto" latinLnBrk="0" hangingPunct="1">
              <a:lnSpc>
                <a:spcPct val="80000"/>
              </a:lnSpc>
              <a:spcBef>
                <a:spcPct val="20000"/>
              </a:spcBef>
              <a:spcAft>
                <a:spcPts val="0"/>
              </a:spcAft>
              <a:buClrTx/>
              <a:buSzTx/>
              <a:buFontTx/>
              <a:buNone/>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80000"/>
              </a:lnSpc>
              <a:spcBef>
                <a:spcPct val="20000"/>
              </a:spcBef>
              <a:spcAft>
                <a:spcPts val="0"/>
              </a:spcAft>
              <a:buClrTx/>
              <a:buSzTx/>
              <a:buFontTx/>
              <a:buNone/>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1" eaLnBrk="1" fontAlgn="auto" latinLnBrk="0" hangingPunct="1">
              <a:lnSpc>
                <a:spcPct val="80000"/>
              </a:lnSpc>
              <a:spcBef>
                <a:spcPct val="2000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H.H.Hopkins   English physicist   developed  the rod-lens optical telescopes  which could be used with the rigid bronchoscope </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7"/>
          <p:cNvSpPr>
            <a:spLocks noChangeArrowheads="1"/>
          </p:cNvSpPr>
          <p:nvPr/>
        </p:nvSpPr>
        <p:spPr bwMode="auto">
          <a:xfrm>
            <a:off x="228600" y="188640"/>
            <a:ext cx="8610600" cy="830997"/>
          </a:xfrm>
          <a:prstGeom prst="rect">
            <a:avLst/>
          </a:prstGeom>
          <a:solidFill>
            <a:schemeClr val="accent6">
              <a:lumMod val="40000"/>
              <a:lumOff val="60000"/>
            </a:schemeClr>
          </a:solidFill>
          <a:ln w="28575">
            <a:solidFill>
              <a:srgbClr val="FF0000"/>
            </a:solidFill>
            <a:miter lim="800000"/>
            <a:headEnd/>
            <a:tailEnd/>
          </a:ln>
          <a:effectLst/>
        </p:spPr>
        <p:txBody>
          <a:bodyPr wrap="square">
            <a:spAutoFit/>
          </a:bodyPr>
          <a:lstStyle/>
          <a:p>
            <a:pPr algn="l"/>
            <a:r>
              <a:rPr lang="en-US" sz="1600" b="1" dirty="0"/>
              <a:t>Early in the 1960s </a:t>
            </a:r>
            <a:r>
              <a:rPr lang="en-US" sz="1600" b="1" dirty="0">
                <a:solidFill>
                  <a:schemeClr val="tx2">
                    <a:lumMod val="60000"/>
                    <a:lumOff val="40000"/>
                  </a:schemeClr>
                </a:solidFill>
              </a:rPr>
              <a:t>Shigeto Ikeda </a:t>
            </a:r>
            <a:r>
              <a:rPr lang="en-US" sz="1600" b="1" dirty="0"/>
              <a:t>devised a means to replace the small electric bulb with glass fibers capable of transmitting brighter light from an outside source. He presented the first flexible bronchoscope at the 1966 International Congress on Diseases of the Chest in Copenhagen.</a:t>
            </a:r>
            <a:r>
              <a:rPr lang="ar-SA" sz="1600" b="1" dirty="0"/>
              <a:t> </a:t>
            </a:r>
            <a:endParaRPr lang="en-US" sz="1600" b="1" dirty="0"/>
          </a:p>
        </p:txBody>
      </p:sp>
      <p:pic>
        <p:nvPicPr>
          <p:cNvPr id="6" name="Picture 11" descr="hopkins"/>
          <p:cNvPicPr>
            <a:picLocks noChangeAspect="1" noChangeArrowheads="1"/>
          </p:cNvPicPr>
          <p:nvPr/>
        </p:nvPicPr>
        <p:blipFill>
          <a:blip r:embed="rId2" cstate="print"/>
          <a:srcRect/>
          <a:stretch>
            <a:fillRect/>
          </a:stretch>
        </p:blipFill>
        <p:spPr bwMode="auto">
          <a:xfrm>
            <a:off x="304800" y="5257800"/>
            <a:ext cx="8534400" cy="1295400"/>
          </a:xfrm>
          <a:prstGeom prst="rect">
            <a:avLst/>
          </a:prstGeom>
          <a:solidFill>
            <a:schemeClr val="accent6">
              <a:lumMod val="40000"/>
              <a:lumOff val="60000"/>
            </a:schemeClr>
          </a:solidFill>
          <a:ln w="28575">
            <a:solidFill>
              <a:srgbClr val="FF0000"/>
            </a:solidFill>
          </a:ln>
        </p:spPr>
      </p:pic>
      <p:pic>
        <p:nvPicPr>
          <p:cNvPr id="7" name="Picture 13" descr="flexible"/>
          <p:cNvPicPr>
            <a:picLocks noChangeAspect="1" noChangeArrowheads="1"/>
          </p:cNvPicPr>
          <p:nvPr/>
        </p:nvPicPr>
        <p:blipFill>
          <a:blip r:embed="rId3" cstate="print"/>
          <a:srcRect/>
          <a:stretch>
            <a:fillRect/>
          </a:stretch>
        </p:blipFill>
        <p:spPr bwMode="auto">
          <a:xfrm>
            <a:off x="2438400" y="1196752"/>
            <a:ext cx="4038600" cy="2689448"/>
          </a:xfrm>
          <a:prstGeom prst="rect">
            <a:avLst/>
          </a:prstGeom>
          <a:solidFill>
            <a:schemeClr val="accent6">
              <a:lumMod val="40000"/>
              <a:lumOff val="60000"/>
            </a:schemeClr>
          </a:solidFill>
          <a:ln w="28575">
            <a:solidFill>
              <a:srgbClr val="FF0000"/>
            </a:solidFill>
          </a:ln>
        </p:spPr>
      </p:pic>
    </p:spTree>
    <p:extLst>
      <p:ext uri="{BB962C8B-B14F-4D97-AF65-F5344CB8AC3E}">
        <p14:creationId xmlns:p14="http://schemas.microsoft.com/office/powerpoint/2010/main" val="3110801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52400" y="468848"/>
            <a:ext cx="8991600" cy="830997"/>
          </a:xfrm>
          <a:prstGeom prst="rect">
            <a:avLst/>
          </a:prstGeom>
          <a:solidFill>
            <a:schemeClr val="accent6">
              <a:lumMod val="40000"/>
              <a:lumOff val="60000"/>
            </a:schemeClr>
          </a:solidFill>
          <a:ln w="28575">
            <a:solidFill>
              <a:srgbClr val="00B050"/>
            </a:solidFill>
            <a:miter lim="800000"/>
            <a:headEnd/>
            <a:tailEnd/>
          </a:ln>
          <a:effectLst/>
        </p:spPr>
        <p:txBody>
          <a:bodyPr wrap="square" anchor="ctr">
            <a:spAutoFit/>
          </a:bodyPr>
          <a:lstStyle/>
          <a:p>
            <a:pPr algn="l"/>
            <a:r>
              <a:rPr lang="en-US" sz="1600" b="1" dirty="0"/>
              <a:t> At the end of the 1980s,  Asahi Pentax replaced the fiberoptic bundle with a charge-coupled sensor at the tip of the scope. This videobronchoscope allowed the bronchoscopist to look at a monitor screen instead of through the eyepiece of the scope</a:t>
            </a:r>
            <a:endParaRPr lang="ar-SA" sz="1600" b="1" dirty="0"/>
          </a:p>
        </p:txBody>
      </p:sp>
      <p:pic>
        <p:nvPicPr>
          <p:cNvPr id="5" name="Picture 7" descr="huge1292-olympus"/>
          <p:cNvPicPr>
            <a:picLocks noChangeAspect="1" noChangeArrowheads="1"/>
          </p:cNvPicPr>
          <p:nvPr/>
        </p:nvPicPr>
        <p:blipFill>
          <a:blip r:embed="rId2" cstate="print"/>
          <a:srcRect/>
          <a:stretch>
            <a:fillRect/>
          </a:stretch>
        </p:blipFill>
        <p:spPr bwMode="auto">
          <a:xfrm>
            <a:off x="228600" y="1628800"/>
            <a:ext cx="4343400" cy="5000600"/>
          </a:xfrm>
          <a:prstGeom prst="rect">
            <a:avLst/>
          </a:prstGeom>
          <a:solidFill>
            <a:schemeClr val="accent6">
              <a:lumMod val="40000"/>
              <a:lumOff val="60000"/>
            </a:schemeClr>
          </a:solidFill>
        </p:spPr>
      </p:pic>
      <p:pic>
        <p:nvPicPr>
          <p:cNvPr id="6" name="Picture 8" descr="Picture 005"/>
          <p:cNvPicPr>
            <a:picLocks noChangeAspect="1" noChangeArrowheads="1"/>
          </p:cNvPicPr>
          <p:nvPr/>
        </p:nvPicPr>
        <p:blipFill>
          <a:blip r:embed="rId3" cstate="print"/>
          <a:srcRect/>
          <a:stretch>
            <a:fillRect/>
          </a:stretch>
        </p:blipFill>
        <p:spPr bwMode="auto">
          <a:xfrm>
            <a:off x="4800600" y="1628800"/>
            <a:ext cx="4191000" cy="5000600"/>
          </a:xfrm>
          <a:prstGeom prst="rect">
            <a:avLst/>
          </a:prstGeom>
          <a:solidFill>
            <a:schemeClr val="accent6">
              <a:lumMod val="40000"/>
              <a:lumOff val="60000"/>
            </a:schemeClr>
          </a:solidFill>
        </p:spPr>
      </p:pic>
    </p:spTree>
    <p:extLst>
      <p:ext uri="{BB962C8B-B14F-4D97-AF65-F5344CB8AC3E}">
        <p14:creationId xmlns:p14="http://schemas.microsoft.com/office/powerpoint/2010/main" val="2882480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28600" y="914400"/>
            <a:ext cx="8686800" cy="1905000"/>
          </a:xfrm>
          <a:solidFill>
            <a:schemeClr val="accent6">
              <a:lumMod val="60000"/>
              <a:lumOff val="40000"/>
            </a:schemeClr>
          </a:solidFill>
          <a:ln w="28575">
            <a:solidFill>
              <a:srgbClr val="FF0000"/>
            </a:solidFill>
          </a:ln>
        </p:spPr>
        <p:txBody>
          <a:bodyPr/>
          <a:lstStyle/>
          <a:p>
            <a:pPr algn="ctr"/>
            <a:r>
              <a:rPr lang="en-US" dirty="0"/>
              <a:t> </a:t>
            </a:r>
            <a:r>
              <a:rPr lang="en-US" sz="2800" b="1" i="1" dirty="0">
                <a:solidFill>
                  <a:srgbClr val="FF3300"/>
                </a:solidFill>
              </a:rPr>
              <a:t>Rigid Bronchoscopes</a:t>
            </a:r>
            <a:r>
              <a:rPr lang="en-US" sz="2800" b="1" dirty="0"/>
              <a:t> </a:t>
            </a:r>
            <a:endParaRPr lang="en-US" dirty="0"/>
          </a:p>
        </p:txBody>
      </p:sp>
      <p:sp>
        <p:nvSpPr>
          <p:cNvPr id="5" name="Rectangle 3"/>
          <p:cNvSpPr txBox="1">
            <a:spLocks noChangeArrowheads="1"/>
          </p:cNvSpPr>
          <p:nvPr/>
        </p:nvSpPr>
        <p:spPr>
          <a:xfrm>
            <a:off x="251520" y="3429000"/>
            <a:ext cx="8663880" cy="2448272"/>
          </a:xfrm>
          <a:prstGeom prst="rect">
            <a:avLst/>
          </a:prstGeom>
          <a:solidFill>
            <a:schemeClr val="accent6">
              <a:lumMod val="60000"/>
              <a:lumOff val="40000"/>
            </a:schemeClr>
          </a:solidFill>
          <a:ln w="28575">
            <a:solidFill>
              <a:srgbClr val="FF0000"/>
            </a:solidFill>
          </a:ln>
        </p:spPr>
        <p:txBody>
          <a:bodyPr vert="horz" lIns="91440" tIns="45720" rIns="91440" bIns="45720" rtlCol="1">
            <a:normAutofit/>
          </a:bodyPr>
          <a:lstStyle/>
          <a:p>
            <a:pPr marL="342900" marR="0" lvl="0" indent="-342900" algn="l" defTabSz="914400" rtl="1"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Hollow metal tubes , of variables sizes down to  ( 3mm -9.5 mm)   and variable length  (20-40 cm)  .These instruments usually have illumination at their tips as well as side holes near the tip to facilitate ventilation .They are always inserted trans orally  .General anesthesia is recommended for its introduction .  </a:t>
            </a: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830251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395536" y="5791200"/>
            <a:ext cx="8280920" cy="609600"/>
          </a:xfrm>
          <a:prstGeom prst="rect">
            <a:avLst/>
          </a:prstGeom>
          <a:solidFill>
            <a:schemeClr val="accent3">
              <a:lumMod val="60000"/>
              <a:lumOff val="40000"/>
            </a:schemeClr>
          </a:solidFill>
          <a:ln w="38100">
            <a:solidFill>
              <a:schemeClr val="tx1"/>
            </a:solidFill>
          </a:ln>
        </p:spPr>
        <p:txBody>
          <a:bodyPr vert="horz" lIns="91440" tIns="45720" rIns="91440" bIns="45720" rtlCol="1" anchor="ctr">
            <a:normAutofit fontScale="92500" lnSpcReduction="20000"/>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FF3300"/>
                </a:solidFill>
                <a:effectLst/>
                <a:uLnTx/>
                <a:uFillTx/>
                <a:latin typeface="+mj-lt"/>
                <a:ea typeface="+mj-ea"/>
                <a:cs typeface="+mj-cs"/>
              </a:rPr>
              <a:t>i.e.   Diagnostic    and    Therapeutic</a:t>
            </a:r>
            <a:r>
              <a:rPr kumimoji="0" lang="ar-SA" sz="4400" b="0" i="0" u="none" strike="noStrike" kern="1200" cap="none" spc="0" normalizeH="0" baseline="0" noProof="0" smtClean="0">
                <a:ln>
                  <a:noFill/>
                </a:ln>
                <a:solidFill>
                  <a:schemeClr val="tx1"/>
                </a:solidFill>
                <a:effectLst/>
                <a:uLnTx/>
                <a:uFillTx/>
                <a:latin typeface="+mj-lt"/>
                <a:ea typeface="+mj-ea"/>
                <a:cs typeface="+mj-cs"/>
              </a:rPr>
              <a:t>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11"/>
          <p:cNvSpPr txBox="1">
            <a:spLocks noChangeArrowheads="1"/>
          </p:cNvSpPr>
          <p:nvPr/>
        </p:nvSpPr>
        <p:spPr>
          <a:xfrm>
            <a:off x="381000" y="228600"/>
            <a:ext cx="8305800" cy="5181600"/>
          </a:xfrm>
          <a:prstGeom prst="rect">
            <a:avLst/>
          </a:prstGeom>
          <a:solidFill>
            <a:schemeClr val="accent3">
              <a:lumMod val="60000"/>
              <a:lumOff val="40000"/>
            </a:schemeClr>
          </a:solidFill>
          <a:ln w="28575">
            <a:solidFill>
              <a:srgbClr val="FF0000"/>
            </a:solidFill>
          </a:ln>
        </p:spPr>
        <p:txBody>
          <a:bodyPr vert="horz" lIns="91440" tIns="45720" rIns="91440" bIns="45720" rtlCol="1">
            <a:normAutofit/>
          </a:bodyPr>
          <a:lstStyle/>
          <a:p>
            <a:pPr marL="342900" marR="0" lvl="0" indent="-342900" algn="l" defTabSz="914400" eaLnBrk="1" fontAlgn="auto" latinLnBrk="0" hangingPunct="1">
              <a:lnSpc>
                <a:spcPct val="100000"/>
              </a:lnSpc>
              <a:spcBef>
                <a:spcPct val="20000"/>
              </a:spcBef>
              <a:spcAft>
                <a:spcPts val="0"/>
              </a:spcAft>
              <a:buClrTx/>
              <a:buSzTx/>
              <a:tabLst/>
              <a:defRPr/>
            </a:pPr>
            <a:r>
              <a:rPr kumimoji="0" lang="en-US" sz="2400" b="1" i="1" u="sng" strike="noStrike" kern="1200" cap="none" spc="0" normalizeH="0" baseline="0" noProof="0" dirty="0" smtClean="0">
                <a:ln>
                  <a:noFill/>
                </a:ln>
                <a:solidFill>
                  <a:schemeClr val="tx1"/>
                </a:solidFill>
                <a:effectLst/>
                <a:uLnTx/>
                <a:uFillTx/>
                <a:latin typeface="+mn-lt"/>
                <a:ea typeface="+mn-ea"/>
                <a:cs typeface="+mn-cs"/>
              </a:rPr>
              <a:t>Indications for Rigid Bronchoscopy</a:t>
            </a:r>
          </a:p>
          <a:p>
            <a:pPr marL="342900" marR="0" lvl="0" indent="-342900" algn="l" defTabSz="91440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1-Hemoptysis</a:t>
            </a:r>
          </a:p>
          <a:p>
            <a:pPr marL="342900" marR="0" lvl="0" indent="-342900" algn="l" defTabSz="91440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2-Tracheal stenosis.</a:t>
            </a:r>
          </a:p>
          <a:p>
            <a:pPr marL="342900" marR="0" lvl="0" indent="-342900" algn="l" defTabSz="91440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3-Foreign body removal .</a:t>
            </a:r>
          </a:p>
          <a:p>
            <a:pPr marL="342900" marR="0" lvl="0" indent="-342900" algn="l" defTabSz="91440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4-All bronchological interventions such as bougienage , removal of threads &amp; post  intervention hemoptysis.</a:t>
            </a:r>
          </a:p>
          <a:p>
            <a:pPr marL="342900" marR="0" lvl="0" indent="-342900" algn="l" defTabSz="91440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5-Confirmation of cell type in case of previous , non diagnostic  fiberoptic bronchoscopy .</a:t>
            </a:r>
          </a:p>
          <a:p>
            <a:pPr marL="342900" marR="0" lvl="0" indent="-342900" algn="l" defTabSz="91440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6-Laser treatment </a:t>
            </a:r>
          </a:p>
          <a:p>
            <a:pPr marL="342900" marR="0" lvl="0" indent="-342900" algn="l" defTabSz="91440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7-Removal of tumor </a:t>
            </a:r>
          </a:p>
          <a:p>
            <a:pPr marL="342900" marR="0" lvl="0" indent="-342900" algn="l" defTabSz="91440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8-Removal of excess fibrin , mucous plug .</a:t>
            </a:r>
          </a:p>
          <a:p>
            <a:pPr marL="342900" marR="0" lvl="0" indent="-342900" algn="l" defTabSz="91440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9-Bronchography .</a:t>
            </a:r>
          </a:p>
          <a:p>
            <a:pPr marL="342900" marR="0" lvl="0" indent="-342900" algn="l" defTabSz="91440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10-Autofluorescence and photodynamic diagnosis .</a:t>
            </a: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560532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51520" y="5085184"/>
            <a:ext cx="8435280" cy="1440160"/>
          </a:xfrm>
          <a:prstGeom prst="rect">
            <a:avLst/>
          </a:prstGeom>
          <a:solidFill>
            <a:schemeClr val="accent1"/>
          </a:solidFill>
          <a:ln w="28575">
            <a:solidFill>
              <a:srgbClr val="00B050"/>
            </a:solidFill>
          </a:ln>
        </p:spPr>
        <p:txBody>
          <a:bodyPr vert="horz" lIns="91440" tIns="45720" rIns="91440" bIns="45720" rtlCol="1">
            <a:normAutofit/>
          </a:bodyPr>
          <a:lstStyle/>
          <a:p>
            <a:pPr marL="342900" marR="0" lvl="0" indent="-342900" algn="ctr" defTabSz="914400" rtl="1"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smtClean="0">
                <a:ln>
                  <a:noFill/>
                </a:ln>
                <a:solidFill>
                  <a:srgbClr val="FF3300"/>
                </a:solidFill>
                <a:effectLst/>
                <a:uLnTx/>
                <a:uFillTx/>
                <a:latin typeface="+mn-lt"/>
                <a:ea typeface="+mn-ea"/>
                <a:cs typeface="+mn-cs"/>
              </a:rPr>
              <a:t>Endoscopey   for the museum </a:t>
            </a:r>
            <a:endParaRPr kumimoji="0" lang="en-US" sz="2400" b="1" i="0" u="none" strike="noStrike" kern="1200" cap="none" spc="0" normalizeH="0" baseline="0" noProof="0" dirty="0">
              <a:ln>
                <a:noFill/>
              </a:ln>
              <a:solidFill>
                <a:srgbClr val="FF3300"/>
              </a:solidFill>
              <a:effectLst/>
              <a:uLnTx/>
              <a:uFillTx/>
              <a:latin typeface="+mn-lt"/>
              <a:ea typeface="+mn-ea"/>
              <a:cs typeface="+mn-cs"/>
            </a:endParaRPr>
          </a:p>
        </p:txBody>
      </p:sp>
      <p:pic>
        <p:nvPicPr>
          <p:cNvPr id="5" name="Picture 4" descr="history"/>
          <p:cNvPicPr>
            <a:picLocks noChangeAspect="1" noChangeArrowheads="1"/>
          </p:cNvPicPr>
          <p:nvPr/>
        </p:nvPicPr>
        <p:blipFill>
          <a:blip r:embed="rId2" cstate="print"/>
          <a:srcRect/>
          <a:stretch>
            <a:fillRect/>
          </a:stretch>
        </p:blipFill>
        <p:spPr bwMode="auto">
          <a:xfrm>
            <a:off x="179512" y="764704"/>
            <a:ext cx="8344544" cy="3744416"/>
          </a:xfrm>
          <a:prstGeom prst="rect">
            <a:avLst/>
          </a:prstGeom>
          <a:noFill/>
          <a:ln w="28575">
            <a:solidFill>
              <a:srgbClr val="FF0000"/>
            </a:solidFill>
          </a:ln>
        </p:spPr>
      </p:pic>
    </p:spTree>
    <p:extLst>
      <p:ext uri="{BB962C8B-B14F-4D97-AF65-F5344CB8AC3E}">
        <p14:creationId xmlns:p14="http://schemas.microsoft.com/office/powerpoint/2010/main" val="528795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dult B"/>
          <p:cNvPicPr>
            <a:picLocks noChangeAspect="1" noChangeArrowheads="1"/>
          </p:cNvPicPr>
          <p:nvPr/>
        </p:nvPicPr>
        <p:blipFill>
          <a:blip r:embed="rId2" cstate="print"/>
          <a:srcRect/>
          <a:stretch>
            <a:fillRect/>
          </a:stretch>
        </p:blipFill>
        <p:spPr bwMode="auto">
          <a:xfrm>
            <a:off x="0" y="1219200"/>
            <a:ext cx="9144000" cy="5638800"/>
          </a:xfrm>
          <a:prstGeom prst="rect">
            <a:avLst/>
          </a:prstGeom>
          <a:noFill/>
        </p:spPr>
      </p:pic>
      <p:sp>
        <p:nvSpPr>
          <p:cNvPr id="5" name="Rectangle 5"/>
          <p:cNvSpPr>
            <a:spLocks noGrp="1" noChangeArrowheads="1"/>
          </p:cNvSpPr>
          <p:nvPr>
            <p:ph type="title"/>
          </p:nvPr>
        </p:nvSpPr>
        <p:spPr>
          <a:xfrm>
            <a:off x="228600" y="228600"/>
            <a:ext cx="8686800" cy="914400"/>
          </a:xfrm>
          <a:solidFill>
            <a:schemeClr val="accent3">
              <a:lumMod val="40000"/>
              <a:lumOff val="60000"/>
            </a:schemeClr>
          </a:solidFill>
          <a:ln>
            <a:solidFill>
              <a:srgbClr val="FF3300"/>
            </a:solidFill>
          </a:ln>
        </p:spPr>
        <p:txBody>
          <a:bodyPr/>
          <a:lstStyle/>
          <a:p>
            <a:pPr algn="ctr"/>
            <a:r>
              <a:rPr lang="en-US" sz="2800" b="1" dirty="0">
                <a:solidFill>
                  <a:srgbClr val="FF3300"/>
                </a:solidFill>
              </a:rPr>
              <a:t>Bronchoscopy   ( Adult  Set )</a:t>
            </a:r>
          </a:p>
        </p:txBody>
      </p:sp>
    </p:spTree>
    <p:extLst>
      <p:ext uri="{BB962C8B-B14F-4D97-AF65-F5344CB8AC3E}">
        <p14:creationId xmlns:p14="http://schemas.microsoft.com/office/powerpoint/2010/main" val="103847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998</Words>
  <Application>Microsoft Office PowerPoint</Application>
  <PresentationFormat>On-screen Show (4:3)</PresentationFormat>
  <Paragraphs>104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Bronchoscopy </vt:lpstr>
      <vt:lpstr>HISTORY </vt:lpstr>
      <vt:lpstr> Bronchoscopy   rapidly developed into a science (with the creation of a better instruments and techniques )  Chevalier Jackson  Founded philadelphia school of bronchoesophagology   Jackson‘s  monograph   first published  in 1950  </vt:lpstr>
      <vt:lpstr>PowerPoint Presentation</vt:lpstr>
      <vt:lpstr>PowerPoint Presentation</vt:lpstr>
      <vt:lpstr> Rigid Bronchoscopes </vt:lpstr>
      <vt:lpstr>PowerPoint Presentation</vt:lpstr>
      <vt:lpstr>PowerPoint Presentation</vt:lpstr>
      <vt:lpstr>Bronchoscopy   ( Adult  Set )</vt:lpstr>
      <vt:lpstr> Bronchoscopy     (Pediatric Set )</vt:lpstr>
      <vt:lpstr>PowerPoint Presentation</vt:lpstr>
      <vt:lpstr>PowerPoint Presentation</vt:lpstr>
      <vt:lpstr>PowerPoint Presentation</vt:lpstr>
      <vt:lpstr>PowerPoint Presentation</vt:lpstr>
      <vt:lpstr>Flexible  Bronchoscopy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Bronchoscopy </dc:title>
  <dc:creator>Mostafa Hatim</dc:creator>
  <cp:lastModifiedBy>Mostafa Hatim</cp:lastModifiedBy>
  <cp:revision>1</cp:revision>
  <dcterms:created xsi:type="dcterms:W3CDTF">2006-08-16T00:00:00Z</dcterms:created>
  <dcterms:modified xsi:type="dcterms:W3CDTF">2016-06-28T11:35:23Z</dcterms:modified>
</cp:coreProperties>
</file>