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4" r:id="rId3"/>
    <p:sldId id="257" r:id="rId4"/>
    <p:sldId id="258" r:id="rId5"/>
    <p:sldId id="259" r:id="rId6"/>
    <p:sldId id="260" r:id="rId7"/>
    <p:sldId id="261" r:id="rId8"/>
    <p:sldId id="262" r:id="rId9"/>
    <p:sldId id="263" r:id="rId10"/>
    <p:sldId id="264" r:id="rId11"/>
    <p:sldId id="285" r:id="rId12"/>
    <p:sldId id="266" r:id="rId13"/>
    <p:sldId id="265" r:id="rId14"/>
    <p:sldId id="267" r:id="rId15"/>
    <p:sldId id="268" r:id="rId16"/>
    <p:sldId id="269" r:id="rId17"/>
    <p:sldId id="270" r:id="rId18"/>
    <p:sldId id="271" r:id="rId19"/>
    <p:sldId id="272" r:id="rId20"/>
    <p:sldId id="273" r:id="rId21"/>
    <p:sldId id="274" r:id="rId22"/>
    <p:sldId id="275" r:id="rId23"/>
    <p:sldId id="279" r:id="rId24"/>
    <p:sldId id="280" r:id="rId25"/>
    <p:sldId id="289" r:id="rId26"/>
    <p:sldId id="281" r:id="rId27"/>
    <p:sldId id="282" r:id="rId28"/>
    <p:sldId id="283"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663505C7-037D-434D-984E-0D419CB3BC99}" type="datetimeFigureOut">
              <a:rPr lang="en-US" smtClean="0"/>
              <a:pPr/>
              <a:t>4/1/2016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6C1445E-D1FF-4919-8057-7B900E8E30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63505C7-037D-434D-984E-0D419CB3BC99}" type="datetimeFigureOut">
              <a:rPr lang="en-US" smtClean="0"/>
              <a:pPr/>
              <a:t>4/1/2016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6C1445E-D1FF-4919-8057-7B900E8E30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63505C7-037D-434D-984E-0D419CB3BC99}" type="datetimeFigureOut">
              <a:rPr lang="en-US" smtClean="0"/>
              <a:pPr/>
              <a:t>4/1/2016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6C1445E-D1FF-4919-8057-7B900E8E30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63505C7-037D-434D-984E-0D419CB3BC99}" type="datetimeFigureOut">
              <a:rPr lang="en-US" smtClean="0"/>
              <a:pPr/>
              <a:t>4/1/2016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6C1445E-D1FF-4919-8057-7B900E8E30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63505C7-037D-434D-984E-0D419CB3BC99}" type="datetimeFigureOut">
              <a:rPr lang="en-US" smtClean="0"/>
              <a:pPr/>
              <a:t>4/1/2016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6C1445E-D1FF-4919-8057-7B900E8E30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663505C7-037D-434D-984E-0D419CB3BC99}" type="datetimeFigureOut">
              <a:rPr lang="en-US" smtClean="0"/>
              <a:pPr/>
              <a:t>4/1/2016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6C1445E-D1FF-4919-8057-7B900E8E30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663505C7-037D-434D-984E-0D419CB3BC99}" type="datetimeFigureOut">
              <a:rPr lang="en-US" smtClean="0"/>
              <a:pPr/>
              <a:t>4/1/2016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06C1445E-D1FF-4919-8057-7B900E8E30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663505C7-037D-434D-984E-0D419CB3BC99}" type="datetimeFigureOut">
              <a:rPr lang="en-US" smtClean="0"/>
              <a:pPr/>
              <a:t>4/1/2016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06C1445E-D1FF-4919-8057-7B900E8E30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63505C7-037D-434D-984E-0D419CB3BC99}" type="datetimeFigureOut">
              <a:rPr lang="en-US" smtClean="0"/>
              <a:pPr/>
              <a:t>4/1/2016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06C1445E-D1FF-4919-8057-7B900E8E30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63505C7-037D-434D-984E-0D419CB3BC99}" type="datetimeFigureOut">
              <a:rPr lang="en-US" smtClean="0"/>
              <a:pPr/>
              <a:t>4/1/2016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6C1445E-D1FF-4919-8057-7B900E8E30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63505C7-037D-434D-984E-0D419CB3BC99}" type="datetimeFigureOut">
              <a:rPr lang="en-US" smtClean="0"/>
              <a:pPr/>
              <a:t>4/1/2016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6C1445E-D1FF-4919-8057-7B900E8E30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3505C7-037D-434D-984E-0D419CB3BC99}" type="datetimeFigureOut">
              <a:rPr lang="en-US" smtClean="0"/>
              <a:pPr/>
              <a:t>4/1/2016</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C1445E-D1FF-4919-8057-7B900E8E30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wikipedia.org/wiki/Human_skull" TargetMode="External"/><Relationship Id="rId2" Type="http://schemas.openxmlformats.org/officeDocument/2006/relationships/hyperlink" Target="http://en.wikipedia.org/wiki/Hemorrhage"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image" Target="../media/image15.jpeg"/><Relationship Id="rId1" Type="http://schemas.openxmlformats.org/officeDocument/2006/relationships/slideLayout" Target="../slideLayouts/slideLayout7.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emedicine.medscape.com/article/332244-overview" TargetMode="External"/><Relationship Id="rId2" Type="http://schemas.openxmlformats.org/officeDocument/2006/relationships/hyperlink" Target="http://emedicine.medscape.com/article/150369-overview" TargetMode="External"/><Relationship Id="rId1" Type="http://schemas.openxmlformats.org/officeDocument/2006/relationships/slideLayout" Target="../slideLayouts/slideLayout2.xml"/><Relationship Id="rId5" Type="http://schemas.openxmlformats.org/officeDocument/2006/relationships/hyperlink" Target="http://emedicine.medscape.com/article/151362-overview" TargetMode="External"/><Relationship Id="rId4" Type="http://schemas.openxmlformats.org/officeDocument/2006/relationships/hyperlink" Target="http://emedicine.medscape.com/article/1180952-overview"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emedicine.medscape.com/article/1198383-overview" TargetMode="External"/><Relationship Id="rId2" Type="http://schemas.openxmlformats.org/officeDocument/2006/relationships/hyperlink" Target="http://emedicine.medscape.com/article/1198462-overview"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0"/>
            <a:ext cx="7772400" cy="1470025"/>
          </a:xfrm>
        </p:spPr>
        <p:txBody>
          <a:bodyPr/>
          <a:lstStyle/>
          <a:p>
            <a:r>
              <a:rPr lang="en-US" u="sng" dirty="0" smtClean="0">
                <a:latin typeface="Times New Roman" pitchFamily="18" charset="0"/>
                <a:cs typeface="Times New Roman" pitchFamily="18" charset="0"/>
              </a:rPr>
              <a:t>Intracranial  hemorrhage </a:t>
            </a:r>
            <a:endParaRPr lang="en-US" u="sng" dirty="0">
              <a:latin typeface="Times New Roman" pitchFamily="18" charset="0"/>
              <a:cs typeface="Times New Roman" pitchFamily="18" charset="0"/>
            </a:endParaRPr>
          </a:p>
        </p:txBody>
      </p:sp>
      <p:sp>
        <p:nvSpPr>
          <p:cNvPr id="3" name="عنوان فرعي 2"/>
          <p:cNvSpPr>
            <a:spLocks noGrp="1"/>
          </p:cNvSpPr>
          <p:nvPr>
            <p:ph type="subTitle" idx="1"/>
          </p:nvPr>
        </p:nvSpPr>
        <p:spPr>
          <a:xfrm>
            <a:off x="428564" y="4357694"/>
            <a:ext cx="8715436" cy="1752600"/>
          </a:xfrm>
        </p:spPr>
        <p:txBody>
          <a:bodyPr>
            <a:normAutofit fontScale="32500" lnSpcReduction="20000"/>
          </a:bodyPr>
          <a:lstStyle/>
          <a:p>
            <a:endParaRPr lang="en-US" dirty="0" smtClean="0"/>
          </a:p>
          <a:p>
            <a:pPr algn="l"/>
            <a:r>
              <a:rPr lang="en-US" sz="11200" dirty="0" smtClean="0"/>
              <a:t>   </a:t>
            </a:r>
            <a:r>
              <a:rPr lang="en-US" sz="9800" dirty="0" smtClean="0">
                <a:latin typeface="Times New Roman" pitchFamily="18" charset="0"/>
                <a:cs typeface="Times New Roman" pitchFamily="18" charset="0"/>
                <a:hlinkClick r:id="rId2" tooltip="Hemorrhage"/>
              </a:rPr>
              <a:t>hemorrhage</a:t>
            </a:r>
            <a:r>
              <a:rPr lang="en-US" sz="9800" dirty="0" smtClean="0">
                <a:solidFill>
                  <a:schemeClr val="tx1">
                    <a:lumMod val="65000"/>
                    <a:lumOff val="35000"/>
                  </a:schemeClr>
                </a:solidFill>
                <a:latin typeface="Times New Roman" pitchFamily="18" charset="0"/>
                <a:cs typeface="Times New Roman" pitchFamily="18" charset="0"/>
              </a:rPr>
              <a:t>, </a:t>
            </a:r>
            <a:r>
              <a:rPr lang="en-US" sz="9800" dirty="0" smtClean="0">
                <a:solidFill>
                  <a:srgbClr val="002060"/>
                </a:solidFill>
                <a:latin typeface="Times New Roman" pitchFamily="18" charset="0"/>
                <a:cs typeface="Times New Roman" pitchFamily="18" charset="0"/>
              </a:rPr>
              <a:t>or bleeding, within the cranial vault [</a:t>
            </a:r>
            <a:r>
              <a:rPr lang="en-US" sz="9800" dirty="0" smtClean="0">
                <a:solidFill>
                  <a:srgbClr val="002060"/>
                </a:solidFill>
                <a:latin typeface="Times New Roman" pitchFamily="18" charset="0"/>
                <a:cs typeface="Times New Roman" pitchFamily="18" charset="0"/>
                <a:hlinkClick r:id="rId3" tooltip="Human skull"/>
              </a:rPr>
              <a:t>skull</a:t>
            </a:r>
            <a:r>
              <a:rPr lang="en-US" sz="9800" dirty="0" smtClean="0">
                <a:solidFill>
                  <a:srgbClr val="002060"/>
                </a:solidFill>
                <a:latin typeface="Times New Roman" pitchFamily="18" charset="0"/>
                <a:cs typeface="Times New Roman" pitchFamily="18" charset="0"/>
              </a:rPr>
              <a:t>] Either  within the </a:t>
            </a:r>
            <a:r>
              <a:rPr lang="en-US" sz="9800" b="1" u="sng" dirty="0" err="1" smtClean="0">
                <a:solidFill>
                  <a:srgbClr val="FF0000"/>
                </a:solidFill>
                <a:latin typeface="Times New Roman" pitchFamily="18" charset="0"/>
                <a:cs typeface="Times New Roman" pitchFamily="18" charset="0"/>
              </a:rPr>
              <a:t>meninges</a:t>
            </a:r>
            <a:r>
              <a:rPr lang="en-US" sz="9800" dirty="0" smtClean="0">
                <a:solidFill>
                  <a:srgbClr val="002060"/>
                </a:solidFill>
                <a:latin typeface="Times New Roman" pitchFamily="18" charset="0"/>
                <a:cs typeface="Times New Roman" pitchFamily="18" charset="0"/>
              </a:rPr>
              <a:t> or </a:t>
            </a:r>
            <a:r>
              <a:rPr lang="en-US" sz="9800" u="sng" dirty="0" err="1" smtClean="0">
                <a:solidFill>
                  <a:srgbClr val="FF0000"/>
                </a:solidFill>
                <a:latin typeface="Times New Roman" pitchFamily="18" charset="0"/>
                <a:cs typeface="Times New Roman" pitchFamily="18" charset="0"/>
              </a:rPr>
              <a:t>parenchymal</a:t>
            </a:r>
            <a:r>
              <a:rPr lang="en-US" sz="9800" dirty="0" smtClean="0">
                <a:solidFill>
                  <a:srgbClr val="002060"/>
                </a:solidFill>
                <a:latin typeface="Times New Roman" pitchFamily="18" charset="0"/>
                <a:cs typeface="Times New Roman" pitchFamily="18" charset="0"/>
              </a:rPr>
              <a:t> bleeding</a:t>
            </a:r>
            <a:endParaRPr lang="en-US" sz="11200" dirty="0">
              <a:solidFill>
                <a:srgbClr val="002060"/>
              </a:solidFill>
              <a:latin typeface="Times New Roman" pitchFamily="18" charset="0"/>
              <a:cs typeface="Times New Roman" pitchFamily="18" charset="0"/>
            </a:endParaRPr>
          </a:p>
        </p:txBody>
      </p:sp>
      <p:pic>
        <p:nvPicPr>
          <p:cNvPr id="1026" name="Picture 2" descr="http://3.bp.blogspot.com/-1lWBJzVDmLc/TzjFMOMXanI/AAAAAAAABiE/x3t_qYe1ju0/s1600/1.jpg"/>
          <p:cNvPicPr>
            <a:picLocks noChangeAspect="1" noChangeArrowheads="1"/>
          </p:cNvPicPr>
          <p:nvPr/>
        </p:nvPicPr>
        <p:blipFill>
          <a:blip r:embed="rId4" cstate="print"/>
          <a:srcRect/>
          <a:stretch>
            <a:fillRect/>
          </a:stretch>
        </p:blipFill>
        <p:spPr bwMode="auto">
          <a:xfrm>
            <a:off x="1571604" y="1214422"/>
            <a:ext cx="4786346" cy="278608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00034" y="357166"/>
            <a:ext cx="8215370" cy="3231654"/>
          </a:xfrm>
          <a:prstGeom prst="rect">
            <a:avLst/>
          </a:prstGeom>
        </p:spPr>
        <p:txBody>
          <a:bodyPr wrap="square">
            <a:spAutoFit/>
          </a:bodyPr>
          <a:lstStyle/>
          <a:p>
            <a:pPr marL="400050" indent="-400050">
              <a:buFont typeface="Wingdings" pitchFamily="2" charset="2"/>
              <a:buChar char="q"/>
            </a:pPr>
            <a:r>
              <a:rPr lang="en-US" sz="3200" u="sng" dirty="0" smtClean="0"/>
              <a:t>Vessel imaging </a:t>
            </a:r>
          </a:p>
          <a:p>
            <a:pPr marL="400050" indent="-400050">
              <a:buFont typeface="+mj-lt"/>
              <a:buAutoNum type="romanUcPeriod"/>
            </a:pPr>
            <a:r>
              <a:rPr lang="en-US" sz="2400" b="1" u="sng" dirty="0" smtClean="0">
                <a:solidFill>
                  <a:srgbClr val="C00000"/>
                </a:solidFill>
              </a:rPr>
              <a:t>CT angiography </a:t>
            </a:r>
            <a:r>
              <a:rPr lang="en-US" sz="2400" dirty="0" smtClean="0"/>
              <a:t>permits screening of large and medium-sized vessels for AVMs, </a:t>
            </a:r>
            <a:r>
              <a:rPr lang="en-US" sz="2400" dirty="0" err="1" smtClean="0"/>
              <a:t>vasculitis</a:t>
            </a:r>
            <a:r>
              <a:rPr lang="en-US" sz="2400" dirty="0" smtClean="0"/>
              <a:t>, and other </a:t>
            </a:r>
            <a:r>
              <a:rPr lang="en-US" sz="2400" dirty="0" err="1" smtClean="0"/>
              <a:t>arteriopathies</a:t>
            </a:r>
            <a:r>
              <a:rPr lang="en-US" sz="2400" dirty="0" smtClean="0"/>
              <a:t>.</a:t>
            </a:r>
          </a:p>
          <a:p>
            <a:pPr marL="400050" indent="-400050">
              <a:buFont typeface="+mj-lt"/>
              <a:buAutoNum type="romanUcPeriod"/>
            </a:pPr>
            <a:r>
              <a:rPr lang="en-US" sz="2400" dirty="0" smtClean="0"/>
              <a:t>MR angiography permits screening of large and medium-sized vessels for AVMs, </a:t>
            </a:r>
            <a:r>
              <a:rPr lang="en-US" sz="2400" dirty="0" err="1" smtClean="0"/>
              <a:t>vasculitis</a:t>
            </a:r>
            <a:r>
              <a:rPr lang="en-US" sz="2400" dirty="0" smtClean="0"/>
              <a:t>, and other </a:t>
            </a:r>
            <a:r>
              <a:rPr lang="en-US" sz="2400" dirty="0" err="1" smtClean="0"/>
              <a:t>arteriopathies</a:t>
            </a:r>
            <a:r>
              <a:rPr lang="en-US" sz="2400" dirty="0" smtClean="0"/>
              <a:t>.</a:t>
            </a:r>
          </a:p>
          <a:p>
            <a:pPr marL="400050" indent="-400050">
              <a:buFont typeface="+mj-lt"/>
              <a:buAutoNum type="romanUcPeriod"/>
            </a:pPr>
            <a:r>
              <a:rPr lang="en-US" sz="2400" dirty="0" smtClean="0"/>
              <a:t>Conventional catheter angiography definitively assesses large, medium-sized, and sizable small vessels for AVMs, </a:t>
            </a:r>
            <a:r>
              <a:rPr lang="en-US" sz="2400" dirty="0" err="1" smtClean="0"/>
              <a:t>vasculitis</a:t>
            </a:r>
            <a:r>
              <a:rPr lang="en-US" sz="2400" dirty="0" smtClean="0"/>
              <a:t>, and other </a:t>
            </a:r>
            <a:r>
              <a:rPr lang="en-US" sz="2400" dirty="0" err="1" smtClean="0"/>
              <a:t>arteriopathies</a:t>
            </a:r>
            <a:endParaRPr lang="en-US" sz="2400" dirty="0"/>
          </a:p>
        </p:txBody>
      </p:sp>
      <p:sp>
        <p:nvSpPr>
          <p:cNvPr id="3" name="مستطيل 2"/>
          <p:cNvSpPr/>
          <p:nvPr/>
        </p:nvSpPr>
        <p:spPr>
          <a:xfrm>
            <a:off x="857224" y="3643314"/>
            <a:ext cx="7572428" cy="2677656"/>
          </a:xfrm>
          <a:prstGeom prst="rect">
            <a:avLst/>
          </a:prstGeom>
        </p:spPr>
        <p:txBody>
          <a:bodyPr wrap="square">
            <a:spAutoFit/>
          </a:bodyPr>
          <a:lstStyle/>
          <a:p>
            <a:r>
              <a:rPr lang="en-US" sz="2800" dirty="0" smtClean="0"/>
              <a:t>Consider catheter angiography for </a:t>
            </a:r>
          </a:p>
          <a:p>
            <a:pPr marL="342900" indent="-342900">
              <a:buFont typeface="+mj-lt"/>
              <a:buAutoNum type="arabicPeriod"/>
            </a:pPr>
            <a:r>
              <a:rPr lang="en-US" sz="2800" dirty="0" smtClean="0"/>
              <a:t>young patients</a:t>
            </a:r>
          </a:p>
          <a:p>
            <a:pPr marL="342900" indent="-342900">
              <a:buFont typeface="+mj-lt"/>
              <a:buAutoNum type="arabicPeriod"/>
            </a:pPr>
            <a:r>
              <a:rPr lang="en-US" sz="2800" dirty="0" smtClean="0"/>
              <a:t>patients with lobar hemorrhage</a:t>
            </a:r>
          </a:p>
          <a:p>
            <a:pPr marL="342900" indent="-342900">
              <a:buFont typeface="+mj-lt"/>
              <a:buAutoNum type="arabicPeriod"/>
            </a:pPr>
            <a:r>
              <a:rPr lang="en-US" sz="2800" dirty="0" smtClean="0"/>
              <a:t>patients without a history of hypertension</a:t>
            </a:r>
          </a:p>
          <a:p>
            <a:pPr marL="342900" indent="-342900">
              <a:buFont typeface="+mj-lt"/>
              <a:buAutoNum type="arabicPeriod"/>
            </a:pPr>
            <a:r>
              <a:rPr lang="en-US" sz="2800" dirty="0" smtClean="0"/>
              <a:t>patients without a clear cause of hemorrhage who are surgical candidates</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http://ts2.mm.bing.net/th?id=H.4638759152584865&amp;pid=15.1"/>
          <p:cNvPicPr>
            <a:picLocks noChangeAspect="1" noChangeArrowheads="1"/>
          </p:cNvPicPr>
          <p:nvPr/>
        </p:nvPicPr>
        <p:blipFill>
          <a:blip r:embed="rId2"/>
          <a:srcRect/>
          <a:stretch>
            <a:fillRect/>
          </a:stretch>
        </p:blipFill>
        <p:spPr bwMode="auto">
          <a:xfrm>
            <a:off x="214282" y="285728"/>
            <a:ext cx="2428892" cy="1857388"/>
          </a:xfrm>
          <a:prstGeom prst="rect">
            <a:avLst/>
          </a:prstGeom>
          <a:noFill/>
        </p:spPr>
      </p:pic>
      <p:pic>
        <p:nvPicPr>
          <p:cNvPr id="43012" name="Picture 4" descr="http://ts3.mm.bing.net/th?id=H.4594091476715882&amp;pid=15.1"/>
          <p:cNvPicPr>
            <a:picLocks noChangeAspect="1" noChangeArrowheads="1"/>
          </p:cNvPicPr>
          <p:nvPr/>
        </p:nvPicPr>
        <p:blipFill>
          <a:blip r:embed="rId3"/>
          <a:srcRect/>
          <a:stretch>
            <a:fillRect/>
          </a:stretch>
        </p:blipFill>
        <p:spPr bwMode="auto">
          <a:xfrm>
            <a:off x="214282" y="3071810"/>
            <a:ext cx="1905000" cy="2257426"/>
          </a:xfrm>
          <a:prstGeom prst="rect">
            <a:avLst/>
          </a:prstGeom>
          <a:noFill/>
        </p:spPr>
      </p:pic>
      <p:pic>
        <p:nvPicPr>
          <p:cNvPr id="43014" name="Picture 6" descr="http://ts3.mm.bing.net/th?id=H.4580055557014670&amp;pid=15.1"/>
          <p:cNvPicPr>
            <a:picLocks noChangeAspect="1" noChangeArrowheads="1"/>
          </p:cNvPicPr>
          <p:nvPr/>
        </p:nvPicPr>
        <p:blipFill>
          <a:blip r:embed="rId4"/>
          <a:srcRect/>
          <a:stretch>
            <a:fillRect/>
          </a:stretch>
        </p:blipFill>
        <p:spPr bwMode="auto">
          <a:xfrm>
            <a:off x="3143240" y="357166"/>
            <a:ext cx="2428860" cy="1785950"/>
          </a:xfrm>
          <a:prstGeom prst="rect">
            <a:avLst/>
          </a:prstGeom>
          <a:noFill/>
        </p:spPr>
      </p:pic>
      <p:pic>
        <p:nvPicPr>
          <p:cNvPr id="43016" name="Picture 8" descr="http://ts2.mm.bing.net/th?id=H.4718168742036045&amp;pid=15.1"/>
          <p:cNvPicPr>
            <a:picLocks noChangeAspect="1" noChangeArrowheads="1"/>
          </p:cNvPicPr>
          <p:nvPr/>
        </p:nvPicPr>
        <p:blipFill>
          <a:blip r:embed="rId5"/>
          <a:srcRect/>
          <a:stretch>
            <a:fillRect/>
          </a:stretch>
        </p:blipFill>
        <p:spPr bwMode="auto">
          <a:xfrm>
            <a:off x="3286116" y="3071810"/>
            <a:ext cx="2000264" cy="2214578"/>
          </a:xfrm>
          <a:prstGeom prst="rect">
            <a:avLst/>
          </a:prstGeom>
          <a:noFill/>
        </p:spPr>
      </p:pic>
      <p:pic>
        <p:nvPicPr>
          <p:cNvPr id="43018" name="Picture 10" descr="http://ts3.mm.bing.net/th?id=H.4674703753283018&amp;pid=15.1"/>
          <p:cNvPicPr>
            <a:picLocks noChangeAspect="1" noChangeArrowheads="1"/>
          </p:cNvPicPr>
          <p:nvPr/>
        </p:nvPicPr>
        <p:blipFill>
          <a:blip r:embed="rId6"/>
          <a:srcRect/>
          <a:stretch>
            <a:fillRect/>
          </a:stretch>
        </p:blipFill>
        <p:spPr bwMode="auto">
          <a:xfrm>
            <a:off x="6000760" y="357166"/>
            <a:ext cx="2857500" cy="2428892"/>
          </a:xfrm>
          <a:prstGeom prst="rect">
            <a:avLst/>
          </a:prstGeom>
          <a:noFill/>
        </p:spPr>
      </p:pic>
      <p:pic>
        <p:nvPicPr>
          <p:cNvPr id="43020" name="Picture 12" descr="http://ts2.mm.bing.net/th?id=H.4655492349562321&amp;pid=15.1"/>
          <p:cNvPicPr>
            <a:picLocks noChangeAspect="1" noChangeArrowheads="1"/>
          </p:cNvPicPr>
          <p:nvPr/>
        </p:nvPicPr>
        <p:blipFill>
          <a:blip r:embed="rId7"/>
          <a:srcRect/>
          <a:stretch>
            <a:fillRect/>
          </a:stretch>
        </p:blipFill>
        <p:spPr bwMode="auto">
          <a:xfrm>
            <a:off x="6000760" y="3286124"/>
            <a:ext cx="2857500" cy="1933576"/>
          </a:xfrm>
          <a:prstGeom prst="rect">
            <a:avLst/>
          </a:prstGeom>
          <a:noFill/>
        </p:spPr>
      </p:pic>
      <p:sp>
        <p:nvSpPr>
          <p:cNvPr id="8" name="مستطيل 7"/>
          <p:cNvSpPr/>
          <p:nvPr/>
        </p:nvSpPr>
        <p:spPr>
          <a:xfrm>
            <a:off x="357158" y="5643578"/>
            <a:ext cx="1704249" cy="369332"/>
          </a:xfrm>
          <a:prstGeom prst="rect">
            <a:avLst/>
          </a:prstGeom>
        </p:spPr>
        <p:txBody>
          <a:bodyPr wrap="none">
            <a:spAutoFit/>
          </a:bodyPr>
          <a:lstStyle/>
          <a:p>
            <a:r>
              <a:rPr lang="en-US" b="1" u="sng" dirty="0" smtClean="0">
                <a:solidFill>
                  <a:srgbClr val="C00000"/>
                </a:solidFill>
              </a:rPr>
              <a:t>CT angiography </a:t>
            </a:r>
            <a:endParaRPr lang="en-US" dirty="0"/>
          </a:p>
        </p:txBody>
      </p:sp>
      <p:sp>
        <p:nvSpPr>
          <p:cNvPr id="9" name="مستطيل 8"/>
          <p:cNvSpPr/>
          <p:nvPr/>
        </p:nvSpPr>
        <p:spPr>
          <a:xfrm>
            <a:off x="3428992" y="5572140"/>
            <a:ext cx="1860189" cy="369332"/>
          </a:xfrm>
          <a:prstGeom prst="rect">
            <a:avLst/>
          </a:prstGeom>
        </p:spPr>
        <p:txBody>
          <a:bodyPr wrap="none">
            <a:spAutoFit/>
          </a:bodyPr>
          <a:lstStyle/>
          <a:p>
            <a:r>
              <a:rPr lang="en-US" b="1" u="sng" dirty="0" smtClean="0">
                <a:solidFill>
                  <a:srgbClr val="C00000"/>
                </a:solidFill>
              </a:rPr>
              <a:t>MRI angiography </a:t>
            </a:r>
            <a:endParaRPr lang="en-US" dirty="0"/>
          </a:p>
        </p:txBody>
      </p:sp>
      <p:sp>
        <p:nvSpPr>
          <p:cNvPr id="10" name="مستطيل 9"/>
          <p:cNvSpPr/>
          <p:nvPr/>
        </p:nvSpPr>
        <p:spPr>
          <a:xfrm>
            <a:off x="6143636" y="5500702"/>
            <a:ext cx="2738507" cy="369332"/>
          </a:xfrm>
          <a:prstGeom prst="rect">
            <a:avLst/>
          </a:prstGeom>
        </p:spPr>
        <p:txBody>
          <a:bodyPr wrap="none">
            <a:spAutoFit/>
          </a:bodyPr>
          <a:lstStyle/>
          <a:p>
            <a:r>
              <a:rPr lang="en-US" b="1" u="sng" dirty="0" smtClean="0">
                <a:solidFill>
                  <a:srgbClr val="C00000"/>
                </a:solidFill>
              </a:rPr>
              <a:t>Catheter MRI angiography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txBody>
          <a:bodyPr>
            <a:normAutofit fontScale="90000"/>
          </a:bodyPr>
          <a:lstStyle/>
          <a:p>
            <a:pPr algn="l"/>
            <a:r>
              <a:rPr lang="en-US" u="sng" dirty="0" smtClean="0">
                <a:latin typeface="Times New Roman" pitchFamily="18" charset="0"/>
                <a:cs typeface="Times New Roman" pitchFamily="18" charset="0"/>
              </a:rPr>
              <a:t>Treatment </a:t>
            </a:r>
            <a:endParaRPr lang="en-US" u="sng" dirty="0">
              <a:latin typeface="Times New Roman" pitchFamily="18" charset="0"/>
              <a:cs typeface="Times New Roman" pitchFamily="18" charset="0"/>
            </a:endParaRPr>
          </a:p>
        </p:txBody>
      </p:sp>
      <p:sp>
        <p:nvSpPr>
          <p:cNvPr id="3" name="عنصر نائب للمحتوى 2"/>
          <p:cNvSpPr>
            <a:spLocks noGrp="1"/>
          </p:cNvSpPr>
          <p:nvPr>
            <p:ph idx="1"/>
          </p:nvPr>
        </p:nvSpPr>
        <p:spPr>
          <a:xfrm>
            <a:off x="357158" y="1357298"/>
            <a:ext cx="8572560" cy="5257800"/>
          </a:xfrm>
        </p:spPr>
        <p:txBody>
          <a:bodyPr>
            <a:normAutofit fontScale="47500" lnSpcReduction="20000"/>
          </a:bodyPr>
          <a:lstStyle/>
          <a:p>
            <a:r>
              <a:rPr lang="en-US" sz="5100" dirty="0" smtClean="0">
                <a:latin typeface="Times New Roman" pitchFamily="18" charset="0"/>
                <a:cs typeface="Times New Roman" pitchFamily="18" charset="0"/>
              </a:rPr>
              <a:t>Rapidly stabilize vital signs, and simultaneously acquire emergent CT scan.</a:t>
            </a:r>
          </a:p>
          <a:p>
            <a:r>
              <a:rPr lang="en-US" sz="5100" dirty="0" smtClean="0">
                <a:latin typeface="Times New Roman" pitchFamily="18" charset="0"/>
                <a:cs typeface="Times New Roman" pitchFamily="18" charset="0"/>
              </a:rPr>
              <a:t>Intubate and hyperventilate if intracranial pressure is increased; initiate administration of mannitol for further control.</a:t>
            </a:r>
          </a:p>
          <a:p>
            <a:r>
              <a:rPr lang="en-US" sz="5100" dirty="0" smtClean="0">
                <a:latin typeface="Times New Roman" pitchFamily="18" charset="0"/>
                <a:cs typeface="Times New Roman" pitchFamily="18" charset="0"/>
              </a:rPr>
              <a:t>Maintain euvolemia, using </a:t>
            </a:r>
            <a:r>
              <a:rPr lang="en-US" sz="5100" b="1" dirty="0" smtClean="0">
                <a:solidFill>
                  <a:srgbClr val="C00000"/>
                </a:solidFill>
                <a:latin typeface="Times New Roman" pitchFamily="18" charset="0"/>
                <a:cs typeface="Times New Roman" pitchFamily="18" charset="0"/>
              </a:rPr>
              <a:t>normotonic </a:t>
            </a:r>
            <a:r>
              <a:rPr lang="en-US" sz="5100" dirty="0" smtClean="0">
                <a:latin typeface="Times New Roman" pitchFamily="18" charset="0"/>
                <a:cs typeface="Times New Roman" pitchFamily="18" charset="0"/>
              </a:rPr>
              <a:t>rather than hypotonic fluids, to maintain brain perfusion without exacerbating brain edema. </a:t>
            </a:r>
          </a:p>
          <a:p>
            <a:r>
              <a:rPr lang="en-US" sz="5100" dirty="0" smtClean="0">
                <a:latin typeface="Times New Roman" pitchFamily="18" charset="0"/>
                <a:cs typeface="Times New Roman" pitchFamily="18" charset="0"/>
              </a:rPr>
              <a:t>Avoid hyperthermia.</a:t>
            </a:r>
          </a:p>
          <a:p>
            <a:r>
              <a:rPr lang="en-US" sz="5100" dirty="0" smtClean="0">
                <a:latin typeface="Times New Roman" pitchFamily="18" charset="0"/>
                <a:cs typeface="Times New Roman" pitchFamily="18" charset="0"/>
              </a:rPr>
              <a:t>Correct any identifiable coagulopathy with fresh frozen plasma, vitamin K, protamine, or platelet transfusions.</a:t>
            </a:r>
          </a:p>
          <a:p>
            <a:r>
              <a:rPr lang="en-US" sz="5100" dirty="0" smtClean="0">
                <a:latin typeface="Times New Roman" pitchFamily="18" charset="0"/>
                <a:cs typeface="Times New Roman" pitchFamily="18" charset="0"/>
              </a:rPr>
              <a:t>Initiate fosphenytoin or other anticonvulsant definitely for seizure activity or lobar hemorrhage, and optionally in other patients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57166"/>
            <a:ext cx="2400288" cy="285752"/>
          </a:xfrm>
        </p:spPr>
        <p:txBody>
          <a:bodyPr>
            <a:normAutofit fontScale="90000"/>
          </a:bodyPr>
          <a:lstStyle/>
          <a:p>
            <a:pPr algn="l"/>
            <a:r>
              <a:rPr lang="en-US" u="sng" dirty="0" smtClean="0"/>
              <a:t>treatment</a:t>
            </a:r>
            <a:endParaRPr lang="en-US" u="sng" dirty="0"/>
          </a:p>
        </p:txBody>
      </p:sp>
      <p:sp>
        <p:nvSpPr>
          <p:cNvPr id="3" name="عنصر نائب للمحتوى 2"/>
          <p:cNvSpPr>
            <a:spLocks noGrp="1"/>
          </p:cNvSpPr>
          <p:nvPr>
            <p:ph idx="1"/>
          </p:nvPr>
        </p:nvSpPr>
        <p:spPr>
          <a:xfrm>
            <a:off x="0" y="1357298"/>
            <a:ext cx="8686800" cy="4840303"/>
          </a:xfrm>
        </p:spPr>
        <p:txBody>
          <a:bodyPr>
            <a:normAutofit fontScale="85000" lnSpcReduction="10000"/>
          </a:bodyPr>
          <a:lstStyle/>
          <a:p>
            <a:r>
              <a:rPr lang="en-US" dirty="0" smtClean="0">
                <a:latin typeface="Times New Roman" pitchFamily="18" charset="0"/>
                <a:cs typeface="Times New Roman" pitchFamily="18" charset="0"/>
              </a:rPr>
              <a:t>recombinant factor </a:t>
            </a:r>
            <a:r>
              <a:rPr lang="en-US" dirty="0" err="1" smtClean="0">
                <a:latin typeface="Times New Roman" pitchFamily="18" charset="0"/>
                <a:cs typeface="Times New Roman" pitchFamily="18" charset="0"/>
              </a:rPr>
              <a:t>VIIa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rFVIIa</a:t>
            </a:r>
            <a:r>
              <a:rPr lang="en-US" dirty="0" smtClean="0">
                <a:latin typeface="Times New Roman" pitchFamily="18" charset="0"/>
                <a:cs typeface="Times New Roman" pitchFamily="18" charset="0"/>
              </a:rPr>
              <a:t>) within 4 hours after the onset of intracerebral hemorrhage limits the growth of the hematoma, reduces mortality, and improves functional outcomes at 90 days</a:t>
            </a:r>
          </a:p>
          <a:p>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Cautiously lower blood pressure to a mean arterial pressure (MAP) less than 130 mm Hg, but avoid excessive hypotension. Early treatment in patients presenting with spontaneous intracerebral hemorrhage is important as it may decrease hematoma enlargement and lead to better neurologic outcome</a:t>
            </a: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6900882" cy="654032"/>
          </a:xfrm>
        </p:spPr>
        <p:txBody>
          <a:bodyPr>
            <a:normAutofit fontScale="90000"/>
          </a:bodyPr>
          <a:lstStyle/>
          <a:p>
            <a:pPr algn="l"/>
            <a:r>
              <a:rPr lang="en-US" u="sng" dirty="0" smtClean="0"/>
              <a:t>Treatment   [surgery ]:</a:t>
            </a:r>
            <a:endParaRPr lang="en-US" dirty="0"/>
          </a:p>
        </p:txBody>
      </p:sp>
      <p:sp>
        <p:nvSpPr>
          <p:cNvPr id="3" name="عنصر نائب للمحتوى 2"/>
          <p:cNvSpPr>
            <a:spLocks noGrp="1"/>
          </p:cNvSpPr>
          <p:nvPr>
            <p:ph idx="1"/>
          </p:nvPr>
        </p:nvSpPr>
        <p:spPr/>
        <p:txBody>
          <a:bodyPr/>
          <a:lstStyle/>
          <a:p>
            <a:r>
              <a:rPr lang="en-US" dirty="0" smtClean="0">
                <a:latin typeface="Times New Roman" pitchFamily="18" charset="0"/>
                <a:cs typeface="Times New Roman" pitchFamily="18" charset="0"/>
              </a:rPr>
              <a:t>   </a:t>
            </a:r>
            <a:r>
              <a:rPr lang="en-US" b="1" u="sng" dirty="0" smtClean="0">
                <a:solidFill>
                  <a:srgbClr val="C00000"/>
                </a:solidFill>
                <a:latin typeface="Times New Roman" pitchFamily="18" charset="0"/>
                <a:cs typeface="Times New Roman" pitchFamily="18" charset="0"/>
              </a:rPr>
              <a:t>Consider surgery for patients with</a:t>
            </a:r>
          </a:p>
          <a:p>
            <a:pPr marL="514350" indent="-514350">
              <a:buFont typeface="+mj-lt"/>
              <a:buAutoNum type="arabicPeriod"/>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cerebellar</a:t>
            </a:r>
            <a:r>
              <a:rPr lang="en-US" dirty="0" smtClean="0">
                <a:latin typeface="Times New Roman" pitchFamily="18" charset="0"/>
                <a:cs typeface="Times New Roman" pitchFamily="18" charset="0"/>
              </a:rPr>
              <a:t> hemorrhage greater than 3 cm, </a:t>
            </a:r>
          </a:p>
          <a:p>
            <a:pPr marL="514350" indent="-514350">
              <a:buFont typeface="+mj-lt"/>
              <a:buAutoNum type="arabicPeriod"/>
            </a:pPr>
            <a:r>
              <a:rPr lang="en-US" dirty="0" smtClean="0">
                <a:latin typeface="Times New Roman" pitchFamily="18" charset="0"/>
                <a:cs typeface="Times New Roman" pitchFamily="18" charset="0"/>
              </a:rPr>
              <a:t> patients with intracerebral hemorrhage associated with a structural vascular lesion</a:t>
            </a:r>
          </a:p>
          <a:p>
            <a:pPr marL="514350" indent="-514350">
              <a:buFont typeface="+mj-lt"/>
              <a:buAutoNum type="arabicPeriod"/>
            </a:pPr>
            <a:r>
              <a:rPr lang="en-US" dirty="0" smtClean="0">
                <a:latin typeface="Times New Roman" pitchFamily="18" charset="0"/>
                <a:cs typeface="Times New Roman" pitchFamily="18" charset="0"/>
              </a:rPr>
              <a:t> young patients with lobar hemorrhage</a:t>
            </a:r>
          </a:p>
          <a:p>
            <a:pPr marL="514350" indent="-514350">
              <a:buFont typeface="+mj-lt"/>
              <a:buAutoNum type="arabicPeriod"/>
            </a:pPr>
            <a:r>
              <a:rPr lang="en-US" dirty="0" smtClean="0">
                <a:latin typeface="Times New Roman" pitchFamily="18" charset="0"/>
                <a:cs typeface="Times New Roman" pitchFamily="18" charset="0"/>
              </a:rPr>
              <a:t>Hydrocephalus </a:t>
            </a:r>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b="1" dirty="0" smtClean="0"/>
              <a:t>Complications</a:t>
            </a:r>
            <a:br>
              <a:rPr lang="en-US" b="1" dirty="0" smtClean="0"/>
            </a:br>
            <a:endParaRPr lang="en-US" dirty="0"/>
          </a:p>
        </p:txBody>
      </p:sp>
      <p:sp>
        <p:nvSpPr>
          <p:cNvPr id="3" name="عنصر نائب للمحتوى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Neurological deficits or death</a:t>
            </a:r>
          </a:p>
          <a:p>
            <a:r>
              <a:rPr lang="en-US" dirty="0" smtClean="0">
                <a:latin typeface="Times New Roman" pitchFamily="18" charset="0"/>
                <a:cs typeface="Times New Roman" pitchFamily="18" charset="0"/>
              </a:rPr>
              <a:t>Seizures</a:t>
            </a:r>
          </a:p>
          <a:p>
            <a:r>
              <a:rPr lang="en-US" dirty="0" smtClean="0">
                <a:latin typeface="Times New Roman" pitchFamily="18" charset="0"/>
                <a:cs typeface="Times New Roman" pitchFamily="18" charset="0"/>
              </a:rPr>
              <a:t>Hydrocephalus</a:t>
            </a:r>
          </a:p>
          <a:p>
            <a:r>
              <a:rPr lang="en-US" dirty="0" smtClean="0">
                <a:latin typeface="Times New Roman" pitchFamily="18" charset="0"/>
                <a:cs typeface="Times New Roman" pitchFamily="18" charset="0"/>
              </a:rPr>
              <a:t>Spasticity</a:t>
            </a:r>
          </a:p>
          <a:p>
            <a:r>
              <a:rPr lang="en-US" dirty="0" smtClean="0">
                <a:latin typeface="Times New Roman" pitchFamily="18" charset="0"/>
                <a:cs typeface="Times New Roman" pitchFamily="18" charset="0"/>
              </a:rPr>
              <a:t>Urinary complications</a:t>
            </a:r>
          </a:p>
          <a:p>
            <a:r>
              <a:rPr lang="en-US" dirty="0" smtClean="0">
                <a:latin typeface="Times New Roman" pitchFamily="18" charset="0"/>
                <a:cs typeface="Times New Roman" pitchFamily="18" charset="0"/>
              </a:rPr>
              <a:t>Aspiration pneumonia</a:t>
            </a:r>
          </a:p>
          <a:p>
            <a:r>
              <a:rPr lang="en-US" dirty="0" smtClean="0">
                <a:latin typeface="Times New Roman" pitchFamily="18" charset="0"/>
                <a:cs typeface="Times New Roman" pitchFamily="18" charset="0"/>
              </a:rPr>
              <a:t>Neuropathic pain</a:t>
            </a:r>
          </a:p>
          <a:p>
            <a:r>
              <a:rPr lang="en-US" dirty="0" smtClean="0">
                <a:latin typeface="Times New Roman" pitchFamily="18" charset="0"/>
                <a:cs typeface="Times New Roman" pitchFamily="18" charset="0"/>
              </a:rPr>
              <a:t>Deep venous thrombosis</a:t>
            </a:r>
          </a:p>
          <a:p>
            <a:r>
              <a:rPr lang="en-US" dirty="0" smtClean="0">
                <a:latin typeface="Times New Roman" pitchFamily="18" charset="0"/>
                <a:cs typeface="Times New Roman" pitchFamily="18" charset="0"/>
              </a:rPr>
              <a:t>Pulmonary emboli</a:t>
            </a:r>
          </a:p>
          <a:p>
            <a:r>
              <a:rPr lang="en-US" dirty="0" smtClean="0">
                <a:latin typeface="Times New Roman" pitchFamily="18" charset="0"/>
                <a:cs typeface="Times New Roman" pitchFamily="18" charset="0"/>
              </a:rPr>
              <a:t>Cerebral </a:t>
            </a:r>
            <a:r>
              <a:rPr lang="en-US" dirty="0" err="1" smtClean="0">
                <a:latin typeface="Times New Roman" pitchFamily="18" charset="0"/>
                <a:cs typeface="Times New Roman" pitchFamily="18" charset="0"/>
              </a:rPr>
              <a:t>herniation</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b="1" u="sng" dirty="0" smtClean="0">
                <a:latin typeface="Times New Roman" pitchFamily="18" charset="0"/>
                <a:cs typeface="Times New Roman" pitchFamily="18" charset="0"/>
              </a:rPr>
              <a:t>Prognosis</a:t>
            </a:r>
            <a:r>
              <a:rPr lang="en-US" b="1" dirty="0" smtClean="0"/>
              <a:t/>
            </a:r>
            <a:br>
              <a:rPr lang="en-US" b="1" dirty="0" smtClean="0"/>
            </a:br>
            <a:endParaRPr lang="en-US" dirty="0"/>
          </a:p>
        </p:txBody>
      </p:sp>
      <p:sp>
        <p:nvSpPr>
          <p:cNvPr id="3" name="عنصر نائب للمحتوى 2"/>
          <p:cNvSpPr>
            <a:spLocks noGrp="1"/>
          </p:cNvSpPr>
          <p:nvPr>
            <p:ph idx="1"/>
          </p:nvPr>
        </p:nvSpPr>
        <p:spPr>
          <a:xfrm>
            <a:off x="428596" y="1000108"/>
            <a:ext cx="8229600" cy="5286412"/>
          </a:xfrm>
        </p:spPr>
        <p:txBody>
          <a:bodyPr>
            <a:normAutofit fontScale="92500" lnSpcReduction="20000"/>
          </a:bodyPr>
          <a:lstStyle/>
          <a:p>
            <a:r>
              <a:rPr lang="en-US" sz="3800" dirty="0" smtClean="0">
                <a:latin typeface="Times New Roman" pitchFamily="18" charset="0"/>
                <a:cs typeface="Times New Roman" pitchFamily="18" charset="0"/>
              </a:rPr>
              <a:t>Early reduction in the level of consciousness carries an ominous prognosis.</a:t>
            </a:r>
          </a:p>
          <a:p>
            <a:r>
              <a:rPr lang="en-US" sz="3800" dirty="0" smtClean="0">
                <a:latin typeface="Times New Roman" pitchFamily="18" charset="0"/>
                <a:cs typeface="Times New Roman" pitchFamily="18" charset="0"/>
              </a:rPr>
              <a:t>. Larger hematomas have a worse outcome.</a:t>
            </a:r>
          </a:p>
          <a:p>
            <a:r>
              <a:rPr lang="en-US" sz="3800" dirty="0" smtClean="0">
                <a:latin typeface="Times New Roman" pitchFamily="18" charset="0"/>
                <a:cs typeface="Times New Roman" pitchFamily="18" charset="0"/>
              </a:rPr>
              <a:t>Lobar hemorrhage has a better outcome than deep hemorrhage.</a:t>
            </a:r>
          </a:p>
          <a:p>
            <a:r>
              <a:rPr lang="en-US" sz="3800" dirty="0" smtClean="0">
                <a:latin typeface="Times New Roman" pitchFamily="18" charset="0"/>
                <a:cs typeface="Times New Roman" pitchFamily="18" charset="0"/>
              </a:rPr>
              <a:t>Significant volume of </a:t>
            </a:r>
            <a:r>
              <a:rPr lang="en-US" sz="3800" dirty="0" err="1" smtClean="0">
                <a:latin typeface="Times New Roman" pitchFamily="18" charset="0"/>
                <a:cs typeface="Times New Roman" pitchFamily="18" charset="0"/>
              </a:rPr>
              <a:t>intraventricular</a:t>
            </a:r>
            <a:r>
              <a:rPr lang="en-US" sz="3800" dirty="0" smtClean="0">
                <a:latin typeface="Times New Roman" pitchFamily="18" charset="0"/>
                <a:cs typeface="Times New Roman" pitchFamily="18" charset="0"/>
              </a:rPr>
              <a:t> blood is a poor prognostic indicator.</a:t>
            </a:r>
          </a:p>
          <a:p>
            <a:r>
              <a:rPr lang="en-US" sz="3800" dirty="0" smtClean="0">
                <a:latin typeface="Times New Roman" pitchFamily="18" charset="0"/>
                <a:cs typeface="Times New Roman" pitchFamily="18" charset="0"/>
              </a:rPr>
              <a:t>The presence of hydrocephalus is associated with a poor outcome.</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ln>
            <a:solidFill>
              <a:schemeClr val="tx1"/>
            </a:solidFill>
          </a:ln>
        </p:spPr>
        <p:txBody>
          <a:bodyPr>
            <a:normAutofit fontScale="90000"/>
          </a:bodyPr>
          <a:lstStyle/>
          <a:p>
            <a:r>
              <a:rPr lang="en-US" dirty="0" smtClean="0">
                <a:latin typeface="Algerian" pitchFamily="82" charset="0"/>
              </a:rPr>
              <a:t>subarachnoid hemorrhage (SAH)</a:t>
            </a:r>
            <a:endParaRPr lang="en-US" dirty="0">
              <a:latin typeface="Algerian" pitchFamily="82" charset="0"/>
            </a:endParaRPr>
          </a:p>
        </p:txBody>
      </p:sp>
      <p:sp>
        <p:nvSpPr>
          <p:cNvPr id="3" name="عنصر نائب للمحتوى 2"/>
          <p:cNvSpPr>
            <a:spLocks noGrp="1"/>
          </p:cNvSpPr>
          <p:nvPr>
            <p:ph idx="1"/>
          </p:nvPr>
        </p:nvSpPr>
        <p:spPr>
          <a:xfrm>
            <a:off x="457200" y="1600200"/>
            <a:ext cx="8686800" cy="4525963"/>
          </a:xfrm>
        </p:spPr>
        <p:txBody>
          <a:bodyPr>
            <a:normAutofit/>
          </a:bodyPr>
          <a:lstStyle/>
          <a:p>
            <a:r>
              <a:rPr lang="en-US" dirty="0" smtClean="0"/>
              <a:t>extravasations of blood into the subarachnoid space between the </a:t>
            </a:r>
            <a:r>
              <a:rPr lang="en-US" dirty="0" err="1" smtClean="0"/>
              <a:t>pial</a:t>
            </a:r>
            <a:r>
              <a:rPr lang="en-US" dirty="0" smtClean="0"/>
              <a:t> and </a:t>
            </a:r>
            <a:r>
              <a:rPr lang="en-US" dirty="0" err="1" smtClean="0"/>
              <a:t>arachnoid</a:t>
            </a:r>
            <a:r>
              <a:rPr lang="en-US" dirty="0" smtClean="0"/>
              <a:t> membranes</a:t>
            </a:r>
          </a:p>
          <a:p>
            <a:pPr>
              <a:buNone/>
            </a:pPr>
            <a:endParaRPr lang="en-US" dirty="0" smtClean="0"/>
          </a:p>
          <a:p>
            <a:endParaRPr lang="en-US" dirty="0"/>
          </a:p>
        </p:txBody>
      </p:sp>
      <p:pic>
        <p:nvPicPr>
          <p:cNvPr id="14338" name="Picture 2" descr="http://ts2.mm.bing.net/th?id=H.4936786898060729&amp;pid=15.1"/>
          <p:cNvPicPr>
            <a:picLocks noChangeAspect="1" noChangeArrowheads="1"/>
          </p:cNvPicPr>
          <p:nvPr/>
        </p:nvPicPr>
        <p:blipFill>
          <a:blip r:embed="rId2"/>
          <a:srcRect/>
          <a:stretch>
            <a:fillRect/>
          </a:stretch>
        </p:blipFill>
        <p:spPr bwMode="auto">
          <a:xfrm>
            <a:off x="500034" y="3286124"/>
            <a:ext cx="2857504" cy="2019301"/>
          </a:xfrm>
          <a:prstGeom prst="rect">
            <a:avLst/>
          </a:prstGeom>
          <a:solidFill>
            <a:schemeClr val="accent4">
              <a:lumMod val="60000"/>
              <a:lumOff val="40000"/>
            </a:schemeClr>
          </a:solidFill>
          <a:ln>
            <a:solidFill>
              <a:schemeClr val="tx1"/>
            </a:solidFill>
          </a:ln>
        </p:spPr>
      </p:pic>
      <p:pic>
        <p:nvPicPr>
          <p:cNvPr id="14340" name="Picture 4" descr="http://ts3.mm.bing.net/th?id=H.4582009759009942&amp;pid=15.1&amp;H=149&amp;W=160"/>
          <p:cNvPicPr>
            <a:picLocks noChangeAspect="1" noChangeArrowheads="1"/>
          </p:cNvPicPr>
          <p:nvPr/>
        </p:nvPicPr>
        <p:blipFill>
          <a:blip r:embed="rId3"/>
          <a:srcRect/>
          <a:stretch>
            <a:fillRect/>
          </a:stretch>
        </p:blipFill>
        <p:spPr bwMode="auto">
          <a:xfrm>
            <a:off x="5643570" y="2857496"/>
            <a:ext cx="2428892" cy="1633545"/>
          </a:xfrm>
          <a:prstGeom prst="rect">
            <a:avLst/>
          </a:prstGeom>
          <a:solidFill>
            <a:schemeClr val="accent4">
              <a:lumMod val="75000"/>
            </a:schemeClr>
          </a:solidFill>
          <a:ln>
            <a:solidFill>
              <a:schemeClr val="tx1"/>
            </a:solidFill>
          </a:ln>
        </p:spPr>
      </p:pic>
      <p:sp>
        <p:nvSpPr>
          <p:cNvPr id="6" name="مستطيل 5"/>
          <p:cNvSpPr/>
          <p:nvPr/>
        </p:nvSpPr>
        <p:spPr>
          <a:xfrm>
            <a:off x="357158" y="5429264"/>
            <a:ext cx="3286148" cy="1384995"/>
          </a:xfrm>
          <a:prstGeom prst="rect">
            <a:avLst/>
          </a:prstGeom>
          <a:solidFill>
            <a:schemeClr val="accent4">
              <a:lumMod val="60000"/>
              <a:lumOff val="40000"/>
            </a:schemeClr>
          </a:solidFill>
          <a:ln>
            <a:solidFill>
              <a:schemeClr val="tx1"/>
            </a:solidFill>
          </a:ln>
        </p:spPr>
        <p:txBody>
          <a:bodyPr wrap="square">
            <a:spAutoFit/>
          </a:bodyPr>
          <a:lstStyle/>
          <a:p>
            <a:r>
              <a:rPr lang="en-US" sz="2800" dirty="0" smtClean="0"/>
              <a:t>80% are due to a ruptured berry aneurysm</a:t>
            </a:r>
            <a:endParaRPr lang="en-US" sz="2800" dirty="0"/>
          </a:p>
        </p:txBody>
      </p:sp>
      <p:sp>
        <p:nvSpPr>
          <p:cNvPr id="7" name="مستطيل 6"/>
          <p:cNvSpPr/>
          <p:nvPr/>
        </p:nvSpPr>
        <p:spPr>
          <a:xfrm>
            <a:off x="4714876" y="4572008"/>
            <a:ext cx="4000528" cy="1815882"/>
          </a:xfrm>
          <a:prstGeom prst="rect">
            <a:avLst/>
          </a:prstGeom>
          <a:solidFill>
            <a:schemeClr val="accent4">
              <a:lumMod val="60000"/>
              <a:lumOff val="40000"/>
            </a:schemeClr>
          </a:solidFill>
          <a:ln>
            <a:solidFill>
              <a:schemeClr val="tx1"/>
            </a:solidFill>
          </a:ln>
        </p:spPr>
        <p:txBody>
          <a:bodyPr wrap="square">
            <a:spAutoFit/>
          </a:bodyPr>
          <a:lstStyle/>
          <a:p>
            <a:r>
              <a:rPr lang="en-US" sz="2800" dirty="0" smtClean="0"/>
              <a:t>Rupture of </a:t>
            </a:r>
            <a:r>
              <a:rPr lang="en-US" sz="2800" dirty="0" err="1" smtClean="0"/>
              <a:t>arteriovenous</a:t>
            </a:r>
            <a:r>
              <a:rPr lang="en-US" sz="2800" dirty="0" smtClean="0"/>
              <a:t> malformations (AVMs) accounting for 10% of cases of SAH</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77500" lnSpcReduction="20000"/>
          </a:bodyPr>
          <a:lstStyle/>
          <a:p>
            <a:r>
              <a:rPr lang="en-US" dirty="0" smtClean="0"/>
              <a:t>Increased blood pressure</a:t>
            </a:r>
          </a:p>
          <a:p>
            <a:r>
              <a:rPr lang="en-US" dirty="0" smtClean="0"/>
              <a:t> Fibro muscular dysplasia</a:t>
            </a:r>
          </a:p>
          <a:p>
            <a:r>
              <a:rPr lang="en-US" dirty="0" smtClean="0"/>
              <a:t>polycystic kidney disease</a:t>
            </a:r>
          </a:p>
          <a:p>
            <a:r>
              <a:rPr lang="en-US" dirty="0" smtClean="0"/>
              <a:t> </a:t>
            </a:r>
            <a:r>
              <a:rPr lang="en-US" dirty="0" smtClean="0">
                <a:hlinkClick r:id="rId2"/>
              </a:rPr>
              <a:t>aortic </a:t>
            </a:r>
            <a:r>
              <a:rPr lang="en-US" dirty="0" err="1" smtClean="0">
                <a:hlinkClick r:id="rId2"/>
              </a:rPr>
              <a:t>coarctation</a:t>
            </a:r>
            <a:endParaRPr lang="en-US" dirty="0" smtClean="0"/>
          </a:p>
          <a:p>
            <a:r>
              <a:rPr lang="en-US" dirty="0" smtClean="0"/>
              <a:t>Blood vessel disorders: </a:t>
            </a:r>
            <a:r>
              <a:rPr lang="en-US" dirty="0" smtClean="0">
                <a:hlinkClick r:id="rId3"/>
              </a:rPr>
              <a:t>Systemic lupus </a:t>
            </a:r>
            <a:r>
              <a:rPr lang="en-US" dirty="0" err="1" smtClean="0">
                <a:hlinkClick r:id="rId3"/>
              </a:rPr>
              <a:t>erythematosus</a:t>
            </a:r>
            <a:r>
              <a:rPr lang="en-US" dirty="0" smtClean="0"/>
              <a:t> (SLE), </a:t>
            </a:r>
            <a:r>
              <a:rPr lang="en-US" dirty="0" err="1" smtClean="0">
                <a:hlinkClick r:id="rId4"/>
              </a:rPr>
              <a:t>Moyamoya</a:t>
            </a:r>
            <a:r>
              <a:rPr lang="en-US" dirty="0" smtClean="0">
                <a:hlinkClick r:id="rId4"/>
              </a:rPr>
              <a:t> disease</a:t>
            </a:r>
            <a:r>
              <a:rPr lang="en-US" dirty="0" smtClean="0"/>
              <a:t>,</a:t>
            </a:r>
            <a:r>
              <a:rPr lang="en-US" baseline="30000" dirty="0" smtClean="0"/>
              <a:t>[6] </a:t>
            </a:r>
            <a:r>
              <a:rPr lang="en-US" dirty="0" err="1" smtClean="0"/>
              <a:t>granulomatous</a:t>
            </a:r>
            <a:r>
              <a:rPr lang="en-US" dirty="0" smtClean="0"/>
              <a:t> </a:t>
            </a:r>
            <a:r>
              <a:rPr lang="en-US" dirty="0" err="1" smtClean="0"/>
              <a:t>angiitis</a:t>
            </a:r>
            <a:r>
              <a:rPr lang="en-US" dirty="0" smtClean="0"/>
              <a:t> </a:t>
            </a:r>
          </a:p>
          <a:p>
            <a:r>
              <a:rPr lang="en-US" dirty="0" smtClean="0"/>
              <a:t>Genetic disorders: </a:t>
            </a:r>
            <a:r>
              <a:rPr lang="en-US" dirty="0" err="1" smtClean="0"/>
              <a:t>Marfan</a:t>
            </a:r>
            <a:r>
              <a:rPr lang="en-US" dirty="0" smtClean="0"/>
              <a:t> syndrome, Ehlers-</a:t>
            </a:r>
            <a:r>
              <a:rPr lang="en-US" dirty="0" err="1" smtClean="0"/>
              <a:t>Danlos</a:t>
            </a:r>
            <a:r>
              <a:rPr lang="en-US" dirty="0" smtClean="0"/>
              <a:t> syndrome, Osler-Weber-</a:t>
            </a:r>
            <a:r>
              <a:rPr lang="en-US" dirty="0" err="1" smtClean="0"/>
              <a:t>Rendu</a:t>
            </a:r>
            <a:r>
              <a:rPr lang="en-US" dirty="0" smtClean="0"/>
              <a:t> syndrome, </a:t>
            </a:r>
            <a:r>
              <a:rPr lang="en-US" dirty="0" err="1" smtClean="0"/>
              <a:t>pseudoxanthoma</a:t>
            </a:r>
            <a:r>
              <a:rPr lang="en-US" dirty="0" smtClean="0"/>
              <a:t> </a:t>
            </a:r>
            <a:r>
              <a:rPr lang="en-US" dirty="0" err="1" smtClean="0"/>
              <a:t>elasticum</a:t>
            </a:r>
            <a:endParaRPr lang="en-US" dirty="0" smtClean="0"/>
          </a:p>
          <a:p>
            <a:r>
              <a:rPr lang="en-US" dirty="0" smtClean="0"/>
              <a:t>Metastatic tumors to cerebral arteries: </a:t>
            </a:r>
            <a:r>
              <a:rPr lang="en-US" dirty="0" err="1" smtClean="0">
                <a:hlinkClick r:id="rId5"/>
              </a:rPr>
              <a:t>Atrial</a:t>
            </a:r>
            <a:r>
              <a:rPr lang="en-US" dirty="0" smtClean="0">
                <a:hlinkClick r:id="rId5"/>
              </a:rPr>
              <a:t> </a:t>
            </a:r>
            <a:r>
              <a:rPr lang="en-US" dirty="0" err="1" smtClean="0">
                <a:hlinkClick r:id="rId5"/>
              </a:rPr>
              <a:t>myxoma</a:t>
            </a:r>
            <a:r>
              <a:rPr lang="en-US" dirty="0" smtClean="0"/>
              <a:t>, </a:t>
            </a:r>
            <a:r>
              <a:rPr lang="en-US" dirty="0" err="1" smtClean="0"/>
              <a:t>choriocarcinoma</a:t>
            </a:r>
            <a:r>
              <a:rPr lang="en-US" dirty="0" smtClean="0"/>
              <a:t> </a:t>
            </a:r>
          </a:p>
          <a:p>
            <a:r>
              <a:rPr lang="en-US" dirty="0" smtClean="0"/>
              <a:t>Infections: Bacterial, fungal == mycotic aneurysm</a:t>
            </a:r>
          </a:p>
          <a:p>
            <a:endParaRPr lang="en-US" dirty="0"/>
          </a:p>
        </p:txBody>
      </p:sp>
      <p:sp>
        <p:nvSpPr>
          <p:cNvPr id="4" name="مستطيل 3"/>
          <p:cNvSpPr/>
          <p:nvPr/>
        </p:nvSpPr>
        <p:spPr>
          <a:xfrm>
            <a:off x="1000100" y="357166"/>
            <a:ext cx="7358114" cy="954107"/>
          </a:xfrm>
          <a:prstGeom prst="rect">
            <a:avLst/>
          </a:prstGeom>
          <a:solidFill>
            <a:schemeClr val="accent4">
              <a:lumMod val="75000"/>
            </a:schemeClr>
          </a:solidFill>
          <a:ln>
            <a:solidFill>
              <a:schemeClr val="tx1"/>
            </a:solidFill>
          </a:ln>
        </p:spPr>
        <p:txBody>
          <a:bodyPr wrap="square">
            <a:spAutoFit/>
          </a:bodyPr>
          <a:lstStyle/>
          <a:p>
            <a:pPr algn="ctr"/>
            <a:r>
              <a:rPr lang="en-US" sz="2800" dirty="0" smtClean="0"/>
              <a:t>disease states associated with higher incidence of berry aneurysms include the following</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u="sng" dirty="0" smtClean="0">
                <a:latin typeface="Times New Roman" pitchFamily="18" charset="0"/>
                <a:cs typeface="Times New Roman" pitchFamily="18" charset="0"/>
              </a:rPr>
              <a:t>prognosis</a:t>
            </a:r>
            <a:endParaRPr lang="en-US" u="sng" dirty="0">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a:bodyPr>
          <a:lstStyle/>
          <a:p>
            <a:r>
              <a:rPr lang="en-US" dirty="0" smtClean="0"/>
              <a:t>10-15% of patients die before reaching the hospital. </a:t>
            </a:r>
          </a:p>
          <a:p>
            <a:r>
              <a:rPr lang="en-US" dirty="0" smtClean="0"/>
              <a:t> 25% of patients die within 24 hours, with or without medical attention</a:t>
            </a:r>
          </a:p>
          <a:p>
            <a:r>
              <a:rPr lang="en-US" dirty="0" smtClean="0"/>
              <a:t>40% in the first month.</a:t>
            </a:r>
          </a:p>
          <a:p>
            <a:pPr>
              <a:buFont typeface="Wingdings" pitchFamily="2" charset="2"/>
              <a:buChar char="Ø"/>
            </a:pPr>
            <a:r>
              <a:rPr lang="en-US" dirty="0" smtClean="0"/>
              <a:t>. </a:t>
            </a:r>
            <a:r>
              <a:rPr lang="en-US" dirty="0" err="1" smtClean="0"/>
              <a:t>Rebleeding</a:t>
            </a:r>
            <a:r>
              <a:rPr lang="en-US" dirty="0" smtClean="0"/>
              <a:t>, a major complication, carries a mortality rate of 51-80%.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0"/>
            <a:ext cx="8229600" cy="1143000"/>
          </a:xfrm>
        </p:spPr>
        <p:txBody>
          <a:bodyPr/>
          <a:lstStyle/>
          <a:p>
            <a:pPr algn="l"/>
            <a:r>
              <a:rPr lang="en-US" dirty="0" smtClean="0"/>
              <a:t>types</a:t>
            </a:r>
            <a:endParaRPr lang="en-US" dirty="0"/>
          </a:p>
        </p:txBody>
      </p:sp>
      <p:sp>
        <p:nvSpPr>
          <p:cNvPr id="8" name="وسيلة شرح مستطيلة 7"/>
          <p:cNvSpPr/>
          <p:nvPr/>
        </p:nvSpPr>
        <p:spPr>
          <a:xfrm>
            <a:off x="1714480" y="2285992"/>
            <a:ext cx="1357322" cy="612648"/>
          </a:xfrm>
          <a:prstGeom prst="wedgeRectCallout">
            <a:avLst>
              <a:gd name="adj1" fmla="val -68790"/>
              <a:gd name="adj2" fmla="val 206694"/>
            </a:avLst>
          </a:prstGeom>
          <a:solidFill>
            <a:schemeClr val="accent2">
              <a:lumMod val="60000"/>
              <a:lumOff val="4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وسيلة شرح مستطيلة 8"/>
          <p:cNvSpPr/>
          <p:nvPr/>
        </p:nvSpPr>
        <p:spPr>
          <a:xfrm>
            <a:off x="1500166" y="2285992"/>
            <a:ext cx="1643074" cy="612648"/>
          </a:xfrm>
          <a:prstGeom prst="wedgeRectCallout">
            <a:avLst>
              <a:gd name="adj1" fmla="val 68230"/>
              <a:gd name="adj2" fmla="val 196576"/>
            </a:avLst>
          </a:prstGeom>
          <a:solidFill>
            <a:schemeClr val="accent2">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lumMod val="95000"/>
                    <a:lumOff val="5000"/>
                  </a:schemeClr>
                </a:solidFill>
              </a:rPr>
              <a:t>Intracerebral</a:t>
            </a:r>
            <a:r>
              <a:rPr lang="en-US" dirty="0" smtClean="0">
                <a:solidFill>
                  <a:schemeClr val="tx1">
                    <a:lumMod val="95000"/>
                    <a:lumOff val="5000"/>
                  </a:schemeClr>
                </a:solidFill>
              </a:rPr>
              <a:t> </a:t>
            </a:r>
            <a:endParaRPr lang="en-US" dirty="0">
              <a:solidFill>
                <a:schemeClr val="tx1">
                  <a:lumMod val="95000"/>
                  <a:lumOff val="5000"/>
                </a:schemeClr>
              </a:solidFill>
            </a:endParaRPr>
          </a:p>
        </p:txBody>
      </p:sp>
      <p:sp>
        <p:nvSpPr>
          <p:cNvPr id="10" name="مستطيل 9"/>
          <p:cNvSpPr/>
          <p:nvPr/>
        </p:nvSpPr>
        <p:spPr>
          <a:xfrm>
            <a:off x="2857488" y="3857628"/>
            <a:ext cx="1500198" cy="571504"/>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lumOff val="5000"/>
                  </a:schemeClr>
                </a:solidFill>
              </a:rPr>
              <a:t>CAPSULER</a:t>
            </a:r>
            <a:endParaRPr lang="en-US" dirty="0">
              <a:solidFill>
                <a:schemeClr val="tx1">
                  <a:lumMod val="95000"/>
                  <a:lumOff val="5000"/>
                </a:schemeClr>
              </a:solidFill>
            </a:endParaRPr>
          </a:p>
        </p:txBody>
      </p:sp>
      <p:sp>
        <p:nvSpPr>
          <p:cNvPr id="11" name="مستطيل 10"/>
          <p:cNvSpPr/>
          <p:nvPr/>
        </p:nvSpPr>
        <p:spPr>
          <a:xfrm>
            <a:off x="714348" y="3857628"/>
            <a:ext cx="1500198" cy="571504"/>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lumOff val="5000"/>
                  </a:schemeClr>
                </a:solidFill>
              </a:rPr>
              <a:t>LOBER </a:t>
            </a:r>
            <a:endParaRPr lang="en-US" dirty="0">
              <a:solidFill>
                <a:schemeClr val="tx1">
                  <a:lumMod val="95000"/>
                  <a:lumOff val="5000"/>
                </a:schemeClr>
              </a:solidFill>
            </a:endParaRPr>
          </a:p>
        </p:txBody>
      </p:sp>
      <p:sp>
        <p:nvSpPr>
          <p:cNvPr id="12" name="وسيلة شرح مستطيلة 11"/>
          <p:cNvSpPr/>
          <p:nvPr/>
        </p:nvSpPr>
        <p:spPr>
          <a:xfrm>
            <a:off x="6000760" y="2214554"/>
            <a:ext cx="1714512" cy="612648"/>
          </a:xfrm>
          <a:prstGeom prst="wedgeRectCallout">
            <a:avLst>
              <a:gd name="adj1" fmla="val 19417"/>
              <a:gd name="adj2" fmla="val 181399"/>
            </a:avLst>
          </a:prstGeom>
          <a:solidFill>
            <a:schemeClr val="accent2">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lumOff val="5000"/>
                  </a:schemeClr>
                </a:solidFill>
              </a:rPr>
              <a:t>Menengeal space</a:t>
            </a:r>
            <a:endParaRPr lang="en-US" dirty="0">
              <a:solidFill>
                <a:schemeClr val="tx1">
                  <a:lumMod val="95000"/>
                  <a:lumOff val="5000"/>
                </a:schemeClr>
              </a:solidFill>
            </a:endParaRPr>
          </a:p>
        </p:txBody>
      </p:sp>
      <p:sp>
        <p:nvSpPr>
          <p:cNvPr id="13" name="مستطيل 12"/>
          <p:cNvSpPr/>
          <p:nvPr/>
        </p:nvSpPr>
        <p:spPr>
          <a:xfrm>
            <a:off x="6286512" y="4643446"/>
            <a:ext cx="1785950" cy="571504"/>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lumOff val="5000"/>
                  </a:schemeClr>
                </a:solidFill>
              </a:rPr>
              <a:t>SUB DURAL </a:t>
            </a:r>
            <a:endParaRPr lang="en-US" dirty="0">
              <a:solidFill>
                <a:schemeClr val="tx1">
                  <a:lumMod val="95000"/>
                  <a:lumOff val="5000"/>
                </a:schemeClr>
              </a:solidFill>
            </a:endParaRPr>
          </a:p>
        </p:txBody>
      </p:sp>
      <p:sp>
        <p:nvSpPr>
          <p:cNvPr id="14" name="مستطيل 13"/>
          <p:cNvSpPr/>
          <p:nvPr/>
        </p:nvSpPr>
        <p:spPr>
          <a:xfrm>
            <a:off x="6286512" y="3857628"/>
            <a:ext cx="1785950" cy="571504"/>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lumOff val="5000"/>
                  </a:schemeClr>
                </a:solidFill>
              </a:rPr>
              <a:t>SUBARACHNOID</a:t>
            </a:r>
            <a:endParaRPr lang="en-US" dirty="0">
              <a:solidFill>
                <a:schemeClr val="tx1">
                  <a:lumMod val="95000"/>
                  <a:lumOff val="5000"/>
                </a:schemeClr>
              </a:solidFill>
            </a:endParaRPr>
          </a:p>
        </p:txBody>
      </p:sp>
      <p:sp>
        <p:nvSpPr>
          <p:cNvPr id="15" name="مستطيل 14"/>
          <p:cNvSpPr/>
          <p:nvPr/>
        </p:nvSpPr>
        <p:spPr>
          <a:xfrm>
            <a:off x="6286512" y="5429264"/>
            <a:ext cx="1785950" cy="571504"/>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lumOff val="5000"/>
                  </a:schemeClr>
                </a:solidFill>
              </a:rPr>
              <a:t>EPIDURAL </a:t>
            </a:r>
            <a:endParaRPr lang="en-US" dirty="0">
              <a:solidFill>
                <a:schemeClr val="tx1">
                  <a:lumMod val="95000"/>
                  <a:lumOff val="5000"/>
                </a:schemeClr>
              </a:solidFill>
            </a:endParaRPr>
          </a:p>
        </p:txBody>
      </p:sp>
      <p:sp>
        <p:nvSpPr>
          <p:cNvPr id="16" name="مستطيل 15"/>
          <p:cNvSpPr/>
          <p:nvPr/>
        </p:nvSpPr>
        <p:spPr>
          <a:xfrm>
            <a:off x="3071802" y="571480"/>
            <a:ext cx="3429024" cy="857256"/>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u="sng" dirty="0" smtClean="0">
                <a:solidFill>
                  <a:schemeClr val="tx2">
                    <a:lumMod val="60000"/>
                    <a:lumOff val="40000"/>
                  </a:schemeClr>
                </a:solidFill>
              </a:rPr>
              <a:t>Intracranial hemorrhage</a:t>
            </a:r>
            <a:endParaRPr lang="en-US" sz="2800" b="1" u="sng" dirty="0">
              <a:solidFill>
                <a:schemeClr val="tx2">
                  <a:lumMod val="60000"/>
                  <a:lumOff val="40000"/>
                </a:schemeClr>
              </a:solidFill>
            </a:endParaRPr>
          </a:p>
        </p:txBody>
      </p:sp>
      <p:sp>
        <p:nvSpPr>
          <p:cNvPr id="18" name="سهم إلى اليسار واليمين والأعلى 17"/>
          <p:cNvSpPr/>
          <p:nvPr/>
        </p:nvSpPr>
        <p:spPr>
          <a:xfrm>
            <a:off x="3000364" y="1500174"/>
            <a:ext cx="3143272" cy="642942"/>
          </a:xfrm>
          <a:prstGeom prst="leftRightUp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674" name="Picture 2" descr="http://ts1.mm.bing.net/th?id=H.4912249791514600&amp;pid=15.1"/>
          <p:cNvPicPr>
            <a:picLocks noChangeAspect="1" noChangeArrowheads="1"/>
          </p:cNvPicPr>
          <p:nvPr/>
        </p:nvPicPr>
        <p:blipFill>
          <a:blip r:embed="rId2"/>
          <a:srcRect/>
          <a:stretch>
            <a:fillRect/>
          </a:stretch>
        </p:blipFill>
        <p:spPr bwMode="auto">
          <a:xfrm>
            <a:off x="4929190" y="3571876"/>
            <a:ext cx="1285884" cy="1928806"/>
          </a:xfrm>
          <a:prstGeom prst="rect">
            <a:avLst/>
          </a:prstGeom>
          <a:noFill/>
        </p:spPr>
      </p:pic>
      <p:pic>
        <p:nvPicPr>
          <p:cNvPr id="28676" name="Picture 4" descr="http://ts3.mm.bing.net/th?id=H.4690238589043058&amp;pid=15.1"/>
          <p:cNvPicPr>
            <a:picLocks noChangeAspect="1" noChangeArrowheads="1"/>
          </p:cNvPicPr>
          <p:nvPr/>
        </p:nvPicPr>
        <p:blipFill>
          <a:blip r:embed="rId3"/>
          <a:srcRect/>
          <a:stretch>
            <a:fillRect/>
          </a:stretch>
        </p:blipFill>
        <p:spPr bwMode="auto">
          <a:xfrm>
            <a:off x="7429488" y="6000768"/>
            <a:ext cx="1714512" cy="857232"/>
          </a:xfrm>
          <a:prstGeom prst="rect">
            <a:avLst/>
          </a:prstGeom>
          <a:noFill/>
        </p:spPr>
      </p:pic>
      <p:pic>
        <p:nvPicPr>
          <p:cNvPr id="28678" name="Picture 6" descr="http://ts3.mm.bing.net/th?id=H.5050277095932494&amp;pid=15.1"/>
          <p:cNvPicPr>
            <a:picLocks noChangeAspect="1" noChangeArrowheads="1"/>
          </p:cNvPicPr>
          <p:nvPr/>
        </p:nvPicPr>
        <p:blipFill>
          <a:blip r:embed="rId4"/>
          <a:srcRect/>
          <a:stretch>
            <a:fillRect/>
          </a:stretch>
        </p:blipFill>
        <p:spPr bwMode="auto">
          <a:xfrm>
            <a:off x="8000960" y="2714620"/>
            <a:ext cx="1143040" cy="1142988"/>
          </a:xfrm>
          <a:prstGeom prst="rect">
            <a:avLst/>
          </a:prstGeom>
          <a:noFill/>
        </p:spPr>
      </p:pic>
      <p:pic>
        <p:nvPicPr>
          <p:cNvPr id="28680" name="Picture 8" descr="http://ts3.mm.bing.net/th?id=H.4772074917594606&amp;pid=15.1"/>
          <p:cNvPicPr>
            <a:picLocks noChangeAspect="1" noChangeArrowheads="1"/>
          </p:cNvPicPr>
          <p:nvPr/>
        </p:nvPicPr>
        <p:blipFill>
          <a:blip r:embed="rId5"/>
          <a:srcRect/>
          <a:stretch>
            <a:fillRect/>
          </a:stretch>
        </p:blipFill>
        <p:spPr bwMode="auto">
          <a:xfrm>
            <a:off x="2786050" y="4643446"/>
            <a:ext cx="1500198" cy="1428740"/>
          </a:xfrm>
          <a:prstGeom prst="rect">
            <a:avLst/>
          </a:prstGeom>
          <a:noFill/>
        </p:spPr>
      </p:pic>
      <p:pic>
        <p:nvPicPr>
          <p:cNvPr id="28682" name="Picture 10" descr="http://ts4.mm.bing.net/th?id=H.4613938539593911&amp;pid=15.1"/>
          <p:cNvPicPr>
            <a:picLocks noChangeAspect="1" noChangeArrowheads="1"/>
          </p:cNvPicPr>
          <p:nvPr/>
        </p:nvPicPr>
        <p:blipFill>
          <a:blip r:embed="rId6"/>
          <a:srcRect/>
          <a:stretch>
            <a:fillRect/>
          </a:stretch>
        </p:blipFill>
        <p:spPr bwMode="auto">
          <a:xfrm>
            <a:off x="500034" y="4572008"/>
            <a:ext cx="1571636" cy="192880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1"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grpId="1"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1" animBg="1"/>
      <p:bldP spid="11" grpId="1" animBg="1"/>
      <p:bldP spid="12" grpId="1" animBg="1"/>
      <p:bldP spid="13" grpId="0" animBg="1"/>
      <p:bldP spid="14" grpId="0" animBg="1"/>
      <p:bldP spid="1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274638"/>
            <a:ext cx="8929718" cy="3154362"/>
          </a:xfrm>
        </p:spPr>
        <p:txBody>
          <a:bodyPr>
            <a:normAutofit fontScale="90000"/>
          </a:bodyPr>
          <a:lstStyle/>
          <a:p>
            <a:pPr algn="l"/>
            <a:r>
              <a:rPr lang="en-US" sz="2400" u="sng" dirty="0" smtClean="0"/>
              <a:t>   </a:t>
            </a:r>
            <a:r>
              <a:rPr lang="en-US" sz="3200" u="sng" dirty="0" smtClean="0">
                <a:solidFill>
                  <a:srgbClr val="C00000"/>
                </a:solidFill>
              </a:rPr>
              <a:t>Thunderclap </a:t>
            </a:r>
            <a:r>
              <a:rPr lang="en-US" sz="3200" u="sng" dirty="0" err="1" smtClean="0">
                <a:solidFill>
                  <a:srgbClr val="C00000"/>
                </a:solidFill>
              </a:rPr>
              <a:t>headachen</a:t>
            </a:r>
            <a:r>
              <a:rPr lang="en-US" sz="3200" u="sng" dirty="0" smtClean="0">
                <a:solidFill>
                  <a:srgbClr val="C00000"/>
                </a:solidFill>
              </a:rPr>
              <a:t> :   </a:t>
            </a:r>
            <a:r>
              <a:rPr lang="en-US" sz="2700" dirty="0" smtClean="0"/>
              <a:t>a severe headache that takes </a:t>
            </a:r>
            <a:r>
              <a:rPr lang="en-US" sz="2700" dirty="0" smtClean="0">
                <a:latin typeface="Times New Roman" pitchFamily="18" charset="0"/>
                <a:cs typeface="Times New Roman" pitchFamily="18" charset="0"/>
              </a:rPr>
              <a:t>seconds to minutes to reach maximum intensity often described as the "worst headache of my life</a:t>
            </a:r>
            <a:br>
              <a:rPr lang="en-US"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 The headache may be accompanied by nausea and/or vomiting from increased ICP </a:t>
            </a:r>
            <a:br>
              <a:rPr lang="en-US"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 Photophobia and visual changes are common </a:t>
            </a:r>
            <a:br>
              <a:rPr lang="en-US"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 Sudden loss of consciousness (LOC) occurs at the ictus</a:t>
            </a:r>
            <a:br>
              <a:rPr lang="en-US"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 Seizures during the acute phase of SAH occur in 10-25% of patients</a:t>
            </a:r>
            <a:endParaRPr lang="en-US" sz="2700" u="sng" dirty="0">
              <a:latin typeface="Times New Roman" pitchFamily="18" charset="0"/>
              <a:cs typeface="Times New Roman" pitchFamily="18" charset="0"/>
            </a:endParaRPr>
          </a:p>
        </p:txBody>
      </p:sp>
      <p:sp>
        <p:nvSpPr>
          <p:cNvPr id="5" name="عنصر نائب للمحتوى 2"/>
          <p:cNvSpPr txBox="1">
            <a:spLocks/>
          </p:cNvSpPr>
          <p:nvPr/>
        </p:nvSpPr>
        <p:spPr>
          <a:xfrm>
            <a:off x="0" y="3714752"/>
            <a:ext cx="8686800" cy="2911477"/>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600" b="1" i="0" u="sng" strike="noStrike" kern="1200" cap="none" spc="0" normalizeH="0" baseline="0" noProof="0" dirty="0" smtClean="0">
                <a:ln>
                  <a:noFill/>
                </a:ln>
                <a:solidFill>
                  <a:srgbClr val="C00000"/>
                </a:solidFill>
                <a:effectLst/>
                <a:uLnTx/>
                <a:uFillTx/>
                <a:latin typeface="+mn-lt"/>
                <a:ea typeface="+mn-ea"/>
                <a:cs typeface="+mn-cs"/>
              </a:rPr>
              <a:t>Sentinel headaches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Less severe hemorrhages or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minor loss of blood from the aneurysm are reported to occur in 30-50% of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aneurysmal</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SAHs. Sentinel leaks produce sudden focal or generalized head pain that may be severe. </a:t>
            </a:r>
            <a:r>
              <a:rPr kumimoji="0" lang="en-US" sz="2400" b="0" i="0" u="sng"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Sentinel headaches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precede aneurysm rupture by a few hours to a few months, with a reported mean of 2 weeks prior to discovery of the SAH. </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idx="1"/>
          </p:nvPr>
        </p:nvSpPr>
        <p:spPr>
          <a:xfrm>
            <a:off x="428596" y="285728"/>
            <a:ext cx="8229600" cy="5143536"/>
          </a:xfrm>
        </p:spPr>
        <p:txBody>
          <a:bodyPr>
            <a:normAutofit lnSpcReduction="10000"/>
          </a:bodyPr>
          <a:lstStyle/>
          <a:p>
            <a:r>
              <a:rPr lang="en-US" sz="3000" dirty="0" smtClean="0">
                <a:latin typeface="Times New Roman" pitchFamily="18" charset="0"/>
                <a:cs typeface="Times New Roman" pitchFamily="18" charset="0"/>
              </a:rPr>
              <a:t>Signs of </a:t>
            </a:r>
            <a:r>
              <a:rPr lang="en-US" sz="3000" dirty="0" err="1" smtClean="0">
                <a:latin typeface="Times New Roman" pitchFamily="18" charset="0"/>
                <a:cs typeface="Times New Roman" pitchFamily="18" charset="0"/>
              </a:rPr>
              <a:t>meningeal</a:t>
            </a:r>
            <a:r>
              <a:rPr lang="en-US" sz="3000" dirty="0" smtClean="0">
                <a:latin typeface="Times New Roman" pitchFamily="18" charset="0"/>
                <a:cs typeface="Times New Roman" pitchFamily="18" charset="0"/>
              </a:rPr>
              <a:t> irritation</a:t>
            </a:r>
          </a:p>
          <a:p>
            <a:pPr lvl="1"/>
            <a:r>
              <a:rPr lang="en-US" sz="3000" dirty="0" smtClean="0">
                <a:latin typeface="Times New Roman" pitchFamily="18" charset="0"/>
                <a:cs typeface="Times New Roman" pitchFamily="18" charset="0"/>
              </a:rPr>
              <a:t>Neck stiffness </a:t>
            </a:r>
          </a:p>
          <a:p>
            <a:pPr lvl="1"/>
            <a:r>
              <a:rPr lang="en-US" sz="3000" dirty="0" smtClean="0">
                <a:latin typeface="Times New Roman" pitchFamily="18" charset="0"/>
                <a:cs typeface="Times New Roman" pitchFamily="18" charset="0"/>
              </a:rPr>
              <a:t>Kerning sign </a:t>
            </a:r>
          </a:p>
          <a:p>
            <a:pPr lvl="1"/>
            <a:r>
              <a:rPr lang="en-US" sz="3000" dirty="0" smtClean="0">
                <a:latin typeface="Times New Roman" pitchFamily="18" charset="0"/>
                <a:cs typeface="Times New Roman" pitchFamily="18" charset="0"/>
              </a:rPr>
              <a:t>Bruduzneski sign </a:t>
            </a:r>
          </a:p>
          <a:p>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Funduscopy</a:t>
            </a:r>
            <a:r>
              <a:rPr lang="en-US" sz="3000" dirty="0" smtClean="0">
                <a:latin typeface="Times New Roman" pitchFamily="18" charset="0"/>
                <a:cs typeface="Times New Roman" pitchFamily="18" charset="0"/>
              </a:rPr>
              <a:t> may reveal </a:t>
            </a:r>
            <a:r>
              <a:rPr lang="en-US" sz="3000" dirty="0" err="1" smtClean="0">
                <a:latin typeface="Times New Roman" pitchFamily="18" charset="0"/>
                <a:cs typeface="Times New Roman" pitchFamily="18" charset="0"/>
              </a:rPr>
              <a:t>papilledema</a:t>
            </a:r>
            <a:r>
              <a:rPr lang="en-US" sz="3000" dirty="0" smtClean="0">
                <a:latin typeface="Times New Roman" pitchFamily="18" charset="0"/>
                <a:cs typeface="Times New Roman" pitchFamily="18" charset="0"/>
              </a:rPr>
              <a:t>. Subhyaloid retinal hemorrhage</a:t>
            </a:r>
          </a:p>
          <a:p>
            <a:r>
              <a:rPr lang="en-US" sz="3000" dirty="0" err="1" smtClean="0">
                <a:latin typeface="Times New Roman" pitchFamily="18" charset="0"/>
                <a:cs typeface="Times New Roman" pitchFamily="18" charset="0"/>
                <a:hlinkClick r:id="rId2"/>
              </a:rPr>
              <a:t>oculomotor</a:t>
            </a:r>
            <a:r>
              <a:rPr lang="en-US" sz="3000" dirty="0" smtClean="0">
                <a:latin typeface="Times New Roman" pitchFamily="18" charset="0"/>
                <a:cs typeface="Times New Roman" pitchFamily="18" charset="0"/>
                <a:hlinkClick r:id="rId2"/>
              </a:rPr>
              <a:t> nerve palsy</a:t>
            </a:r>
            <a:r>
              <a:rPr lang="en-US" sz="3000" dirty="0" smtClean="0">
                <a:latin typeface="Times New Roman" pitchFamily="18" charset="0"/>
                <a:cs typeface="Times New Roman" pitchFamily="18" charset="0"/>
              </a:rPr>
              <a:t> with or without </a:t>
            </a:r>
            <a:r>
              <a:rPr lang="en-US" sz="3000" dirty="0" err="1" smtClean="0">
                <a:latin typeface="Times New Roman" pitchFamily="18" charset="0"/>
                <a:cs typeface="Times New Roman" pitchFamily="18" charset="0"/>
              </a:rPr>
              <a:t>ipsilateral</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mydriasis</a:t>
            </a:r>
            <a:r>
              <a:rPr lang="en-US" sz="3000" dirty="0" smtClean="0">
                <a:latin typeface="Times New Roman" pitchFamily="18" charset="0"/>
                <a:cs typeface="Times New Roman" pitchFamily="18" charset="0"/>
              </a:rPr>
              <a:t>, which results from rupture of a posterior communicating artery aneurysm. </a:t>
            </a:r>
            <a:r>
              <a:rPr lang="en-US" sz="3000" dirty="0" err="1" smtClean="0">
                <a:latin typeface="Times New Roman" pitchFamily="18" charset="0"/>
                <a:cs typeface="Times New Roman" pitchFamily="18" charset="0"/>
                <a:hlinkClick r:id="rId3"/>
              </a:rPr>
              <a:t>Abducens</a:t>
            </a:r>
            <a:r>
              <a:rPr lang="en-US" sz="3000" dirty="0" smtClean="0">
                <a:latin typeface="Times New Roman" pitchFamily="18" charset="0"/>
                <a:cs typeface="Times New Roman" pitchFamily="18" charset="0"/>
                <a:hlinkClick r:id="rId3"/>
              </a:rPr>
              <a:t> nerve palsy</a:t>
            </a:r>
            <a:r>
              <a:rPr lang="en-US" sz="3000" dirty="0" smtClean="0">
                <a:latin typeface="Times New Roman" pitchFamily="18" charset="0"/>
                <a:cs typeface="Times New Roman" pitchFamily="18" charset="0"/>
              </a:rPr>
              <a:t> is usually due to increased ICP</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ln>
            <a:solidFill>
              <a:schemeClr val="tx1"/>
            </a:solidFill>
          </a:ln>
        </p:spPr>
        <p:txBody>
          <a:bodyPr/>
          <a:lstStyle/>
          <a:p>
            <a:pPr algn="l"/>
            <a:r>
              <a:rPr lang="en-US" u="sng" dirty="0" smtClean="0">
                <a:latin typeface="Times New Roman" pitchFamily="18" charset="0"/>
                <a:cs typeface="Times New Roman" pitchFamily="18" charset="0"/>
              </a:rPr>
              <a:t>S &amp; S related to </a:t>
            </a:r>
            <a:r>
              <a:rPr lang="en-US" u="sng" dirty="0" err="1" smtClean="0">
                <a:latin typeface="Times New Roman" pitchFamily="18" charset="0"/>
                <a:cs typeface="Times New Roman" pitchFamily="18" charset="0"/>
              </a:rPr>
              <a:t>aneurysmal</a:t>
            </a:r>
            <a:r>
              <a:rPr lang="en-US" u="sng" dirty="0" smtClean="0">
                <a:latin typeface="Times New Roman" pitchFamily="18" charset="0"/>
                <a:cs typeface="Times New Roman" pitchFamily="18" charset="0"/>
              </a:rPr>
              <a:t> site :</a:t>
            </a:r>
            <a:endParaRPr lang="en-US" u="sng" dirty="0">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fontScale="92500" lnSpcReduction="10000"/>
          </a:bodyPr>
          <a:lstStyle/>
          <a:p>
            <a:r>
              <a:rPr lang="en-US" b="1" u="sng" dirty="0" smtClean="0">
                <a:solidFill>
                  <a:srgbClr val="C00000"/>
                </a:solidFill>
              </a:rPr>
              <a:t>Posterior communicating artery/internal carotid artery: </a:t>
            </a:r>
          </a:p>
          <a:p>
            <a:pPr>
              <a:buNone/>
            </a:pPr>
            <a:r>
              <a:rPr lang="en-US" b="1" u="sng" dirty="0" smtClean="0">
                <a:solidFill>
                  <a:srgbClr val="C00000"/>
                </a:solidFill>
              </a:rPr>
              <a:t>        </a:t>
            </a:r>
            <a:r>
              <a:rPr lang="en-US" dirty="0" smtClean="0"/>
              <a:t>focal, progressive retro-orbital headaches and </a:t>
            </a:r>
            <a:r>
              <a:rPr lang="en-US" dirty="0" err="1" smtClean="0"/>
              <a:t>oculomotor</a:t>
            </a:r>
            <a:r>
              <a:rPr lang="en-US" dirty="0" smtClean="0"/>
              <a:t> nerve palsy</a:t>
            </a:r>
          </a:p>
          <a:p>
            <a:r>
              <a:rPr lang="en-US" b="1" u="sng" dirty="0" smtClean="0">
                <a:solidFill>
                  <a:srgbClr val="C00000"/>
                </a:solidFill>
              </a:rPr>
              <a:t>Middle cerebral artery</a:t>
            </a:r>
            <a:r>
              <a:rPr lang="en-US" dirty="0" smtClean="0"/>
              <a:t>:                                                                                   </a:t>
            </a:r>
            <a:r>
              <a:rPr lang="en-US" dirty="0" err="1" smtClean="0"/>
              <a:t>contralateral</a:t>
            </a:r>
            <a:r>
              <a:rPr lang="en-US" dirty="0" smtClean="0"/>
              <a:t> face or hand paresis, aphasia (left side), </a:t>
            </a:r>
            <a:r>
              <a:rPr lang="en-US" dirty="0" err="1" smtClean="0"/>
              <a:t>contralateral</a:t>
            </a:r>
            <a:r>
              <a:rPr lang="en-US" dirty="0" smtClean="0"/>
              <a:t> visual neglect (right side)</a:t>
            </a:r>
          </a:p>
          <a:p>
            <a:r>
              <a:rPr lang="en-US" b="1" u="sng" dirty="0" smtClean="0">
                <a:solidFill>
                  <a:srgbClr val="C00000"/>
                </a:solidFill>
              </a:rPr>
              <a:t>Anterior communicating artery</a:t>
            </a:r>
            <a:r>
              <a:rPr lang="en-US" dirty="0" smtClean="0"/>
              <a:t>:</a:t>
            </a:r>
          </a:p>
          <a:p>
            <a:pPr>
              <a:buNone/>
            </a:pPr>
            <a:r>
              <a:rPr lang="en-US" dirty="0" smtClean="0"/>
              <a:t>      bilateral leg paresis and bilateral </a:t>
            </a:r>
            <a:r>
              <a:rPr lang="en-US" dirty="0" err="1" smtClean="0"/>
              <a:t>Babinski</a:t>
            </a:r>
            <a:r>
              <a:rPr lang="en-US" dirty="0" smtClean="0"/>
              <a:t> sign</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214338"/>
            <a:ext cx="8229600" cy="1143000"/>
          </a:xfrm>
        </p:spPr>
        <p:txBody>
          <a:bodyPr/>
          <a:lstStyle/>
          <a:p>
            <a:pPr algn="l"/>
            <a:r>
              <a:rPr lang="en-US" u="sng" dirty="0" smtClean="0"/>
              <a:t>Investigation</a:t>
            </a:r>
            <a:r>
              <a:rPr lang="en-US" dirty="0" smtClean="0"/>
              <a:t> </a:t>
            </a:r>
            <a:endParaRPr lang="en-US" dirty="0"/>
          </a:p>
        </p:txBody>
      </p:sp>
      <p:sp>
        <p:nvSpPr>
          <p:cNvPr id="3" name="عنصر نائب للمحتوى 2"/>
          <p:cNvSpPr>
            <a:spLocks noGrp="1"/>
          </p:cNvSpPr>
          <p:nvPr>
            <p:ph idx="1"/>
          </p:nvPr>
        </p:nvSpPr>
        <p:spPr>
          <a:xfrm>
            <a:off x="0" y="714356"/>
            <a:ext cx="9144000" cy="6143644"/>
          </a:xfrm>
        </p:spPr>
        <p:txBody>
          <a:bodyPr>
            <a:noAutofit/>
          </a:bodyPr>
          <a:lstStyle/>
          <a:p>
            <a:r>
              <a:rPr lang="en-US" sz="2000" dirty="0" smtClean="0"/>
              <a:t>Non contrast CT followed by CT angiography (CTA) of the brain can rule out SAH with greater than 99% sensitivity.</a:t>
            </a:r>
            <a:endParaRPr lang="en-US" sz="2000" baseline="30000" dirty="0" smtClean="0"/>
          </a:p>
          <a:p>
            <a:r>
              <a:rPr lang="en-US" sz="2000" dirty="0" smtClean="0"/>
              <a:t>LP may be negative if performed less than 2 hours after an SAH occurs; </a:t>
            </a:r>
          </a:p>
          <a:p>
            <a:pPr lvl="1"/>
            <a:r>
              <a:rPr lang="en-US" sz="2000" dirty="0" smtClean="0"/>
              <a:t>LP is most sensitive 12 hours after onset of symptoms.</a:t>
            </a:r>
          </a:p>
          <a:p>
            <a:pPr lvl="1"/>
            <a:r>
              <a:rPr lang="en-US" sz="2000" dirty="0" smtClean="0"/>
              <a:t> CSF samples taken within 24 hours of the ictus usually show a WBC-to-RBC ratio that is consistent with the normal circulating WBC-to-RBC ratio of approximately 1:1000.</a:t>
            </a:r>
          </a:p>
          <a:p>
            <a:pPr lvl="1"/>
            <a:r>
              <a:rPr lang="en-US" sz="2000" dirty="0" smtClean="0"/>
              <a:t> After 24 hours, CSF samples may demonstrate a </a:t>
            </a:r>
            <a:r>
              <a:rPr lang="en-US" sz="2000" dirty="0" err="1" smtClean="0"/>
              <a:t>polymorphonuclear</a:t>
            </a:r>
            <a:r>
              <a:rPr lang="en-US" sz="2000" dirty="0" smtClean="0"/>
              <a:t> and mononuclear </a:t>
            </a:r>
            <a:r>
              <a:rPr lang="en-US" sz="2000" dirty="0" err="1" smtClean="0"/>
              <a:t>polycytosis</a:t>
            </a:r>
            <a:r>
              <a:rPr lang="en-US" sz="2000" dirty="0" smtClean="0"/>
              <a:t> secondary to chemical meningitis caused by the degradation products of subarachnoid blood.</a:t>
            </a:r>
          </a:p>
          <a:p>
            <a:pPr lvl="1"/>
            <a:r>
              <a:rPr lang="en-US" sz="2000" dirty="0" err="1" smtClean="0"/>
              <a:t>xanthochromia</a:t>
            </a:r>
            <a:r>
              <a:rPr lang="en-US" sz="2000" dirty="0" smtClean="0"/>
              <a:t> is present 12 hours after the bleed and remains for approximately 2 weeks. </a:t>
            </a:r>
          </a:p>
          <a:p>
            <a:pPr lvl="1"/>
            <a:r>
              <a:rPr lang="en-US" sz="2000" dirty="0" err="1" smtClean="0"/>
              <a:t>Xanthochromia</a:t>
            </a:r>
            <a:r>
              <a:rPr lang="en-US" sz="2000" dirty="0" smtClean="0"/>
              <a:t> is present 3 weeks after the bleed in 70% of patients, and it is still detectable at 4 weeks in 40% of patients</a:t>
            </a:r>
          </a:p>
          <a:p>
            <a:pPr lvl="1"/>
            <a:r>
              <a:rPr lang="en-US" sz="2000" dirty="0" smtClean="0"/>
              <a:t>. </a:t>
            </a:r>
            <a:r>
              <a:rPr lang="en-US" sz="2000" dirty="0" err="1" smtClean="0"/>
              <a:t>Spectrophotometry</a:t>
            </a:r>
            <a:r>
              <a:rPr lang="en-US" sz="2000" dirty="0" smtClean="0"/>
              <a:t> is much more sensitive than the naked eye</a:t>
            </a:r>
            <a:endParaRPr lang="en-U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b="1" u="sng" dirty="0" smtClean="0"/>
              <a:t>Vessels imaging </a:t>
            </a:r>
            <a:endParaRPr lang="en-US" b="1" u="sng" dirty="0"/>
          </a:p>
        </p:txBody>
      </p:sp>
      <p:sp>
        <p:nvSpPr>
          <p:cNvPr id="3" name="عنصر نائب للمحتوى 2"/>
          <p:cNvSpPr>
            <a:spLocks noGrp="1"/>
          </p:cNvSpPr>
          <p:nvPr>
            <p:ph idx="1"/>
          </p:nvPr>
        </p:nvSpPr>
        <p:spPr>
          <a:xfrm>
            <a:off x="428596" y="1500174"/>
            <a:ext cx="8229600" cy="4525963"/>
          </a:xfrm>
        </p:spPr>
        <p:txBody>
          <a:bodyPr>
            <a:normAutofit/>
          </a:bodyPr>
          <a:lstStyle/>
          <a:p>
            <a:r>
              <a:rPr lang="en-US" sz="2400" dirty="0" smtClean="0">
                <a:latin typeface="Times New Roman" pitchFamily="18" charset="0"/>
                <a:cs typeface="Times New Roman" pitchFamily="18" charset="0"/>
              </a:rPr>
              <a:t>10-20% of patients with clinically diagnosed SAH (on CT and/or lumbar puncture) have negative angiographic findings. A repeat angiogram is usually required in 10-21 days in such cases. </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MD-CTA derives from its noninvasiveness and a sensitivity and specificity comparable to that of cerebral angiography.</a:t>
            </a:r>
            <a:r>
              <a:rPr lang="en-US"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This technique is beneficial in very unstable patients who cannot undergo angiography or in emergent settings prior to operative intervention for clot evacuation</a:t>
            </a:r>
            <a:endParaRPr lang="en-US" sz="24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214290"/>
            <a:ext cx="8472518" cy="5840435"/>
          </a:xfrm>
        </p:spPr>
        <p:txBody>
          <a:bodyPr>
            <a:normAutofit fontScale="25000" lnSpcReduction="20000"/>
          </a:bodyPr>
          <a:lstStyle/>
          <a:p>
            <a:pPr>
              <a:buNone/>
            </a:pPr>
            <a:r>
              <a:rPr lang="en-US" sz="19200" u="sng" dirty="0" smtClean="0">
                <a:latin typeface="Times New Roman" pitchFamily="18" charset="0"/>
                <a:cs typeface="Times New Roman" pitchFamily="18" charset="0"/>
              </a:rPr>
              <a:t>  Treatmen</a:t>
            </a:r>
            <a:r>
              <a:rPr lang="en-US" sz="2800" u="sng" dirty="0" smtClean="0">
                <a:latin typeface="Times New Roman" pitchFamily="18" charset="0"/>
                <a:cs typeface="Times New Roman" pitchFamily="18" charset="0"/>
              </a:rPr>
              <a:t>t</a:t>
            </a:r>
            <a:endParaRPr lang="en-US" sz="9600" dirty="0" smtClean="0">
              <a:latin typeface="Times New Roman" pitchFamily="18" charset="0"/>
              <a:cs typeface="Times New Roman" pitchFamily="18" charset="0"/>
            </a:endParaRPr>
          </a:p>
          <a:p>
            <a:pPr>
              <a:buNone/>
            </a:pPr>
            <a:endParaRPr lang="en-US" sz="9600" dirty="0" smtClean="0">
              <a:latin typeface="Times New Roman" pitchFamily="18" charset="0"/>
              <a:cs typeface="Times New Roman" pitchFamily="18" charset="0"/>
            </a:endParaRPr>
          </a:p>
          <a:p>
            <a:r>
              <a:rPr lang="en-US" sz="9600" dirty="0" smtClean="0">
                <a:latin typeface="Times New Roman" pitchFamily="18" charset="0"/>
                <a:cs typeface="Times New Roman" pitchFamily="18" charset="0"/>
              </a:rPr>
              <a:t>admitted </a:t>
            </a:r>
            <a:r>
              <a:rPr lang="en-US" sz="9600" dirty="0" smtClean="0">
                <a:latin typeface="Times New Roman" pitchFamily="18" charset="0"/>
                <a:cs typeface="Times New Roman" pitchFamily="18" charset="0"/>
              </a:rPr>
              <a:t>to the intensive care unit (ICU) with strict bed rest the bed should be kept elevated at 30° to ensure optimal venous drainage</a:t>
            </a:r>
          </a:p>
          <a:p>
            <a:r>
              <a:rPr lang="en-US" sz="9600" dirty="0" smtClean="0">
                <a:latin typeface="Times New Roman" pitchFamily="18" charset="0"/>
                <a:cs typeface="Times New Roman" pitchFamily="18" charset="0"/>
              </a:rPr>
              <a:t>antihypertensive agents when the mean arterial pressure (MAP) exceeds 130 mm Hg</a:t>
            </a:r>
          </a:p>
          <a:p>
            <a:r>
              <a:rPr lang="en-US" sz="9600" dirty="0" smtClean="0">
                <a:latin typeface="Times New Roman" pitchFamily="18" charset="0"/>
                <a:cs typeface="Times New Roman" pitchFamily="18" charset="0"/>
              </a:rPr>
              <a:t>Patients with signs of increased ICP or </a:t>
            </a:r>
            <a:r>
              <a:rPr lang="en-US" sz="9600" dirty="0" err="1" smtClean="0">
                <a:latin typeface="Times New Roman" pitchFamily="18" charset="0"/>
                <a:cs typeface="Times New Roman" pitchFamily="18" charset="0"/>
              </a:rPr>
              <a:t>herniation</a:t>
            </a:r>
            <a:r>
              <a:rPr lang="en-US" sz="9600" dirty="0" smtClean="0">
                <a:latin typeface="Times New Roman" pitchFamily="18" charset="0"/>
                <a:cs typeface="Times New Roman" pitchFamily="18" charset="0"/>
              </a:rPr>
              <a:t> should be </a:t>
            </a:r>
          </a:p>
          <a:p>
            <a:pPr lvl="1"/>
            <a:r>
              <a:rPr lang="en-US" sz="9600" dirty="0" err="1" smtClean="0">
                <a:latin typeface="Times New Roman" pitchFamily="18" charset="0"/>
                <a:cs typeface="Times New Roman" pitchFamily="18" charset="0"/>
              </a:rPr>
              <a:t>intubated</a:t>
            </a:r>
            <a:r>
              <a:rPr lang="en-US" sz="9600" dirty="0" smtClean="0">
                <a:latin typeface="Times New Roman" pitchFamily="18" charset="0"/>
                <a:cs typeface="Times New Roman" pitchFamily="18" charset="0"/>
              </a:rPr>
              <a:t> and hyperventilated. Minute ventilation should be titrated to achieve a PCO</a:t>
            </a:r>
            <a:r>
              <a:rPr lang="en-US" sz="9600" baseline="-25000" dirty="0" smtClean="0">
                <a:latin typeface="Times New Roman" pitchFamily="18" charset="0"/>
                <a:cs typeface="Times New Roman" pitchFamily="18" charset="0"/>
              </a:rPr>
              <a:t>2</a:t>
            </a:r>
            <a:r>
              <a:rPr lang="en-US" sz="9600" dirty="0" smtClean="0">
                <a:latin typeface="Times New Roman" pitchFamily="18" charset="0"/>
                <a:cs typeface="Times New Roman" pitchFamily="18" charset="0"/>
              </a:rPr>
              <a:t> of 30-35 mm Hg. Avoid excessive hyperventilation, which may potentiate vasospasm and ischemia. </a:t>
            </a:r>
          </a:p>
          <a:p>
            <a:pPr lvl="1"/>
            <a:r>
              <a:rPr lang="en-US" sz="9600" dirty="0" smtClean="0">
                <a:latin typeface="Times New Roman" pitchFamily="18" charset="0"/>
                <a:cs typeface="Times New Roman" pitchFamily="18" charset="0"/>
              </a:rPr>
              <a:t>Osmotic agents (</a:t>
            </a:r>
            <a:r>
              <a:rPr lang="en-US" sz="9600" dirty="0" err="1" smtClean="0">
                <a:latin typeface="Times New Roman" pitchFamily="18" charset="0"/>
                <a:cs typeface="Times New Roman" pitchFamily="18" charset="0"/>
              </a:rPr>
              <a:t>eg</a:t>
            </a:r>
            <a:r>
              <a:rPr lang="en-US" sz="9600" dirty="0" smtClean="0">
                <a:latin typeface="Times New Roman" pitchFamily="18" charset="0"/>
                <a:cs typeface="Times New Roman" pitchFamily="18" charset="0"/>
              </a:rPr>
              <a:t>, mannitol), which can decrease ICP dramatically (50% 30 minutes post administration)</a:t>
            </a:r>
          </a:p>
          <a:p>
            <a:pPr lvl="1"/>
            <a:r>
              <a:rPr lang="en-US" sz="9600" dirty="0" smtClean="0">
                <a:latin typeface="Times New Roman" pitchFamily="18" charset="0"/>
                <a:cs typeface="Times New Roman" pitchFamily="18" charset="0"/>
              </a:rPr>
              <a:t>Loop diuretics (</a:t>
            </a:r>
            <a:r>
              <a:rPr lang="en-US" sz="9600" dirty="0" err="1" smtClean="0">
                <a:latin typeface="Times New Roman" pitchFamily="18" charset="0"/>
                <a:cs typeface="Times New Roman" pitchFamily="18" charset="0"/>
              </a:rPr>
              <a:t>eg</a:t>
            </a:r>
            <a:r>
              <a:rPr lang="en-US" sz="9600" dirty="0" smtClean="0">
                <a:latin typeface="Times New Roman" pitchFamily="18" charset="0"/>
                <a:cs typeface="Times New Roman" pitchFamily="18" charset="0"/>
              </a:rPr>
              <a:t>, </a:t>
            </a:r>
            <a:r>
              <a:rPr lang="en-US" sz="9600" dirty="0" err="1" smtClean="0">
                <a:latin typeface="Times New Roman" pitchFamily="18" charset="0"/>
                <a:cs typeface="Times New Roman" pitchFamily="18" charset="0"/>
              </a:rPr>
              <a:t>furosemide</a:t>
            </a:r>
            <a:r>
              <a:rPr lang="en-US" sz="9600" dirty="0" smtClean="0">
                <a:latin typeface="Times New Roman" pitchFamily="18" charset="0"/>
                <a:cs typeface="Times New Roman" pitchFamily="18" charset="0"/>
              </a:rPr>
              <a:t>) also can decrease ICP</a:t>
            </a:r>
          </a:p>
          <a:p>
            <a:pPr>
              <a:buNone/>
            </a:pPr>
            <a:r>
              <a:rPr lang="en-US" sz="9600" dirty="0" smtClean="0"/>
              <a:t> </a:t>
            </a:r>
          </a:p>
          <a:p>
            <a:endParaRPr lang="en-US" sz="9600"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571480"/>
            <a:ext cx="8229600" cy="4525963"/>
          </a:xfrm>
        </p:spPr>
        <p:txBody>
          <a:bodyPr>
            <a:noAutofit/>
          </a:bodyPr>
          <a:lstStyle/>
          <a:p>
            <a:r>
              <a:rPr lang="en-US" sz="2400" dirty="0" smtClean="0">
                <a:latin typeface="Times New Roman" pitchFamily="18" charset="0"/>
                <a:cs typeface="Times New Roman" pitchFamily="18" charset="0"/>
              </a:rPr>
              <a:t>Early surgery or coiling is generally recommended in patients with straightforward aneurysms of a favorable clinical grade. Evidence from clinical trials suggests that patients who undergo surgery within 72 hours have a lower rate of </a:t>
            </a:r>
            <a:r>
              <a:rPr lang="en-US" sz="2400" dirty="0" err="1" smtClean="0">
                <a:latin typeface="Times New Roman" pitchFamily="18" charset="0"/>
                <a:cs typeface="Times New Roman" pitchFamily="18" charset="0"/>
              </a:rPr>
              <a:t>rebleeding</a:t>
            </a:r>
            <a:r>
              <a:rPr lang="en-US" sz="2400" dirty="0" smtClean="0">
                <a:latin typeface="Times New Roman" pitchFamily="18" charset="0"/>
                <a:cs typeface="Times New Roman" pitchFamily="18" charset="0"/>
              </a:rPr>
              <a:t> and tend to fare better than those treated later</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Surgical treatment to prevent </a:t>
            </a:r>
            <a:r>
              <a:rPr lang="en-US" sz="2400" dirty="0" err="1" smtClean="0">
                <a:latin typeface="Times New Roman" pitchFamily="18" charset="0"/>
                <a:cs typeface="Times New Roman" pitchFamily="18" charset="0"/>
              </a:rPr>
              <a:t>rebleeding</a:t>
            </a:r>
            <a:r>
              <a:rPr lang="en-US" sz="2400" dirty="0" smtClean="0">
                <a:latin typeface="Times New Roman" pitchFamily="18" charset="0"/>
                <a:cs typeface="Times New Roman" pitchFamily="18" charset="0"/>
              </a:rPr>
              <a:t> consists of clipping the ruptured berry aneurysm. Endovascular treatment(</a:t>
            </a:r>
            <a:r>
              <a:rPr lang="en-US" sz="2400" dirty="0" err="1" smtClean="0">
                <a:latin typeface="Times New Roman" pitchFamily="18" charset="0"/>
                <a:cs typeface="Times New Roman" pitchFamily="18" charset="0"/>
              </a:rPr>
              <a:t>ie</a:t>
            </a:r>
            <a:r>
              <a:rPr lang="en-US" sz="2400" dirty="0" smtClean="0">
                <a:latin typeface="Times New Roman" pitchFamily="18" charset="0"/>
                <a:cs typeface="Times New Roman" pitchFamily="18" charset="0"/>
              </a:rPr>
              <a:t>, coiling) is an increasingly practiced alternative to surgical clipping. The neurosurgeon/</a:t>
            </a:r>
            <a:r>
              <a:rPr lang="en-US" sz="2400" dirty="0" err="1" smtClean="0">
                <a:latin typeface="Times New Roman" pitchFamily="18" charset="0"/>
                <a:cs typeface="Times New Roman" pitchFamily="18" charset="0"/>
              </a:rPr>
              <a:t>neurointerventionalist</a:t>
            </a:r>
            <a:r>
              <a:rPr lang="en-US" sz="2400" dirty="0" smtClean="0">
                <a:latin typeface="Times New Roman" pitchFamily="18" charset="0"/>
                <a:cs typeface="Times New Roman" pitchFamily="18" charset="0"/>
              </a:rPr>
              <a:t> must be involved early in the care of the patient with an </a:t>
            </a:r>
            <a:r>
              <a:rPr lang="en-US" sz="2400" dirty="0" err="1" smtClean="0">
                <a:latin typeface="Times New Roman" pitchFamily="18" charset="0"/>
                <a:cs typeface="Times New Roman" pitchFamily="18" charset="0"/>
              </a:rPr>
              <a:t>aneurysmal</a:t>
            </a:r>
            <a:r>
              <a:rPr lang="en-US" sz="2400" dirty="0" smtClean="0">
                <a:latin typeface="Times New Roman" pitchFamily="18" charset="0"/>
                <a:cs typeface="Times New Roman" pitchFamily="18" charset="0"/>
              </a:rPr>
              <a:t> SAH</a:t>
            </a:r>
          </a:p>
          <a:p>
            <a:endParaRPr lang="en-US" sz="6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a:bodyPr>
          <a:lstStyle/>
          <a:p>
            <a:r>
              <a:rPr lang="en-US" dirty="0" smtClean="0">
                <a:solidFill>
                  <a:srgbClr val="C00000"/>
                </a:solidFill>
                <a:latin typeface="Times New Roman" pitchFamily="18" charset="0"/>
                <a:cs typeface="Times New Roman" pitchFamily="18" charset="0"/>
              </a:rPr>
              <a:t>higher-grade patients </a:t>
            </a:r>
            <a:r>
              <a:rPr lang="en-US" dirty="0" smtClean="0">
                <a:latin typeface="Times New Roman" pitchFamily="18" charset="0"/>
                <a:cs typeface="Times New Roman" pitchFamily="18" charset="0"/>
              </a:rPr>
              <a:t>and those with significant </a:t>
            </a:r>
            <a:r>
              <a:rPr lang="en-US" dirty="0" smtClean="0">
                <a:solidFill>
                  <a:srgbClr val="C00000"/>
                </a:solidFill>
                <a:latin typeface="Times New Roman" pitchFamily="18" charset="0"/>
                <a:cs typeface="Times New Roman" pitchFamily="18" charset="0"/>
              </a:rPr>
              <a:t>medical co morbidities </a:t>
            </a:r>
            <a:r>
              <a:rPr lang="en-US" dirty="0" smtClean="0">
                <a:latin typeface="Times New Roman" pitchFamily="18" charset="0"/>
                <a:cs typeface="Times New Roman" pitchFamily="18" charset="0"/>
              </a:rPr>
              <a:t>tend to be treated by coiling rather than clipping. </a:t>
            </a:r>
            <a:r>
              <a:rPr lang="en-US" dirty="0" smtClean="0">
                <a:solidFill>
                  <a:srgbClr val="C00000"/>
                </a:solidFill>
                <a:latin typeface="Times New Roman" pitchFamily="18" charset="0"/>
                <a:cs typeface="Times New Roman" pitchFamily="18" charset="0"/>
              </a:rPr>
              <a:t>Posterior circulation aneurysms </a:t>
            </a:r>
            <a:r>
              <a:rPr lang="en-US" dirty="0" smtClean="0">
                <a:latin typeface="Times New Roman" pitchFamily="18" charset="0"/>
                <a:cs typeface="Times New Roman" pitchFamily="18" charset="0"/>
              </a:rPr>
              <a:t>are preferentially treated by coiling because of the significant morbidity and mortality associated with surgical clipping. The incidence of </a:t>
            </a:r>
            <a:r>
              <a:rPr lang="en-US" dirty="0" err="1" smtClean="0">
                <a:latin typeface="Times New Roman" pitchFamily="18" charset="0"/>
                <a:cs typeface="Times New Roman" pitchFamily="18" charset="0"/>
              </a:rPr>
              <a:t>rebleeding</a:t>
            </a:r>
            <a:r>
              <a:rPr lang="en-US" dirty="0" smtClean="0">
                <a:latin typeface="Times New Roman" pitchFamily="18" charset="0"/>
                <a:cs typeface="Times New Roman" pitchFamily="18" charset="0"/>
              </a:rPr>
              <a:t> was slightly higher in the coiled group,</a:t>
            </a:r>
          </a:p>
          <a:p>
            <a:r>
              <a:rPr lang="en-US" dirty="0" smtClean="0"/>
              <a:t>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u="sng" dirty="0" smtClean="0">
                <a:latin typeface="Times New Roman" pitchFamily="18" charset="0"/>
                <a:cs typeface="Times New Roman" pitchFamily="18" charset="0"/>
              </a:rPr>
              <a:t>Treatment of complication </a:t>
            </a:r>
            <a:endParaRPr lang="en-US" u="sng" dirty="0">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lstStyle/>
          <a:p>
            <a:r>
              <a:rPr lang="en-US" sz="2800" dirty="0" smtClean="0">
                <a:latin typeface="Times New Roman" pitchFamily="18" charset="0"/>
                <a:cs typeface="Times New Roman" pitchFamily="18" charset="0"/>
              </a:rPr>
              <a:t>For prevention of vasospasm, maintenance of </a:t>
            </a:r>
            <a:r>
              <a:rPr lang="en-US" sz="2800" dirty="0" err="1" smtClean="0">
                <a:latin typeface="Times New Roman" pitchFamily="18" charset="0"/>
                <a:cs typeface="Times New Roman" pitchFamily="18" charset="0"/>
              </a:rPr>
              <a:t>normovolemia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normothermia</a:t>
            </a:r>
            <a:r>
              <a:rPr lang="en-US" sz="2800" dirty="0" smtClean="0">
                <a:latin typeface="Times New Roman" pitchFamily="18" charset="0"/>
                <a:cs typeface="Times New Roman" pitchFamily="18" charset="0"/>
              </a:rPr>
              <a:t>, and normal oxygenation are paramount. Volume status should be monitored closely, with avoidance of volume contraction, which can predispose to vasospasm. </a:t>
            </a:r>
          </a:p>
          <a:p>
            <a:r>
              <a:rPr lang="en-US" sz="2800" b="1" dirty="0" err="1" smtClean="0">
                <a:latin typeface="Times New Roman" pitchFamily="18" charset="0"/>
                <a:cs typeface="Times New Roman" pitchFamily="18" charset="0"/>
              </a:rPr>
              <a:t>Nimodipine</a:t>
            </a:r>
            <a:endParaRPr lang="en-US" sz="2800" b="1" dirty="0" smtClean="0">
              <a:latin typeface="Times New Roman" pitchFamily="18" charset="0"/>
              <a:cs typeface="Times New Roman" pitchFamily="18" charset="0"/>
            </a:endParaRP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a:r>
              <a:rPr lang="en-US" u="sng" dirty="0" smtClean="0">
                <a:latin typeface="Times New Roman" pitchFamily="18" charset="0"/>
                <a:cs typeface="Times New Roman" pitchFamily="18" charset="0"/>
              </a:rPr>
              <a:t>Complication and causes of death</a:t>
            </a:r>
            <a:endParaRPr lang="en-US" u="sng" dirty="0">
              <a:latin typeface="Times New Roman" pitchFamily="18" charset="0"/>
              <a:cs typeface="Times New Roman" pitchFamily="18" charset="0"/>
            </a:endParaRPr>
          </a:p>
        </p:txBody>
      </p:sp>
      <p:sp>
        <p:nvSpPr>
          <p:cNvPr id="3" name="عنصر نائب للمحتوى 2"/>
          <p:cNvSpPr>
            <a:spLocks noGrp="1"/>
          </p:cNvSpPr>
          <p:nvPr>
            <p:ph idx="1"/>
          </p:nvPr>
        </p:nvSpPr>
        <p:spPr>
          <a:xfrm>
            <a:off x="457200" y="1600201"/>
            <a:ext cx="8229600" cy="2971808"/>
          </a:xfrm>
        </p:spPr>
        <p:txBody>
          <a:bodyPr/>
          <a:lstStyle/>
          <a:p>
            <a:r>
              <a:rPr lang="en-US" dirty="0" smtClean="0">
                <a:latin typeface="Times New Roman" pitchFamily="18" charset="0"/>
                <a:cs typeface="Times New Roman" pitchFamily="18" charset="0"/>
              </a:rPr>
              <a:t>Hydrocephalus</a:t>
            </a:r>
          </a:p>
          <a:p>
            <a:r>
              <a:rPr lang="en-US" dirty="0" err="1" smtClean="0">
                <a:latin typeface="Times New Roman" pitchFamily="18" charset="0"/>
                <a:cs typeface="Times New Roman" pitchFamily="18" charset="0"/>
              </a:rPr>
              <a:t>Rebleeding</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Vasospasm</a:t>
            </a:r>
          </a:p>
          <a:p>
            <a:r>
              <a:rPr lang="en-US" dirty="0" smtClean="0">
                <a:latin typeface="Times New Roman" pitchFamily="18" charset="0"/>
                <a:cs typeface="Times New Roman" pitchFamily="18" charset="0"/>
              </a:rPr>
              <a:t>Seizures</a:t>
            </a:r>
          </a:p>
          <a:p>
            <a:r>
              <a:rPr lang="en-US" dirty="0" smtClean="0">
                <a:latin typeface="Times New Roman" pitchFamily="18" charset="0"/>
                <a:cs typeface="Times New Roman" pitchFamily="18" charset="0"/>
              </a:rPr>
              <a:t>Cardiac dysfunction</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medexpressrx.com/blog/wp-content/uploads/2013/05/brain-266x300.jpg"/>
          <p:cNvPicPr>
            <a:picLocks noChangeAspect="1" noChangeArrowheads="1"/>
          </p:cNvPicPr>
          <p:nvPr/>
        </p:nvPicPr>
        <p:blipFill>
          <a:blip r:embed="rId2"/>
          <a:srcRect/>
          <a:stretch>
            <a:fillRect/>
          </a:stretch>
        </p:blipFill>
        <p:spPr bwMode="auto">
          <a:xfrm>
            <a:off x="3571868" y="2786058"/>
            <a:ext cx="2714644" cy="3000396"/>
          </a:xfrm>
          <a:prstGeom prst="rect">
            <a:avLst/>
          </a:prstGeom>
          <a:noFill/>
        </p:spPr>
      </p:pic>
      <p:sp>
        <p:nvSpPr>
          <p:cNvPr id="13" name="وسيلة شرح مستطيلة 12"/>
          <p:cNvSpPr/>
          <p:nvPr/>
        </p:nvSpPr>
        <p:spPr>
          <a:xfrm>
            <a:off x="5214942" y="1571612"/>
            <a:ext cx="928694" cy="500066"/>
          </a:xfrm>
          <a:prstGeom prst="wedgeRectCallout">
            <a:avLst>
              <a:gd name="adj1" fmla="val -60886"/>
              <a:gd name="adj2" fmla="val 397219"/>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lumMod val="65000"/>
                    <a:lumOff val="35000"/>
                  </a:schemeClr>
                </a:solidFill>
              </a:rPr>
              <a:t>Thalamic</a:t>
            </a:r>
          </a:p>
          <a:p>
            <a:pPr algn="ctr"/>
            <a:r>
              <a:rPr lang="en-US" sz="1600" dirty="0" smtClean="0">
                <a:solidFill>
                  <a:schemeClr val="tx1">
                    <a:lumMod val="65000"/>
                    <a:lumOff val="35000"/>
                  </a:schemeClr>
                </a:solidFill>
              </a:rPr>
              <a:t>15%</a:t>
            </a:r>
            <a:endParaRPr lang="en-US" sz="1600" dirty="0">
              <a:solidFill>
                <a:schemeClr val="tx1">
                  <a:lumMod val="65000"/>
                  <a:lumOff val="35000"/>
                </a:schemeClr>
              </a:solidFill>
            </a:endParaRPr>
          </a:p>
        </p:txBody>
      </p:sp>
      <p:sp>
        <p:nvSpPr>
          <p:cNvPr id="14" name="وسيلة شرح مستطيلة 13"/>
          <p:cNvSpPr/>
          <p:nvPr/>
        </p:nvSpPr>
        <p:spPr>
          <a:xfrm>
            <a:off x="5786446" y="3429000"/>
            <a:ext cx="928694" cy="500066"/>
          </a:xfrm>
          <a:prstGeom prst="wedgeRectCallout">
            <a:avLst>
              <a:gd name="adj1" fmla="val -112620"/>
              <a:gd name="adj2" fmla="val 208165"/>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lumMod val="65000"/>
                    <a:lumOff val="35000"/>
                  </a:schemeClr>
                </a:solidFill>
              </a:rPr>
              <a:t>Pontine 8%</a:t>
            </a:r>
            <a:endParaRPr lang="en-US" sz="1600" dirty="0">
              <a:solidFill>
                <a:schemeClr val="tx1">
                  <a:lumMod val="65000"/>
                  <a:lumOff val="35000"/>
                </a:schemeClr>
              </a:solidFill>
            </a:endParaRPr>
          </a:p>
        </p:txBody>
      </p:sp>
      <p:sp>
        <p:nvSpPr>
          <p:cNvPr id="15" name="وسيلة شرح مستطيلة 14"/>
          <p:cNvSpPr/>
          <p:nvPr/>
        </p:nvSpPr>
        <p:spPr>
          <a:xfrm>
            <a:off x="5786446" y="5857892"/>
            <a:ext cx="857256" cy="500066"/>
          </a:xfrm>
          <a:prstGeom prst="wedgeRectCallout">
            <a:avLst>
              <a:gd name="adj1" fmla="val -85640"/>
              <a:gd name="adj2" fmla="val -207135"/>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lumMod val="65000"/>
                    <a:lumOff val="35000"/>
                  </a:schemeClr>
                </a:solidFill>
              </a:rPr>
              <a:t>C</a:t>
            </a:r>
            <a:r>
              <a:rPr lang="en-US" sz="1200" dirty="0" err="1" smtClean="0">
                <a:solidFill>
                  <a:schemeClr val="tx1">
                    <a:lumMod val="65000"/>
                    <a:lumOff val="35000"/>
                  </a:schemeClr>
                </a:solidFill>
              </a:rPr>
              <a:t>erebelle</a:t>
            </a:r>
            <a:r>
              <a:rPr lang="en-US" sz="1600" dirty="0" err="1" smtClean="0">
                <a:solidFill>
                  <a:schemeClr val="tx1">
                    <a:lumMod val="65000"/>
                    <a:lumOff val="35000"/>
                  </a:schemeClr>
                </a:solidFill>
              </a:rPr>
              <a:t>r</a:t>
            </a:r>
            <a:r>
              <a:rPr lang="en-US" sz="1600" dirty="0" smtClean="0">
                <a:solidFill>
                  <a:schemeClr val="tx1">
                    <a:lumMod val="65000"/>
                    <a:lumOff val="35000"/>
                  </a:schemeClr>
                </a:solidFill>
              </a:rPr>
              <a:t> 8%</a:t>
            </a:r>
            <a:endParaRPr lang="en-US" sz="1600" dirty="0">
              <a:solidFill>
                <a:schemeClr val="tx1">
                  <a:lumMod val="65000"/>
                  <a:lumOff val="35000"/>
                </a:schemeClr>
              </a:solidFill>
            </a:endParaRPr>
          </a:p>
        </p:txBody>
      </p:sp>
      <p:sp>
        <p:nvSpPr>
          <p:cNvPr id="16" name="وسيلة شرح مستطيلة 15"/>
          <p:cNvSpPr/>
          <p:nvPr/>
        </p:nvSpPr>
        <p:spPr>
          <a:xfrm>
            <a:off x="2857488" y="642918"/>
            <a:ext cx="928694" cy="500066"/>
          </a:xfrm>
          <a:prstGeom prst="wedgeRectCallout">
            <a:avLst>
              <a:gd name="adj1" fmla="val 75959"/>
              <a:gd name="adj2" fmla="val 462304"/>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t>Ll</a:t>
            </a:r>
            <a:r>
              <a:rPr lang="en-US" sz="1600" dirty="0" err="1" smtClean="0">
                <a:solidFill>
                  <a:schemeClr val="tx1">
                    <a:lumMod val="65000"/>
                    <a:lumOff val="35000"/>
                  </a:schemeClr>
                </a:solidFill>
              </a:rPr>
              <a:t>lober</a:t>
            </a:r>
            <a:r>
              <a:rPr lang="en-US" sz="1600" dirty="0" smtClean="0">
                <a:solidFill>
                  <a:schemeClr val="tx1">
                    <a:lumMod val="65000"/>
                    <a:lumOff val="35000"/>
                  </a:schemeClr>
                </a:solidFill>
              </a:rPr>
              <a:t> </a:t>
            </a:r>
          </a:p>
          <a:p>
            <a:pPr algn="ctr"/>
            <a:r>
              <a:rPr lang="en-US" sz="1600" dirty="0" smtClean="0">
                <a:solidFill>
                  <a:schemeClr val="tx1">
                    <a:lumMod val="65000"/>
                    <a:lumOff val="35000"/>
                  </a:schemeClr>
                </a:solidFill>
              </a:rPr>
              <a:t>20%</a:t>
            </a:r>
            <a:endParaRPr lang="en-US" sz="1600" dirty="0"/>
          </a:p>
        </p:txBody>
      </p:sp>
      <p:sp>
        <p:nvSpPr>
          <p:cNvPr id="17" name="وسيلة شرح مستطيلة 16"/>
          <p:cNvSpPr/>
          <p:nvPr/>
        </p:nvSpPr>
        <p:spPr>
          <a:xfrm>
            <a:off x="785786" y="3286124"/>
            <a:ext cx="928694" cy="500066"/>
          </a:xfrm>
          <a:prstGeom prst="wedgeRectCallout">
            <a:avLst>
              <a:gd name="adj1" fmla="val 332958"/>
              <a:gd name="adj2" fmla="val 90393"/>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smtClean="0">
                <a:solidFill>
                  <a:schemeClr val="tx1">
                    <a:lumMod val="65000"/>
                    <a:lumOff val="35000"/>
                  </a:schemeClr>
                </a:solidFill>
              </a:rPr>
              <a:t>Putamen</a:t>
            </a:r>
            <a:endParaRPr lang="en-US" sz="1400" b="1" dirty="0" smtClean="0">
              <a:solidFill>
                <a:schemeClr val="tx1">
                  <a:lumMod val="65000"/>
                  <a:lumOff val="35000"/>
                </a:schemeClr>
              </a:solidFill>
            </a:endParaRPr>
          </a:p>
          <a:p>
            <a:pPr algn="ctr"/>
            <a:r>
              <a:rPr lang="en-US" sz="1400" b="1" dirty="0" smtClean="0">
                <a:solidFill>
                  <a:schemeClr val="tx1">
                    <a:lumMod val="65000"/>
                    <a:lumOff val="35000"/>
                  </a:schemeClr>
                </a:solidFill>
              </a:rPr>
              <a:t>40% </a:t>
            </a:r>
            <a:endParaRPr lang="en-US" sz="1400" b="1" dirty="0">
              <a:solidFill>
                <a:schemeClr val="tx1">
                  <a:lumMod val="65000"/>
                  <a:lumOff val="35000"/>
                </a:schemeClr>
              </a:solidFill>
            </a:endParaRPr>
          </a:p>
        </p:txBody>
      </p:sp>
      <p:pic>
        <p:nvPicPr>
          <p:cNvPr id="4102" name="Picture 6" descr="http://www.stanford.edu/dept/radiology/radiologysite/images/Med%20students%2024,%20Neuro,Brain/Neuro,%20acute%20hemorrhagic%20stroke%20%282%29.png"/>
          <p:cNvPicPr>
            <a:picLocks noChangeAspect="1" noChangeArrowheads="1"/>
          </p:cNvPicPr>
          <p:nvPr/>
        </p:nvPicPr>
        <p:blipFill>
          <a:blip r:embed="rId3"/>
          <a:srcRect/>
          <a:stretch>
            <a:fillRect/>
          </a:stretch>
        </p:blipFill>
        <p:spPr bwMode="auto">
          <a:xfrm>
            <a:off x="0" y="3786190"/>
            <a:ext cx="3286116" cy="2428860"/>
          </a:xfrm>
          <a:prstGeom prst="rect">
            <a:avLst/>
          </a:prstGeom>
          <a:noFill/>
        </p:spPr>
      </p:pic>
      <p:sp>
        <p:nvSpPr>
          <p:cNvPr id="20" name="وسيلة شرح مستطيلة 19"/>
          <p:cNvSpPr/>
          <p:nvPr/>
        </p:nvSpPr>
        <p:spPr>
          <a:xfrm>
            <a:off x="714348" y="3286124"/>
            <a:ext cx="1000132" cy="500066"/>
          </a:xfrm>
          <a:prstGeom prst="wedgeRectCallout">
            <a:avLst>
              <a:gd name="adj1" fmla="val 90979"/>
              <a:gd name="adj2" fmla="val 251554"/>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smtClean="0">
                <a:solidFill>
                  <a:schemeClr val="tx1">
                    <a:lumMod val="65000"/>
                    <a:lumOff val="35000"/>
                  </a:schemeClr>
                </a:solidFill>
              </a:rPr>
              <a:t>Putamen</a:t>
            </a:r>
            <a:endParaRPr lang="en-US" sz="1400" b="1" dirty="0" smtClean="0">
              <a:solidFill>
                <a:schemeClr val="tx1">
                  <a:lumMod val="65000"/>
                  <a:lumOff val="35000"/>
                </a:schemeClr>
              </a:solidFill>
            </a:endParaRPr>
          </a:p>
          <a:p>
            <a:pPr algn="ctr"/>
            <a:r>
              <a:rPr lang="en-US" sz="1400" b="1" dirty="0" smtClean="0">
                <a:solidFill>
                  <a:schemeClr val="tx1">
                    <a:lumMod val="65000"/>
                    <a:lumOff val="35000"/>
                  </a:schemeClr>
                </a:solidFill>
              </a:rPr>
              <a:t>40% </a:t>
            </a:r>
            <a:endParaRPr lang="en-US" sz="1400" b="1" dirty="0">
              <a:solidFill>
                <a:schemeClr val="tx1">
                  <a:lumMod val="65000"/>
                  <a:lumOff val="35000"/>
                </a:schemeClr>
              </a:solidFill>
            </a:endParaRPr>
          </a:p>
        </p:txBody>
      </p:sp>
      <p:pic>
        <p:nvPicPr>
          <p:cNvPr id="4104" name="Picture 8" descr="http://www.merckmanuals.com/media/professional/photos/media/photos/thalamic_intracerebral_hemorrhage.jpg"/>
          <p:cNvPicPr>
            <a:picLocks noChangeAspect="1" noChangeArrowheads="1"/>
          </p:cNvPicPr>
          <p:nvPr/>
        </p:nvPicPr>
        <p:blipFill>
          <a:blip r:embed="rId4" cstate="print"/>
          <a:srcRect/>
          <a:stretch>
            <a:fillRect/>
          </a:stretch>
        </p:blipFill>
        <p:spPr bwMode="auto">
          <a:xfrm>
            <a:off x="7286644" y="428604"/>
            <a:ext cx="1285884" cy="1428736"/>
          </a:xfrm>
          <a:prstGeom prst="rect">
            <a:avLst/>
          </a:prstGeom>
          <a:noFill/>
        </p:spPr>
      </p:pic>
      <p:sp>
        <p:nvSpPr>
          <p:cNvPr id="22" name="وسيلة شرح مستطيلة 21"/>
          <p:cNvSpPr/>
          <p:nvPr/>
        </p:nvSpPr>
        <p:spPr>
          <a:xfrm>
            <a:off x="5214942" y="1571612"/>
            <a:ext cx="1071570" cy="500066"/>
          </a:xfrm>
          <a:prstGeom prst="wedgeRectCallout">
            <a:avLst>
              <a:gd name="adj1" fmla="val 138062"/>
              <a:gd name="adj2" fmla="val -117256"/>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lumMod val="65000"/>
                    <a:lumOff val="35000"/>
                  </a:schemeClr>
                </a:solidFill>
              </a:rPr>
              <a:t>Thalamic</a:t>
            </a:r>
          </a:p>
          <a:p>
            <a:pPr algn="ctr"/>
            <a:r>
              <a:rPr lang="en-US" sz="1600" dirty="0" smtClean="0">
                <a:solidFill>
                  <a:schemeClr val="tx1">
                    <a:lumMod val="65000"/>
                    <a:lumOff val="35000"/>
                  </a:schemeClr>
                </a:solidFill>
              </a:rPr>
              <a:t>15%</a:t>
            </a:r>
            <a:endParaRPr lang="en-US" sz="1600" dirty="0">
              <a:solidFill>
                <a:schemeClr val="tx1">
                  <a:lumMod val="65000"/>
                  <a:lumOff val="35000"/>
                </a:schemeClr>
              </a:solidFill>
            </a:endParaRPr>
          </a:p>
        </p:txBody>
      </p:sp>
      <p:pic>
        <p:nvPicPr>
          <p:cNvPr id="4106" name="Picture 10" descr="http://upload.wikimedia.org/wikipedia/commons/thumb/b/b0/Posterior_fossa_hemorrhage.jpg/220px-Posterior_fossa_hemorrhage.jpg"/>
          <p:cNvPicPr>
            <a:picLocks noChangeAspect="1" noChangeArrowheads="1"/>
          </p:cNvPicPr>
          <p:nvPr/>
        </p:nvPicPr>
        <p:blipFill>
          <a:blip r:embed="rId5"/>
          <a:srcRect/>
          <a:stretch>
            <a:fillRect/>
          </a:stretch>
        </p:blipFill>
        <p:spPr bwMode="auto">
          <a:xfrm>
            <a:off x="7143768" y="4714884"/>
            <a:ext cx="1738342" cy="1971671"/>
          </a:xfrm>
          <a:prstGeom prst="rect">
            <a:avLst/>
          </a:prstGeom>
          <a:noFill/>
        </p:spPr>
      </p:pic>
      <p:sp>
        <p:nvSpPr>
          <p:cNvPr id="24" name="وسيلة شرح مستطيلة 23"/>
          <p:cNvSpPr/>
          <p:nvPr/>
        </p:nvSpPr>
        <p:spPr>
          <a:xfrm>
            <a:off x="5786446" y="5857892"/>
            <a:ext cx="928694" cy="571504"/>
          </a:xfrm>
          <a:prstGeom prst="wedgeRectCallout">
            <a:avLst>
              <a:gd name="adj1" fmla="val 114341"/>
              <a:gd name="adj2" fmla="val 40806"/>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lumMod val="65000"/>
                    <a:lumOff val="35000"/>
                  </a:schemeClr>
                </a:solidFill>
              </a:rPr>
              <a:t>C</a:t>
            </a:r>
            <a:r>
              <a:rPr lang="en-US" sz="1200" dirty="0" err="1" smtClean="0">
                <a:solidFill>
                  <a:schemeClr val="tx1">
                    <a:lumMod val="65000"/>
                    <a:lumOff val="35000"/>
                  </a:schemeClr>
                </a:solidFill>
              </a:rPr>
              <a:t>erebelle</a:t>
            </a:r>
            <a:r>
              <a:rPr lang="en-US" sz="1600" dirty="0" err="1" smtClean="0">
                <a:solidFill>
                  <a:schemeClr val="tx1">
                    <a:lumMod val="65000"/>
                    <a:lumOff val="35000"/>
                  </a:schemeClr>
                </a:solidFill>
              </a:rPr>
              <a:t>r</a:t>
            </a:r>
            <a:r>
              <a:rPr lang="en-US" sz="1600" dirty="0" smtClean="0">
                <a:solidFill>
                  <a:schemeClr val="tx1">
                    <a:lumMod val="65000"/>
                    <a:lumOff val="35000"/>
                  </a:schemeClr>
                </a:solidFill>
              </a:rPr>
              <a:t> 8%</a:t>
            </a:r>
            <a:endParaRPr lang="en-US" sz="1600" dirty="0">
              <a:solidFill>
                <a:schemeClr val="tx1">
                  <a:lumMod val="65000"/>
                  <a:lumOff val="35000"/>
                </a:schemeClr>
              </a:solidFill>
            </a:endParaRPr>
          </a:p>
        </p:txBody>
      </p:sp>
      <p:pic>
        <p:nvPicPr>
          <p:cNvPr id="4108" name="Picture 12" descr="http://ts4.mm.bing.net/th?id=H.4900752149840627&amp;pid=15.1"/>
          <p:cNvPicPr>
            <a:picLocks noChangeAspect="1" noChangeArrowheads="1"/>
          </p:cNvPicPr>
          <p:nvPr/>
        </p:nvPicPr>
        <p:blipFill>
          <a:blip r:embed="rId6"/>
          <a:srcRect/>
          <a:stretch>
            <a:fillRect/>
          </a:stretch>
        </p:blipFill>
        <p:spPr bwMode="auto">
          <a:xfrm>
            <a:off x="7143768" y="2571744"/>
            <a:ext cx="1643074" cy="1571616"/>
          </a:xfrm>
          <a:prstGeom prst="rect">
            <a:avLst/>
          </a:prstGeom>
          <a:noFill/>
        </p:spPr>
      </p:pic>
      <p:sp>
        <p:nvSpPr>
          <p:cNvPr id="27" name="وسيلة شرح مستطيلة 26"/>
          <p:cNvSpPr/>
          <p:nvPr/>
        </p:nvSpPr>
        <p:spPr>
          <a:xfrm>
            <a:off x="5786446" y="3429000"/>
            <a:ext cx="928694" cy="500066"/>
          </a:xfrm>
          <a:prstGeom prst="wedgeRectCallout">
            <a:avLst>
              <a:gd name="adj1" fmla="val 136035"/>
              <a:gd name="adj2" fmla="val -33577"/>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lumMod val="65000"/>
                    <a:lumOff val="35000"/>
                  </a:schemeClr>
                </a:solidFill>
              </a:rPr>
              <a:t>Pontine 8%</a:t>
            </a:r>
            <a:endParaRPr lang="en-US" sz="1600" dirty="0">
              <a:solidFill>
                <a:schemeClr val="tx1">
                  <a:lumMod val="65000"/>
                  <a:lumOff val="35000"/>
                </a:schemeClr>
              </a:solidFill>
            </a:endParaRPr>
          </a:p>
        </p:txBody>
      </p:sp>
      <p:pic>
        <p:nvPicPr>
          <p:cNvPr id="30" name="Picture 14" descr="http://ts4.mm.bing.net/th?id=H.4576645353899295&amp;pid=15.1"/>
          <p:cNvPicPr>
            <a:picLocks noChangeAspect="1" noChangeArrowheads="1"/>
          </p:cNvPicPr>
          <p:nvPr/>
        </p:nvPicPr>
        <p:blipFill>
          <a:blip r:embed="rId7"/>
          <a:srcRect/>
          <a:stretch>
            <a:fillRect/>
          </a:stretch>
        </p:blipFill>
        <p:spPr bwMode="auto">
          <a:xfrm>
            <a:off x="357158" y="214290"/>
            <a:ext cx="1857356" cy="1857368"/>
          </a:xfrm>
          <a:prstGeom prst="rect">
            <a:avLst/>
          </a:prstGeom>
          <a:noFill/>
        </p:spPr>
      </p:pic>
      <p:sp>
        <p:nvSpPr>
          <p:cNvPr id="31" name="وسيلة شرح مستطيلة 30"/>
          <p:cNvSpPr/>
          <p:nvPr/>
        </p:nvSpPr>
        <p:spPr>
          <a:xfrm>
            <a:off x="2857488" y="642918"/>
            <a:ext cx="928694" cy="500066"/>
          </a:xfrm>
          <a:prstGeom prst="wedgeRectCallout">
            <a:avLst>
              <a:gd name="adj1" fmla="val -237781"/>
              <a:gd name="adj2" fmla="val 53203"/>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t>Ll</a:t>
            </a:r>
            <a:r>
              <a:rPr lang="en-US" sz="1600" dirty="0" err="1" smtClean="0">
                <a:solidFill>
                  <a:schemeClr val="tx1">
                    <a:lumMod val="65000"/>
                    <a:lumOff val="35000"/>
                  </a:schemeClr>
                </a:solidFill>
              </a:rPr>
              <a:t>lober</a:t>
            </a:r>
            <a:r>
              <a:rPr lang="en-US" sz="1600" dirty="0" smtClean="0">
                <a:solidFill>
                  <a:schemeClr val="tx1">
                    <a:lumMod val="65000"/>
                    <a:lumOff val="35000"/>
                  </a:schemeClr>
                </a:solidFill>
              </a:rPr>
              <a:t> </a:t>
            </a:r>
          </a:p>
          <a:p>
            <a:pPr algn="ctr"/>
            <a:r>
              <a:rPr lang="en-US" sz="1600" dirty="0" smtClean="0">
                <a:solidFill>
                  <a:schemeClr val="tx1">
                    <a:lumMod val="65000"/>
                    <a:lumOff val="35000"/>
                  </a:schemeClr>
                </a:solidFill>
              </a:rPr>
              <a:t>20%</a:t>
            </a:r>
            <a:endParaRPr lang="en-US" sz="1600" dirty="0"/>
          </a:p>
        </p:txBody>
      </p:sp>
      <p:sp>
        <p:nvSpPr>
          <p:cNvPr id="18" name="وسيلة شرح مستطيلة 17"/>
          <p:cNvSpPr/>
          <p:nvPr/>
        </p:nvSpPr>
        <p:spPr>
          <a:xfrm>
            <a:off x="3929058" y="0"/>
            <a:ext cx="1643074" cy="612648"/>
          </a:xfrm>
          <a:prstGeom prst="wedgeRectCallout">
            <a:avLst>
              <a:gd name="adj1" fmla="val 14465"/>
              <a:gd name="adj2" fmla="val 54911"/>
            </a:avLst>
          </a:prstGeom>
          <a:solidFill>
            <a:schemeClr val="accent2">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lumMod val="95000"/>
                    <a:lumOff val="5000"/>
                  </a:schemeClr>
                </a:solidFill>
              </a:rPr>
              <a:t>Intracerebral</a:t>
            </a:r>
            <a:r>
              <a:rPr lang="en-US" dirty="0" smtClean="0">
                <a:solidFill>
                  <a:schemeClr val="tx1">
                    <a:lumMod val="95000"/>
                    <a:lumOff val="5000"/>
                  </a:schemeClr>
                </a:solidFill>
              </a:rPr>
              <a:t>    HGE   SITES</a:t>
            </a:r>
            <a:endParaRPr 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0"/>
            <a:ext cx="2428892" cy="1143000"/>
          </a:xfrm>
        </p:spPr>
        <p:txBody>
          <a:bodyPr/>
          <a:lstStyle/>
          <a:p>
            <a:pPr algn="l"/>
            <a:r>
              <a:rPr lang="en-US" b="1" u="sng" dirty="0" smtClean="0"/>
              <a:t>Etiology</a:t>
            </a:r>
            <a:r>
              <a:rPr lang="en-US" dirty="0" smtClean="0"/>
              <a:t> </a:t>
            </a:r>
            <a:endParaRPr lang="en-US" dirty="0"/>
          </a:p>
        </p:txBody>
      </p:sp>
      <p:sp>
        <p:nvSpPr>
          <p:cNvPr id="3" name="عنصر نائب للمحتوى 2"/>
          <p:cNvSpPr>
            <a:spLocks noGrp="1"/>
          </p:cNvSpPr>
          <p:nvPr>
            <p:ph idx="1"/>
          </p:nvPr>
        </p:nvSpPr>
        <p:spPr>
          <a:xfrm>
            <a:off x="428596" y="1357298"/>
            <a:ext cx="8229600" cy="4525963"/>
          </a:xfrm>
        </p:spPr>
        <p:txBody>
          <a:bodyPr>
            <a:noAutofit/>
          </a:bodyPr>
          <a:lstStyle/>
          <a:p>
            <a:r>
              <a:rPr lang="en-US" sz="2400" dirty="0" smtClean="0"/>
              <a:t>hypertension, </a:t>
            </a:r>
            <a:r>
              <a:rPr lang="en-US" sz="2400" dirty="0" err="1" smtClean="0"/>
              <a:t>eclampsia</a:t>
            </a:r>
            <a:endParaRPr lang="en-US" sz="2400" dirty="0" smtClean="0"/>
          </a:p>
          <a:p>
            <a:r>
              <a:rPr lang="en-US" sz="2400" dirty="0" err="1" smtClean="0"/>
              <a:t>arteriopathy</a:t>
            </a:r>
            <a:r>
              <a:rPr lang="en-US" sz="2400" dirty="0" smtClean="0"/>
              <a:t> (</a:t>
            </a:r>
            <a:r>
              <a:rPr lang="en-US" sz="2400" dirty="0" err="1" smtClean="0"/>
              <a:t>eg</a:t>
            </a:r>
            <a:r>
              <a:rPr lang="en-US" sz="2400" dirty="0" smtClean="0"/>
              <a:t>, cerebral </a:t>
            </a:r>
            <a:r>
              <a:rPr lang="en-US" sz="2400" dirty="0" err="1" smtClean="0"/>
              <a:t>amyloid</a:t>
            </a:r>
            <a:r>
              <a:rPr lang="en-US" sz="2400" dirty="0" smtClean="0"/>
              <a:t> </a:t>
            </a:r>
            <a:r>
              <a:rPr lang="en-US" sz="2400" dirty="0" err="1" smtClean="0"/>
              <a:t>angiopathy</a:t>
            </a:r>
            <a:r>
              <a:rPr lang="en-US" sz="2400" dirty="0" smtClean="0"/>
              <a:t>, </a:t>
            </a:r>
            <a:r>
              <a:rPr lang="en-US" sz="2400" dirty="0" err="1" smtClean="0"/>
              <a:t>moyamoya</a:t>
            </a:r>
            <a:r>
              <a:rPr lang="en-US" sz="2400" dirty="0" smtClean="0"/>
              <a:t>)</a:t>
            </a:r>
          </a:p>
          <a:p>
            <a:r>
              <a:rPr lang="en-US" sz="2400" dirty="0" smtClean="0"/>
              <a:t> drug abuse</a:t>
            </a:r>
          </a:p>
          <a:p>
            <a:r>
              <a:rPr lang="en-US" sz="2400" dirty="0" smtClean="0"/>
              <a:t> reperfusion injury, hemorrhagic transformation</a:t>
            </a:r>
          </a:p>
          <a:p>
            <a:r>
              <a:rPr lang="en-US" sz="2400" dirty="0" smtClean="0"/>
              <a:t> cold exposure)</a:t>
            </a:r>
          </a:p>
          <a:p>
            <a:r>
              <a:rPr lang="en-US" sz="2400" dirty="0" smtClean="0"/>
              <a:t> rupture of an aneurysm or </a:t>
            </a:r>
            <a:r>
              <a:rPr lang="en-US" sz="2400" dirty="0" err="1" smtClean="0"/>
              <a:t>arteriovenous</a:t>
            </a:r>
            <a:r>
              <a:rPr lang="en-US" sz="2400" dirty="0" smtClean="0"/>
              <a:t> malformation (AVM)</a:t>
            </a:r>
          </a:p>
          <a:p>
            <a:r>
              <a:rPr lang="en-US" sz="2400" dirty="0" smtClean="0"/>
              <a:t>altered </a:t>
            </a:r>
            <a:r>
              <a:rPr lang="en-US" sz="2400" dirty="0" err="1" smtClean="0"/>
              <a:t>hemostasis</a:t>
            </a:r>
            <a:r>
              <a:rPr lang="en-US" sz="2400" dirty="0" smtClean="0"/>
              <a:t> (</a:t>
            </a:r>
            <a:r>
              <a:rPr lang="en-US" sz="2400" dirty="0" err="1" smtClean="0"/>
              <a:t>eg</a:t>
            </a:r>
            <a:r>
              <a:rPr lang="en-US" sz="2400" dirty="0" smtClean="0"/>
              <a:t>, </a:t>
            </a:r>
            <a:r>
              <a:rPr lang="en-US" sz="2400" dirty="0" err="1" smtClean="0"/>
              <a:t>thrombolysis</a:t>
            </a:r>
            <a:r>
              <a:rPr lang="en-US" sz="2400" dirty="0" smtClean="0"/>
              <a:t>, anticoagulation, bleeding diathesis)</a:t>
            </a:r>
          </a:p>
          <a:p>
            <a:r>
              <a:rPr lang="en-US" sz="2400" dirty="0" smtClean="0"/>
              <a:t> hemorrhagic necrosis (</a:t>
            </a:r>
            <a:r>
              <a:rPr lang="en-US" sz="2400" dirty="0" err="1" smtClean="0"/>
              <a:t>eg</a:t>
            </a:r>
            <a:r>
              <a:rPr lang="en-US" sz="2400" dirty="0" smtClean="0"/>
              <a:t>, tumor, infection)</a:t>
            </a:r>
          </a:p>
          <a:p>
            <a:r>
              <a:rPr lang="en-US" sz="2400" dirty="0" smtClean="0"/>
              <a:t>venous outflow obstruction (</a:t>
            </a:r>
            <a:r>
              <a:rPr lang="en-US" sz="2400" dirty="0" err="1" smtClean="0"/>
              <a:t>eg</a:t>
            </a:r>
            <a:r>
              <a:rPr lang="en-US" sz="2400" dirty="0" smtClean="0"/>
              <a:t>, cerebral venous thrombosis)</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u="sng" dirty="0" smtClean="0">
                <a:latin typeface="Algerian" pitchFamily="82" charset="0"/>
              </a:rPr>
              <a:t>EPIDEMIOLOGY</a:t>
            </a:r>
            <a:endParaRPr lang="en-US" u="sng" dirty="0">
              <a:latin typeface="Algerian" pitchFamily="82" charset="0"/>
            </a:endParaRPr>
          </a:p>
        </p:txBody>
      </p:sp>
      <p:sp>
        <p:nvSpPr>
          <p:cNvPr id="3" name="عنصر نائب للمحتوى 2"/>
          <p:cNvSpPr>
            <a:spLocks noGrp="1"/>
          </p:cNvSpPr>
          <p:nvPr>
            <p:ph idx="1"/>
          </p:nvPr>
        </p:nvSpPr>
        <p:spPr/>
        <p:txBody>
          <a:bodyPr>
            <a:normAutofit fontScale="77500" lnSpcReduction="20000"/>
          </a:bodyPr>
          <a:lstStyle/>
          <a:p>
            <a:r>
              <a:rPr lang="en-US" dirty="0" smtClean="0">
                <a:latin typeface="Andalus" pitchFamily="18" charset="-78"/>
                <a:cs typeface="Andalus" pitchFamily="18" charset="-78"/>
              </a:rPr>
              <a:t>Each year, intracerebral hemorrhage affects approximately </a:t>
            </a:r>
            <a:r>
              <a:rPr lang="en-US" b="1" dirty="0" smtClean="0">
                <a:solidFill>
                  <a:srgbClr val="C00000"/>
                </a:solidFill>
                <a:latin typeface="Andalus" pitchFamily="18" charset="-78"/>
                <a:cs typeface="Andalus" pitchFamily="18" charset="-78"/>
              </a:rPr>
              <a:t>15 per 100,000 </a:t>
            </a:r>
            <a:r>
              <a:rPr lang="en-US" dirty="0" smtClean="0">
                <a:latin typeface="Andalus" pitchFamily="18" charset="-78"/>
                <a:cs typeface="Andalus" pitchFamily="18" charset="-78"/>
              </a:rPr>
              <a:t>individuals</a:t>
            </a:r>
          </a:p>
          <a:p>
            <a:r>
              <a:rPr lang="en-US" b="1" dirty="0" smtClean="0">
                <a:solidFill>
                  <a:srgbClr val="C00000"/>
                </a:solidFill>
                <a:latin typeface="Andalus" pitchFamily="18" charset="-78"/>
                <a:cs typeface="Andalus" pitchFamily="18" charset="-78"/>
              </a:rPr>
              <a:t>Asian</a:t>
            </a:r>
            <a:r>
              <a:rPr lang="en-US" dirty="0" smtClean="0">
                <a:latin typeface="Andalus" pitchFamily="18" charset="-78"/>
                <a:cs typeface="Andalus" pitchFamily="18" charset="-78"/>
              </a:rPr>
              <a:t> countries have a higher incidence of intracerebral hemorrhage than other regions of the world</a:t>
            </a:r>
          </a:p>
          <a:p>
            <a:r>
              <a:rPr lang="en-US" dirty="0" smtClean="0">
                <a:latin typeface="Andalus" pitchFamily="18" charset="-78"/>
                <a:cs typeface="Andalus" pitchFamily="18" charset="-78"/>
              </a:rPr>
              <a:t>a </a:t>
            </a:r>
            <a:r>
              <a:rPr lang="en-US" b="1" dirty="0" smtClean="0">
                <a:solidFill>
                  <a:srgbClr val="C00000"/>
                </a:solidFill>
                <a:latin typeface="Andalus" pitchFamily="18" charset="-78"/>
                <a:cs typeface="Andalus" pitchFamily="18" charset="-78"/>
              </a:rPr>
              <a:t>30-day mortality rate </a:t>
            </a:r>
            <a:r>
              <a:rPr lang="en-US" dirty="0" smtClean="0">
                <a:latin typeface="Andalus" pitchFamily="18" charset="-78"/>
                <a:cs typeface="Andalus" pitchFamily="18" charset="-78"/>
              </a:rPr>
              <a:t>of 45%. </a:t>
            </a:r>
          </a:p>
          <a:p>
            <a:r>
              <a:rPr lang="en-US" b="1" dirty="0" smtClean="0">
                <a:solidFill>
                  <a:srgbClr val="C00000"/>
                </a:solidFill>
                <a:latin typeface="Andalus" pitchFamily="18" charset="-78"/>
                <a:cs typeface="Andalus" pitchFamily="18" charset="-78"/>
              </a:rPr>
              <a:t>Pontine or other brainstem </a:t>
            </a:r>
            <a:r>
              <a:rPr lang="en-US" dirty="0" smtClean="0">
                <a:latin typeface="Andalus" pitchFamily="18" charset="-78"/>
                <a:cs typeface="Andalus" pitchFamily="18" charset="-78"/>
              </a:rPr>
              <a:t>intracerebral hemorrhage has a mortality rate of </a:t>
            </a:r>
            <a:r>
              <a:rPr lang="en-US" b="1" dirty="0" smtClean="0">
                <a:solidFill>
                  <a:srgbClr val="C00000"/>
                </a:solidFill>
                <a:latin typeface="Andalus" pitchFamily="18" charset="-78"/>
                <a:cs typeface="Andalus" pitchFamily="18" charset="-78"/>
              </a:rPr>
              <a:t>75% at 24 hours.</a:t>
            </a:r>
          </a:p>
          <a:p>
            <a:r>
              <a:rPr lang="en-US" dirty="0" smtClean="0">
                <a:latin typeface="Andalus" pitchFamily="18" charset="-78"/>
                <a:cs typeface="Andalus" pitchFamily="18" charset="-78"/>
              </a:rPr>
              <a:t>slight </a:t>
            </a:r>
            <a:r>
              <a:rPr lang="en-US" b="1" dirty="0" smtClean="0">
                <a:solidFill>
                  <a:srgbClr val="C00000"/>
                </a:solidFill>
                <a:latin typeface="Andalus" pitchFamily="18" charset="-78"/>
                <a:cs typeface="Andalus" pitchFamily="18" charset="-78"/>
              </a:rPr>
              <a:t>male</a:t>
            </a:r>
            <a:r>
              <a:rPr lang="en-US" dirty="0" smtClean="0">
                <a:latin typeface="Andalus" pitchFamily="18" charset="-78"/>
                <a:cs typeface="Andalus" pitchFamily="18" charset="-78"/>
              </a:rPr>
              <a:t> predominance</a:t>
            </a:r>
          </a:p>
          <a:p>
            <a:r>
              <a:rPr lang="en-US" dirty="0" smtClean="0">
                <a:latin typeface="Andalus" pitchFamily="18" charset="-78"/>
                <a:cs typeface="Andalus" pitchFamily="18" charset="-78"/>
              </a:rPr>
              <a:t>individuals older </a:t>
            </a:r>
            <a:r>
              <a:rPr lang="en-US" b="1" dirty="0" smtClean="0">
                <a:solidFill>
                  <a:srgbClr val="C00000"/>
                </a:solidFill>
                <a:latin typeface="Andalus" pitchFamily="18" charset="-78"/>
                <a:cs typeface="Andalus" pitchFamily="18" charset="-78"/>
              </a:rPr>
              <a:t>than 55 years and doubles </a:t>
            </a:r>
            <a:r>
              <a:rPr lang="en-US" dirty="0" smtClean="0">
                <a:latin typeface="Andalus" pitchFamily="18" charset="-78"/>
                <a:cs typeface="Andalus" pitchFamily="18" charset="-78"/>
              </a:rPr>
              <a:t>with each decade until age 80 years.</a:t>
            </a:r>
          </a:p>
          <a:p>
            <a:r>
              <a:rPr lang="en-US" dirty="0" smtClean="0">
                <a:latin typeface="Andalus" pitchFamily="18" charset="-78"/>
                <a:cs typeface="Andalus" pitchFamily="18" charset="-78"/>
              </a:rPr>
              <a:t>In individuals younger than </a:t>
            </a:r>
            <a:r>
              <a:rPr lang="en-US" b="1" dirty="0" smtClean="0">
                <a:solidFill>
                  <a:srgbClr val="C00000"/>
                </a:solidFill>
                <a:latin typeface="Andalus" pitchFamily="18" charset="-78"/>
                <a:cs typeface="Andalus" pitchFamily="18" charset="-78"/>
              </a:rPr>
              <a:t>45 years, lobar hemorrhage </a:t>
            </a:r>
            <a:r>
              <a:rPr lang="en-US" dirty="0" smtClean="0">
                <a:latin typeface="Andalus" pitchFamily="18" charset="-78"/>
                <a:cs typeface="Andalus" pitchFamily="18" charset="-78"/>
              </a:rPr>
              <a:t>is the most common site</a:t>
            </a:r>
            <a:endParaRPr lang="en-US" dirty="0">
              <a:latin typeface="Andalus" pitchFamily="18" charset="-78"/>
              <a:cs typeface="Andalus"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b="1" u="sng" dirty="0" smtClean="0"/>
              <a:t>S &amp; 	S</a:t>
            </a:r>
            <a:endParaRPr lang="en-US" b="1" u="sng" dirty="0"/>
          </a:p>
        </p:txBody>
      </p:sp>
      <p:sp>
        <p:nvSpPr>
          <p:cNvPr id="3" name="عنصر نائب للمحتوى 2"/>
          <p:cNvSpPr>
            <a:spLocks noGrp="1"/>
          </p:cNvSpPr>
          <p:nvPr>
            <p:ph idx="1"/>
          </p:nvPr>
        </p:nvSpPr>
        <p:spPr>
          <a:xfrm>
            <a:off x="285720" y="1600200"/>
            <a:ext cx="8643998" cy="4525963"/>
          </a:xfrm>
        </p:spPr>
        <p:txBody>
          <a:bodyPr>
            <a:normAutofit lnSpcReduction="10000"/>
          </a:bodyPr>
          <a:lstStyle/>
          <a:p>
            <a:pPr marL="571500" indent="-571500">
              <a:buFont typeface="+mj-lt"/>
              <a:buAutoNum type="arabicPeriod"/>
            </a:pPr>
            <a:r>
              <a:rPr lang="en-US" dirty="0" smtClean="0"/>
              <a:t>Onset </a:t>
            </a:r>
            <a:r>
              <a:rPr lang="en-US" sz="2800" dirty="0" smtClean="0"/>
              <a:t>of symptoms of intracerebral hemorrhage is usually during daytime activity, with  onset between   (minutes to hours)</a:t>
            </a:r>
            <a:endParaRPr lang="en-US" dirty="0" smtClean="0"/>
          </a:p>
          <a:p>
            <a:pPr marL="571500" indent="-571500">
              <a:buFont typeface="+mj-lt"/>
              <a:buAutoNum type="arabicPeriod"/>
            </a:pPr>
            <a:r>
              <a:rPr lang="en-US" b="1" u="sng" dirty="0" smtClean="0"/>
              <a:t>S &amp; S  of </a:t>
            </a:r>
            <a:r>
              <a:rPr lang="en-US" dirty="0" smtClean="0"/>
              <a:t>Raised ICP[ because of the presence of the mass] </a:t>
            </a:r>
          </a:p>
          <a:p>
            <a:pPr lvl="1"/>
            <a:r>
              <a:rPr lang="en-US" dirty="0" smtClean="0"/>
              <a:t>Alteration in level of consciousness</a:t>
            </a:r>
          </a:p>
          <a:p>
            <a:pPr lvl="1"/>
            <a:r>
              <a:rPr lang="en-US" dirty="0" smtClean="0"/>
              <a:t>Nausea and vomiting</a:t>
            </a:r>
          </a:p>
          <a:p>
            <a:pPr lvl="1"/>
            <a:r>
              <a:rPr lang="en-US" dirty="0" smtClean="0"/>
              <a:t>Headache</a:t>
            </a:r>
          </a:p>
          <a:p>
            <a:pPr lvl="1"/>
            <a:r>
              <a:rPr lang="en-US" dirty="0" smtClean="0"/>
              <a:t>Seizures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u="sng" dirty="0" smtClean="0"/>
              <a:t>Clinical S and S</a:t>
            </a:r>
            <a:endParaRPr lang="en-US" u="sng" dirty="0"/>
          </a:p>
        </p:txBody>
      </p:sp>
      <p:sp>
        <p:nvSpPr>
          <p:cNvPr id="3" name="عنصر نائب للمحتوى 2"/>
          <p:cNvSpPr>
            <a:spLocks noGrp="1"/>
          </p:cNvSpPr>
          <p:nvPr>
            <p:ph idx="1"/>
          </p:nvPr>
        </p:nvSpPr>
        <p:spPr/>
        <p:txBody>
          <a:bodyPr>
            <a:normAutofit fontScale="92500"/>
          </a:bodyPr>
          <a:lstStyle/>
          <a:p>
            <a:pPr marL="571500" indent="-571500">
              <a:buNone/>
            </a:pPr>
            <a:r>
              <a:rPr lang="en-US" dirty="0" smtClean="0"/>
              <a:t>3.  Subhyaloid retinal hemorrhages</a:t>
            </a:r>
          </a:p>
          <a:p>
            <a:pPr marL="571500" indent="-571500">
              <a:buNone/>
            </a:pPr>
            <a:r>
              <a:rPr lang="en-US" dirty="0" smtClean="0"/>
              <a:t>4.  Focal neurological deficits –</a:t>
            </a:r>
          </a:p>
          <a:p>
            <a:pPr lvl="1"/>
            <a:r>
              <a:rPr lang="en-US" dirty="0" smtClean="0"/>
              <a:t> </a:t>
            </a:r>
            <a:r>
              <a:rPr lang="en-US" dirty="0" err="1" smtClean="0"/>
              <a:t>Contralateral</a:t>
            </a:r>
            <a:r>
              <a:rPr lang="en-US" dirty="0" smtClean="0"/>
              <a:t> </a:t>
            </a:r>
            <a:r>
              <a:rPr lang="en-US" dirty="0" err="1" smtClean="0"/>
              <a:t>hemiparesis</a:t>
            </a:r>
            <a:r>
              <a:rPr lang="en-US" dirty="0" smtClean="0"/>
              <a:t>, </a:t>
            </a:r>
            <a:r>
              <a:rPr lang="en-US" dirty="0" err="1" smtClean="0"/>
              <a:t>contralateral</a:t>
            </a:r>
            <a:r>
              <a:rPr lang="en-US" dirty="0" smtClean="0"/>
              <a:t> sensory loss, </a:t>
            </a:r>
            <a:r>
              <a:rPr lang="en-US" dirty="0" err="1" smtClean="0"/>
              <a:t>contralateral</a:t>
            </a:r>
            <a:r>
              <a:rPr lang="en-US" dirty="0" smtClean="0"/>
              <a:t> conjugate gaze paresis, homonymous </a:t>
            </a:r>
            <a:r>
              <a:rPr lang="en-US" dirty="0" err="1" smtClean="0"/>
              <a:t>hemianopia</a:t>
            </a:r>
            <a:r>
              <a:rPr lang="en-US" dirty="0" smtClean="0"/>
              <a:t>, aphasia, neglect, or </a:t>
            </a:r>
            <a:r>
              <a:rPr lang="en-US" dirty="0" err="1" smtClean="0"/>
              <a:t>apraxia</a:t>
            </a:r>
            <a:r>
              <a:rPr lang="en-US" dirty="0" smtClean="0"/>
              <a:t> </a:t>
            </a:r>
          </a:p>
          <a:p>
            <a:pPr lvl="1"/>
            <a:r>
              <a:rPr lang="en-US" dirty="0" smtClean="0"/>
              <a:t>Brain stem - </a:t>
            </a:r>
            <a:r>
              <a:rPr lang="en-US" b="1" dirty="0" err="1" smtClean="0">
                <a:solidFill>
                  <a:srgbClr val="C00000"/>
                </a:solidFill>
              </a:rPr>
              <a:t>Quadriparesis</a:t>
            </a:r>
            <a:r>
              <a:rPr lang="en-US" b="1" dirty="0" smtClean="0">
                <a:solidFill>
                  <a:srgbClr val="C00000"/>
                </a:solidFill>
              </a:rPr>
              <a:t>,</a:t>
            </a:r>
            <a:r>
              <a:rPr lang="en-US" dirty="0" smtClean="0"/>
              <a:t> facial weakness, </a:t>
            </a:r>
            <a:r>
              <a:rPr lang="en-US" b="1" dirty="0" smtClean="0">
                <a:solidFill>
                  <a:srgbClr val="C00000"/>
                </a:solidFill>
              </a:rPr>
              <a:t>decreased level of consciousness</a:t>
            </a:r>
            <a:r>
              <a:rPr lang="en-US" dirty="0" smtClean="0"/>
              <a:t>, gaze paresis, ocular bobbing</a:t>
            </a:r>
            <a:r>
              <a:rPr lang="en-US" b="1" dirty="0" smtClean="0">
                <a:solidFill>
                  <a:srgbClr val="C00000"/>
                </a:solidFill>
              </a:rPr>
              <a:t>, </a:t>
            </a:r>
            <a:r>
              <a:rPr lang="en-US" b="1" dirty="0" err="1" smtClean="0">
                <a:solidFill>
                  <a:srgbClr val="C00000"/>
                </a:solidFill>
              </a:rPr>
              <a:t>miosis</a:t>
            </a:r>
            <a:r>
              <a:rPr lang="en-US" b="1" dirty="0" smtClean="0">
                <a:solidFill>
                  <a:srgbClr val="C00000"/>
                </a:solidFill>
              </a:rPr>
              <a:t> [pinpoint] </a:t>
            </a:r>
            <a:r>
              <a:rPr lang="en-US" dirty="0" smtClean="0"/>
              <a:t>, or autonomic instability </a:t>
            </a:r>
            <a:r>
              <a:rPr lang="en-US" b="1" dirty="0" smtClean="0">
                <a:solidFill>
                  <a:srgbClr val="C00000"/>
                </a:solidFill>
              </a:rPr>
              <a:t>[hyperpyrexia]  </a:t>
            </a:r>
          </a:p>
          <a:p>
            <a:pPr lvl="1"/>
            <a:r>
              <a:rPr lang="en-US" dirty="0" smtClean="0"/>
              <a:t>Cerebellum - Ataxia</a:t>
            </a:r>
            <a:endParaRPr lang="en-US" dirty="0"/>
          </a:p>
        </p:txBody>
      </p:sp>
      <p:pic>
        <p:nvPicPr>
          <p:cNvPr id="24578" name="Picture 2" descr="http://ts3.mm.bing.net/th?id=H.4858219092248850&amp;pid=15.1"/>
          <p:cNvPicPr>
            <a:picLocks noChangeAspect="1" noChangeArrowheads="1"/>
          </p:cNvPicPr>
          <p:nvPr/>
        </p:nvPicPr>
        <p:blipFill>
          <a:blip r:embed="rId2"/>
          <a:srcRect/>
          <a:stretch>
            <a:fillRect/>
          </a:stretch>
        </p:blipFill>
        <p:spPr bwMode="auto">
          <a:xfrm>
            <a:off x="6072198" y="285728"/>
            <a:ext cx="2857500" cy="245745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b="1" dirty="0" smtClean="0"/>
              <a:t>Laboratory Studies</a:t>
            </a:r>
            <a:br>
              <a:rPr lang="en-US" b="1" dirty="0" smtClean="0"/>
            </a:br>
            <a:endParaRPr lang="en-US" dirty="0"/>
          </a:p>
        </p:txBody>
      </p:sp>
      <p:sp>
        <p:nvSpPr>
          <p:cNvPr id="3" name="عنصر نائب للمحتوى 2"/>
          <p:cNvSpPr>
            <a:spLocks noGrp="1"/>
          </p:cNvSpPr>
          <p:nvPr>
            <p:ph idx="1"/>
          </p:nvPr>
        </p:nvSpPr>
        <p:spPr>
          <a:xfrm>
            <a:off x="457200" y="1071546"/>
            <a:ext cx="8229600" cy="5054617"/>
          </a:xfrm>
        </p:spPr>
        <p:txBody>
          <a:bodyPr>
            <a:normAutofit fontScale="77500" lnSpcReduction="20000"/>
          </a:bodyPr>
          <a:lstStyle/>
          <a:p>
            <a:r>
              <a:rPr lang="en-US" dirty="0" smtClean="0"/>
              <a:t>Complete blood count (CBC) with platelets: Monitor for infection and assess </a:t>
            </a:r>
            <a:r>
              <a:rPr lang="en-US" dirty="0" err="1" smtClean="0"/>
              <a:t>hematocrit</a:t>
            </a:r>
            <a:r>
              <a:rPr lang="en-US" dirty="0" smtClean="0"/>
              <a:t> and platelet count to identify hemorrhagic risk and complications. </a:t>
            </a:r>
          </a:p>
          <a:p>
            <a:r>
              <a:rPr lang="en-US" dirty="0" err="1" smtClean="0"/>
              <a:t>Prothrombin</a:t>
            </a:r>
            <a:r>
              <a:rPr lang="en-US" dirty="0" smtClean="0"/>
              <a:t> time (PT)/activated partial </a:t>
            </a:r>
            <a:r>
              <a:rPr lang="en-US" dirty="0" err="1" smtClean="0"/>
              <a:t>thromboplastin</a:t>
            </a:r>
            <a:r>
              <a:rPr lang="en-US" dirty="0" smtClean="0"/>
              <a:t> time (</a:t>
            </a:r>
            <a:r>
              <a:rPr lang="en-US" dirty="0" err="1" smtClean="0"/>
              <a:t>aPTT</a:t>
            </a:r>
            <a:r>
              <a:rPr lang="en-US" dirty="0" smtClean="0"/>
              <a:t>): Identify a coagulopathy.</a:t>
            </a:r>
          </a:p>
          <a:p>
            <a:r>
              <a:rPr lang="en-US" dirty="0" smtClean="0"/>
              <a:t>Serum chemistries including electrolytes and </a:t>
            </a:r>
            <a:r>
              <a:rPr lang="en-US" dirty="0" err="1" smtClean="0"/>
              <a:t>osmolarity</a:t>
            </a:r>
            <a:r>
              <a:rPr lang="en-US" dirty="0" smtClean="0"/>
              <a:t>: Assess for metabolic derangements, such as </a:t>
            </a:r>
            <a:r>
              <a:rPr lang="en-US" dirty="0" err="1" smtClean="0"/>
              <a:t>hyponatremia</a:t>
            </a:r>
            <a:r>
              <a:rPr lang="en-US" dirty="0" smtClean="0"/>
              <a:t>, and monitor </a:t>
            </a:r>
            <a:r>
              <a:rPr lang="en-US" dirty="0" err="1" smtClean="0"/>
              <a:t>osmolarity</a:t>
            </a:r>
            <a:r>
              <a:rPr lang="en-US" dirty="0" smtClean="0"/>
              <a:t> for guidance of osmotic </a:t>
            </a:r>
            <a:r>
              <a:rPr lang="en-US" dirty="0" err="1" smtClean="0"/>
              <a:t>diuresis</a:t>
            </a:r>
            <a:r>
              <a:rPr lang="en-US" dirty="0" smtClean="0"/>
              <a:t>. </a:t>
            </a:r>
          </a:p>
          <a:p>
            <a:r>
              <a:rPr lang="en-US" dirty="0" smtClean="0"/>
              <a:t>Toxicology screen and serum alcohol level if illicit drug use or excessive alcohol intake is suspected: Identify exogenous toxins that can cause intracerebral hemorrhage. </a:t>
            </a:r>
          </a:p>
          <a:p>
            <a:r>
              <a:rPr lang="en-US" dirty="0" smtClean="0"/>
              <a:t>Screening for hematologic, infectious, and vasculitic etiologies in select patients: Selective testing for more uncommon causes of intracerebral hemorrhage.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14348" y="357166"/>
            <a:ext cx="7786742" cy="5262979"/>
          </a:xfrm>
          <a:prstGeom prst="rect">
            <a:avLst/>
          </a:prstGeom>
        </p:spPr>
        <p:txBody>
          <a:bodyPr wrap="square">
            <a:spAutoFit/>
          </a:bodyPr>
          <a:lstStyle/>
          <a:p>
            <a:pPr>
              <a:buFont typeface="Wingdings" pitchFamily="2" charset="2"/>
              <a:buChar char="q"/>
            </a:pPr>
            <a:r>
              <a:rPr lang="en-US" sz="2400" dirty="0" smtClean="0"/>
              <a:t>   the principle imaging for ICH  is CT scanning </a:t>
            </a:r>
          </a:p>
          <a:p>
            <a:r>
              <a:rPr lang="en-US" sz="2400" dirty="0" smtClean="0"/>
              <a:t>   </a:t>
            </a:r>
          </a:p>
          <a:p>
            <a:endParaRPr lang="en-US" sz="2400" dirty="0" smtClean="0"/>
          </a:p>
          <a:p>
            <a:endParaRPr lang="en-US" sz="2400" dirty="0" smtClean="0"/>
          </a:p>
          <a:p>
            <a:endParaRPr lang="en-US" sz="2400" dirty="0" smtClean="0"/>
          </a:p>
          <a:p>
            <a:r>
              <a:rPr lang="en-US" sz="2400" dirty="0" smtClean="0"/>
              <a:t>    </a:t>
            </a:r>
          </a:p>
          <a:p>
            <a:pPr>
              <a:buFont typeface="Wingdings" pitchFamily="2" charset="2"/>
              <a:buChar char="q"/>
            </a:pPr>
            <a:r>
              <a:rPr lang="en-US" sz="2400" dirty="0" smtClean="0"/>
              <a:t>   Conventional T1 and T2 sequences are not highly sensitive to hemorrhage in the first few hours, but newer </a:t>
            </a:r>
            <a:r>
              <a:rPr lang="en-US" sz="2400" b="1" u="sng" dirty="0" smtClean="0">
                <a:solidFill>
                  <a:srgbClr val="C00000"/>
                </a:solidFill>
              </a:rPr>
              <a:t>gradient refocused echo </a:t>
            </a:r>
            <a:r>
              <a:rPr lang="en-US" sz="2400" dirty="0" smtClean="0"/>
              <a:t>sequences appear to be able to detect intracerebral hemorrhage reliably within the </a:t>
            </a:r>
            <a:r>
              <a:rPr lang="en-US" sz="2400" b="1" u="sng" dirty="0" smtClean="0">
                <a:solidFill>
                  <a:srgbClr val="C00000"/>
                </a:solidFill>
              </a:rPr>
              <a:t>first 1-2 hours </a:t>
            </a:r>
            <a:r>
              <a:rPr lang="en-US" sz="2400" dirty="0" smtClean="0"/>
              <a:t>of onset (MRI studies incorporating gradient echo or </a:t>
            </a:r>
            <a:r>
              <a:rPr lang="en-US" sz="2400" b="1" u="sng" dirty="0" smtClean="0">
                <a:solidFill>
                  <a:srgbClr val="C00000"/>
                </a:solidFill>
              </a:rPr>
              <a:t>susceptibility-weighted sequences </a:t>
            </a:r>
            <a:r>
              <a:rPr lang="en-US" sz="2400" dirty="0" smtClean="0"/>
              <a:t>may be used as the sole imaging modality for patients with acute stroke, readily identifying intracranial hemorrhage</a:t>
            </a:r>
            <a:endParaRPr lang="en-US" sz="2400" dirty="0"/>
          </a:p>
        </p:txBody>
      </p:sp>
      <p:pic>
        <p:nvPicPr>
          <p:cNvPr id="22530" name="Picture 2" descr="http://ts2.mm.bing.net/th?id=H.4724417957267393&amp;pid=15.1"/>
          <p:cNvPicPr>
            <a:picLocks noChangeAspect="1" noChangeArrowheads="1"/>
          </p:cNvPicPr>
          <p:nvPr/>
        </p:nvPicPr>
        <p:blipFill>
          <a:blip r:embed="rId2"/>
          <a:srcRect/>
          <a:stretch>
            <a:fillRect/>
          </a:stretch>
        </p:blipFill>
        <p:spPr bwMode="auto">
          <a:xfrm>
            <a:off x="2786050" y="928670"/>
            <a:ext cx="2857500" cy="1657351"/>
          </a:xfrm>
          <a:prstGeom prst="rect">
            <a:avLst/>
          </a:prstGeom>
          <a:noFill/>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1413</TotalTime>
  <Words>1804</Words>
  <Application>Microsoft Office PowerPoint</Application>
  <PresentationFormat>عرض على الشاشة (3:4)‏</PresentationFormat>
  <Paragraphs>190</Paragraphs>
  <Slides>29</Slides>
  <Notes>0</Notes>
  <HiddenSlides>0</HiddenSlides>
  <MMClips>0</MMClips>
  <ScaleCrop>false</ScaleCrop>
  <HeadingPairs>
    <vt:vector size="4" baseType="variant">
      <vt:variant>
        <vt:lpstr>سمة</vt:lpstr>
      </vt:variant>
      <vt:variant>
        <vt:i4>1</vt:i4>
      </vt:variant>
      <vt:variant>
        <vt:lpstr>عناوين الشرائح</vt:lpstr>
      </vt:variant>
      <vt:variant>
        <vt:i4>29</vt:i4>
      </vt:variant>
    </vt:vector>
  </HeadingPairs>
  <TitlesOfParts>
    <vt:vector size="30" baseType="lpstr">
      <vt:lpstr>سمة Office</vt:lpstr>
      <vt:lpstr>Intracranial  hemorrhage </vt:lpstr>
      <vt:lpstr>types</vt:lpstr>
      <vt:lpstr>الشريحة 3</vt:lpstr>
      <vt:lpstr>Etiology </vt:lpstr>
      <vt:lpstr>EPIDEMIOLOGY</vt:lpstr>
      <vt:lpstr>S &amp;  S</vt:lpstr>
      <vt:lpstr>Clinical S and S</vt:lpstr>
      <vt:lpstr>Laboratory Studies </vt:lpstr>
      <vt:lpstr>الشريحة 9</vt:lpstr>
      <vt:lpstr>الشريحة 10</vt:lpstr>
      <vt:lpstr>الشريحة 11</vt:lpstr>
      <vt:lpstr>Treatment </vt:lpstr>
      <vt:lpstr>treatment</vt:lpstr>
      <vt:lpstr>Treatment   [surgery ]:</vt:lpstr>
      <vt:lpstr>Complications </vt:lpstr>
      <vt:lpstr>Prognosis </vt:lpstr>
      <vt:lpstr>subarachnoid hemorrhage (SAH)</vt:lpstr>
      <vt:lpstr>الشريحة 18</vt:lpstr>
      <vt:lpstr>prognosis</vt:lpstr>
      <vt:lpstr>   Thunderclap headachen :   a severe headache that takes seconds to minutes to reach maximum intensity often described as the "worst headache of my life  The headache may be accompanied by nausea and/or vomiting from increased ICP   Photophobia and visual changes are common   Sudden loss of consciousness (LOC) occurs at the ictus  Seizures during the acute phase of SAH occur in 10-25% of patients</vt:lpstr>
      <vt:lpstr>الشريحة 21</vt:lpstr>
      <vt:lpstr>S &amp; S related to aneurysmal site :</vt:lpstr>
      <vt:lpstr>Investigation </vt:lpstr>
      <vt:lpstr>Vessels imaging </vt:lpstr>
      <vt:lpstr>الشريحة 25</vt:lpstr>
      <vt:lpstr>الشريحة 26</vt:lpstr>
      <vt:lpstr>الشريحة 27</vt:lpstr>
      <vt:lpstr>Treatment of complication </vt:lpstr>
      <vt:lpstr>Complication and causes of death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Intracranial  hemorrhage </dc:title>
  <dc:creator>uzomaki</dc:creator>
  <cp:lastModifiedBy>User</cp:lastModifiedBy>
  <cp:revision>4</cp:revision>
  <dcterms:created xsi:type="dcterms:W3CDTF">2013-10-25T19:51:44Z</dcterms:created>
  <dcterms:modified xsi:type="dcterms:W3CDTF">2016-04-01T10:24:47Z</dcterms:modified>
</cp:coreProperties>
</file>