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44" r:id="rId1"/>
  </p:sldMasterIdLst>
  <p:sldIdLst>
    <p:sldId id="256" r:id="rId2"/>
    <p:sldId id="257" r:id="rId3"/>
    <p:sldId id="258" r:id="rId4"/>
    <p:sldId id="282" r:id="rId5"/>
    <p:sldId id="281" r:id="rId6"/>
    <p:sldId id="261" r:id="rId7"/>
    <p:sldId id="260" r:id="rId8"/>
    <p:sldId id="262" r:id="rId9"/>
    <p:sldId id="263" r:id="rId10"/>
    <p:sldId id="264" r:id="rId11"/>
    <p:sldId id="265" r:id="rId12"/>
    <p:sldId id="266" r:id="rId13"/>
    <p:sldId id="267" r:id="rId14"/>
    <p:sldId id="268" r:id="rId15"/>
    <p:sldId id="271" r:id="rId16"/>
    <p:sldId id="272" r:id="rId17"/>
    <p:sldId id="273" r:id="rId18"/>
    <p:sldId id="274" r:id="rId19"/>
    <p:sldId id="275" r:id="rId20"/>
    <p:sldId id="270" r:id="rId21"/>
    <p:sldId id="280" r:id="rId22"/>
    <p:sldId id="277" r:id="rId23"/>
    <p:sldId id="283" r:id="rId24"/>
    <p:sldId id="284" r:id="rId25"/>
    <p:sldId id="285" r:id="rId26"/>
    <p:sldId id="278"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3/23/2014</a:t>
            </a:fld>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3/23/2014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3/23/2014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3/23/2014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057400"/>
            <a:ext cx="4495800" cy="2133600"/>
          </a:xfrm>
        </p:spPr>
        <p:txBody>
          <a:bodyPr>
            <a:normAutofit fontScale="90000"/>
          </a:bodyPr>
          <a:lstStyle/>
          <a:p>
            <a:r>
              <a:rPr lang="en-US" sz="6000" b="1" dirty="0" err="1">
                <a:effectLst/>
              </a:rPr>
              <a:t>Cestodes</a:t>
            </a:r>
            <a:r>
              <a:rPr lang="en-US" sz="6000" b="1" dirty="0">
                <a:effectLst/>
              </a:rPr>
              <a:t> (tapeworms)</a:t>
            </a:r>
            <a:endParaRPr lang="ar-IQ" sz="6000" dirty="0"/>
          </a:p>
        </p:txBody>
      </p:sp>
    </p:spTree>
    <p:extLst>
      <p:ext uri="{BB962C8B-B14F-4D97-AF65-F5344CB8AC3E}">
        <p14:creationId xmlns:p14="http://schemas.microsoft.com/office/powerpoint/2010/main" val="4267092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a:t>Taenia</a:t>
            </a:r>
            <a:r>
              <a:rPr lang="en-US" sz="4400" dirty="0"/>
              <a:t> </a:t>
            </a:r>
            <a:r>
              <a:rPr lang="en-US" sz="4400" dirty="0" err="1"/>
              <a:t>saginata</a:t>
            </a:r>
            <a:r>
              <a:rPr lang="en-US" sz="4400" dirty="0"/>
              <a:t> </a:t>
            </a:r>
            <a:endParaRPr lang="ar-IQ" dirty="0"/>
          </a:p>
        </p:txBody>
      </p:sp>
      <p:sp>
        <p:nvSpPr>
          <p:cNvPr id="3" name="Content Placeholder 2"/>
          <p:cNvSpPr>
            <a:spLocks noGrp="1"/>
          </p:cNvSpPr>
          <p:nvPr>
            <p:ph idx="1"/>
          </p:nvPr>
        </p:nvSpPr>
        <p:spPr/>
        <p:txBody>
          <a:bodyPr>
            <a:normAutofit/>
          </a:bodyPr>
          <a:lstStyle/>
          <a:p>
            <a:pPr marL="0" indent="0" algn="just" rtl="0">
              <a:buNone/>
            </a:pPr>
            <a:r>
              <a:rPr lang="en-US" dirty="0" smtClean="0">
                <a:solidFill>
                  <a:schemeClr val="tx1"/>
                </a:solidFill>
              </a:rPr>
              <a:t>Infection </a:t>
            </a:r>
            <a:r>
              <a:rPr lang="en-US" dirty="0">
                <a:solidFill>
                  <a:schemeClr val="tx1"/>
                </a:solidFill>
              </a:rPr>
              <a:t>with T. </a:t>
            </a:r>
            <a:r>
              <a:rPr lang="en-US" dirty="0" err="1">
                <a:solidFill>
                  <a:schemeClr val="tx1"/>
                </a:solidFill>
              </a:rPr>
              <a:t>saginata</a:t>
            </a:r>
            <a:r>
              <a:rPr lang="en-US" dirty="0">
                <a:solidFill>
                  <a:schemeClr val="tx1"/>
                </a:solidFill>
              </a:rPr>
              <a:t> occurs in all parts of the world. The adult worm may be several </a:t>
            </a:r>
            <a:r>
              <a:rPr lang="en-US" dirty="0" err="1">
                <a:solidFill>
                  <a:schemeClr val="tx1"/>
                </a:solidFill>
              </a:rPr>
              <a:t>metres</a:t>
            </a:r>
            <a:r>
              <a:rPr lang="en-US" dirty="0">
                <a:solidFill>
                  <a:schemeClr val="tx1"/>
                </a:solidFill>
              </a:rPr>
              <a:t> long and produces little or no intestinal upset in human beings, but knowledge of its presence, by noting segments in the </a:t>
            </a:r>
            <a:r>
              <a:rPr lang="en-US" dirty="0" err="1">
                <a:solidFill>
                  <a:schemeClr val="tx1"/>
                </a:solidFill>
              </a:rPr>
              <a:t>faeces</a:t>
            </a:r>
            <a:r>
              <a:rPr lang="en-US" dirty="0">
                <a:solidFill>
                  <a:schemeClr val="tx1"/>
                </a:solidFill>
              </a:rPr>
              <a:t> or on underclothing, may distress the patient. Ova may be found in the stool. </a:t>
            </a:r>
            <a:r>
              <a:rPr lang="en-US" dirty="0" err="1">
                <a:solidFill>
                  <a:schemeClr val="tx1"/>
                </a:solidFill>
              </a:rPr>
              <a:t>Praziquantel</a:t>
            </a:r>
            <a:r>
              <a:rPr lang="en-US" dirty="0">
                <a:solidFill>
                  <a:schemeClr val="tx1"/>
                </a:solidFill>
              </a:rPr>
              <a:t> is the drug of </a:t>
            </a:r>
            <a:r>
              <a:rPr lang="en-US" dirty="0" smtClean="0">
                <a:solidFill>
                  <a:schemeClr val="tx1"/>
                </a:solidFill>
              </a:rPr>
              <a:t>choice. </a:t>
            </a:r>
            <a:r>
              <a:rPr lang="en-US" dirty="0">
                <a:solidFill>
                  <a:schemeClr val="tx1"/>
                </a:solidFill>
              </a:rPr>
              <a:t>Prevention depends on efficient meat inspection and the thorough cooking of beef. </a:t>
            </a:r>
          </a:p>
          <a:p>
            <a:pPr marL="0" indent="0" algn="just" rtl="0">
              <a:buNone/>
            </a:pPr>
            <a:endParaRPr lang="en-US" dirty="0">
              <a:solidFill>
                <a:schemeClr val="tx1"/>
              </a:solidFill>
            </a:endParaRPr>
          </a:p>
          <a:p>
            <a:pPr marL="0" indent="0" algn="just" rtl="0">
              <a:buNone/>
            </a:pPr>
            <a:endParaRPr lang="ar-IQ" dirty="0">
              <a:solidFill>
                <a:schemeClr val="tx1"/>
              </a:solidFill>
            </a:endParaRPr>
          </a:p>
        </p:txBody>
      </p:sp>
    </p:spTree>
    <p:extLst>
      <p:ext uri="{BB962C8B-B14F-4D97-AF65-F5344CB8AC3E}">
        <p14:creationId xmlns:p14="http://schemas.microsoft.com/office/powerpoint/2010/main" val="2117284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a:t>Taenia</a:t>
            </a:r>
            <a:r>
              <a:rPr lang="en-US" sz="4400" dirty="0"/>
              <a:t> </a:t>
            </a:r>
            <a:r>
              <a:rPr lang="en-US" sz="4400" dirty="0" err="1" smtClean="0"/>
              <a:t>solium</a:t>
            </a:r>
            <a:endParaRPr lang="ar-IQ" sz="4400" dirty="0"/>
          </a:p>
        </p:txBody>
      </p:sp>
      <p:sp>
        <p:nvSpPr>
          <p:cNvPr id="3" name="Content Placeholder 2"/>
          <p:cNvSpPr>
            <a:spLocks noGrp="1"/>
          </p:cNvSpPr>
          <p:nvPr>
            <p:ph idx="1"/>
          </p:nvPr>
        </p:nvSpPr>
        <p:spPr/>
        <p:txBody>
          <a:bodyPr>
            <a:normAutofit/>
          </a:bodyPr>
          <a:lstStyle/>
          <a:p>
            <a:pPr marL="0" indent="0" algn="just" rtl="0">
              <a:buNone/>
            </a:pPr>
            <a:r>
              <a:rPr lang="en-US" dirty="0" smtClean="0">
                <a:solidFill>
                  <a:schemeClr val="tx1"/>
                </a:solidFill>
              </a:rPr>
              <a:t>T</a:t>
            </a:r>
            <a:r>
              <a:rPr lang="en-US" dirty="0">
                <a:solidFill>
                  <a:schemeClr val="tx1"/>
                </a:solidFill>
              </a:rPr>
              <a:t>. </a:t>
            </a:r>
            <a:r>
              <a:rPr lang="en-US" dirty="0" err="1">
                <a:solidFill>
                  <a:schemeClr val="tx1"/>
                </a:solidFill>
              </a:rPr>
              <a:t>solium</a:t>
            </a:r>
            <a:r>
              <a:rPr lang="en-US" dirty="0">
                <a:solidFill>
                  <a:schemeClr val="tx1"/>
                </a:solidFill>
              </a:rPr>
              <a:t>, the pork tapeworm, is common in central Europe, South Africa, South America and parts of Asia. It is not as large as T. </a:t>
            </a:r>
            <a:r>
              <a:rPr lang="en-US" dirty="0" err="1">
                <a:solidFill>
                  <a:schemeClr val="tx1"/>
                </a:solidFill>
              </a:rPr>
              <a:t>saginata</a:t>
            </a:r>
            <a:r>
              <a:rPr lang="en-US" dirty="0">
                <a:solidFill>
                  <a:schemeClr val="tx1"/>
                </a:solidFill>
              </a:rPr>
              <a:t>. The adult worm is found only in humans following the eating of undercooked pork containing </a:t>
            </a:r>
            <a:r>
              <a:rPr lang="en-US" dirty="0" err="1">
                <a:solidFill>
                  <a:schemeClr val="tx1"/>
                </a:solidFill>
              </a:rPr>
              <a:t>cysticerci</a:t>
            </a:r>
            <a:r>
              <a:rPr lang="en-US" dirty="0">
                <a:solidFill>
                  <a:schemeClr val="tx1"/>
                </a:solidFill>
              </a:rPr>
              <a:t>. </a:t>
            </a:r>
            <a:r>
              <a:rPr lang="en-US" dirty="0" err="1">
                <a:solidFill>
                  <a:schemeClr val="tx1"/>
                </a:solidFill>
              </a:rPr>
              <a:t>Niclosamide</a:t>
            </a:r>
            <a:r>
              <a:rPr lang="en-US" dirty="0">
                <a:solidFill>
                  <a:schemeClr val="tx1"/>
                </a:solidFill>
              </a:rPr>
              <a:t>, followed by a mild laxative (after 1-2 hours) to prevent retrograde intestinal autoinfection, is effective for intestinal infection. Cooking pork well prevents intestinal infection. </a:t>
            </a:r>
            <a:endParaRPr lang="ar-IQ" dirty="0">
              <a:solidFill>
                <a:schemeClr val="tx1"/>
              </a:solidFill>
            </a:endParaRPr>
          </a:p>
        </p:txBody>
      </p:sp>
    </p:spTree>
    <p:extLst>
      <p:ext uri="{BB962C8B-B14F-4D97-AF65-F5344CB8AC3E}">
        <p14:creationId xmlns:p14="http://schemas.microsoft.com/office/powerpoint/2010/main" val="3960047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a:t>Cysticercosis</a:t>
            </a:r>
            <a:endParaRPr lang="ar-IQ" dirty="0"/>
          </a:p>
        </p:txBody>
      </p:sp>
      <p:sp>
        <p:nvSpPr>
          <p:cNvPr id="3" name="Content Placeholder 2"/>
          <p:cNvSpPr>
            <a:spLocks noGrp="1"/>
          </p:cNvSpPr>
          <p:nvPr>
            <p:ph idx="1"/>
          </p:nvPr>
        </p:nvSpPr>
        <p:spPr/>
        <p:txBody>
          <a:bodyPr>
            <a:normAutofit fontScale="92500"/>
          </a:bodyPr>
          <a:lstStyle/>
          <a:p>
            <a:pPr marL="0" indent="0" algn="just" rtl="0">
              <a:buNone/>
            </a:pPr>
            <a:r>
              <a:rPr lang="en-US" dirty="0" smtClean="0">
                <a:solidFill>
                  <a:schemeClr val="tx1"/>
                </a:solidFill>
              </a:rPr>
              <a:t> </a:t>
            </a:r>
            <a:endParaRPr lang="en-US" dirty="0">
              <a:solidFill>
                <a:schemeClr val="tx1"/>
              </a:solidFill>
            </a:endParaRPr>
          </a:p>
          <a:p>
            <a:pPr marL="0" indent="0" algn="just" rtl="0">
              <a:buNone/>
            </a:pPr>
            <a:r>
              <a:rPr lang="en-US" dirty="0">
                <a:solidFill>
                  <a:schemeClr val="tx1"/>
                </a:solidFill>
              </a:rPr>
              <a:t>Human </a:t>
            </a:r>
            <a:r>
              <a:rPr lang="en-US" dirty="0" err="1">
                <a:solidFill>
                  <a:schemeClr val="tx1"/>
                </a:solidFill>
              </a:rPr>
              <a:t>cysticercosis</a:t>
            </a:r>
            <a:r>
              <a:rPr lang="en-US" dirty="0">
                <a:solidFill>
                  <a:schemeClr val="tx1"/>
                </a:solidFill>
              </a:rPr>
              <a:t> is acquired by ingesting T. </a:t>
            </a:r>
            <a:r>
              <a:rPr lang="en-US" dirty="0" err="1">
                <a:solidFill>
                  <a:schemeClr val="tx1"/>
                </a:solidFill>
              </a:rPr>
              <a:t>solium</a:t>
            </a:r>
            <a:r>
              <a:rPr lang="en-US" dirty="0">
                <a:solidFill>
                  <a:schemeClr val="tx1"/>
                </a:solidFill>
              </a:rPr>
              <a:t> tapeworm ova, from either contaminated fingers or food . The larvae are liberated from eggs in the stomach, penetrate the intestinal mucosa and are carried to many parts of the body where they develop and form </a:t>
            </a:r>
            <a:r>
              <a:rPr lang="en-US" dirty="0" err="1">
                <a:solidFill>
                  <a:schemeClr val="tx1"/>
                </a:solidFill>
              </a:rPr>
              <a:t>cysticerci</a:t>
            </a:r>
            <a:r>
              <a:rPr lang="en-US" dirty="0">
                <a:solidFill>
                  <a:schemeClr val="tx1"/>
                </a:solidFill>
              </a:rPr>
              <a:t>, 0.5-1 cm cysts that contain the head of a young worm. They do not grow further or migrate. Common locations are the subcutaneous tissue, skeletal muscles and brain. </a:t>
            </a:r>
          </a:p>
          <a:p>
            <a:pPr marL="0" indent="0" algn="just" rtl="0">
              <a:buNone/>
            </a:pPr>
            <a:endParaRPr lang="en-US" dirty="0">
              <a:solidFill>
                <a:schemeClr val="tx1"/>
              </a:solidFill>
            </a:endParaRPr>
          </a:p>
          <a:p>
            <a:pPr marL="0" indent="0" algn="just" rtl="0">
              <a:buNone/>
            </a:pPr>
            <a:r>
              <a:rPr lang="en-US" dirty="0">
                <a:solidFill>
                  <a:schemeClr val="tx1"/>
                </a:solidFill>
              </a:rPr>
              <a:t> </a:t>
            </a:r>
          </a:p>
          <a:p>
            <a:pPr marL="0" indent="0" algn="just" rtl="0">
              <a:buNone/>
            </a:pPr>
            <a:r>
              <a:rPr lang="en-US" dirty="0">
                <a:solidFill>
                  <a:schemeClr val="tx1"/>
                </a:solidFill>
              </a:rPr>
              <a:t> </a:t>
            </a:r>
          </a:p>
          <a:p>
            <a:pPr marL="0" indent="0" algn="just" rtl="0">
              <a:buNone/>
            </a:pPr>
            <a:endParaRPr lang="ar-IQ" dirty="0">
              <a:solidFill>
                <a:schemeClr val="tx1"/>
              </a:solidFill>
            </a:endParaRPr>
          </a:p>
        </p:txBody>
      </p:sp>
    </p:spTree>
    <p:extLst>
      <p:ext uri="{BB962C8B-B14F-4D97-AF65-F5344CB8AC3E}">
        <p14:creationId xmlns:p14="http://schemas.microsoft.com/office/powerpoint/2010/main" val="3721421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a:effectLst/>
              </a:rPr>
              <a:t>Life cycle of the pork tapeworm</a:t>
            </a:r>
            <a:endParaRPr lang="ar-IQ" sz="4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81200" y="990600"/>
            <a:ext cx="4876799" cy="548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514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ar-IQ" dirty="0"/>
          </a:p>
        </p:txBody>
      </p:sp>
      <p:sp>
        <p:nvSpPr>
          <p:cNvPr id="3" name="Content Placeholder 2"/>
          <p:cNvSpPr>
            <a:spLocks noGrp="1"/>
          </p:cNvSpPr>
          <p:nvPr>
            <p:ph idx="1"/>
          </p:nvPr>
        </p:nvSpPr>
        <p:spPr/>
        <p:txBody>
          <a:bodyPr>
            <a:normAutofit/>
          </a:bodyPr>
          <a:lstStyle/>
          <a:p>
            <a:pPr marL="0" indent="0" algn="just" rtl="0">
              <a:buNone/>
            </a:pPr>
            <a:r>
              <a:rPr lang="en-US" dirty="0" smtClean="0">
                <a:solidFill>
                  <a:schemeClr val="tx1"/>
                </a:solidFill>
              </a:rPr>
              <a:t> When </a:t>
            </a:r>
            <a:r>
              <a:rPr lang="en-US" dirty="0">
                <a:solidFill>
                  <a:schemeClr val="tx1"/>
                </a:solidFill>
              </a:rPr>
              <a:t>superficially placed, cysts can be palpated under the skin or mucosa as pea-like ovoid bodies. Here they cause few or no symptoms, and will eventually die and become calcified. </a:t>
            </a:r>
          </a:p>
          <a:p>
            <a:pPr marL="0" indent="0" algn="just" rtl="0">
              <a:buNone/>
            </a:pPr>
            <a:r>
              <a:rPr lang="en-US" dirty="0">
                <a:solidFill>
                  <a:schemeClr val="tx1"/>
                </a:solidFill>
              </a:rPr>
              <a:t>Heavy brain infections, especially in children, may cause features of encephalitis. More commonly, however, cerebral signs do not occur until the larvae die, 5-20 years later. Epilepsy, personality changes, staggering gait or signs of internal hydrocephalus are the most common features</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4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sz="4400" dirty="0"/>
              <a:t>Investigations </a:t>
            </a:r>
            <a:endParaRPr lang="ar-IQ" dirty="0"/>
          </a:p>
        </p:txBody>
      </p:sp>
      <p:sp>
        <p:nvSpPr>
          <p:cNvPr id="3" name="Content Placeholder 2"/>
          <p:cNvSpPr>
            <a:spLocks noGrp="1"/>
          </p:cNvSpPr>
          <p:nvPr>
            <p:ph idx="1"/>
          </p:nvPr>
        </p:nvSpPr>
        <p:spPr/>
        <p:txBody>
          <a:bodyPr>
            <a:normAutofit/>
          </a:bodyPr>
          <a:lstStyle/>
          <a:p>
            <a:pPr marL="0" indent="0" algn="just" rtl="0">
              <a:buNone/>
            </a:pPr>
            <a:r>
              <a:rPr lang="en-US" dirty="0" smtClean="0">
                <a:solidFill>
                  <a:schemeClr val="tx1"/>
                </a:solidFill>
              </a:rPr>
              <a:t>•Calcified </a:t>
            </a:r>
            <a:r>
              <a:rPr lang="en-US" dirty="0">
                <a:solidFill>
                  <a:schemeClr val="tx1"/>
                </a:solidFill>
              </a:rPr>
              <a:t>cysts in muscles can be </a:t>
            </a:r>
            <a:r>
              <a:rPr lang="en-US" dirty="0" err="1">
                <a:solidFill>
                  <a:schemeClr val="tx1"/>
                </a:solidFill>
              </a:rPr>
              <a:t>recognised</a:t>
            </a:r>
            <a:r>
              <a:rPr lang="en-US" dirty="0">
                <a:solidFill>
                  <a:schemeClr val="tx1"/>
                </a:solidFill>
              </a:rPr>
              <a:t> </a:t>
            </a:r>
            <a:r>
              <a:rPr lang="en-US" dirty="0" err="1">
                <a:solidFill>
                  <a:schemeClr val="tx1"/>
                </a:solidFill>
              </a:rPr>
              <a:t>radiologically</a:t>
            </a:r>
            <a:r>
              <a:rPr lang="en-US" dirty="0">
                <a:solidFill>
                  <a:schemeClr val="tx1"/>
                </a:solidFill>
              </a:rPr>
              <a:t>. In the brain, however, less calcification takes place and larvae are only occasionally visible by plain X-ray; usually CT or MRI will show them. Epileptic fits starting in adult life suggest the possibility of </a:t>
            </a:r>
            <a:r>
              <a:rPr lang="en-US" dirty="0" err="1">
                <a:solidFill>
                  <a:schemeClr val="tx1"/>
                </a:solidFill>
              </a:rPr>
              <a:t>cysticercosis</a:t>
            </a:r>
            <a:r>
              <a:rPr lang="en-US" dirty="0">
                <a:solidFill>
                  <a:schemeClr val="tx1"/>
                </a:solidFill>
              </a:rPr>
              <a:t> if the patient has lived in or travelled to an endemic area. The subcutaneous tissue should be palpated and any nodule excised for histology. Radiological examination of the skeletal muscles may be helpful. </a:t>
            </a:r>
          </a:p>
          <a:p>
            <a:pPr marL="0" indent="0" algn="just" rtl="0">
              <a:buNone/>
            </a:pPr>
            <a:r>
              <a:rPr lang="en-US" dirty="0" smtClean="0">
                <a:solidFill>
                  <a:schemeClr val="tx1"/>
                </a:solidFill>
              </a:rPr>
              <a:t>•Antibody </a:t>
            </a:r>
            <a:r>
              <a:rPr lang="en-US" dirty="0">
                <a:solidFill>
                  <a:schemeClr val="tx1"/>
                </a:solidFill>
              </a:rPr>
              <a:t>detection is available for </a:t>
            </a:r>
            <a:r>
              <a:rPr lang="en-US" dirty="0" err="1">
                <a:solidFill>
                  <a:schemeClr val="tx1"/>
                </a:solidFill>
              </a:rPr>
              <a:t>serodiagnosis</a:t>
            </a:r>
            <a:r>
              <a:rPr lang="en-US" dirty="0">
                <a:solidFill>
                  <a:schemeClr val="tx1"/>
                </a:solidFill>
              </a:rPr>
              <a:t>. </a:t>
            </a:r>
          </a:p>
          <a:p>
            <a:pPr marL="0" indent="0" algn="just" rtl="0">
              <a:buNone/>
            </a:pPr>
            <a:endParaRPr lang="ar-IQ" dirty="0">
              <a:solidFill>
                <a:schemeClr val="tx1"/>
              </a:solidFill>
            </a:endParaRPr>
          </a:p>
        </p:txBody>
      </p:sp>
    </p:spTree>
    <p:extLst>
      <p:ext uri="{BB962C8B-B14F-4D97-AF65-F5344CB8AC3E}">
        <p14:creationId xmlns:p14="http://schemas.microsoft.com/office/powerpoint/2010/main" val="385765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Management and prevention</a:t>
            </a:r>
            <a:endParaRPr lang="ar-IQ" dirty="0"/>
          </a:p>
        </p:txBody>
      </p:sp>
      <p:sp>
        <p:nvSpPr>
          <p:cNvPr id="3" name="Content Placeholder 2"/>
          <p:cNvSpPr>
            <a:spLocks noGrp="1"/>
          </p:cNvSpPr>
          <p:nvPr>
            <p:ph idx="1"/>
          </p:nvPr>
        </p:nvSpPr>
        <p:spPr/>
        <p:txBody>
          <a:bodyPr>
            <a:normAutofit/>
          </a:bodyPr>
          <a:lstStyle/>
          <a:p>
            <a:pPr marL="0" indent="0" algn="just" rtl="0">
              <a:buNone/>
            </a:pPr>
            <a:endParaRPr lang="en-US" dirty="0" smtClean="0">
              <a:solidFill>
                <a:schemeClr val="tx1"/>
              </a:solidFill>
            </a:endParaRPr>
          </a:p>
          <a:p>
            <a:pPr marL="457200" indent="-457200" algn="just" rtl="0">
              <a:buFont typeface="+mj-lt"/>
              <a:buAutoNum type="arabicPeriod"/>
            </a:pPr>
            <a:r>
              <a:rPr lang="en-US" dirty="0" err="1" smtClean="0">
                <a:solidFill>
                  <a:schemeClr val="tx1"/>
                </a:solidFill>
              </a:rPr>
              <a:t>Albendazole</a:t>
            </a:r>
            <a:r>
              <a:rPr lang="en-US" dirty="0" smtClean="0">
                <a:solidFill>
                  <a:schemeClr val="tx1"/>
                </a:solidFill>
              </a:rPr>
              <a:t>, 15 mg/kg daily for a minimum of 8 days, has now become the drug of choice for parenchymal </a:t>
            </a:r>
            <a:r>
              <a:rPr lang="en-US" dirty="0" err="1" smtClean="0">
                <a:solidFill>
                  <a:schemeClr val="tx1"/>
                </a:solidFill>
              </a:rPr>
              <a:t>neurocysticercosis</a:t>
            </a:r>
            <a:r>
              <a:rPr lang="en-US" dirty="0" smtClean="0">
                <a:solidFill>
                  <a:schemeClr val="tx1"/>
                </a:solidFill>
              </a:rPr>
              <a:t>. </a:t>
            </a:r>
          </a:p>
          <a:p>
            <a:pPr marL="457200" indent="-457200" algn="just" rtl="0">
              <a:buFont typeface="+mj-lt"/>
              <a:buAutoNum type="arabicPeriod"/>
            </a:pPr>
            <a:r>
              <a:rPr lang="en-US" dirty="0" err="1" smtClean="0">
                <a:solidFill>
                  <a:schemeClr val="tx1"/>
                </a:solidFill>
              </a:rPr>
              <a:t>Praziquantel</a:t>
            </a:r>
            <a:r>
              <a:rPr lang="en-US" dirty="0" smtClean="0">
                <a:solidFill>
                  <a:schemeClr val="tx1"/>
                </a:solidFill>
              </a:rPr>
              <a:t> </a:t>
            </a:r>
            <a:r>
              <a:rPr lang="en-US" dirty="0">
                <a:solidFill>
                  <a:schemeClr val="tx1"/>
                </a:solidFill>
              </a:rPr>
              <a:t>is another </a:t>
            </a:r>
            <a:r>
              <a:rPr lang="en-US" dirty="0" smtClean="0">
                <a:solidFill>
                  <a:schemeClr val="tx1"/>
                </a:solidFill>
              </a:rPr>
              <a:t>option, given daily </a:t>
            </a:r>
            <a:r>
              <a:rPr lang="en-US" dirty="0">
                <a:solidFill>
                  <a:schemeClr val="tx1"/>
                </a:solidFill>
              </a:rPr>
              <a:t>for 10 days.</a:t>
            </a:r>
          </a:p>
          <a:p>
            <a:pPr marL="457200" indent="-457200" algn="just" rtl="0">
              <a:buFont typeface="+mj-lt"/>
              <a:buAutoNum type="arabicPeriod"/>
            </a:pPr>
            <a:r>
              <a:rPr lang="en-US" dirty="0" smtClean="0">
                <a:solidFill>
                  <a:schemeClr val="tx1"/>
                </a:solidFill>
              </a:rPr>
              <a:t>Prednisolone</a:t>
            </a:r>
            <a:r>
              <a:rPr lang="en-US" dirty="0">
                <a:solidFill>
                  <a:schemeClr val="tx1"/>
                </a:solidFill>
              </a:rPr>
              <a:t>, </a:t>
            </a:r>
            <a:r>
              <a:rPr lang="en-US" dirty="0" smtClean="0">
                <a:solidFill>
                  <a:schemeClr val="tx1"/>
                </a:solidFill>
              </a:rPr>
              <a:t>is </a:t>
            </a:r>
            <a:r>
              <a:rPr lang="en-US" dirty="0">
                <a:solidFill>
                  <a:schemeClr val="tx1"/>
                </a:solidFill>
              </a:rPr>
              <a:t>also given for 14 days, starting 1 day before the </a:t>
            </a:r>
            <a:r>
              <a:rPr lang="en-US" dirty="0" err="1">
                <a:solidFill>
                  <a:schemeClr val="tx1"/>
                </a:solidFill>
              </a:rPr>
              <a:t>albendazole</a:t>
            </a:r>
            <a:r>
              <a:rPr lang="en-US" dirty="0">
                <a:solidFill>
                  <a:schemeClr val="tx1"/>
                </a:solidFill>
              </a:rPr>
              <a:t> or </a:t>
            </a:r>
            <a:r>
              <a:rPr lang="en-US" dirty="0" err="1">
                <a:solidFill>
                  <a:schemeClr val="tx1"/>
                </a:solidFill>
              </a:rPr>
              <a:t>praziquantel</a:t>
            </a:r>
            <a:r>
              <a:rPr lang="en-US" dirty="0">
                <a:solidFill>
                  <a:schemeClr val="tx1"/>
                </a:solidFill>
              </a:rPr>
              <a:t>.</a:t>
            </a:r>
          </a:p>
          <a:p>
            <a:pPr marL="0" indent="0" algn="just" rtl="0">
              <a:buNone/>
            </a:pPr>
            <a:r>
              <a:rPr lang="en-US" dirty="0">
                <a:solidFill>
                  <a:schemeClr val="tx1"/>
                </a:solidFill>
              </a:rPr>
              <a:t> In addition, anti-epileptic drugs should be given until the reaction in the brain has subsided. </a:t>
            </a:r>
          </a:p>
          <a:p>
            <a:pPr marL="0" indent="0" algn="just" rtl="0">
              <a:buNone/>
            </a:pPr>
            <a:endParaRPr lang="ar-IQ" dirty="0">
              <a:solidFill>
                <a:schemeClr val="tx1"/>
              </a:solidFill>
            </a:endParaRPr>
          </a:p>
        </p:txBody>
      </p:sp>
    </p:spTree>
    <p:extLst>
      <p:ext uri="{BB962C8B-B14F-4D97-AF65-F5344CB8AC3E}">
        <p14:creationId xmlns:p14="http://schemas.microsoft.com/office/powerpoint/2010/main" val="300120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066800"/>
          </a:xfrm>
        </p:spPr>
        <p:txBody>
          <a:bodyPr>
            <a:normAutofit/>
          </a:bodyPr>
          <a:lstStyle/>
          <a:p>
            <a:pPr>
              <a:lnSpc>
                <a:spcPct val="100000"/>
              </a:lnSpc>
            </a:pPr>
            <a:r>
              <a:rPr lang="en-US" sz="3200" dirty="0" err="1"/>
              <a:t>Echinococcus</a:t>
            </a:r>
            <a:r>
              <a:rPr lang="en-US" sz="3200" dirty="0"/>
              <a:t> </a:t>
            </a:r>
            <a:r>
              <a:rPr lang="en-US" sz="3200" dirty="0" err="1"/>
              <a:t>granulosus</a:t>
            </a:r>
            <a:r>
              <a:rPr lang="en-US" sz="3200" dirty="0"/>
              <a:t> (</a:t>
            </a:r>
            <a:r>
              <a:rPr lang="en-US" sz="3200" dirty="0" err="1"/>
              <a:t>Taenia</a:t>
            </a:r>
            <a:r>
              <a:rPr lang="en-US" sz="3200" dirty="0"/>
              <a:t> </a:t>
            </a:r>
            <a:r>
              <a:rPr lang="en-US" sz="3200" dirty="0" err="1"/>
              <a:t>echinococcus</a:t>
            </a:r>
            <a:r>
              <a:rPr lang="en-US" sz="3200" dirty="0"/>
              <a:t>) and </a:t>
            </a:r>
            <a:r>
              <a:rPr lang="en-US" sz="3200" dirty="0" err="1"/>
              <a:t>hydatid</a:t>
            </a:r>
            <a:r>
              <a:rPr lang="en-US" sz="3200" dirty="0"/>
              <a:t> </a:t>
            </a:r>
            <a:r>
              <a:rPr lang="en-US" sz="3200" dirty="0" smtClean="0"/>
              <a:t>disease</a:t>
            </a:r>
            <a:endParaRPr lang="ar-IQ" dirty="0"/>
          </a:p>
        </p:txBody>
      </p:sp>
      <p:sp>
        <p:nvSpPr>
          <p:cNvPr id="3" name="Content Placeholder 2"/>
          <p:cNvSpPr>
            <a:spLocks noGrp="1"/>
          </p:cNvSpPr>
          <p:nvPr>
            <p:ph idx="1"/>
          </p:nvPr>
        </p:nvSpPr>
        <p:spPr>
          <a:xfrm>
            <a:off x="457200" y="2133600"/>
            <a:ext cx="8229600" cy="3992563"/>
          </a:xfrm>
        </p:spPr>
        <p:txBody>
          <a:bodyPr>
            <a:normAutofit/>
          </a:bodyPr>
          <a:lstStyle/>
          <a:p>
            <a:pPr marL="0" indent="0" algn="just" rtl="0">
              <a:buNone/>
            </a:pPr>
            <a:r>
              <a:rPr lang="en-US" dirty="0" smtClean="0">
                <a:solidFill>
                  <a:schemeClr val="tx1"/>
                </a:solidFill>
              </a:rPr>
              <a:t>Dogs </a:t>
            </a:r>
            <a:r>
              <a:rPr lang="en-US" dirty="0">
                <a:solidFill>
                  <a:schemeClr val="tx1"/>
                </a:solidFill>
              </a:rPr>
              <a:t>are the definitive hosts of the tiny tapeworm E. </a:t>
            </a:r>
            <a:r>
              <a:rPr lang="en-US" dirty="0" err="1">
                <a:solidFill>
                  <a:schemeClr val="tx1"/>
                </a:solidFill>
              </a:rPr>
              <a:t>granulosus</a:t>
            </a:r>
            <a:r>
              <a:rPr lang="en-US" dirty="0">
                <a:solidFill>
                  <a:schemeClr val="tx1"/>
                </a:solidFill>
              </a:rPr>
              <a:t>. The larval stage, a </a:t>
            </a:r>
            <a:r>
              <a:rPr lang="en-US" dirty="0" err="1">
                <a:solidFill>
                  <a:schemeClr val="tx1"/>
                </a:solidFill>
              </a:rPr>
              <a:t>hydatid</a:t>
            </a:r>
            <a:r>
              <a:rPr lang="en-US" dirty="0">
                <a:solidFill>
                  <a:schemeClr val="tx1"/>
                </a:solidFill>
              </a:rPr>
              <a:t> cyst, normally occurs in sheep, cattle, camels and other animals that are infected from contaminated water. By handling a dog or drinking contaminated water, humans may ingest </a:t>
            </a:r>
            <a:r>
              <a:rPr lang="en-US" dirty="0" smtClean="0">
                <a:solidFill>
                  <a:schemeClr val="tx1"/>
                </a:solidFill>
              </a:rPr>
              <a:t>eggs. </a:t>
            </a:r>
            <a:r>
              <a:rPr lang="en-US" dirty="0">
                <a:solidFill>
                  <a:schemeClr val="tx1"/>
                </a:solidFill>
              </a:rPr>
              <a:t>The embryo is liberated from the ovum in the small intestine and gains access to the blood stream and thus to the liver. </a:t>
            </a:r>
            <a:endParaRPr lang="ar-IQ" dirty="0">
              <a:solidFill>
                <a:schemeClr val="tx1"/>
              </a:solidFill>
            </a:endParaRPr>
          </a:p>
        </p:txBody>
      </p:sp>
    </p:spTree>
    <p:extLst>
      <p:ext uri="{BB962C8B-B14F-4D97-AF65-F5344CB8AC3E}">
        <p14:creationId xmlns:p14="http://schemas.microsoft.com/office/powerpoint/2010/main" val="427754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lnSpcReduction="10000"/>
          </a:bodyPr>
          <a:lstStyle/>
          <a:p>
            <a:pPr marL="0" indent="0" algn="just" rtl="0">
              <a:buNone/>
            </a:pPr>
            <a:r>
              <a:rPr lang="en-US" dirty="0">
                <a:solidFill>
                  <a:schemeClr val="tx1"/>
                </a:solidFill>
              </a:rPr>
              <a:t>The resultant cyst grows very slowly, sometimes intermittently. It is composed of an enveloping fibrous </a:t>
            </a:r>
            <a:r>
              <a:rPr lang="en-US" dirty="0" err="1">
                <a:solidFill>
                  <a:schemeClr val="tx1"/>
                </a:solidFill>
              </a:rPr>
              <a:t>pericyst</a:t>
            </a:r>
            <a:r>
              <a:rPr lang="en-US" dirty="0">
                <a:solidFill>
                  <a:schemeClr val="tx1"/>
                </a:solidFill>
              </a:rPr>
              <a:t>, laminated hyaline membrane (</a:t>
            </a:r>
            <a:r>
              <a:rPr lang="en-US" dirty="0" err="1">
                <a:solidFill>
                  <a:schemeClr val="tx1"/>
                </a:solidFill>
              </a:rPr>
              <a:t>ectocyst</a:t>
            </a:r>
            <a:r>
              <a:rPr lang="en-US" dirty="0">
                <a:solidFill>
                  <a:schemeClr val="tx1"/>
                </a:solidFill>
              </a:rPr>
              <a:t>) and inner germinal layers (</a:t>
            </a:r>
            <a:r>
              <a:rPr lang="en-US" dirty="0" err="1">
                <a:solidFill>
                  <a:schemeClr val="tx1"/>
                </a:solidFill>
              </a:rPr>
              <a:t>endocyst</a:t>
            </a:r>
            <a:r>
              <a:rPr lang="en-US" dirty="0">
                <a:solidFill>
                  <a:schemeClr val="tx1"/>
                </a:solidFill>
              </a:rPr>
              <a:t>) which gives rise to daughter cysts, or germinating cystic brood capsule in which larvae (</a:t>
            </a:r>
            <a:r>
              <a:rPr lang="en-US" dirty="0" err="1">
                <a:solidFill>
                  <a:schemeClr val="tx1"/>
                </a:solidFill>
              </a:rPr>
              <a:t>protoscolices</a:t>
            </a:r>
            <a:r>
              <a:rPr lang="en-US" dirty="0">
                <a:solidFill>
                  <a:schemeClr val="tx1"/>
                </a:solidFill>
              </a:rPr>
              <a:t>) develop</a:t>
            </a:r>
            <a:r>
              <a:rPr lang="en-US" dirty="0" smtClean="0">
                <a:solidFill>
                  <a:schemeClr val="tx1"/>
                </a:solidFill>
              </a:rPr>
              <a:t>.</a:t>
            </a:r>
          </a:p>
          <a:p>
            <a:pPr marL="0" indent="0" algn="just" rtl="0">
              <a:buNone/>
            </a:pPr>
            <a:r>
              <a:rPr lang="en-US" dirty="0" smtClean="0">
                <a:solidFill>
                  <a:schemeClr val="tx1"/>
                </a:solidFill>
              </a:rPr>
              <a:t> </a:t>
            </a:r>
            <a:r>
              <a:rPr lang="en-US" dirty="0">
                <a:solidFill>
                  <a:schemeClr val="tx1"/>
                </a:solidFill>
              </a:rPr>
              <a:t>Over time some cysts may calcify and become non-viable. </a:t>
            </a:r>
            <a:endParaRPr lang="en-US" dirty="0" smtClean="0">
              <a:solidFill>
                <a:schemeClr val="tx1"/>
              </a:solidFill>
            </a:endParaRPr>
          </a:p>
          <a:p>
            <a:pPr marL="0" indent="0" algn="just" rtl="0">
              <a:buNone/>
            </a:pPr>
            <a:r>
              <a:rPr lang="en-US" dirty="0" smtClean="0">
                <a:solidFill>
                  <a:schemeClr val="tx1"/>
                </a:solidFill>
              </a:rPr>
              <a:t>The </a:t>
            </a:r>
            <a:r>
              <a:rPr lang="en-US" dirty="0">
                <a:solidFill>
                  <a:schemeClr val="tx1"/>
                </a:solidFill>
              </a:rPr>
              <a:t>disease is common in the Middle East, North and East Africa, Australia and Argentina. E. </a:t>
            </a:r>
            <a:r>
              <a:rPr lang="en-US" dirty="0" err="1">
                <a:solidFill>
                  <a:schemeClr val="tx1"/>
                </a:solidFill>
              </a:rPr>
              <a:t>multilocularis</a:t>
            </a:r>
            <a:r>
              <a:rPr lang="en-US" dirty="0">
                <a:solidFill>
                  <a:schemeClr val="tx1"/>
                </a:solidFill>
              </a:rPr>
              <a:t>, which has a cycle between foxes and voles, causes a similar but more severe infection, 'alveolar </a:t>
            </a:r>
            <a:r>
              <a:rPr lang="en-US" dirty="0" err="1">
                <a:solidFill>
                  <a:schemeClr val="tx1"/>
                </a:solidFill>
              </a:rPr>
              <a:t>hydatid</a:t>
            </a:r>
            <a:r>
              <a:rPr lang="en-US" dirty="0">
                <a:solidFill>
                  <a:schemeClr val="tx1"/>
                </a:solidFill>
              </a:rPr>
              <a:t> disease', which invades the liver like cancer.</a:t>
            </a:r>
          </a:p>
        </p:txBody>
      </p:sp>
    </p:spTree>
    <p:extLst>
      <p:ext uri="{BB962C8B-B14F-4D97-AF65-F5344CB8AC3E}">
        <p14:creationId xmlns:p14="http://schemas.microsoft.com/office/powerpoint/2010/main" val="40690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Clinical features </a:t>
            </a:r>
            <a:endParaRPr lang="ar-IQ" sz="4400" dirty="0"/>
          </a:p>
        </p:txBody>
      </p:sp>
      <p:sp>
        <p:nvSpPr>
          <p:cNvPr id="3" name="Content Placeholder 2"/>
          <p:cNvSpPr>
            <a:spLocks noGrp="1"/>
          </p:cNvSpPr>
          <p:nvPr>
            <p:ph idx="1"/>
          </p:nvPr>
        </p:nvSpPr>
        <p:spPr>
          <a:xfrm>
            <a:off x="457200" y="1981200"/>
            <a:ext cx="8229600" cy="4144963"/>
          </a:xfrm>
        </p:spPr>
        <p:txBody>
          <a:bodyPr>
            <a:normAutofit/>
          </a:bodyPr>
          <a:lstStyle/>
          <a:p>
            <a:pPr marL="0" indent="0" algn="just" rtl="0">
              <a:buNone/>
            </a:pPr>
            <a:r>
              <a:rPr lang="en-US" dirty="0">
                <a:solidFill>
                  <a:schemeClr val="tx1"/>
                </a:solidFill>
              </a:rPr>
              <a:t>A </a:t>
            </a:r>
            <a:r>
              <a:rPr lang="en-US" dirty="0" err="1">
                <a:solidFill>
                  <a:schemeClr val="tx1"/>
                </a:solidFill>
              </a:rPr>
              <a:t>hydatid</a:t>
            </a:r>
            <a:r>
              <a:rPr lang="en-US" dirty="0">
                <a:solidFill>
                  <a:schemeClr val="tx1"/>
                </a:solidFill>
              </a:rPr>
              <a:t> cyst is typically acquired in childhood and </a:t>
            </a:r>
            <a:r>
              <a:rPr lang="en-US" dirty="0" smtClean="0">
                <a:solidFill>
                  <a:schemeClr val="tx1"/>
                </a:solidFill>
              </a:rPr>
              <a:t>may </a:t>
            </a:r>
            <a:r>
              <a:rPr lang="en-US" dirty="0">
                <a:solidFill>
                  <a:schemeClr val="tx1"/>
                </a:solidFill>
              </a:rPr>
              <a:t>after growing for some years, cause pressure symptoms. These vary, depending on the organ or tissue involved. In nearly 75% of patients with </a:t>
            </a:r>
            <a:r>
              <a:rPr lang="en-US" dirty="0" err="1">
                <a:solidFill>
                  <a:schemeClr val="tx1"/>
                </a:solidFill>
              </a:rPr>
              <a:t>hydatid</a:t>
            </a:r>
            <a:r>
              <a:rPr lang="en-US" dirty="0">
                <a:solidFill>
                  <a:schemeClr val="tx1"/>
                </a:solidFill>
              </a:rPr>
              <a:t> disease the right lobe of the liver is invaded and contains a single cyst. In others a cyst may be found in lung, bone, brain or elsewhere</a:t>
            </a:r>
            <a:endParaRPr lang="ar-IQ" dirty="0">
              <a:solidFill>
                <a:schemeClr val="tx1"/>
              </a:solidFill>
            </a:endParaRPr>
          </a:p>
        </p:txBody>
      </p:sp>
    </p:spTree>
    <p:extLst>
      <p:ext uri="{BB962C8B-B14F-4D97-AF65-F5344CB8AC3E}">
        <p14:creationId xmlns:p14="http://schemas.microsoft.com/office/powerpoint/2010/main" val="105189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a:bodyPr>
          <a:lstStyle/>
          <a:p>
            <a:r>
              <a:rPr lang="en-US" sz="4000" dirty="0" smtClean="0"/>
              <a:t>Subjects to be discussed</a:t>
            </a:r>
            <a:endParaRPr lang="ar-IQ" sz="4000" dirty="0"/>
          </a:p>
        </p:txBody>
      </p:sp>
      <p:sp>
        <p:nvSpPr>
          <p:cNvPr id="3" name="Content Placeholder 2"/>
          <p:cNvSpPr>
            <a:spLocks noGrp="1"/>
          </p:cNvSpPr>
          <p:nvPr>
            <p:ph idx="1"/>
          </p:nvPr>
        </p:nvSpPr>
        <p:spPr>
          <a:xfrm>
            <a:off x="457200" y="2362200"/>
            <a:ext cx="8229600" cy="3763963"/>
          </a:xfrm>
        </p:spPr>
        <p:txBody>
          <a:bodyPr/>
          <a:lstStyle/>
          <a:p>
            <a:pPr algn="l" rtl="0"/>
            <a:r>
              <a:rPr lang="en-US" b="1" dirty="0" smtClean="0">
                <a:solidFill>
                  <a:schemeClr val="tx1"/>
                </a:solidFill>
              </a:rPr>
              <a:t>Types of </a:t>
            </a:r>
            <a:r>
              <a:rPr lang="en-US" b="1" dirty="0" err="1" smtClean="0">
                <a:solidFill>
                  <a:schemeClr val="tx1"/>
                </a:solidFill>
              </a:rPr>
              <a:t>cestodes</a:t>
            </a:r>
            <a:r>
              <a:rPr lang="en-US" b="1" dirty="0" smtClean="0">
                <a:solidFill>
                  <a:schemeClr val="tx1"/>
                </a:solidFill>
              </a:rPr>
              <a:t> </a:t>
            </a:r>
          </a:p>
          <a:p>
            <a:pPr algn="l" rtl="0"/>
            <a:r>
              <a:rPr lang="en-US" b="1" dirty="0" smtClean="0">
                <a:solidFill>
                  <a:schemeClr val="tx1"/>
                </a:solidFill>
              </a:rPr>
              <a:t>Life cycles</a:t>
            </a:r>
          </a:p>
          <a:p>
            <a:pPr algn="l" rtl="0"/>
            <a:r>
              <a:rPr lang="en-US" b="1" dirty="0" smtClean="0">
                <a:solidFill>
                  <a:schemeClr val="tx1"/>
                </a:solidFill>
              </a:rPr>
              <a:t>Clinical presentation</a:t>
            </a:r>
          </a:p>
          <a:p>
            <a:pPr algn="l" rtl="0"/>
            <a:r>
              <a:rPr lang="en-US" b="1" dirty="0" smtClean="0">
                <a:solidFill>
                  <a:schemeClr val="tx1"/>
                </a:solidFill>
              </a:rPr>
              <a:t>Investigation</a:t>
            </a:r>
          </a:p>
          <a:p>
            <a:pPr algn="l" rtl="0"/>
            <a:r>
              <a:rPr lang="en-US" b="1" dirty="0">
                <a:solidFill>
                  <a:schemeClr val="tx1"/>
                </a:solidFill>
              </a:rPr>
              <a:t>T</a:t>
            </a:r>
            <a:r>
              <a:rPr lang="en-US" b="1" dirty="0" smtClean="0">
                <a:solidFill>
                  <a:schemeClr val="tx1"/>
                </a:solidFill>
              </a:rPr>
              <a:t>reatment</a:t>
            </a:r>
            <a:endParaRPr lang="ar-IQ" b="1" dirty="0">
              <a:solidFill>
                <a:schemeClr val="tx1"/>
              </a:solidFill>
            </a:endParaRPr>
          </a:p>
        </p:txBody>
      </p:sp>
    </p:spTree>
    <p:extLst>
      <p:ext uri="{BB962C8B-B14F-4D97-AF65-F5344CB8AC3E}">
        <p14:creationId xmlns:p14="http://schemas.microsoft.com/office/powerpoint/2010/main" val="15714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14400"/>
          </a:xfrm>
        </p:spPr>
        <p:txBody>
          <a:bodyPr>
            <a:normAutofit/>
          </a:bodyPr>
          <a:lstStyle/>
          <a:p>
            <a:r>
              <a:rPr lang="en-US" sz="4000" dirty="0"/>
              <a:t>Life cycle of </a:t>
            </a:r>
            <a:r>
              <a:rPr lang="en-US" sz="4000" i="1" dirty="0" err="1"/>
              <a:t>Echinococcus</a:t>
            </a:r>
            <a:r>
              <a:rPr lang="en-US" sz="4000" i="1" dirty="0"/>
              <a:t> </a:t>
            </a:r>
            <a:r>
              <a:rPr lang="en-US" sz="4000" i="1" dirty="0" err="1"/>
              <a:t>granulosus</a:t>
            </a:r>
            <a:endParaRPr lang="ar-IQ" sz="4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3600" y="1143000"/>
            <a:ext cx="46481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862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Daughter cysts removed at surgery</a:t>
            </a:r>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9200" y="1905000"/>
            <a:ext cx="6871886" cy="422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15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Investigations </a:t>
            </a:r>
            <a:endParaRPr lang="ar-IQ" dirty="0"/>
          </a:p>
        </p:txBody>
      </p:sp>
      <p:sp>
        <p:nvSpPr>
          <p:cNvPr id="3" name="Content Placeholder 2"/>
          <p:cNvSpPr>
            <a:spLocks noGrp="1"/>
          </p:cNvSpPr>
          <p:nvPr>
            <p:ph idx="1"/>
          </p:nvPr>
        </p:nvSpPr>
        <p:spPr>
          <a:xfrm>
            <a:off x="457200" y="2590800"/>
            <a:ext cx="8229600" cy="3535363"/>
          </a:xfrm>
        </p:spPr>
        <p:txBody>
          <a:bodyPr/>
          <a:lstStyle/>
          <a:p>
            <a:pPr marL="0" indent="0" algn="just" rtl="0">
              <a:buNone/>
            </a:pPr>
            <a:r>
              <a:rPr lang="en-US" dirty="0" smtClean="0">
                <a:solidFill>
                  <a:schemeClr val="tx1"/>
                </a:solidFill>
              </a:rPr>
              <a:t>The </a:t>
            </a:r>
            <a:r>
              <a:rPr lang="en-US" dirty="0">
                <a:solidFill>
                  <a:schemeClr val="tx1"/>
                </a:solidFill>
              </a:rPr>
              <a:t>diagnosis depends on the clinical, radiological and ultrasound findings in a patient who has lived in close contact with dogs in an endemic area. Complement fixation and ELISA are positive in 70-90% of patients.</a:t>
            </a:r>
          </a:p>
          <a:p>
            <a:pPr marL="0" indent="0" algn="just" rtl="0">
              <a:buNone/>
            </a:pPr>
            <a:r>
              <a:rPr lang="en-US" dirty="0">
                <a:solidFill>
                  <a:schemeClr val="tx1"/>
                </a:solidFill>
              </a:rPr>
              <a:t> </a:t>
            </a:r>
          </a:p>
          <a:p>
            <a:pPr marL="0" indent="0" algn="just" rtl="0">
              <a:buNone/>
            </a:pPr>
            <a:endParaRPr lang="ar-IQ" dirty="0">
              <a:solidFill>
                <a:schemeClr val="tx1"/>
              </a:solidFill>
            </a:endParaRPr>
          </a:p>
        </p:txBody>
      </p:sp>
    </p:spTree>
    <p:extLst>
      <p:ext uri="{BB962C8B-B14F-4D97-AF65-F5344CB8AC3E}">
        <p14:creationId xmlns:p14="http://schemas.microsoft.com/office/powerpoint/2010/main" val="90632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sz="4000" dirty="0" smtClean="0"/>
              <a:t>Abdominal CT Scan show. Large hepatic </a:t>
            </a:r>
            <a:r>
              <a:rPr lang="en-US" sz="4000" dirty="0" err="1" smtClean="0"/>
              <a:t>hydatid</a:t>
            </a:r>
            <a:r>
              <a:rPr lang="en-US" sz="4000" dirty="0" smtClean="0"/>
              <a:t> cyst </a:t>
            </a:r>
            <a:endParaRPr lang="ar-IQ" sz="4000" dirty="0"/>
          </a:p>
        </p:txBody>
      </p:sp>
      <p:pic>
        <p:nvPicPr>
          <p:cNvPr id="3074" name="Picture 2" descr="C:\Users\user\Desktop\pdevitt19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477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9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MRI show. LF frontal lobe </a:t>
            </a:r>
            <a:r>
              <a:rPr lang="en-US" dirty="0" err="1" smtClean="0"/>
              <a:t>H.cyst</a:t>
            </a:r>
            <a:endParaRPr lang="ar-IQ" dirty="0"/>
          </a:p>
        </p:txBody>
      </p:sp>
      <p:pic>
        <p:nvPicPr>
          <p:cNvPr id="4098" name="Picture 2" descr="C:\Users\user\Desktop\Primary giant intracranial figur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46148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8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86"/>
            <a:ext cx="8229600" cy="1219200"/>
          </a:xfrm>
        </p:spPr>
        <p:txBody>
          <a:bodyPr/>
          <a:lstStyle/>
          <a:p>
            <a:r>
              <a:rPr lang="en-US" sz="4800" dirty="0" smtClean="0"/>
              <a:t>CXR With multiple </a:t>
            </a:r>
            <a:r>
              <a:rPr lang="en-US" sz="4800" dirty="0" err="1" smtClean="0"/>
              <a:t>H.cysts</a:t>
            </a:r>
            <a:endParaRPr lang="ar-IQ" sz="4800" dirty="0"/>
          </a:p>
        </p:txBody>
      </p:sp>
      <p:pic>
        <p:nvPicPr>
          <p:cNvPr id="5122" name="Picture 2" descr="C:\Users\user\Desktop\cystic_hydatid_disease_in_lung131455397695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70447"/>
            <a:ext cx="6934200" cy="504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6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sz="4400" dirty="0"/>
              <a:t>Management and prevention </a:t>
            </a:r>
            <a:endParaRPr lang="ar-IQ" dirty="0"/>
          </a:p>
        </p:txBody>
      </p:sp>
      <p:sp>
        <p:nvSpPr>
          <p:cNvPr id="3" name="Content Placeholder 2"/>
          <p:cNvSpPr>
            <a:spLocks noGrp="1"/>
          </p:cNvSpPr>
          <p:nvPr>
            <p:ph idx="1"/>
          </p:nvPr>
        </p:nvSpPr>
        <p:spPr>
          <a:xfrm>
            <a:off x="872067" y="1676400"/>
            <a:ext cx="7408333" cy="4449763"/>
          </a:xfrm>
        </p:spPr>
        <p:txBody>
          <a:bodyPr>
            <a:normAutofit fontScale="85000" lnSpcReduction="10000"/>
          </a:bodyPr>
          <a:lstStyle/>
          <a:p>
            <a:pPr algn="just" rtl="0"/>
            <a:r>
              <a:rPr lang="en-US" dirty="0" err="1" smtClean="0">
                <a:solidFill>
                  <a:schemeClr val="tx1"/>
                </a:solidFill>
              </a:rPr>
              <a:t>Hydatid</a:t>
            </a:r>
            <a:r>
              <a:rPr lang="en-US" dirty="0" smtClean="0">
                <a:solidFill>
                  <a:schemeClr val="tx1"/>
                </a:solidFill>
              </a:rPr>
              <a:t> </a:t>
            </a:r>
            <a:r>
              <a:rPr lang="en-US" dirty="0">
                <a:solidFill>
                  <a:schemeClr val="tx1"/>
                </a:solidFill>
              </a:rPr>
              <a:t>cysts should be excised wherever possible. Great care is taken to avoid spillage and cavities are </a:t>
            </a:r>
            <a:r>
              <a:rPr lang="en-US" dirty="0" err="1">
                <a:solidFill>
                  <a:schemeClr val="tx1"/>
                </a:solidFill>
              </a:rPr>
              <a:t>sterilised</a:t>
            </a:r>
            <a:r>
              <a:rPr lang="en-US" dirty="0">
                <a:solidFill>
                  <a:schemeClr val="tx1"/>
                </a:solidFill>
              </a:rPr>
              <a:t> with 0.5% silver nitrate or 2.7% sodium chloride. </a:t>
            </a:r>
            <a:endParaRPr lang="en-US" dirty="0" smtClean="0">
              <a:solidFill>
                <a:schemeClr val="tx1"/>
              </a:solidFill>
            </a:endParaRPr>
          </a:p>
          <a:p>
            <a:pPr algn="just" rtl="0"/>
            <a:r>
              <a:rPr lang="en-US" dirty="0" err="1" smtClean="0">
                <a:solidFill>
                  <a:schemeClr val="tx1"/>
                </a:solidFill>
              </a:rPr>
              <a:t>Albendazole</a:t>
            </a:r>
            <a:r>
              <a:rPr lang="en-US" dirty="0" smtClean="0">
                <a:solidFill>
                  <a:schemeClr val="tx1"/>
                </a:solidFill>
              </a:rPr>
              <a:t> </a:t>
            </a:r>
            <a:r>
              <a:rPr lang="en-US" dirty="0">
                <a:solidFill>
                  <a:schemeClr val="tx1"/>
                </a:solidFill>
              </a:rPr>
              <a:t>(400 mg 12-hourly for 3 months) should also be used. The drug is now often combined with PAIR (percutaneous puncture, aspiration, injection of </a:t>
            </a:r>
            <a:r>
              <a:rPr lang="en-US" dirty="0" err="1">
                <a:solidFill>
                  <a:schemeClr val="tx1"/>
                </a:solidFill>
              </a:rPr>
              <a:t>scolicidal</a:t>
            </a:r>
            <a:r>
              <a:rPr lang="en-US" dirty="0">
                <a:solidFill>
                  <a:schemeClr val="tx1"/>
                </a:solidFill>
              </a:rPr>
              <a:t> agent and re-aspiration) to good effect</a:t>
            </a:r>
            <a:r>
              <a:rPr lang="en-US" dirty="0" smtClean="0">
                <a:solidFill>
                  <a:schemeClr val="tx1"/>
                </a:solidFill>
              </a:rPr>
              <a:t>.</a:t>
            </a:r>
          </a:p>
          <a:p>
            <a:pPr algn="just" rtl="0"/>
            <a:r>
              <a:rPr lang="en-US" dirty="0" smtClean="0">
                <a:solidFill>
                  <a:schemeClr val="tx1"/>
                </a:solidFill>
              </a:rPr>
              <a:t> </a:t>
            </a:r>
            <a:r>
              <a:rPr lang="en-US" dirty="0" err="1">
                <a:solidFill>
                  <a:schemeClr val="tx1"/>
                </a:solidFill>
              </a:rPr>
              <a:t>Praziquantel</a:t>
            </a:r>
            <a:r>
              <a:rPr lang="en-US" dirty="0">
                <a:solidFill>
                  <a:schemeClr val="tx1"/>
                </a:solidFill>
              </a:rPr>
              <a:t> </a:t>
            </a:r>
            <a:r>
              <a:rPr lang="en-US" dirty="0" smtClean="0">
                <a:solidFill>
                  <a:schemeClr val="tx1"/>
                </a:solidFill>
              </a:rPr>
              <a:t>for </a:t>
            </a:r>
            <a:r>
              <a:rPr lang="en-US" dirty="0">
                <a:solidFill>
                  <a:schemeClr val="tx1"/>
                </a:solidFill>
              </a:rPr>
              <a:t>14 days also kills </a:t>
            </a:r>
            <a:r>
              <a:rPr lang="en-US" dirty="0" err="1">
                <a:solidFill>
                  <a:schemeClr val="tx1"/>
                </a:solidFill>
              </a:rPr>
              <a:t>protoscolices</a:t>
            </a:r>
            <a:r>
              <a:rPr lang="en-US" dirty="0">
                <a:solidFill>
                  <a:schemeClr val="tx1"/>
                </a:solidFill>
              </a:rPr>
              <a:t> </a:t>
            </a:r>
            <a:r>
              <a:rPr lang="en-US" dirty="0" err="1">
                <a:solidFill>
                  <a:schemeClr val="tx1"/>
                </a:solidFill>
              </a:rPr>
              <a:t>perioperatively</a:t>
            </a:r>
            <a:r>
              <a:rPr lang="en-US" dirty="0">
                <a:solidFill>
                  <a:schemeClr val="tx1"/>
                </a:solidFill>
              </a:rPr>
              <a:t>. </a:t>
            </a:r>
          </a:p>
          <a:p>
            <a:pPr marL="0" indent="0" algn="just" rtl="0">
              <a:buNone/>
            </a:pPr>
            <a:r>
              <a:rPr lang="en-US" dirty="0">
                <a:solidFill>
                  <a:schemeClr val="tx1"/>
                </a:solidFill>
              </a:rPr>
              <a:t>Prevention is difficult in situations where there is a close association with dogs and sheep. Personal hygiene, satisfactory disposal of carcasses, meat inspection and deworming of dogs can greatly reduce the prevalence of disease.</a:t>
            </a:r>
          </a:p>
          <a:p>
            <a:pPr marL="0" indent="0" algn="just" rtl="0">
              <a:buNone/>
            </a:pPr>
            <a:endParaRPr lang="ar-IQ" dirty="0">
              <a:solidFill>
                <a:schemeClr val="tx1"/>
              </a:solidFill>
            </a:endParaRPr>
          </a:p>
        </p:txBody>
      </p:sp>
    </p:spTree>
    <p:extLst>
      <p:ext uri="{BB962C8B-B14F-4D97-AF65-F5344CB8AC3E}">
        <p14:creationId xmlns:p14="http://schemas.microsoft.com/office/powerpoint/2010/main" val="322989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133600"/>
            <a:ext cx="8229600" cy="1600200"/>
          </a:xfrm>
        </p:spPr>
        <p:txBody>
          <a:bodyPr/>
          <a:lstStyle/>
          <a:p>
            <a:r>
              <a:rPr lang="en-US" dirty="0" smtClean="0"/>
              <a:t>Thank You</a:t>
            </a:r>
            <a:endParaRPr lang="ar-IQ" dirty="0"/>
          </a:p>
        </p:txBody>
      </p:sp>
    </p:spTree>
    <p:extLst>
      <p:ext uri="{BB962C8B-B14F-4D97-AF65-F5344CB8AC3E}">
        <p14:creationId xmlns:p14="http://schemas.microsoft.com/office/powerpoint/2010/main" val="20838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l"/>
            <a:r>
              <a:rPr lang="en-US" sz="4400" dirty="0" smtClean="0"/>
              <a:t>Introduction:</a:t>
            </a:r>
            <a:endParaRPr lang="ar-IQ" sz="4400" dirty="0"/>
          </a:p>
        </p:txBody>
      </p:sp>
      <p:sp>
        <p:nvSpPr>
          <p:cNvPr id="3" name="Content Placeholder 2"/>
          <p:cNvSpPr>
            <a:spLocks noGrp="1"/>
          </p:cNvSpPr>
          <p:nvPr>
            <p:ph idx="1"/>
          </p:nvPr>
        </p:nvSpPr>
        <p:spPr>
          <a:xfrm>
            <a:off x="457200" y="1143000"/>
            <a:ext cx="4495800" cy="4983163"/>
          </a:xfrm>
        </p:spPr>
        <p:txBody>
          <a:bodyPr>
            <a:normAutofit fontScale="92500" lnSpcReduction="10000"/>
          </a:bodyPr>
          <a:lstStyle/>
          <a:p>
            <a:pPr marL="0" indent="0" algn="just" rtl="0">
              <a:buNone/>
            </a:pPr>
            <a:r>
              <a:rPr lang="en-US" dirty="0" err="1">
                <a:solidFill>
                  <a:schemeClr val="tx1"/>
                </a:solidFill>
              </a:rPr>
              <a:t>Cestodes</a:t>
            </a:r>
            <a:r>
              <a:rPr lang="en-US" dirty="0">
                <a:solidFill>
                  <a:schemeClr val="tx1"/>
                </a:solidFill>
              </a:rPr>
              <a:t> are ribbon-shaped worms which inhabit the intestinal tract. They have no alimentary system and absorb nutrients through the </a:t>
            </a:r>
            <a:r>
              <a:rPr lang="en-US" dirty="0" err="1">
                <a:solidFill>
                  <a:schemeClr val="tx1"/>
                </a:solidFill>
              </a:rPr>
              <a:t>tegumental</a:t>
            </a:r>
            <a:r>
              <a:rPr lang="en-US" dirty="0">
                <a:solidFill>
                  <a:schemeClr val="tx1"/>
                </a:solidFill>
              </a:rPr>
              <a:t> surface. The anterior end, or </a:t>
            </a:r>
            <a:r>
              <a:rPr lang="en-US" dirty="0" err="1">
                <a:solidFill>
                  <a:schemeClr val="tx1"/>
                </a:solidFill>
              </a:rPr>
              <a:t>scolex</a:t>
            </a:r>
            <a:r>
              <a:rPr lang="en-US" dirty="0">
                <a:solidFill>
                  <a:schemeClr val="tx1"/>
                </a:solidFill>
              </a:rPr>
              <a:t>, has suckers for attaching to the host. From the </a:t>
            </a:r>
            <a:r>
              <a:rPr lang="en-US" dirty="0" err="1">
                <a:solidFill>
                  <a:schemeClr val="tx1"/>
                </a:solidFill>
              </a:rPr>
              <a:t>scolex</a:t>
            </a:r>
            <a:r>
              <a:rPr lang="en-US" dirty="0">
                <a:solidFill>
                  <a:schemeClr val="tx1"/>
                </a:solidFill>
              </a:rPr>
              <a:t> arises a series of progressively developing segments, the </a:t>
            </a:r>
            <a:r>
              <a:rPr lang="en-US" dirty="0" err="1">
                <a:solidFill>
                  <a:schemeClr val="tx1"/>
                </a:solidFill>
              </a:rPr>
              <a:t>proglottides</a:t>
            </a:r>
            <a:r>
              <a:rPr lang="en-US" dirty="0">
                <a:solidFill>
                  <a:schemeClr val="tx1"/>
                </a:solidFill>
              </a:rPr>
              <a:t>, which, when shed, may continue to show active movements</a:t>
            </a:r>
            <a:r>
              <a:rPr lang="en-US" dirty="0" smtClean="0">
                <a:solidFill>
                  <a:schemeClr val="tx1"/>
                </a:solidFill>
              </a:rPr>
              <a:t>.</a:t>
            </a:r>
          </a:p>
          <a:p>
            <a:pPr marL="0" indent="0" algn="just" rtl="0">
              <a:buNone/>
            </a:pPr>
            <a:r>
              <a:rPr lang="en-US" dirty="0" smtClean="0">
                <a:solidFill>
                  <a:schemeClr val="tx1"/>
                </a:solidFill>
              </a:rPr>
              <a:t> </a:t>
            </a:r>
            <a:endParaRPr lang="ar-IQ"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514" y="1828800"/>
            <a:ext cx="4002088"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08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Adult Tape Worm</a:t>
            </a:r>
            <a:endParaRPr lang="ar-IQ" dirty="0"/>
          </a:p>
        </p:txBody>
      </p:sp>
      <p:pic>
        <p:nvPicPr>
          <p:cNvPr id="2050" name="Picture 2" descr="C:\Users\user\Desktop\fig23.13_PorkTapewor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600" cy="443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581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981200"/>
            <a:ext cx="8229600" cy="4144963"/>
          </a:xfrm>
        </p:spPr>
        <p:txBody>
          <a:bodyPr/>
          <a:lstStyle/>
          <a:p>
            <a:pPr marL="0" indent="0" algn="just" rtl="0">
              <a:buNone/>
            </a:pPr>
            <a:r>
              <a:rPr lang="en-US" dirty="0">
                <a:solidFill>
                  <a:schemeClr val="tx1"/>
                </a:solidFill>
              </a:rPr>
              <a:t>Cross-</a:t>
            </a:r>
            <a:r>
              <a:rPr lang="en-US" dirty="0" err="1">
                <a:solidFill>
                  <a:schemeClr val="tx1"/>
                </a:solidFill>
              </a:rPr>
              <a:t>fertilisation</a:t>
            </a:r>
            <a:r>
              <a:rPr lang="en-US" dirty="0">
                <a:solidFill>
                  <a:schemeClr val="tx1"/>
                </a:solidFill>
              </a:rPr>
              <a:t> takes place between segments. Ova, present in large numbers in mature </a:t>
            </a:r>
            <a:r>
              <a:rPr lang="en-US" dirty="0" err="1">
                <a:solidFill>
                  <a:schemeClr val="tx1"/>
                </a:solidFill>
              </a:rPr>
              <a:t>proglottides</a:t>
            </a:r>
            <a:r>
              <a:rPr lang="en-US" dirty="0">
                <a:solidFill>
                  <a:schemeClr val="tx1"/>
                </a:solidFill>
              </a:rPr>
              <a:t>, remain viable for weeks and during this period they may be consumed by the intermediate host. </a:t>
            </a:r>
          </a:p>
          <a:p>
            <a:pPr marL="0" indent="0" algn="just" rtl="0">
              <a:buNone/>
            </a:pPr>
            <a:r>
              <a:rPr lang="en-US" dirty="0">
                <a:solidFill>
                  <a:schemeClr val="tx1"/>
                </a:solidFill>
              </a:rPr>
              <a:t>Larvae liberated from the ingested ova pass into the tissues, forming larval </a:t>
            </a:r>
            <a:r>
              <a:rPr lang="en-US" dirty="0" err="1">
                <a:solidFill>
                  <a:schemeClr val="tx1"/>
                </a:solidFill>
              </a:rPr>
              <a:t>cysticerci</a:t>
            </a:r>
            <a:r>
              <a:rPr lang="en-US" dirty="0">
                <a:solidFill>
                  <a:schemeClr val="tx1"/>
                </a:solidFill>
              </a:rPr>
              <a:t>. </a:t>
            </a:r>
          </a:p>
          <a:p>
            <a:endParaRPr lang="ar-IQ" dirty="0"/>
          </a:p>
        </p:txBody>
      </p:sp>
    </p:spTree>
    <p:extLst>
      <p:ext uri="{BB962C8B-B14F-4D97-AF65-F5344CB8AC3E}">
        <p14:creationId xmlns:p14="http://schemas.microsoft.com/office/powerpoint/2010/main" val="527908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a:effectLst/>
              </a:rPr>
              <a:t>Cestodes</a:t>
            </a:r>
            <a:r>
              <a:rPr lang="en-US" sz="3200" dirty="0">
                <a:effectLst/>
              </a:rPr>
              <a:t> or tapeworms include</a:t>
            </a:r>
            <a:r>
              <a:rPr lang="en-US" sz="3200" dirty="0" smtClean="0">
                <a:effectLst/>
              </a:rPr>
              <a:t>:</a:t>
            </a:r>
            <a:endParaRPr lang="ar-IQ" sz="3200" dirty="0"/>
          </a:p>
        </p:txBody>
      </p:sp>
      <p:sp>
        <p:nvSpPr>
          <p:cNvPr id="8" name="Content Placeholder 7"/>
          <p:cNvSpPr>
            <a:spLocks noGrp="1"/>
          </p:cNvSpPr>
          <p:nvPr>
            <p:ph idx="1"/>
          </p:nvPr>
        </p:nvSpPr>
        <p:spPr>
          <a:xfrm>
            <a:off x="457200" y="2133600"/>
            <a:ext cx="8229600" cy="3992563"/>
          </a:xfrm>
        </p:spPr>
        <p:txBody>
          <a:bodyPr/>
          <a:lstStyle/>
          <a:p>
            <a:pPr algn="l" rtl="0"/>
            <a:r>
              <a:rPr lang="en-US" b="1" dirty="0">
                <a:solidFill>
                  <a:schemeClr val="tx1"/>
                </a:solidFill>
              </a:rPr>
              <a:t>Intestinal tapeworms:</a:t>
            </a:r>
            <a:r>
              <a:rPr lang="en-US" dirty="0">
                <a:solidFill>
                  <a:schemeClr val="tx1"/>
                </a:solidFill>
              </a:rPr>
              <a:t> </a:t>
            </a:r>
            <a:r>
              <a:rPr lang="en-US" i="1" dirty="0" err="1">
                <a:solidFill>
                  <a:schemeClr val="tx1"/>
                </a:solidFill>
              </a:rPr>
              <a:t>Taenia</a:t>
            </a:r>
            <a:r>
              <a:rPr lang="en-US" i="1" dirty="0">
                <a:solidFill>
                  <a:schemeClr val="tx1"/>
                </a:solidFill>
              </a:rPr>
              <a:t> </a:t>
            </a:r>
            <a:r>
              <a:rPr lang="en-US" i="1" dirty="0" err="1">
                <a:solidFill>
                  <a:schemeClr val="tx1"/>
                </a:solidFill>
              </a:rPr>
              <a:t>saginata</a:t>
            </a:r>
            <a:r>
              <a:rPr lang="en-US" dirty="0">
                <a:solidFill>
                  <a:schemeClr val="tx1"/>
                </a:solidFill>
              </a:rPr>
              <a:t>, </a:t>
            </a:r>
            <a:r>
              <a:rPr lang="en-US" i="1" dirty="0">
                <a:solidFill>
                  <a:schemeClr val="tx1"/>
                </a:solidFill>
              </a:rPr>
              <a:t>T. </a:t>
            </a:r>
            <a:r>
              <a:rPr lang="en-US" i="1" dirty="0" err="1">
                <a:solidFill>
                  <a:schemeClr val="tx1"/>
                </a:solidFill>
              </a:rPr>
              <a:t>solium</a:t>
            </a:r>
            <a:r>
              <a:rPr lang="en-US" dirty="0">
                <a:solidFill>
                  <a:schemeClr val="tx1"/>
                </a:solidFill>
              </a:rPr>
              <a:t>, </a:t>
            </a:r>
            <a:r>
              <a:rPr lang="en-US" i="1" dirty="0" err="1">
                <a:solidFill>
                  <a:schemeClr val="tx1"/>
                </a:solidFill>
              </a:rPr>
              <a:t>Diphyllobothrium</a:t>
            </a:r>
            <a:r>
              <a:rPr lang="en-US" i="1" dirty="0">
                <a:solidFill>
                  <a:schemeClr val="tx1"/>
                </a:solidFill>
              </a:rPr>
              <a:t> </a:t>
            </a:r>
            <a:r>
              <a:rPr lang="en-US" i="1" dirty="0" err="1">
                <a:solidFill>
                  <a:schemeClr val="tx1"/>
                </a:solidFill>
              </a:rPr>
              <a:t>latum</a:t>
            </a:r>
            <a:r>
              <a:rPr lang="en-US" dirty="0">
                <a:solidFill>
                  <a:schemeClr val="tx1"/>
                </a:solidFill>
              </a:rPr>
              <a:t>, </a:t>
            </a:r>
            <a:r>
              <a:rPr lang="en-US" i="1" dirty="0" err="1">
                <a:solidFill>
                  <a:schemeClr val="tx1"/>
                </a:solidFill>
              </a:rPr>
              <a:t>Hymenolepis</a:t>
            </a:r>
            <a:r>
              <a:rPr lang="en-US" i="1" dirty="0">
                <a:solidFill>
                  <a:schemeClr val="tx1"/>
                </a:solidFill>
              </a:rPr>
              <a:t> </a:t>
            </a:r>
            <a:r>
              <a:rPr lang="en-US" i="1" dirty="0" smtClean="0">
                <a:solidFill>
                  <a:schemeClr val="tx1"/>
                </a:solidFill>
              </a:rPr>
              <a:t>nana.</a:t>
            </a:r>
          </a:p>
          <a:p>
            <a:pPr algn="l" rtl="0"/>
            <a:endParaRPr lang="en-US" i="1" dirty="0" smtClean="0">
              <a:solidFill>
                <a:schemeClr val="tx1"/>
              </a:solidFill>
            </a:endParaRPr>
          </a:p>
          <a:p>
            <a:pPr algn="l" rtl="0"/>
            <a:r>
              <a:rPr lang="en-US" dirty="0" smtClean="0">
                <a:solidFill>
                  <a:schemeClr val="tx1"/>
                </a:solidFill>
              </a:rPr>
              <a:t> </a:t>
            </a:r>
            <a:r>
              <a:rPr lang="en-US" b="1" dirty="0" smtClean="0">
                <a:solidFill>
                  <a:schemeClr val="tx1"/>
                </a:solidFill>
              </a:rPr>
              <a:t>Tissue-dwelling </a:t>
            </a:r>
            <a:r>
              <a:rPr lang="en-US" b="1" dirty="0">
                <a:solidFill>
                  <a:schemeClr val="tx1"/>
                </a:solidFill>
              </a:rPr>
              <a:t>cysts or worms:</a:t>
            </a:r>
            <a:r>
              <a:rPr lang="en-US" dirty="0">
                <a:solidFill>
                  <a:schemeClr val="tx1"/>
                </a:solidFill>
              </a:rPr>
              <a:t> </a:t>
            </a:r>
            <a:r>
              <a:rPr lang="en-US" i="1" dirty="0" err="1">
                <a:solidFill>
                  <a:schemeClr val="tx1"/>
                </a:solidFill>
              </a:rPr>
              <a:t>Taenia</a:t>
            </a:r>
            <a:r>
              <a:rPr lang="en-US" i="1" dirty="0">
                <a:solidFill>
                  <a:schemeClr val="tx1"/>
                </a:solidFill>
              </a:rPr>
              <a:t> </a:t>
            </a:r>
            <a:r>
              <a:rPr lang="en-US" i="1" dirty="0" err="1">
                <a:solidFill>
                  <a:schemeClr val="tx1"/>
                </a:solidFill>
              </a:rPr>
              <a:t>solium</a:t>
            </a:r>
            <a:r>
              <a:rPr lang="en-US" dirty="0">
                <a:solidFill>
                  <a:schemeClr val="tx1"/>
                </a:solidFill>
              </a:rPr>
              <a:t>, </a:t>
            </a:r>
            <a:r>
              <a:rPr lang="en-US" i="1" dirty="0" err="1">
                <a:solidFill>
                  <a:schemeClr val="tx1"/>
                </a:solidFill>
              </a:rPr>
              <a:t>Echinococcus</a:t>
            </a:r>
            <a:r>
              <a:rPr lang="en-US" i="1" dirty="0">
                <a:solidFill>
                  <a:schemeClr val="tx1"/>
                </a:solidFill>
              </a:rPr>
              <a:t> </a:t>
            </a:r>
            <a:r>
              <a:rPr lang="en-US" i="1" dirty="0" err="1">
                <a:solidFill>
                  <a:schemeClr val="tx1"/>
                </a:solidFill>
              </a:rPr>
              <a:t>granulosus</a:t>
            </a:r>
            <a:r>
              <a:rPr lang="en-US" dirty="0">
                <a:solidFill>
                  <a:schemeClr val="tx1"/>
                </a:solidFill>
              </a:rPr>
              <a:t> .</a:t>
            </a:r>
            <a:endParaRPr lang="ar-IQ" dirty="0">
              <a:solidFill>
                <a:schemeClr val="tx1"/>
              </a:solidFill>
            </a:endParaRPr>
          </a:p>
        </p:txBody>
      </p:sp>
    </p:spTree>
    <p:extLst>
      <p:ext uri="{BB962C8B-B14F-4D97-AF65-F5344CB8AC3E}">
        <p14:creationId xmlns:p14="http://schemas.microsoft.com/office/powerpoint/2010/main" val="216563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600200"/>
          </a:xfrm>
        </p:spPr>
        <p:txBody>
          <a:bodyPr>
            <a:normAutofit/>
          </a:bodyPr>
          <a:lstStyle/>
          <a:p>
            <a:r>
              <a:rPr lang="en-US" sz="3600" dirty="0"/>
              <a:t>Tapeworms cause two distinct patterns of disease:</a:t>
            </a:r>
            <a:endParaRPr lang="ar-IQ" dirty="0"/>
          </a:p>
        </p:txBody>
      </p:sp>
      <p:sp>
        <p:nvSpPr>
          <p:cNvPr id="3" name="Content Placeholder 2"/>
          <p:cNvSpPr>
            <a:spLocks noGrp="1"/>
          </p:cNvSpPr>
          <p:nvPr>
            <p:ph idx="1"/>
          </p:nvPr>
        </p:nvSpPr>
        <p:spPr>
          <a:xfrm>
            <a:off x="457200" y="2438400"/>
            <a:ext cx="8229600" cy="3687763"/>
          </a:xfrm>
        </p:spPr>
        <p:txBody>
          <a:bodyPr/>
          <a:lstStyle/>
          <a:p>
            <a:pPr marL="0" indent="0" algn="l" rtl="0">
              <a:buNone/>
            </a:pPr>
            <a:r>
              <a:rPr lang="en-US" dirty="0" smtClean="0"/>
              <a:t> </a:t>
            </a:r>
            <a:endParaRPr lang="en-US" dirty="0"/>
          </a:p>
          <a:p>
            <a:pPr lvl="0" algn="l" rtl="0"/>
            <a:r>
              <a:rPr lang="en-US" sz="2800" b="1" dirty="0">
                <a:solidFill>
                  <a:schemeClr val="tx1"/>
                </a:solidFill>
              </a:rPr>
              <a:t>intestinal infection </a:t>
            </a:r>
          </a:p>
          <a:p>
            <a:pPr lvl="0" algn="l" rtl="0"/>
            <a:r>
              <a:rPr lang="en-US" sz="2800" b="1" dirty="0">
                <a:solidFill>
                  <a:schemeClr val="tx1"/>
                </a:solidFill>
              </a:rPr>
              <a:t>systemic </a:t>
            </a:r>
            <a:r>
              <a:rPr lang="en-US" sz="2800" b="1" dirty="0" err="1">
                <a:solidFill>
                  <a:schemeClr val="tx1"/>
                </a:solidFill>
              </a:rPr>
              <a:t>cysticercosis</a:t>
            </a:r>
            <a:r>
              <a:rPr lang="en-US" sz="2800" b="1" dirty="0">
                <a:solidFill>
                  <a:schemeClr val="tx1"/>
                </a:solidFill>
              </a:rPr>
              <a:t>.</a:t>
            </a:r>
          </a:p>
          <a:p>
            <a:pPr marL="0" indent="0" algn="l">
              <a:buNone/>
            </a:pPr>
            <a:endParaRPr lang="ar-IQ" sz="2800" b="1" dirty="0">
              <a:solidFill>
                <a:schemeClr val="tx1"/>
              </a:solidFill>
            </a:endParaRPr>
          </a:p>
        </p:txBody>
      </p:sp>
    </p:spTree>
    <p:extLst>
      <p:ext uri="{BB962C8B-B14F-4D97-AF65-F5344CB8AC3E}">
        <p14:creationId xmlns:p14="http://schemas.microsoft.com/office/powerpoint/2010/main" val="113109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marL="0" indent="0" algn="just" rtl="0">
              <a:buNone/>
            </a:pPr>
            <a:r>
              <a:rPr lang="en-US" i="1" dirty="0" err="1">
                <a:solidFill>
                  <a:schemeClr val="tx1"/>
                </a:solidFill>
              </a:rPr>
              <a:t>Taenia</a:t>
            </a:r>
            <a:r>
              <a:rPr lang="en-US" i="1" dirty="0">
                <a:solidFill>
                  <a:schemeClr val="tx1"/>
                </a:solidFill>
              </a:rPr>
              <a:t> </a:t>
            </a:r>
            <a:r>
              <a:rPr lang="en-US" i="1" dirty="0" err="1">
                <a:solidFill>
                  <a:schemeClr val="tx1"/>
                </a:solidFill>
              </a:rPr>
              <a:t>saginata</a:t>
            </a:r>
            <a:r>
              <a:rPr lang="en-US" dirty="0">
                <a:solidFill>
                  <a:schemeClr val="tx1"/>
                </a:solidFill>
              </a:rPr>
              <a:t> (beef tapeworm) and </a:t>
            </a:r>
            <a:r>
              <a:rPr lang="en-US" i="1" dirty="0" err="1">
                <a:solidFill>
                  <a:schemeClr val="tx1"/>
                </a:solidFill>
              </a:rPr>
              <a:t>Diphyllobothrium</a:t>
            </a:r>
            <a:r>
              <a:rPr lang="en-US" i="1" dirty="0">
                <a:solidFill>
                  <a:schemeClr val="tx1"/>
                </a:solidFill>
              </a:rPr>
              <a:t> </a:t>
            </a:r>
            <a:r>
              <a:rPr lang="en-US" i="1" dirty="0" err="1">
                <a:solidFill>
                  <a:schemeClr val="tx1"/>
                </a:solidFill>
              </a:rPr>
              <a:t>latum</a:t>
            </a:r>
            <a:r>
              <a:rPr lang="en-US" dirty="0">
                <a:solidFill>
                  <a:schemeClr val="tx1"/>
                </a:solidFill>
              </a:rPr>
              <a:t> (fish tapeworm) cause only intestinal infection, following human ingestion of intermediate hosts that contain </a:t>
            </a:r>
            <a:r>
              <a:rPr lang="en-US" dirty="0" err="1">
                <a:solidFill>
                  <a:schemeClr val="tx1"/>
                </a:solidFill>
              </a:rPr>
              <a:t>cysticerci</a:t>
            </a:r>
            <a:r>
              <a:rPr lang="en-US" dirty="0">
                <a:solidFill>
                  <a:schemeClr val="tx1"/>
                </a:solidFill>
              </a:rPr>
              <a:t> (the larval stage of the tapeworm). </a:t>
            </a:r>
            <a:endParaRPr lang="en-US" dirty="0" smtClean="0">
              <a:solidFill>
                <a:schemeClr val="tx1"/>
              </a:solidFill>
            </a:endParaRPr>
          </a:p>
          <a:p>
            <a:pPr marL="0" indent="0" algn="just" rtl="0">
              <a:buNone/>
            </a:pPr>
            <a:r>
              <a:rPr lang="en-US" i="1" dirty="0" err="1" smtClean="0">
                <a:solidFill>
                  <a:schemeClr val="tx1"/>
                </a:solidFill>
              </a:rPr>
              <a:t>Taenia</a:t>
            </a:r>
            <a:r>
              <a:rPr lang="en-US" i="1" dirty="0" smtClean="0">
                <a:solidFill>
                  <a:schemeClr val="tx1"/>
                </a:solidFill>
              </a:rPr>
              <a:t> </a:t>
            </a:r>
            <a:r>
              <a:rPr lang="en-US" i="1" dirty="0" err="1">
                <a:solidFill>
                  <a:schemeClr val="tx1"/>
                </a:solidFill>
              </a:rPr>
              <a:t>solium</a:t>
            </a:r>
            <a:r>
              <a:rPr lang="en-US" dirty="0">
                <a:solidFill>
                  <a:schemeClr val="tx1"/>
                </a:solidFill>
              </a:rPr>
              <a:t> causes intestinal infection if a </a:t>
            </a:r>
            <a:r>
              <a:rPr lang="en-US" dirty="0" err="1">
                <a:solidFill>
                  <a:schemeClr val="tx1"/>
                </a:solidFill>
              </a:rPr>
              <a:t>cysticerci</a:t>
            </a:r>
            <a:r>
              <a:rPr lang="en-US" dirty="0">
                <a:solidFill>
                  <a:schemeClr val="tx1"/>
                </a:solidFill>
              </a:rPr>
              <a:t>-containing intermediate host is ingested, and </a:t>
            </a:r>
            <a:r>
              <a:rPr lang="en-US" dirty="0" err="1">
                <a:solidFill>
                  <a:schemeClr val="tx1"/>
                </a:solidFill>
              </a:rPr>
              <a:t>cysticercosis</a:t>
            </a:r>
            <a:r>
              <a:rPr lang="en-US" dirty="0">
                <a:solidFill>
                  <a:schemeClr val="tx1"/>
                </a:solidFill>
              </a:rPr>
              <a:t> (systemic infection from larval migration) if ova are ingested</a:t>
            </a:r>
            <a:r>
              <a:rPr lang="en-US" dirty="0" smtClean="0">
                <a:solidFill>
                  <a:schemeClr val="tx1"/>
                </a:solidFill>
              </a:rPr>
              <a:t>.</a:t>
            </a:r>
          </a:p>
          <a:p>
            <a:pPr marL="0" indent="0" algn="just" rtl="0">
              <a:buNone/>
            </a:pPr>
            <a:r>
              <a:rPr lang="en-US" dirty="0" smtClean="0">
                <a:solidFill>
                  <a:schemeClr val="tx1"/>
                </a:solidFill>
              </a:rPr>
              <a:t> </a:t>
            </a:r>
            <a:r>
              <a:rPr lang="en-US" i="1" dirty="0" err="1">
                <a:solidFill>
                  <a:schemeClr val="tx1"/>
                </a:solidFill>
              </a:rPr>
              <a:t>Echinococcus</a:t>
            </a:r>
            <a:r>
              <a:rPr lang="en-US" i="1" dirty="0">
                <a:solidFill>
                  <a:schemeClr val="tx1"/>
                </a:solidFill>
              </a:rPr>
              <a:t> </a:t>
            </a:r>
            <a:r>
              <a:rPr lang="en-US" i="1" dirty="0" err="1">
                <a:solidFill>
                  <a:schemeClr val="tx1"/>
                </a:solidFill>
              </a:rPr>
              <a:t>granulosus</a:t>
            </a:r>
            <a:r>
              <a:rPr lang="en-US" dirty="0">
                <a:solidFill>
                  <a:schemeClr val="tx1"/>
                </a:solidFill>
              </a:rPr>
              <a:t> (dog tapeworm) does not cause human intestinal infection, but causes </a:t>
            </a:r>
            <a:r>
              <a:rPr lang="en-US" dirty="0" err="1">
                <a:solidFill>
                  <a:schemeClr val="tx1"/>
                </a:solidFill>
              </a:rPr>
              <a:t>hydatid</a:t>
            </a:r>
            <a:r>
              <a:rPr lang="en-US" dirty="0">
                <a:solidFill>
                  <a:schemeClr val="tx1"/>
                </a:solidFill>
              </a:rPr>
              <a:t> disease (which is analogous to </a:t>
            </a:r>
            <a:r>
              <a:rPr lang="en-US" dirty="0" err="1">
                <a:solidFill>
                  <a:schemeClr val="tx1"/>
                </a:solidFill>
              </a:rPr>
              <a:t>cysticercosis</a:t>
            </a:r>
            <a:r>
              <a:rPr lang="en-US" dirty="0">
                <a:solidFill>
                  <a:schemeClr val="tx1"/>
                </a:solidFill>
              </a:rPr>
              <a:t>) following ingestion of ova and subsequent larval migration.</a:t>
            </a:r>
          </a:p>
          <a:p>
            <a:pPr marL="0" indent="0" algn="just" rtl="0">
              <a:buNone/>
            </a:pPr>
            <a:endParaRPr lang="ar-IQ" dirty="0">
              <a:solidFill>
                <a:schemeClr val="tx1"/>
              </a:solidFill>
            </a:endParaRPr>
          </a:p>
        </p:txBody>
      </p:sp>
    </p:spTree>
    <p:extLst>
      <p:ext uri="{BB962C8B-B14F-4D97-AF65-F5344CB8AC3E}">
        <p14:creationId xmlns:p14="http://schemas.microsoft.com/office/powerpoint/2010/main" val="89696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effectLst/>
              </a:rPr>
              <a:t>Intestinal tapeworm </a:t>
            </a:r>
            <a:endParaRPr lang="ar-IQ" sz="4400" dirty="0"/>
          </a:p>
        </p:txBody>
      </p:sp>
      <p:sp>
        <p:nvSpPr>
          <p:cNvPr id="3" name="Content Placeholder 2"/>
          <p:cNvSpPr>
            <a:spLocks noGrp="1"/>
          </p:cNvSpPr>
          <p:nvPr>
            <p:ph idx="1"/>
          </p:nvPr>
        </p:nvSpPr>
        <p:spPr>
          <a:xfrm>
            <a:off x="457200" y="2362200"/>
            <a:ext cx="8229600" cy="3763963"/>
          </a:xfrm>
        </p:spPr>
        <p:txBody>
          <a:bodyPr>
            <a:normAutofit/>
          </a:bodyPr>
          <a:lstStyle/>
          <a:p>
            <a:pPr marL="0" indent="0" algn="just" rtl="0">
              <a:buNone/>
            </a:pPr>
            <a:r>
              <a:rPr lang="en-US" dirty="0">
                <a:solidFill>
                  <a:schemeClr val="tx1"/>
                </a:solidFill>
              </a:rPr>
              <a:t>Humans acquire tapeworm by eating undercooked beef infected with the larval stage of </a:t>
            </a:r>
            <a:r>
              <a:rPr lang="en-US" i="1" dirty="0">
                <a:solidFill>
                  <a:schemeClr val="tx1"/>
                </a:solidFill>
              </a:rPr>
              <a:t>T. </a:t>
            </a:r>
            <a:r>
              <a:rPr lang="en-US" i="1" dirty="0" err="1" smtClean="0">
                <a:solidFill>
                  <a:schemeClr val="tx1"/>
                </a:solidFill>
              </a:rPr>
              <a:t>saginata</a:t>
            </a:r>
            <a:r>
              <a:rPr lang="en-US" dirty="0" smtClean="0">
                <a:solidFill>
                  <a:schemeClr val="tx1"/>
                </a:solidFill>
              </a:rPr>
              <a:t> or </a:t>
            </a:r>
            <a:r>
              <a:rPr lang="en-US" dirty="0">
                <a:solidFill>
                  <a:schemeClr val="tx1"/>
                </a:solidFill>
              </a:rPr>
              <a:t>undercooked pork containing the larval stage of </a:t>
            </a:r>
            <a:r>
              <a:rPr lang="en-US" i="1" dirty="0">
                <a:solidFill>
                  <a:schemeClr val="tx1"/>
                </a:solidFill>
              </a:rPr>
              <a:t>T. </a:t>
            </a:r>
            <a:r>
              <a:rPr lang="en-US" i="1" dirty="0" err="1" smtClean="0">
                <a:solidFill>
                  <a:schemeClr val="tx1"/>
                </a:solidFill>
              </a:rPr>
              <a:t>solium</a:t>
            </a:r>
            <a:r>
              <a:rPr lang="en-US" dirty="0" smtClean="0">
                <a:solidFill>
                  <a:schemeClr val="tx1"/>
                </a:solidFill>
              </a:rPr>
              <a:t>. </a:t>
            </a:r>
          </a:p>
          <a:p>
            <a:pPr marL="0" indent="0" algn="just" rtl="0">
              <a:buNone/>
            </a:pPr>
            <a:r>
              <a:rPr lang="en-US" dirty="0" smtClean="0">
                <a:solidFill>
                  <a:schemeClr val="tx1"/>
                </a:solidFill>
              </a:rPr>
              <a:t>Usually </a:t>
            </a:r>
            <a:r>
              <a:rPr lang="en-US" dirty="0">
                <a:solidFill>
                  <a:schemeClr val="tx1"/>
                </a:solidFill>
              </a:rPr>
              <a:t>only one adult tapeworm is present in the gut but up to ten have been reported. </a:t>
            </a:r>
          </a:p>
          <a:p>
            <a:pPr marL="0" indent="0" algn="just" rtl="0">
              <a:buNone/>
            </a:pPr>
            <a:endParaRPr lang="ar-IQ" dirty="0">
              <a:solidFill>
                <a:schemeClr val="tx1"/>
              </a:solidFill>
            </a:endParaRPr>
          </a:p>
        </p:txBody>
      </p:sp>
    </p:spTree>
    <p:extLst>
      <p:ext uri="{BB962C8B-B14F-4D97-AF65-F5344CB8AC3E}">
        <p14:creationId xmlns:p14="http://schemas.microsoft.com/office/powerpoint/2010/main" val="144831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221</TotalTime>
  <Words>1303</Words>
  <Application>Microsoft Office PowerPoint</Application>
  <PresentationFormat>On-screen Show (4:3)</PresentationFormat>
  <Paragraphs>71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Executive</vt:lpstr>
      <vt:lpstr>Cestodes (tapeworms)</vt:lpstr>
      <vt:lpstr>Subjects to be discussed</vt:lpstr>
      <vt:lpstr>Introduction:</vt:lpstr>
      <vt:lpstr>Adult Tape Worm</vt:lpstr>
      <vt:lpstr>PowerPoint Presentation</vt:lpstr>
      <vt:lpstr>Cestodes or tapeworms include:</vt:lpstr>
      <vt:lpstr>Tapeworms cause two distinct patterns of disease:</vt:lpstr>
      <vt:lpstr>PowerPoint Presentation</vt:lpstr>
      <vt:lpstr>Intestinal tapeworm </vt:lpstr>
      <vt:lpstr>Taenia saginata </vt:lpstr>
      <vt:lpstr>Taenia solium</vt:lpstr>
      <vt:lpstr>Cysticercosis</vt:lpstr>
      <vt:lpstr>Life cycle of the pork tapeworm</vt:lpstr>
      <vt:lpstr>Clinical features</vt:lpstr>
      <vt:lpstr>Investigations </vt:lpstr>
      <vt:lpstr>Management and prevention</vt:lpstr>
      <vt:lpstr>Echinococcus granulosus (Taenia echinococcus) and hydatid disease</vt:lpstr>
      <vt:lpstr>PowerPoint Presentation</vt:lpstr>
      <vt:lpstr>Clinical features </vt:lpstr>
      <vt:lpstr>Life cycle of Echinococcus granulosus</vt:lpstr>
      <vt:lpstr>Daughter cysts removed at surgery</vt:lpstr>
      <vt:lpstr>Investigations </vt:lpstr>
      <vt:lpstr>Abdominal CT Scan show. Large hepatic hydatid cyst </vt:lpstr>
      <vt:lpstr>Brain MRI show. LF frontal lobe H.cyst</vt:lpstr>
      <vt:lpstr>CXR With multiple H.cysts</vt:lpstr>
      <vt:lpstr>Management and prevention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Cestodes (tapeworms)</dc:title>
  <dc:creator>user</dc:creator>
  <cp:lastModifiedBy>user</cp:lastModifiedBy>
  <cp:revision>19</cp:revision>
  <dcterms:created xsi:type="dcterms:W3CDTF">2006-08-16T00:00:00Z</dcterms:created>
  <dcterms:modified xsi:type="dcterms:W3CDTF">2014-03-23T16:05:08Z</dcterms:modified>
</cp:coreProperties>
</file>